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19"/>
  </p:notesMasterIdLst>
  <p:sldIdLst>
    <p:sldId id="298" r:id="rId2"/>
    <p:sldId id="293" r:id="rId3"/>
    <p:sldId id="299" r:id="rId4"/>
    <p:sldId id="269" r:id="rId5"/>
    <p:sldId id="282" r:id="rId6"/>
    <p:sldId id="283" r:id="rId7"/>
    <p:sldId id="284" r:id="rId8"/>
    <p:sldId id="285" r:id="rId9"/>
    <p:sldId id="286" r:id="rId10"/>
    <p:sldId id="287" r:id="rId11"/>
    <p:sldId id="288" r:id="rId12"/>
    <p:sldId id="289" r:id="rId13"/>
    <p:sldId id="295" r:id="rId14"/>
    <p:sldId id="294" r:id="rId15"/>
    <p:sldId id="296" r:id="rId16"/>
    <p:sldId id="297" r:id="rId17"/>
    <p:sldId id="265" r:id="rId18"/>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00FF"/>
    <a:srgbClr val="FF00FF"/>
    <a:srgbClr val="D60093"/>
    <a:srgbClr val="CC3300"/>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68" d="100"/>
          <a:sy n="68" d="100"/>
        </p:scale>
        <p:origin x="144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EE61312-D198-4605-BD99-32D89B2887E7}"/>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vi-VN"/>
          </a:p>
        </p:txBody>
      </p:sp>
      <p:sp>
        <p:nvSpPr>
          <p:cNvPr id="3" name="Date Placeholder 2">
            <a:extLst>
              <a:ext uri="{FF2B5EF4-FFF2-40B4-BE49-F238E27FC236}">
                <a16:creationId xmlns:a16="http://schemas.microsoft.com/office/drawing/2014/main" id="{CD5579A1-6F5B-431C-B8DB-57C7BA71CE5C}"/>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cs typeface="Arial" charset="0"/>
              </a:defRPr>
            </a:lvl1pPr>
          </a:lstStyle>
          <a:p>
            <a:pPr>
              <a:defRPr/>
            </a:pPr>
            <a:fld id="{55850A37-468E-41B2-A788-CC9218D902A3}" type="datetimeFigureOut">
              <a:rPr lang="vi-VN"/>
              <a:pPr>
                <a:defRPr/>
              </a:pPr>
              <a:t>24/10/2021</a:t>
            </a:fld>
            <a:endParaRPr lang="vi-VN"/>
          </a:p>
        </p:txBody>
      </p:sp>
      <p:sp>
        <p:nvSpPr>
          <p:cNvPr id="4" name="Slide Image Placeholder 3">
            <a:extLst>
              <a:ext uri="{FF2B5EF4-FFF2-40B4-BE49-F238E27FC236}">
                <a16:creationId xmlns:a16="http://schemas.microsoft.com/office/drawing/2014/main" id="{A486F333-7FB8-4D14-9108-8DA6F4763236}"/>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vi-VN" noProof="0"/>
          </a:p>
        </p:txBody>
      </p:sp>
      <p:sp>
        <p:nvSpPr>
          <p:cNvPr id="5" name="Notes Placeholder 4">
            <a:extLst>
              <a:ext uri="{FF2B5EF4-FFF2-40B4-BE49-F238E27FC236}">
                <a16:creationId xmlns:a16="http://schemas.microsoft.com/office/drawing/2014/main" id="{07408566-5ED8-4242-8DED-5605C2AF6C89}"/>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vi-VN" noProof="0"/>
          </a:p>
        </p:txBody>
      </p:sp>
      <p:sp>
        <p:nvSpPr>
          <p:cNvPr id="6" name="Footer Placeholder 5">
            <a:extLst>
              <a:ext uri="{FF2B5EF4-FFF2-40B4-BE49-F238E27FC236}">
                <a16:creationId xmlns:a16="http://schemas.microsoft.com/office/drawing/2014/main" id="{FF06A240-CCE7-4BDA-BC0F-602DDA6C6447}"/>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vi-VN"/>
          </a:p>
        </p:txBody>
      </p:sp>
      <p:sp>
        <p:nvSpPr>
          <p:cNvPr id="7" name="Slide Number Placeholder 6">
            <a:extLst>
              <a:ext uri="{FF2B5EF4-FFF2-40B4-BE49-F238E27FC236}">
                <a16:creationId xmlns:a16="http://schemas.microsoft.com/office/drawing/2014/main" id="{36BF4BF5-6817-4C84-A88B-C5ACE2337301}"/>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29619ABB-9D6C-4D73-A700-EFB6DA57D716}" type="slidenum">
              <a:rPr lang="vi-VN" altLang="en-US"/>
              <a:pPr>
                <a:defRPr/>
              </a:pPr>
              <a:t>‹#›</a:t>
            </a:fld>
            <a:endParaRPr lang="vi-VN" altLang="en-US"/>
          </a:p>
        </p:txBody>
      </p:sp>
    </p:spTree>
    <p:extLst>
      <p:ext uri="{BB962C8B-B14F-4D97-AF65-F5344CB8AC3E}">
        <p14:creationId xmlns:p14="http://schemas.microsoft.com/office/powerpoint/2010/main" val="21016986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CBB8E89A-1ADA-431C-830E-619599A20BD8}"/>
              </a:ext>
            </a:extLst>
          </p:cNvPr>
          <p:cNvSpPr>
            <a:spLocks noGrp="1"/>
          </p:cNvSpPr>
          <p:nvPr>
            <p:ph type="dt" sz="half" idx="10"/>
          </p:nvPr>
        </p:nvSpPr>
        <p:spPr/>
        <p:txBody>
          <a:bodyPr/>
          <a:lstStyle>
            <a:lvl1pPr>
              <a:defRPr/>
            </a:lvl1pPr>
          </a:lstStyle>
          <a:p>
            <a:pPr>
              <a:defRPr/>
            </a:pPr>
            <a:fld id="{2B9BA774-A81D-4241-BB1C-2C811EC10E5B}" type="datetimeFigureOut">
              <a:rPr lang="en-US"/>
              <a:pPr>
                <a:defRPr/>
              </a:pPr>
              <a:t>10/24/2021</a:t>
            </a:fld>
            <a:endParaRPr lang="en-US" dirty="0"/>
          </a:p>
        </p:txBody>
      </p:sp>
      <p:sp>
        <p:nvSpPr>
          <p:cNvPr id="5" name="Footer Placeholder 4">
            <a:extLst>
              <a:ext uri="{FF2B5EF4-FFF2-40B4-BE49-F238E27FC236}">
                <a16:creationId xmlns:a16="http://schemas.microsoft.com/office/drawing/2014/main" id="{1B4891A1-B399-4717-B413-335AA6D1B67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6546471-FC1D-4C62-BA95-9FC4530018AD}"/>
              </a:ext>
            </a:extLst>
          </p:cNvPr>
          <p:cNvSpPr>
            <a:spLocks noGrp="1"/>
          </p:cNvSpPr>
          <p:nvPr>
            <p:ph type="sldNum" sz="quarter" idx="12"/>
          </p:nvPr>
        </p:nvSpPr>
        <p:spPr/>
        <p:txBody>
          <a:bodyPr/>
          <a:lstStyle>
            <a:lvl1pPr>
              <a:defRPr/>
            </a:lvl1pPr>
          </a:lstStyle>
          <a:p>
            <a:pPr>
              <a:defRPr/>
            </a:pPr>
            <a:fld id="{50E9F1AA-18B0-4589-A4E9-71E8E275FF6C}" type="slidenum">
              <a:rPr lang="en-US" altLang="en-US"/>
              <a:pPr>
                <a:defRPr/>
              </a:pPr>
              <a:t>‹#›</a:t>
            </a:fld>
            <a:endParaRPr lang="en-US" altLang="en-US"/>
          </a:p>
        </p:txBody>
      </p:sp>
    </p:spTree>
    <p:extLst>
      <p:ext uri="{BB962C8B-B14F-4D97-AF65-F5344CB8AC3E}">
        <p14:creationId xmlns:p14="http://schemas.microsoft.com/office/powerpoint/2010/main" val="2952610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8A6CB9B1-43D9-400C-BDE5-7A4ED80DEE29}"/>
              </a:ext>
            </a:extLst>
          </p:cNvPr>
          <p:cNvSpPr>
            <a:spLocks noGrp="1"/>
          </p:cNvSpPr>
          <p:nvPr>
            <p:ph type="dt" sz="half" idx="10"/>
          </p:nvPr>
        </p:nvSpPr>
        <p:spPr/>
        <p:txBody>
          <a:bodyPr/>
          <a:lstStyle>
            <a:lvl1pPr>
              <a:defRPr/>
            </a:lvl1pPr>
          </a:lstStyle>
          <a:p>
            <a:pPr>
              <a:defRPr/>
            </a:pPr>
            <a:fld id="{8C6611BE-4CDC-40D9-ADC0-B0120A200BC6}" type="datetimeFigureOut">
              <a:rPr lang="en-US"/>
              <a:pPr>
                <a:defRPr/>
              </a:pPr>
              <a:t>10/24/2021</a:t>
            </a:fld>
            <a:endParaRPr lang="en-US" dirty="0"/>
          </a:p>
        </p:txBody>
      </p:sp>
      <p:sp>
        <p:nvSpPr>
          <p:cNvPr id="5" name="Footer Placeholder 4">
            <a:extLst>
              <a:ext uri="{FF2B5EF4-FFF2-40B4-BE49-F238E27FC236}">
                <a16:creationId xmlns:a16="http://schemas.microsoft.com/office/drawing/2014/main" id="{B0B28724-786F-4718-9173-ABAD0CCB2C9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A9B74A5-915A-4899-A937-B9764FCB17FA}"/>
              </a:ext>
            </a:extLst>
          </p:cNvPr>
          <p:cNvSpPr>
            <a:spLocks noGrp="1"/>
          </p:cNvSpPr>
          <p:nvPr>
            <p:ph type="sldNum" sz="quarter" idx="12"/>
          </p:nvPr>
        </p:nvSpPr>
        <p:spPr/>
        <p:txBody>
          <a:bodyPr/>
          <a:lstStyle>
            <a:lvl1pPr>
              <a:defRPr/>
            </a:lvl1pPr>
          </a:lstStyle>
          <a:p>
            <a:pPr>
              <a:defRPr/>
            </a:pPr>
            <a:fld id="{7286AEA7-8CA2-47A2-8746-3069A24E9354}" type="slidenum">
              <a:rPr lang="en-US" altLang="en-US"/>
              <a:pPr>
                <a:defRPr/>
              </a:pPr>
              <a:t>‹#›</a:t>
            </a:fld>
            <a:endParaRPr lang="en-US" altLang="en-US"/>
          </a:p>
        </p:txBody>
      </p:sp>
    </p:spTree>
    <p:extLst>
      <p:ext uri="{BB962C8B-B14F-4D97-AF65-F5344CB8AC3E}">
        <p14:creationId xmlns:p14="http://schemas.microsoft.com/office/powerpoint/2010/main" val="1135370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F5F29C34-62F4-4D39-B89D-FE23FA793A55}"/>
              </a:ext>
            </a:extLst>
          </p:cNvPr>
          <p:cNvSpPr>
            <a:spLocks noGrp="1"/>
          </p:cNvSpPr>
          <p:nvPr>
            <p:ph type="dt" sz="half" idx="10"/>
          </p:nvPr>
        </p:nvSpPr>
        <p:spPr/>
        <p:txBody>
          <a:bodyPr/>
          <a:lstStyle>
            <a:lvl1pPr>
              <a:defRPr/>
            </a:lvl1pPr>
          </a:lstStyle>
          <a:p>
            <a:pPr>
              <a:defRPr/>
            </a:pPr>
            <a:fld id="{2E28FA10-DB74-4178-B235-0616F40226AC}" type="datetimeFigureOut">
              <a:rPr lang="en-US"/>
              <a:pPr>
                <a:defRPr/>
              </a:pPr>
              <a:t>10/24/2021</a:t>
            </a:fld>
            <a:endParaRPr lang="en-US" dirty="0"/>
          </a:p>
        </p:txBody>
      </p:sp>
      <p:sp>
        <p:nvSpPr>
          <p:cNvPr id="5" name="Footer Placeholder 4">
            <a:extLst>
              <a:ext uri="{FF2B5EF4-FFF2-40B4-BE49-F238E27FC236}">
                <a16:creationId xmlns:a16="http://schemas.microsoft.com/office/drawing/2014/main" id="{F1D636FF-BD6F-40F8-912C-B6C7C79B36C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F18FD9A-CC32-4ED9-9767-21E9E14C7659}"/>
              </a:ext>
            </a:extLst>
          </p:cNvPr>
          <p:cNvSpPr>
            <a:spLocks noGrp="1"/>
          </p:cNvSpPr>
          <p:nvPr>
            <p:ph type="sldNum" sz="quarter" idx="12"/>
          </p:nvPr>
        </p:nvSpPr>
        <p:spPr/>
        <p:txBody>
          <a:bodyPr/>
          <a:lstStyle>
            <a:lvl1pPr>
              <a:defRPr/>
            </a:lvl1pPr>
          </a:lstStyle>
          <a:p>
            <a:pPr>
              <a:defRPr/>
            </a:pPr>
            <a:fld id="{20FF9116-92CE-4251-A0E7-A3F28FA6E10E}" type="slidenum">
              <a:rPr lang="en-US" altLang="en-US"/>
              <a:pPr>
                <a:defRPr/>
              </a:pPr>
              <a:t>‹#›</a:t>
            </a:fld>
            <a:endParaRPr lang="en-US" altLang="en-US"/>
          </a:p>
        </p:txBody>
      </p:sp>
    </p:spTree>
    <p:extLst>
      <p:ext uri="{BB962C8B-B14F-4D97-AF65-F5344CB8AC3E}">
        <p14:creationId xmlns:p14="http://schemas.microsoft.com/office/powerpoint/2010/main" val="591961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E4D5184D-EFDF-449B-BB2E-D0E4A9D744CF}"/>
              </a:ext>
            </a:extLst>
          </p:cNvPr>
          <p:cNvSpPr>
            <a:spLocks noGrp="1"/>
          </p:cNvSpPr>
          <p:nvPr>
            <p:ph type="dt" sz="half" idx="10"/>
          </p:nvPr>
        </p:nvSpPr>
        <p:spPr/>
        <p:txBody>
          <a:bodyPr/>
          <a:lstStyle>
            <a:lvl1pPr>
              <a:defRPr/>
            </a:lvl1pPr>
          </a:lstStyle>
          <a:p>
            <a:pPr>
              <a:defRPr/>
            </a:pPr>
            <a:fld id="{EA78BD1A-8F49-4070-860F-77EA455D206A}" type="datetimeFigureOut">
              <a:rPr lang="en-US"/>
              <a:pPr>
                <a:defRPr/>
              </a:pPr>
              <a:t>10/24/2021</a:t>
            </a:fld>
            <a:endParaRPr lang="en-US" dirty="0"/>
          </a:p>
        </p:txBody>
      </p:sp>
      <p:sp>
        <p:nvSpPr>
          <p:cNvPr id="5" name="Footer Placeholder 4">
            <a:extLst>
              <a:ext uri="{FF2B5EF4-FFF2-40B4-BE49-F238E27FC236}">
                <a16:creationId xmlns:a16="http://schemas.microsoft.com/office/drawing/2014/main" id="{0281A536-B1FC-4E78-BD1C-2AEA265B56C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3D5F125-77FE-4EB6-AC8C-C24BCE3668C3}"/>
              </a:ext>
            </a:extLst>
          </p:cNvPr>
          <p:cNvSpPr>
            <a:spLocks noGrp="1"/>
          </p:cNvSpPr>
          <p:nvPr>
            <p:ph type="sldNum" sz="quarter" idx="12"/>
          </p:nvPr>
        </p:nvSpPr>
        <p:spPr/>
        <p:txBody>
          <a:bodyPr/>
          <a:lstStyle>
            <a:lvl1pPr>
              <a:defRPr/>
            </a:lvl1pPr>
          </a:lstStyle>
          <a:p>
            <a:pPr>
              <a:defRPr/>
            </a:pPr>
            <a:fld id="{03CF17BD-B6B6-4ADB-8124-4642D1D444B4}" type="slidenum">
              <a:rPr lang="en-US" altLang="en-US"/>
              <a:pPr>
                <a:defRPr/>
              </a:pPr>
              <a:t>‹#›</a:t>
            </a:fld>
            <a:endParaRPr lang="en-US" altLang="en-US"/>
          </a:p>
        </p:txBody>
      </p:sp>
    </p:spTree>
    <p:extLst>
      <p:ext uri="{BB962C8B-B14F-4D97-AF65-F5344CB8AC3E}">
        <p14:creationId xmlns:p14="http://schemas.microsoft.com/office/powerpoint/2010/main" val="41247268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a:extLst>
              <a:ext uri="{FF2B5EF4-FFF2-40B4-BE49-F238E27FC236}">
                <a16:creationId xmlns:a16="http://schemas.microsoft.com/office/drawing/2014/main" id="{425A2CCE-CE9D-4540-B180-F8AE011AD97D}"/>
              </a:ext>
            </a:extLst>
          </p:cNvPr>
          <p:cNvSpPr>
            <a:spLocks noGrp="1"/>
          </p:cNvSpPr>
          <p:nvPr>
            <p:ph type="dt" sz="half" idx="10"/>
          </p:nvPr>
        </p:nvSpPr>
        <p:spPr/>
        <p:txBody>
          <a:bodyPr/>
          <a:lstStyle>
            <a:lvl1pPr>
              <a:defRPr/>
            </a:lvl1pPr>
          </a:lstStyle>
          <a:p>
            <a:pPr>
              <a:defRPr/>
            </a:pPr>
            <a:fld id="{001071B9-B5FB-48CF-9A0C-5CBE54241A43}" type="datetimeFigureOut">
              <a:rPr lang="en-US"/>
              <a:pPr>
                <a:defRPr/>
              </a:pPr>
              <a:t>10/24/2021</a:t>
            </a:fld>
            <a:endParaRPr lang="en-US" dirty="0"/>
          </a:p>
        </p:txBody>
      </p:sp>
      <p:sp>
        <p:nvSpPr>
          <p:cNvPr id="5" name="Footer Placeholder 4">
            <a:extLst>
              <a:ext uri="{FF2B5EF4-FFF2-40B4-BE49-F238E27FC236}">
                <a16:creationId xmlns:a16="http://schemas.microsoft.com/office/drawing/2014/main" id="{52499BAC-8F40-4F79-BD62-A35A47493F5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3877910-6677-43B3-BFEE-F097BC8BBB6A}"/>
              </a:ext>
            </a:extLst>
          </p:cNvPr>
          <p:cNvSpPr>
            <a:spLocks noGrp="1"/>
          </p:cNvSpPr>
          <p:nvPr>
            <p:ph type="sldNum" sz="quarter" idx="12"/>
          </p:nvPr>
        </p:nvSpPr>
        <p:spPr/>
        <p:txBody>
          <a:bodyPr/>
          <a:lstStyle>
            <a:lvl1pPr>
              <a:defRPr/>
            </a:lvl1pPr>
          </a:lstStyle>
          <a:p>
            <a:pPr>
              <a:defRPr/>
            </a:pPr>
            <a:fld id="{E4F3A38D-41DA-4039-ABBB-0C9601DF88E9}" type="slidenum">
              <a:rPr lang="en-US" altLang="en-US"/>
              <a:pPr>
                <a:defRPr/>
              </a:pPr>
              <a:t>‹#›</a:t>
            </a:fld>
            <a:endParaRPr lang="en-US" altLang="en-US"/>
          </a:p>
        </p:txBody>
      </p:sp>
    </p:spTree>
    <p:extLst>
      <p:ext uri="{BB962C8B-B14F-4D97-AF65-F5344CB8AC3E}">
        <p14:creationId xmlns:p14="http://schemas.microsoft.com/office/powerpoint/2010/main" val="28582633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3">
            <a:extLst>
              <a:ext uri="{FF2B5EF4-FFF2-40B4-BE49-F238E27FC236}">
                <a16:creationId xmlns:a16="http://schemas.microsoft.com/office/drawing/2014/main" id="{C9473F6F-4F33-4B08-A06B-A024C7D976F1}"/>
              </a:ext>
            </a:extLst>
          </p:cNvPr>
          <p:cNvSpPr>
            <a:spLocks noGrp="1"/>
          </p:cNvSpPr>
          <p:nvPr>
            <p:ph type="dt" sz="half" idx="10"/>
          </p:nvPr>
        </p:nvSpPr>
        <p:spPr/>
        <p:txBody>
          <a:bodyPr/>
          <a:lstStyle>
            <a:lvl1pPr>
              <a:defRPr/>
            </a:lvl1pPr>
          </a:lstStyle>
          <a:p>
            <a:pPr>
              <a:defRPr/>
            </a:pPr>
            <a:fld id="{9F8D0FFD-8B2E-4A35-9811-6076B68CE5AE}" type="datetimeFigureOut">
              <a:rPr lang="en-US"/>
              <a:pPr>
                <a:defRPr/>
              </a:pPr>
              <a:t>10/24/2021</a:t>
            </a:fld>
            <a:endParaRPr lang="en-US" dirty="0"/>
          </a:p>
        </p:txBody>
      </p:sp>
      <p:sp>
        <p:nvSpPr>
          <p:cNvPr id="6" name="Footer Placeholder 4">
            <a:extLst>
              <a:ext uri="{FF2B5EF4-FFF2-40B4-BE49-F238E27FC236}">
                <a16:creationId xmlns:a16="http://schemas.microsoft.com/office/drawing/2014/main" id="{90C42EBC-1485-4C79-8FE9-F7DFB9075C4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610B3BF-97C4-4E18-B1B7-3E5AC7F5F877}"/>
              </a:ext>
            </a:extLst>
          </p:cNvPr>
          <p:cNvSpPr>
            <a:spLocks noGrp="1"/>
          </p:cNvSpPr>
          <p:nvPr>
            <p:ph type="sldNum" sz="quarter" idx="12"/>
          </p:nvPr>
        </p:nvSpPr>
        <p:spPr/>
        <p:txBody>
          <a:bodyPr/>
          <a:lstStyle>
            <a:lvl1pPr>
              <a:defRPr/>
            </a:lvl1pPr>
          </a:lstStyle>
          <a:p>
            <a:pPr>
              <a:defRPr/>
            </a:pPr>
            <a:fld id="{3E3BA1C2-7839-4894-9297-FC51473904AC}" type="slidenum">
              <a:rPr lang="en-US" altLang="en-US"/>
              <a:pPr>
                <a:defRPr/>
              </a:pPr>
              <a:t>‹#›</a:t>
            </a:fld>
            <a:endParaRPr lang="en-US" altLang="en-US"/>
          </a:p>
        </p:txBody>
      </p:sp>
    </p:spTree>
    <p:extLst>
      <p:ext uri="{BB962C8B-B14F-4D97-AF65-F5344CB8AC3E}">
        <p14:creationId xmlns:p14="http://schemas.microsoft.com/office/powerpoint/2010/main" val="3950876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3">
            <a:extLst>
              <a:ext uri="{FF2B5EF4-FFF2-40B4-BE49-F238E27FC236}">
                <a16:creationId xmlns:a16="http://schemas.microsoft.com/office/drawing/2014/main" id="{EFC79D64-2E88-4A5D-84C2-32BDE13FBD80}"/>
              </a:ext>
            </a:extLst>
          </p:cNvPr>
          <p:cNvSpPr>
            <a:spLocks noGrp="1"/>
          </p:cNvSpPr>
          <p:nvPr>
            <p:ph type="dt" sz="half" idx="10"/>
          </p:nvPr>
        </p:nvSpPr>
        <p:spPr/>
        <p:txBody>
          <a:bodyPr/>
          <a:lstStyle>
            <a:lvl1pPr>
              <a:defRPr/>
            </a:lvl1pPr>
          </a:lstStyle>
          <a:p>
            <a:pPr>
              <a:defRPr/>
            </a:pPr>
            <a:fld id="{93368025-A03C-425E-B772-DCA6138B82AC}" type="datetimeFigureOut">
              <a:rPr lang="en-US"/>
              <a:pPr>
                <a:defRPr/>
              </a:pPr>
              <a:t>10/24/2021</a:t>
            </a:fld>
            <a:endParaRPr lang="en-US" dirty="0"/>
          </a:p>
        </p:txBody>
      </p:sp>
      <p:sp>
        <p:nvSpPr>
          <p:cNvPr id="8" name="Footer Placeholder 4">
            <a:extLst>
              <a:ext uri="{FF2B5EF4-FFF2-40B4-BE49-F238E27FC236}">
                <a16:creationId xmlns:a16="http://schemas.microsoft.com/office/drawing/2014/main" id="{D04F3EE9-6915-4F8B-9A2D-96B5E7B86E63}"/>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CBAD438E-BC99-48B4-BE5A-853D17293AB8}"/>
              </a:ext>
            </a:extLst>
          </p:cNvPr>
          <p:cNvSpPr>
            <a:spLocks noGrp="1"/>
          </p:cNvSpPr>
          <p:nvPr>
            <p:ph type="sldNum" sz="quarter" idx="12"/>
          </p:nvPr>
        </p:nvSpPr>
        <p:spPr/>
        <p:txBody>
          <a:bodyPr/>
          <a:lstStyle>
            <a:lvl1pPr>
              <a:defRPr/>
            </a:lvl1pPr>
          </a:lstStyle>
          <a:p>
            <a:pPr>
              <a:defRPr/>
            </a:pPr>
            <a:fld id="{10398619-BE45-4FEF-BD0C-201CBD795EDA}" type="slidenum">
              <a:rPr lang="en-US" altLang="en-US"/>
              <a:pPr>
                <a:defRPr/>
              </a:pPr>
              <a:t>‹#›</a:t>
            </a:fld>
            <a:endParaRPr lang="en-US" altLang="en-US"/>
          </a:p>
        </p:txBody>
      </p:sp>
    </p:spTree>
    <p:extLst>
      <p:ext uri="{BB962C8B-B14F-4D97-AF65-F5344CB8AC3E}">
        <p14:creationId xmlns:p14="http://schemas.microsoft.com/office/powerpoint/2010/main" val="38747525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3">
            <a:extLst>
              <a:ext uri="{FF2B5EF4-FFF2-40B4-BE49-F238E27FC236}">
                <a16:creationId xmlns:a16="http://schemas.microsoft.com/office/drawing/2014/main" id="{112800F1-5CD4-4566-95BA-37BA745967DB}"/>
              </a:ext>
            </a:extLst>
          </p:cNvPr>
          <p:cNvSpPr>
            <a:spLocks noGrp="1"/>
          </p:cNvSpPr>
          <p:nvPr>
            <p:ph type="dt" sz="half" idx="10"/>
          </p:nvPr>
        </p:nvSpPr>
        <p:spPr/>
        <p:txBody>
          <a:bodyPr/>
          <a:lstStyle>
            <a:lvl1pPr>
              <a:defRPr/>
            </a:lvl1pPr>
          </a:lstStyle>
          <a:p>
            <a:pPr>
              <a:defRPr/>
            </a:pPr>
            <a:fld id="{67B11C89-F0E2-411E-B5B3-E29ADBDB0F1C}" type="datetimeFigureOut">
              <a:rPr lang="en-US"/>
              <a:pPr>
                <a:defRPr/>
              </a:pPr>
              <a:t>10/24/2021</a:t>
            </a:fld>
            <a:endParaRPr lang="en-US" dirty="0"/>
          </a:p>
        </p:txBody>
      </p:sp>
      <p:sp>
        <p:nvSpPr>
          <p:cNvPr id="4" name="Footer Placeholder 4">
            <a:extLst>
              <a:ext uri="{FF2B5EF4-FFF2-40B4-BE49-F238E27FC236}">
                <a16:creationId xmlns:a16="http://schemas.microsoft.com/office/drawing/2014/main" id="{ED7F4FAF-DEAD-4D70-AD1A-8E6DA69ED872}"/>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8A8AD579-FB53-4F8A-B4B7-D5C5AA323F76}"/>
              </a:ext>
            </a:extLst>
          </p:cNvPr>
          <p:cNvSpPr>
            <a:spLocks noGrp="1"/>
          </p:cNvSpPr>
          <p:nvPr>
            <p:ph type="sldNum" sz="quarter" idx="12"/>
          </p:nvPr>
        </p:nvSpPr>
        <p:spPr/>
        <p:txBody>
          <a:bodyPr/>
          <a:lstStyle>
            <a:lvl1pPr>
              <a:defRPr/>
            </a:lvl1pPr>
          </a:lstStyle>
          <a:p>
            <a:pPr>
              <a:defRPr/>
            </a:pPr>
            <a:fld id="{2B5428C8-E6F9-4AB1-8121-1977082EF854}" type="slidenum">
              <a:rPr lang="en-US" altLang="en-US"/>
              <a:pPr>
                <a:defRPr/>
              </a:pPr>
              <a:t>‹#›</a:t>
            </a:fld>
            <a:endParaRPr lang="en-US" altLang="en-US"/>
          </a:p>
        </p:txBody>
      </p:sp>
    </p:spTree>
    <p:extLst>
      <p:ext uri="{BB962C8B-B14F-4D97-AF65-F5344CB8AC3E}">
        <p14:creationId xmlns:p14="http://schemas.microsoft.com/office/powerpoint/2010/main" val="1874082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1316474A-9AFD-4489-B54B-23E51ECA72B7}"/>
              </a:ext>
            </a:extLst>
          </p:cNvPr>
          <p:cNvSpPr>
            <a:spLocks noGrp="1"/>
          </p:cNvSpPr>
          <p:nvPr>
            <p:ph type="dt" sz="half" idx="10"/>
          </p:nvPr>
        </p:nvSpPr>
        <p:spPr/>
        <p:txBody>
          <a:bodyPr/>
          <a:lstStyle>
            <a:lvl1pPr>
              <a:defRPr/>
            </a:lvl1pPr>
          </a:lstStyle>
          <a:p>
            <a:pPr>
              <a:defRPr/>
            </a:pPr>
            <a:fld id="{AE9332F0-6085-464C-A6E9-7ED546D3DC40}" type="datetimeFigureOut">
              <a:rPr lang="en-US"/>
              <a:pPr>
                <a:defRPr/>
              </a:pPr>
              <a:t>10/24/2021</a:t>
            </a:fld>
            <a:endParaRPr lang="en-US" dirty="0"/>
          </a:p>
        </p:txBody>
      </p:sp>
      <p:sp>
        <p:nvSpPr>
          <p:cNvPr id="3" name="Footer Placeholder 4">
            <a:extLst>
              <a:ext uri="{FF2B5EF4-FFF2-40B4-BE49-F238E27FC236}">
                <a16:creationId xmlns:a16="http://schemas.microsoft.com/office/drawing/2014/main" id="{CA329593-7A89-429D-A731-8EE41444904D}"/>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DE3DBE0F-B1D4-480C-9478-224DDF2127FB}"/>
              </a:ext>
            </a:extLst>
          </p:cNvPr>
          <p:cNvSpPr>
            <a:spLocks noGrp="1"/>
          </p:cNvSpPr>
          <p:nvPr>
            <p:ph type="sldNum" sz="quarter" idx="12"/>
          </p:nvPr>
        </p:nvSpPr>
        <p:spPr/>
        <p:txBody>
          <a:bodyPr/>
          <a:lstStyle>
            <a:lvl1pPr>
              <a:defRPr/>
            </a:lvl1pPr>
          </a:lstStyle>
          <a:p>
            <a:pPr>
              <a:defRPr/>
            </a:pPr>
            <a:fld id="{039FC37F-FB50-4747-A16E-10CE301A225C}" type="slidenum">
              <a:rPr lang="en-US" altLang="en-US"/>
              <a:pPr>
                <a:defRPr/>
              </a:pPr>
              <a:t>‹#›</a:t>
            </a:fld>
            <a:endParaRPr lang="en-US" altLang="en-US"/>
          </a:p>
        </p:txBody>
      </p:sp>
    </p:spTree>
    <p:extLst>
      <p:ext uri="{BB962C8B-B14F-4D97-AF65-F5344CB8AC3E}">
        <p14:creationId xmlns:p14="http://schemas.microsoft.com/office/powerpoint/2010/main" val="672023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D8ED13D8-7D62-4883-918E-DE34EB68BC7C}"/>
              </a:ext>
            </a:extLst>
          </p:cNvPr>
          <p:cNvSpPr>
            <a:spLocks noGrp="1"/>
          </p:cNvSpPr>
          <p:nvPr>
            <p:ph type="dt" sz="half" idx="10"/>
          </p:nvPr>
        </p:nvSpPr>
        <p:spPr/>
        <p:txBody>
          <a:bodyPr/>
          <a:lstStyle>
            <a:lvl1pPr>
              <a:defRPr/>
            </a:lvl1pPr>
          </a:lstStyle>
          <a:p>
            <a:pPr>
              <a:defRPr/>
            </a:pPr>
            <a:fld id="{7071D9F2-0E0A-406B-8BE4-8E0B150950EF}" type="datetimeFigureOut">
              <a:rPr lang="en-US"/>
              <a:pPr>
                <a:defRPr/>
              </a:pPr>
              <a:t>10/24/2021</a:t>
            </a:fld>
            <a:endParaRPr lang="en-US" dirty="0"/>
          </a:p>
        </p:txBody>
      </p:sp>
      <p:sp>
        <p:nvSpPr>
          <p:cNvPr id="6" name="Footer Placeholder 4">
            <a:extLst>
              <a:ext uri="{FF2B5EF4-FFF2-40B4-BE49-F238E27FC236}">
                <a16:creationId xmlns:a16="http://schemas.microsoft.com/office/drawing/2014/main" id="{8626BBA9-5C1B-4991-8836-C2F723366B8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A800683-A274-47C1-AD18-65B6296B6F3C}"/>
              </a:ext>
            </a:extLst>
          </p:cNvPr>
          <p:cNvSpPr>
            <a:spLocks noGrp="1"/>
          </p:cNvSpPr>
          <p:nvPr>
            <p:ph type="sldNum" sz="quarter" idx="12"/>
          </p:nvPr>
        </p:nvSpPr>
        <p:spPr/>
        <p:txBody>
          <a:bodyPr/>
          <a:lstStyle>
            <a:lvl1pPr>
              <a:defRPr/>
            </a:lvl1pPr>
          </a:lstStyle>
          <a:p>
            <a:pPr>
              <a:defRPr/>
            </a:pPr>
            <a:fld id="{D490E1AB-F40D-4954-815C-11E3634E19F4}" type="slidenum">
              <a:rPr lang="en-US" altLang="en-US"/>
              <a:pPr>
                <a:defRPr/>
              </a:pPr>
              <a:t>‹#›</a:t>
            </a:fld>
            <a:endParaRPr lang="en-US" altLang="en-US"/>
          </a:p>
        </p:txBody>
      </p:sp>
    </p:spTree>
    <p:extLst>
      <p:ext uri="{BB962C8B-B14F-4D97-AF65-F5344CB8AC3E}">
        <p14:creationId xmlns:p14="http://schemas.microsoft.com/office/powerpoint/2010/main" val="554843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1EA95ABA-F980-4D12-BC6D-8C2F40355DE7}"/>
              </a:ext>
            </a:extLst>
          </p:cNvPr>
          <p:cNvSpPr>
            <a:spLocks noGrp="1"/>
          </p:cNvSpPr>
          <p:nvPr>
            <p:ph type="dt" sz="half" idx="10"/>
          </p:nvPr>
        </p:nvSpPr>
        <p:spPr/>
        <p:txBody>
          <a:bodyPr/>
          <a:lstStyle>
            <a:lvl1pPr>
              <a:defRPr/>
            </a:lvl1pPr>
          </a:lstStyle>
          <a:p>
            <a:pPr>
              <a:defRPr/>
            </a:pPr>
            <a:fld id="{0E371DC2-1061-463F-B6EC-6BCE105D2CD6}" type="datetimeFigureOut">
              <a:rPr lang="en-US"/>
              <a:pPr>
                <a:defRPr/>
              </a:pPr>
              <a:t>10/24/2021</a:t>
            </a:fld>
            <a:endParaRPr lang="en-US" dirty="0"/>
          </a:p>
        </p:txBody>
      </p:sp>
      <p:sp>
        <p:nvSpPr>
          <p:cNvPr id="6" name="Footer Placeholder 4">
            <a:extLst>
              <a:ext uri="{FF2B5EF4-FFF2-40B4-BE49-F238E27FC236}">
                <a16:creationId xmlns:a16="http://schemas.microsoft.com/office/drawing/2014/main" id="{950F1B58-4358-448D-861C-8248D3482FA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465D117-AB92-472A-A54F-C38B8D9E7E80}"/>
              </a:ext>
            </a:extLst>
          </p:cNvPr>
          <p:cNvSpPr>
            <a:spLocks noGrp="1"/>
          </p:cNvSpPr>
          <p:nvPr>
            <p:ph type="sldNum" sz="quarter" idx="12"/>
          </p:nvPr>
        </p:nvSpPr>
        <p:spPr/>
        <p:txBody>
          <a:bodyPr/>
          <a:lstStyle>
            <a:lvl1pPr>
              <a:defRPr/>
            </a:lvl1pPr>
          </a:lstStyle>
          <a:p>
            <a:pPr>
              <a:defRPr/>
            </a:pPr>
            <a:fld id="{046E4479-2E72-4423-AF2B-0D3A539BF30D}" type="slidenum">
              <a:rPr lang="en-US" altLang="en-US"/>
              <a:pPr>
                <a:defRPr/>
              </a:pPr>
              <a:t>‹#›</a:t>
            </a:fld>
            <a:endParaRPr lang="en-US" altLang="en-US"/>
          </a:p>
        </p:txBody>
      </p:sp>
    </p:spTree>
    <p:extLst>
      <p:ext uri="{BB962C8B-B14F-4D97-AF65-F5344CB8AC3E}">
        <p14:creationId xmlns:p14="http://schemas.microsoft.com/office/powerpoint/2010/main" val="26116443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grayscl/>
            <a:extLst>
              <a:ext uri="{BEBA8EAE-BF5A-486C-A8C5-ECC9F3942E4B}">
                <a14:imgProps xmlns:a14="http://schemas.microsoft.com/office/drawing/2010/main">
                  <a14:imgLayer r:embed="rId14">
                    <a14:imgEffect>
                      <a14:colorTemperature colorTemp="11200"/>
                    </a14:imgEffect>
                    <a14:imgEffect>
                      <a14:saturation sat="40000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5DD76D6-83B8-45A1-81A7-577F1FAB0FC6}"/>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C9FA29D4-245C-426F-B4F3-1EB2DEE15FBE}"/>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8D9DD6B9-A0CA-4048-9861-551393A92818}"/>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FA8E8202-DF92-48E2-8048-4AF38DF76576}" type="datetimeFigureOut">
              <a:rPr lang="en-US"/>
              <a:pPr>
                <a:defRPr/>
              </a:pPr>
              <a:t>10/24/2021</a:t>
            </a:fld>
            <a:endParaRPr lang="en-US" dirty="0"/>
          </a:p>
        </p:txBody>
      </p:sp>
      <p:sp>
        <p:nvSpPr>
          <p:cNvPr id="5" name="Footer Placeholder 4">
            <a:extLst>
              <a:ext uri="{FF2B5EF4-FFF2-40B4-BE49-F238E27FC236}">
                <a16:creationId xmlns:a16="http://schemas.microsoft.com/office/drawing/2014/main" id="{7492C74D-E065-4F2F-A02E-61AD24B5C585}"/>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B94568FA-D837-4AF5-8A6B-3B51461BCF17}"/>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a:defRPr/>
            </a:pPr>
            <a:fld id="{457C138B-1534-475A-BE9E-56D42497DAA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0" fontAlgn="base" hangingPunct="0">
        <a:spcBef>
          <a:spcPct val="0"/>
        </a:spcBef>
        <a:spcAft>
          <a:spcPct val="0"/>
        </a:spcAft>
        <a:defRPr sz="4400">
          <a:solidFill>
            <a:schemeClr val="tx1"/>
          </a:solidFill>
          <a:latin typeface="Calibri" pitchFamily="34" charset="0"/>
        </a:defRPr>
      </a:lvl6pPr>
      <a:lvl7pPr marL="914400" algn="ctr" rtl="0" eaLnBrk="0" fontAlgn="base" hangingPunct="0">
        <a:spcBef>
          <a:spcPct val="0"/>
        </a:spcBef>
        <a:spcAft>
          <a:spcPct val="0"/>
        </a:spcAft>
        <a:defRPr sz="4400">
          <a:solidFill>
            <a:schemeClr val="tx1"/>
          </a:solidFill>
          <a:latin typeface="Calibri" pitchFamily="34" charset="0"/>
        </a:defRPr>
      </a:lvl7pPr>
      <a:lvl8pPr marL="1371600" algn="ctr" rtl="0" eaLnBrk="0" fontAlgn="base" hangingPunct="0">
        <a:spcBef>
          <a:spcPct val="0"/>
        </a:spcBef>
        <a:spcAft>
          <a:spcPct val="0"/>
        </a:spcAft>
        <a:defRPr sz="4400">
          <a:solidFill>
            <a:schemeClr val="tx1"/>
          </a:solidFill>
          <a:latin typeface="Calibri" pitchFamily="34" charset="0"/>
        </a:defRPr>
      </a:lvl8pPr>
      <a:lvl9pPr marL="1828800" algn="ctr" rtl="0" eaLnBrk="0" fontAlgn="base" hangingPunct="0">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8" descr="BOOKANI2"/>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45273" y="125416"/>
            <a:ext cx="1066800"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AutoShape 9"/>
          <p:cNvSpPr>
            <a:spLocks noChangeArrowheads="1"/>
          </p:cNvSpPr>
          <p:nvPr/>
        </p:nvSpPr>
        <p:spPr bwMode="auto">
          <a:xfrm rot="3175011">
            <a:off x="6722137" y="-42496"/>
            <a:ext cx="533400" cy="838200"/>
          </a:xfrm>
          <a:prstGeom prst="moon">
            <a:avLst>
              <a:gd name="adj" fmla="val 31394"/>
            </a:avLst>
          </a:prstGeom>
          <a:solidFill>
            <a:srgbClr val="FFFF00"/>
          </a:solidFill>
          <a:ln w="9525">
            <a:solidFill>
              <a:schemeClr val="bg1"/>
            </a:solidFill>
            <a:miter lim="800000"/>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vi-VN" altLang="en-US" sz="1800">
              <a:latin typeface="Arial" charset="0"/>
            </a:endParaRPr>
          </a:p>
        </p:txBody>
      </p:sp>
      <p:sp>
        <p:nvSpPr>
          <p:cNvPr id="24587" name="AutoShape 11"/>
          <p:cNvSpPr>
            <a:spLocks noChangeArrowheads="1"/>
          </p:cNvSpPr>
          <p:nvPr/>
        </p:nvSpPr>
        <p:spPr bwMode="auto">
          <a:xfrm>
            <a:off x="6715667" y="919164"/>
            <a:ext cx="415925" cy="328612"/>
          </a:xfrm>
          <a:prstGeom prst="star5">
            <a:avLst/>
          </a:prstGeom>
          <a:solidFill>
            <a:srgbClr val="D8FA2C"/>
          </a:solidFill>
          <a:ln w="9525">
            <a:solidFill>
              <a:srgbClr val="FF0000"/>
            </a:solidFill>
            <a:miter lim="800000"/>
            <a:headEnd/>
            <a:tailEnd/>
          </a:ln>
          <a:effectLst/>
        </p:spPr>
        <p:txBody>
          <a:bodyPr wrap="none" anchor="ctr"/>
          <a:lstStyle/>
          <a:p>
            <a:pPr>
              <a:defRPr/>
            </a:pPr>
            <a:endParaRPr lang="vi-VN"/>
          </a:p>
        </p:txBody>
      </p:sp>
      <p:sp>
        <p:nvSpPr>
          <p:cNvPr id="2055" name="WordArt 15"/>
          <p:cNvSpPr>
            <a:spLocks noChangeArrowheads="1" noChangeShapeType="1" noTextEdit="1"/>
          </p:cNvSpPr>
          <p:nvPr/>
        </p:nvSpPr>
        <p:spPr bwMode="auto">
          <a:xfrm>
            <a:off x="941389" y="2115765"/>
            <a:ext cx="7108825" cy="6765925"/>
          </a:xfrm>
          <a:prstGeom prst="rect">
            <a:avLst/>
          </a:prstGeom>
        </p:spPr>
        <p:txBody>
          <a:bodyPr spcFirstLastPara="1" wrap="none" fromWordArt="1">
            <a:prstTxWarp prst="textArchUp">
              <a:avLst>
                <a:gd name="adj" fmla="val 10800004"/>
              </a:avLst>
            </a:prstTxWarp>
          </a:bodyPr>
          <a:lstStyle/>
          <a:p>
            <a:pPr algn="ctr"/>
            <a:r>
              <a:rPr lang="en-US" sz="3600" kern="10" dirty="0">
                <a:ln w="9525">
                  <a:solidFill>
                    <a:srgbClr val="000000"/>
                  </a:solidFill>
                  <a:round/>
                  <a:headEnd/>
                  <a:tailEnd/>
                </a:ln>
                <a:solidFill>
                  <a:srgbClr val="FF0066"/>
                </a:solidFill>
                <a:latin typeface="Times New Roman"/>
                <a:cs typeface="Times New Roman"/>
              </a:rPr>
              <a:t>CHÀO MỪNG CÁC EM HỌC SINH</a:t>
            </a:r>
          </a:p>
        </p:txBody>
      </p:sp>
      <p:sp>
        <p:nvSpPr>
          <p:cNvPr id="24593" name="AutoShape 17"/>
          <p:cNvSpPr>
            <a:spLocks noChangeArrowheads="1"/>
          </p:cNvSpPr>
          <p:nvPr/>
        </p:nvSpPr>
        <p:spPr bwMode="auto">
          <a:xfrm>
            <a:off x="8531227" y="300038"/>
            <a:ext cx="415925" cy="328612"/>
          </a:xfrm>
          <a:prstGeom prst="star5">
            <a:avLst/>
          </a:prstGeom>
          <a:solidFill>
            <a:srgbClr val="D8FA2C"/>
          </a:solidFill>
          <a:ln w="9525">
            <a:solidFill>
              <a:srgbClr val="FF0000"/>
            </a:solidFill>
            <a:miter lim="800000"/>
            <a:headEnd/>
            <a:tailEnd/>
          </a:ln>
          <a:effectLst/>
        </p:spPr>
        <p:txBody>
          <a:bodyPr wrap="none" anchor="ctr"/>
          <a:lstStyle/>
          <a:p>
            <a:pPr>
              <a:defRPr/>
            </a:pPr>
            <a:endParaRPr lang="vi-VN"/>
          </a:p>
        </p:txBody>
      </p:sp>
      <p:sp>
        <p:nvSpPr>
          <p:cNvPr id="24594" name="AutoShape 18"/>
          <p:cNvSpPr>
            <a:spLocks noChangeArrowheads="1"/>
          </p:cNvSpPr>
          <p:nvPr/>
        </p:nvSpPr>
        <p:spPr bwMode="auto">
          <a:xfrm>
            <a:off x="425452" y="3354388"/>
            <a:ext cx="415925" cy="328612"/>
          </a:xfrm>
          <a:prstGeom prst="star5">
            <a:avLst/>
          </a:prstGeom>
          <a:solidFill>
            <a:srgbClr val="D8FA2C"/>
          </a:solidFill>
          <a:ln w="9525">
            <a:solidFill>
              <a:srgbClr val="FF0000"/>
            </a:solidFill>
            <a:miter lim="800000"/>
            <a:headEnd/>
            <a:tailEnd/>
          </a:ln>
          <a:effectLst/>
        </p:spPr>
        <p:txBody>
          <a:bodyPr wrap="none" anchor="ctr"/>
          <a:lstStyle/>
          <a:p>
            <a:pPr>
              <a:defRPr/>
            </a:pPr>
            <a:endParaRPr lang="vi-VN"/>
          </a:p>
        </p:txBody>
      </p:sp>
      <p:sp>
        <p:nvSpPr>
          <p:cNvPr id="24595" name="AutoShape 19"/>
          <p:cNvSpPr>
            <a:spLocks noChangeArrowheads="1"/>
          </p:cNvSpPr>
          <p:nvPr/>
        </p:nvSpPr>
        <p:spPr bwMode="auto">
          <a:xfrm>
            <a:off x="476250" y="2811463"/>
            <a:ext cx="415925" cy="328612"/>
          </a:xfrm>
          <a:prstGeom prst="star5">
            <a:avLst/>
          </a:prstGeom>
          <a:solidFill>
            <a:srgbClr val="CC0066"/>
          </a:solidFill>
          <a:ln w="9525">
            <a:solidFill>
              <a:srgbClr val="FF0000"/>
            </a:solidFill>
            <a:miter lim="800000"/>
            <a:headEnd/>
            <a:tailEnd/>
          </a:ln>
          <a:effectLst/>
        </p:spPr>
        <p:txBody>
          <a:bodyPr wrap="none" anchor="ctr"/>
          <a:lstStyle/>
          <a:p>
            <a:pPr algn="ctr">
              <a:defRPr/>
            </a:pPr>
            <a:endParaRPr lang="vi-VN" sz="3200"/>
          </a:p>
        </p:txBody>
      </p:sp>
      <p:sp>
        <p:nvSpPr>
          <p:cNvPr id="24596" name="AutoShape 20"/>
          <p:cNvSpPr>
            <a:spLocks noChangeArrowheads="1"/>
          </p:cNvSpPr>
          <p:nvPr/>
        </p:nvSpPr>
        <p:spPr bwMode="auto">
          <a:xfrm>
            <a:off x="265115" y="2484438"/>
            <a:ext cx="415925" cy="328612"/>
          </a:xfrm>
          <a:prstGeom prst="star5">
            <a:avLst/>
          </a:prstGeom>
          <a:solidFill>
            <a:schemeClr val="bg2"/>
          </a:solidFill>
          <a:ln w="9525">
            <a:solidFill>
              <a:srgbClr val="FF0000"/>
            </a:solidFill>
            <a:miter lim="800000"/>
            <a:headEnd/>
            <a:tailEnd/>
          </a:ln>
          <a:effectLst/>
        </p:spPr>
        <p:txBody>
          <a:bodyPr wrap="none" anchor="ctr"/>
          <a:lstStyle/>
          <a:p>
            <a:pPr algn="ctr">
              <a:defRPr/>
            </a:pPr>
            <a:endParaRPr lang="vi-VN" sz="3200">
              <a:solidFill>
                <a:schemeClr val="hlink"/>
              </a:solidFill>
            </a:endParaRPr>
          </a:p>
        </p:txBody>
      </p:sp>
      <p:sp>
        <p:nvSpPr>
          <p:cNvPr id="24597" name="AutoShape 21"/>
          <p:cNvSpPr>
            <a:spLocks noChangeArrowheads="1"/>
          </p:cNvSpPr>
          <p:nvPr/>
        </p:nvSpPr>
        <p:spPr bwMode="auto">
          <a:xfrm>
            <a:off x="8153402" y="590554"/>
            <a:ext cx="415925" cy="328613"/>
          </a:xfrm>
          <a:prstGeom prst="star5">
            <a:avLst/>
          </a:prstGeom>
          <a:solidFill>
            <a:schemeClr val="bg2"/>
          </a:solidFill>
          <a:ln w="9525">
            <a:solidFill>
              <a:srgbClr val="FF0000"/>
            </a:solidFill>
            <a:miter lim="800000"/>
            <a:headEnd/>
            <a:tailEnd/>
          </a:ln>
          <a:effectLst/>
        </p:spPr>
        <p:txBody>
          <a:bodyPr wrap="none" anchor="ctr"/>
          <a:lstStyle/>
          <a:p>
            <a:pPr algn="ctr">
              <a:defRPr/>
            </a:pPr>
            <a:endParaRPr lang="vi-VN" sz="3200">
              <a:solidFill>
                <a:schemeClr val="hlink"/>
              </a:solidFill>
            </a:endParaRPr>
          </a:p>
        </p:txBody>
      </p:sp>
      <p:sp>
        <p:nvSpPr>
          <p:cNvPr id="24598" name="AutoShape 22"/>
          <p:cNvSpPr>
            <a:spLocks noChangeArrowheads="1"/>
          </p:cNvSpPr>
          <p:nvPr/>
        </p:nvSpPr>
        <p:spPr bwMode="auto">
          <a:xfrm>
            <a:off x="7921627" y="952504"/>
            <a:ext cx="415925" cy="328613"/>
          </a:xfrm>
          <a:prstGeom prst="star5">
            <a:avLst/>
          </a:prstGeom>
          <a:solidFill>
            <a:srgbClr val="CC0066"/>
          </a:solidFill>
          <a:ln w="9525">
            <a:solidFill>
              <a:srgbClr val="FF0000"/>
            </a:solidFill>
            <a:miter lim="800000"/>
            <a:headEnd/>
            <a:tailEnd/>
          </a:ln>
          <a:effectLst/>
        </p:spPr>
        <p:txBody>
          <a:bodyPr wrap="none" anchor="ctr"/>
          <a:lstStyle/>
          <a:p>
            <a:pPr algn="ctr">
              <a:defRPr/>
            </a:pPr>
            <a:endParaRPr lang="vi-VN" sz="3200">
              <a:solidFill>
                <a:schemeClr val="hlink"/>
              </a:solidFill>
            </a:endParaRPr>
          </a:p>
        </p:txBody>
      </p:sp>
      <p:sp>
        <p:nvSpPr>
          <p:cNvPr id="24599" name="AutoShape 23"/>
          <p:cNvSpPr>
            <a:spLocks noChangeArrowheads="1"/>
          </p:cNvSpPr>
          <p:nvPr/>
        </p:nvSpPr>
        <p:spPr bwMode="auto">
          <a:xfrm>
            <a:off x="1289052" y="4900613"/>
            <a:ext cx="415925" cy="328612"/>
          </a:xfrm>
          <a:prstGeom prst="star5">
            <a:avLst/>
          </a:prstGeom>
          <a:solidFill>
            <a:srgbClr val="D8FA2C"/>
          </a:solidFill>
          <a:ln w="9525">
            <a:solidFill>
              <a:srgbClr val="FF0000"/>
            </a:solidFill>
            <a:miter lim="800000"/>
            <a:headEnd/>
            <a:tailEnd/>
          </a:ln>
          <a:effectLst/>
        </p:spPr>
        <p:txBody>
          <a:bodyPr wrap="none" anchor="ctr"/>
          <a:lstStyle/>
          <a:p>
            <a:pPr>
              <a:defRPr/>
            </a:pPr>
            <a:endParaRPr lang="vi-VN"/>
          </a:p>
        </p:txBody>
      </p:sp>
      <p:sp>
        <p:nvSpPr>
          <p:cNvPr id="24600" name="AutoShape 24"/>
          <p:cNvSpPr>
            <a:spLocks noChangeArrowheads="1"/>
          </p:cNvSpPr>
          <p:nvPr/>
        </p:nvSpPr>
        <p:spPr bwMode="auto">
          <a:xfrm>
            <a:off x="1482727" y="3833813"/>
            <a:ext cx="415925" cy="328612"/>
          </a:xfrm>
          <a:prstGeom prst="star5">
            <a:avLst/>
          </a:prstGeom>
          <a:solidFill>
            <a:schemeClr val="bg2"/>
          </a:solidFill>
          <a:ln w="9525">
            <a:solidFill>
              <a:srgbClr val="FF0000"/>
            </a:solidFill>
            <a:miter lim="800000"/>
            <a:headEnd/>
            <a:tailEnd/>
          </a:ln>
          <a:effectLst/>
        </p:spPr>
        <p:txBody>
          <a:bodyPr wrap="none" anchor="ctr"/>
          <a:lstStyle/>
          <a:p>
            <a:pPr algn="ctr">
              <a:defRPr/>
            </a:pPr>
            <a:endParaRPr lang="vi-VN" sz="3200">
              <a:solidFill>
                <a:schemeClr val="hlink"/>
              </a:solidFill>
            </a:endParaRPr>
          </a:p>
        </p:txBody>
      </p:sp>
      <p:sp>
        <p:nvSpPr>
          <p:cNvPr id="24601" name="AutoShape 25"/>
          <p:cNvSpPr>
            <a:spLocks noChangeArrowheads="1"/>
          </p:cNvSpPr>
          <p:nvPr/>
        </p:nvSpPr>
        <p:spPr bwMode="auto">
          <a:xfrm>
            <a:off x="3268665" y="2238379"/>
            <a:ext cx="415925" cy="328613"/>
          </a:xfrm>
          <a:prstGeom prst="star5">
            <a:avLst/>
          </a:prstGeom>
          <a:solidFill>
            <a:schemeClr val="bg2"/>
          </a:solidFill>
          <a:ln w="9525">
            <a:solidFill>
              <a:srgbClr val="FF0000"/>
            </a:solidFill>
            <a:miter lim="800000"/>
            <a:headEnd/>
            <a:tailEnd/>
          </a:ln>
          <a:effectLst/>
        </p:spPr>
        <p:txBody>
          <a:bodyPr wrap="none" anchor="ctr"/>
          <a:lstStyle/>
          <a:p>
            <a:pPr algn="ctr">
              <a:defRPr/>
            </a:pPr>
            <a:endParaRPr lang="vi-VN" sz="3200">
              <a:solidFill>
                <a:schemeClr val="hlink"/>
              </a:solidFill>
            </a:endParaRPr>
          </a:p>
        </p:txBody>
      </p:sp>
      <p:sp>
        <p:nvSpPr>
          <p:cNvPr id="24602" name="AutoShape 26"/>
          <p:cNvSpPr>
            <a:spLocks noChangeArrowheads="1"/>
          </p:cNvSpPr>
          <p:nvPr/>
        </p:nvSpPr>
        <p:spPr bwMode="auto">
          <a:xfrm>
            <a:off x="2419350" y="2811463"/>
            <a:ext cx="415925" cy="328612"/>
          </a:xfrm>
          <a:prstGeom prst="star5">
            <a:avLst/>
          </a:prstGeom>
          <a:solidFill>
            <a:srgbClr val="FF00FF"/>
          </a:solidFill>
          <a:ln w="9525">
            <a:solidFill>
              <a:srgbClr val="FF0000"/>
            </a:solidFill>
            <a:miter lim="800000"/>
            <a:headEnd/>
            <a:tailEnd/>
          </a:ln>
          <a:effectLst/>
        </p:spPr>
        <p:txBody>
          <a:bodyPr wrap="none" anchor="ctr"/>
          <a:lstStyle/>
          <a:p>
            <a:pPr>
              <a:defRPr/>
            </a:pPr>
            <a:endParaRPr lang="vi-VN"/>
          </a:p>
        </p:txBody>
      </p:sp>
      <p:sp>
        <p:nvSpPr>
          <p:cNvPr id="24603" name="AutoShape 27"/>
          <p:cNvSpPr>
            <a:spLocks noChangeArrowheads="1"/>
          </p:cNvSpPr>
          <p:nvPr/>
        </p:nvSpPr>
        <p:spPr bwMode="auto">
          <a:xfrm>
            <a:off x="4627565" y="2301879"/>
            <a:ext cx="415925" cy="328613"/>
          </a:xfrm>
          <a:prstGeom prst="star5">
            <a:avLst/>
          </a:prstGeom>
          <a:solidFill>
            <a:srgbClr val="FF00FF"/>
          </a:solidFill>
          <a:ln w="9525">
            <a:solidFill>
              <a:srgbClr val="FF0000"/>
            </a:solidFill>
            <a:miter lim="800000"/>
            <a:headEnd/>
            <a:tailEnd/>
          </a:ln>
          <a:effectLst/>
        </p:spPr>
        <p:txBody>
          <a:bodyPr wrap="none" anchor="ctr"/>
          <a:lstStyle/>
          <a:p>
            <a:pPr>
              <a:defRPr/>
            </a:pPr>
            <a:endParaRPr lang="vi-VN"/>
          </a:p>
        </p:txBody>
      </p:sp>
      <p:sp>
        <p:nvSpPr>
          <p:cNvPr id="24604" name="AutoShape 28"/>
          <p:cNvSpPr>
            <a:spLocks noChangeArrowheads="1"/>
          </p:cNvSpPr>
          <p:nvPr/>
        </p:nvSpPr>
        <p:spPr bwMode="auto">
          <a:xfrm>
            <a:off x="5643564" y="2484441"/>
            <a:ext cx="415925" cy="328613"/>
          </a:xfrm>
          <a:prstGeom prst="star5">
            <a:avLst/>
          </a:prstGeom>
          <a:solidFill>
            <a:srgbClr val="D8FA2C"/>
          </a:solidFill>
          <a:ln w="9525">
            <a:solidFill>
              <a:srgbClr val="FF0000"/>
            </a:solidFill>
            <a:miter lim="800000"/>
            <a:headEnd/>
            <a:tailEnd/>
          </a:ln>
          <a:effectLst/>
        </p:spPr>
        <p:txBody>
          <a:bodyPr wrap="none" anchor="ctr"/>
          <a:lstStyle/>
          <a:p>
            <a:pPr>
              <a:defRPr/>
            </a:pPr>
            <a:endParaRPr lang="vi-VN"/>
          </a:p>
        </p:txBody>
      </p:sp>
      <p:sp>
        <p:nvSpPr>
          <p:cNvPr id="24605" name="AutoShape 29"/>
          <p:cNvSpPr>
            <a:spLocks noChangeArrowheads="1"/>
          </p:cNvSpPr>
          <p:nvPr/>
        </p:nvSpPr>
        <p:spPr bwMode="auto">
          <a:xfrm>
            <a:off x="7165977" y="4114804"/>
            <a:ext cx="415925" cy="328613"/>
          </a:xfrm>
          <a:prstGeom prst="star5">
            <a:avLst/>
          </a:prstGeom>
          <a:solidFill>
            <a:srgbClr val="D8FA2C"/>
          </a:solidFill>
          <a:ln w="9525">
            <a:solidFill>
              <a:srgbClr val="FF0000"/>
            </a:solidFill>
            <a:miter lim="800000"/>
            <a:headEnd/>
            <a:tailEnd/>
          </a:ln>
          <a:effectLst/>
        </p:spPr>
        <p:txBody>
          <a:bodyPr wrap="none" anchor="ctr"/>
          <a:lstStyle/>
          <a:p>
            <a:pPr>
              <a:defRPr/>
            </a:pPr>
            <a:endParaRPr lang="vi-VN"/>
          </a:p>
        </p:txBody>
      </p:sp>
      <p:sp>
        <p:nvSpPr>
          <p:cNvPr id="24606" name="AutoShape 30"/>
          <p:cNvSpPr>
            <a:spLocks noChangeArrowheads="1"/>
          </p:cNvSpPr>
          <p:nvPr/>
        </p:nvSpPr>
        <p:spPr bwMode="auto">
          <a:xfrm>
            <a:off x="7443790" y="4945063"/>
            <a:ext cx="415925" cy="328612"/>
          </a:xfrm>
          <a:prstGeom prst="star5">
            <a:avLst/>
          </a:prstGeom>
          <a:solidFill>
            <a:srgbClr val="FF00FF"/>
          </a:solidFill>
          <a:ln w="9525">
            <a:solidFill>
              <a:srgbClr val="FF0000"/>
            </a:solidFill>
            <a:miter lim="800000"/>
            <a:headEnd/>
            <a:tailEnd/>
          </a:ln>
          <a:effectLst/>
        </p:spPr>
        <p:txBody>
          <a:bodyPr wrap="none" anchor="ctr"/>
          <a:lstStyle/>
          <a:p>
            <a:pPr>
              <a:defRPr/>
            </a:pPr>
            <a:endParaRPr lang="vi-VN"/>
          </a:p>
        </p:txBody>
      </p:sp>
      <p:sp>
        <p:nvSpPr>
          <p:cNvPr id="24607" name="AutoShape 31"/>
          <p:cNvSpPr>
            <a:spLocks noChangeArrowheads="1"/>
          </p:cNvSpPr>
          <p:nvPr/>
        </p:nvSpPr>
        <p:spPr bwMode="auto">
          <a:xfrm>
            <a:off x="6586540" y="3303588"/>
            <a:ext cx="415925" cy="328612"/>
          </a:xfrm>
          <a:prstGeom prst="star5">
            <a:avLst/>
          </a:prstGeom>
          <a:solidFill>
            <a:schemeClr val="bg2"/>
          </a:solidFill>
          <a:ln w="9525">
            <a:solidFill>
              <a:srgbClr val="FF0000"/>
            </a:solidFill>
            <a:miter lim="800000"/>
            <a:headEnd/>
            <a:tailEnd/>
          </a:ln>
          <a:effectLst/>
        </p:spPr>
        <p:txBody>
          <a:bodyPr wrap="none" anchor="ctr"/>
          <a:lstStyle/>
          <a:p>
            <a:pPr>
              <a:defRPr/>
            </a:pPr>
            <a:endParaRPr lang="vi-VN"/>
          </a:p>
        </p:txBody>
      </p:sp>
      <p:sp>
        <p:nvSpPr>
          <p:cNvPr id="24608" name="AutoShape 32"/>
          <p:cNvSpPr>
            <a:spLocks noChangeArrowheads="1"/>
          </p:cNvSpPr>
          <p:nvPr/>
        </p:nvSpPr>
        <p:spPr bwMode="auto">
          <a:xfrm>
            <a:off x="7696202" y="1379538"/>
            <a:ext cx="415925" cy="328612"/>
          </a:xfrm>
          <a:prstGeom prst="star5">
            <a:avLst/>
          </a:prstGeom>
          <a:solidFill>
            <a:srgbClr val="D8FA2C"/>
          </a:solidFill>
          <a:ln w="9525">
            <a:solidFill>
              <a:srgbClr val="FF0000"/>
            </a:solidFill>
            <a:miter lim="800000"/>
            <a:headEnd/>
            <a:tailEnd/>
          </a:ln>
          <a:effectLst/>
        </p:spPr>
        <p:txBody>
          <a:bodyPr wrap="none" anchor="ctr"/>
          <a:lstStyle/>
          <a:p>
            <a:pPr>
              <a:defRPr/>
            </a:pPr>
            <a:endParaRPr lang="vi-VN"/>
          </a:p>
        </p:txBody>
      </p:sp>
      <p:sp>
        <p:nvSpPr>
          <p:cNvPr id="24609" name="AutoShape 33"/>
          <p:cNvSpPr>
            <a:spLocks noChangeArrowheads="1"/>
          </p:cNvSpPr>
          <p:nvPr/>
        </p:nvSpPr>
        <p:spPr bwMode="auto">
          <a:xfrm>
            <a:off x="7724777" y="1800225"/>
            <a:ext cx="415925" cy="328613"/>
          </a:xfrm>
          <a:prstGeom prst="star5">
            <a:avLst/>
          </a:prstGeom>
          <a:solidFill>
            <a:srgbClr val="FF0066"/>
          </a:solidFill>
          <a:ln w="9525">
            <a:solidFill>
              <a:srgbClr val="FF0000"/>
            </a:solidFill>
            <a:miter lim="800000"/>
            <a:headEnd/>
            <a:tailEnd/>
          </a:ln>
          <a:effectLst/>
        </p:spPr>
        <p:txBody>
          <a:bodyPr wrap="none" anchor="ctr"/>
          <a:lstStyle/>
          <a:p>
            <a:pPr>
              <a:defRPr/>
            </a:pPr>
            <a:endParaRPr lang="vi-VN"/>
          </a:p>
        </p:txBody>
      </p:sp>
      <p:sp>
        <p:nvSpPr>
          <p:cNvPr id="24611" name="AutoShape 35"/>
          <p:cNvSpPr>
            <a:spLocks noChangeArrowheads="1"/>
          </p:cNvSpPr>
          <p:nvPr/>
        </p:nvSpPr>
        <p:spPr bwMode="auto">
          <a:xfrm>
            <a:off x="1812927" y="3390900"/>
            <a:ext cx="415925" cy="241300"/>
          </a:xfrm>
          <a:prstGeom prst="star5">
            <a:avLst/>
          </a:prstGeom>
          <a:solidFill>
            <a:srgbClr val="D8FA2C"/>
          </a:solidFill>
          <a:ln w="9525">
            <a:solidFill>
              <a:srgbClr val="FF0000"/>
            </a:solidFill>
            <a:miter lim="800000"/>
            <a:headEnd/>
            <a:tailEnd/>
          </a:ln>
          <a:effectLst/>
        </p:spPr>
        <p:txBody>
          <a:bodyPr wrap="none" anchor="ctr"/>
          <a:lstStyle/>
          <a:p>
            <a:pPr>
              <a:defRPr/>
            </a:pPr>
            <a:endParaRPr lang="vi-VN"/>
          </a:p>
        </p:txBody>
      </p:sp>
      <p:sp>
        <p:nvSpPr>
          <p:cNvPr id="31" name="WordArt 4"/>
          <p:cNvSpPr>
            <a:spLocks noChangeArrowheads="1" noChangeShapeType="1" noTextEdit="1"/>
          </p:cNvSpPr>
          <p:nvPr/>
        </p:nvSpPr>
        <p:spPr bwMode="auto">
          <a:xfrm>
            <a:off x="1456534" y="4945063"/>
            <a:ext cx="6342062" cy="1581150"/>
          </a:xfrm>
          <a:prstGeom prst="rect">
            <a:avLst/>
          </a:prstGeom>
        </p:spPr>
        <p:txBody>
          <a:bodyPr wrap="none" fromWordArt="1">
            <a:prstTxWarp prst="textPlain">
              <a:avLst>
                <a:gd name="adj" fmla="val 50000"/>
              </a:avLst>
            </a:prstTxWarp>
          </a:bodyPr>
          <a:lstStyle/>
          <a:p>
            <a:pPr eaLnBrk="1" hangingPunct="1">
              <a:defRPr/>
            </a:pPr>
            <a:r>
              <a:rPr lang="en-US" sz="3600" b="1" kern="10" dirty="0" err="1">
                <a:ln w="12700" cap="sq">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Môn</a:t>
            </a:r>
            <a:r>
              <a:rPr lang="en-US" sz="3600" b="1" kern="10" dirty="0">
                <a:ln w="12700" cap="sq">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Book-Antiqua"/>
              </a:rPr>
              <a:t> </a:t>
            </a:r>
            <a:r>
              <a:rPr lang="en-US" sz="3600" b="1" kern="10" dirty="0" err="1">
                <a:ln w="12700" cap="sq">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Ngữ</a:t>
            </a:r>
            <a:r>
              <a:rPr lang="en-US" sz="3600" b="1" kern="10" dirty="0">
                <a:ln w="12700" cap="sq">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 </a:t>
            </a:r>
            <a:r>
              <a:rPr lang="en-US" sz="3600" b="1" kern="10" dirty="0" err="1">
                <a:ln w="12700" cap="sq">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Văn</a:t>
            </a:r>
            <a:r>
              <a:rPr lang="en-US" sz="3600" b="1" kern="10" dirty="0">
                <a:ln w="12700" cap="sq">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 – </a:t>
            </a:r>
            <a:r>
              <a:rPr lang="en-US" sz="3600" b="1" kern="10" dirty="0" err="1">
                <a:ln w="12700" cap="sq">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Lớp</a:t>
            </a:r>
            <a:r>
              <a:rPr lang="en-US" sz="3600" b="1" kern="10" dirty="0">
                <a:ln w="12700" cap="sq">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 </a:t>
            </a:r>
            <a:r>
              <a:rPr lang="vi-VN" sz="3600" b="1" kern="10" dirty="0">
                <a:ln w="12700" cap="sq">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7</a:t>
            </a:r>
            <a:r>
              <a:rPr lang="en-US" sz="3600" b="1" kern="10" dirty="0">
                <a:ln w="12700" cap="sq">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 </a:t>
            </a:r>
          </a:p>
        </p:txBody>
      </p:sp>
      <p:sp>
        <p:nvSpPr>
          <p:cNvPr id="32" name="Text Box 12"/>
          <p:cNvSpPr txBox="1">
            <a:spLocks noChangeArrowheads="1"/>
          </p:cNvSpPr>
          <p:nvPr/>
        </p:nvSpPr>
        <p:spPr bwMode="auto">
          <a:xfrm>
            <a:off x="0" y="807"/>
            <a:ext cx="9078132"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spcBef>
                <a:spcPct val="50000"/>
              </a:spcBef>
              <a:defRPr/>
            </a:pPr>
            <a:r>
              <a:rPr lang="en-US" sz="2800" b="1" dirty="0">
                <a:solidFill>
                  <a:srgbClr val="0000FF"/>
                </a:solidFill>
                <a:latin typeface="Times New Roman" panose="02020603050405020304" pitchFamily="18" charset="0"/>
                <a:cs typeface="Times New Roman" panose="02020603050405020304" pitchFamily="18" charset="0"/>
              </a:rPr>
              <a:t>ỦY BAN NHÂN DÂN QUẬN 12</a:t>
            </a:r>
          </a:p>
          <a:p>
            <a:pPr algn="ctr" eaLnBrk="1" hangingPunct="1">
              <a:spcBef>
                <a:spcPct val="50000"/>
              </a:spcBef>
              <a:defRPr/>
            </a:pPr>
            <a:r>
              <a:rPr lang="en-US" sz="2800" b="1">
                <a:solidFill>
                  <a:srgbClr val="0000FF"/>
                </a:solidFill>
                <a:latin typeface="Times New Roman" panose="02020603050405020304" pitchFamily="18" charset="0"/>
                <a:cs typeface="Times New Roman" panose="02020603050405020304" pitchFamily="18" charset="0"/>
              </a:rPr>
              <a:t>TRƯỜNG THCS NGUYỄN VĨNH NGHIỆP</a:t>
            </a:r>
            <a:endParaRPr lang="en-US" sz="2800" b="1" u="sng" dirty="0">
              <a:solidFill>
                <a:srgbClr val="0000FF"/>
              </a:solidFill>
              <a:latin typeface="+mj-lt"/>
            </a:endParaRPr>
          </a:p>
        </p:txBody>
      </p:sp>
      <p:sp>
        <p:nvSpPr>
          <p:cNvPr id="28" name="WordArt 4"/>
          <p:cNvSpPr>
            <a:spLocks noChangeArrowheads="1" noChangeShapeType="1" noTextEdit="1"/>
          </p:cNvSpPr>
          <p:nvPr/>
        </p:nvSpPr>
        <p:spPr bwMode="auto">
          <a:xfrm>
            <a:off x="-543719" y="6067425"/>
            <a:ext cx="6342062" cy="1581150"/>
          </a:xfrm>
          <a:prstGeom prst="rect">
            <a:avLst/>
          </a:prstGeom>
        </p:spPr>
        <p:txBody>
          <a:bodyPr wrap="none" fromWordArt="1">
            <a:prstTxWarp prst="textPlain">
              <a:avLst>
                <a:gd name="adj" fmla="val 50000"/>
              </a:avLst>
            </a:prstTxWarp>
          </a:bodyPr>
          <a:lstStyle/>
          <a:p>
            <a:pPr eaLnBrk="1" hangingPunct="1">
              <a:defRPr/>
            </a:pPr>
            <a:endParaRPr lang="en-US" sz="3600" b="1" kern="10" dirty="0">
              <a:ln w="12700" cap="sq">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endParaRPr>
          </a:p>
          <a:p>
            <a:pPr eaLnBrk="1" hangingPunct="1">
              <a:defRPr/>
            </a:pPr>
            <a:endParaRPr lang="en-US" sz="3600" b="1" kern="10" dirty="0">
              <a:ln w="12700" cap="sq">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81498422"/>
      </p:ext>
    </p:extLst>
  </p:cSld>
  <p:clrMapOvr>
    <a:masterClrMapping/>
  </p:clrMapOvr>
  <p:transition spd="med" advClick="0" advTm="1000">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FBF08D55-FB98-4F57-AFF8-9785DF65EBBC}"/>
              </a:ext>
            </a:extLst>
          </p:cNvPr>
          <p:cNvSpPr>
            <a:spLocks noGrp="1"/>
          </p:cNvSpPr>
          <p:nvPr>
            <p:ph type="title"/>
          </p:nvPr>
        </p:nvSpPr>
        <p:spPr/>
        <p:txBody>
          <a:bodyPr/>
          <a:lstStyle/>
          <a:p>
            <a:endParaRPr lang="vi-VN" altLang="en-US"/>
          </a:p>
        </p:txBody>
      </p:sp>
      <p:sp>
        <p:nvSpPr>
          <p:cNvPr id="12291" name="Rectangle 3">
            <a:extLst>
              <a:ext uri="{FF2B5EF4-FFF2-40B4-BE49-F238E27FC236}">
                <a16:creationId xmlns:a16="http://schemas.microsoft.com/office/drawing/2014/main" id="{0F8D5B19-47A3-40DD-9658-B29C3520FA21}"/>
              </a:ext>
            </a:extLst>
          </p:cNvPr>
          <p:cNvSpPr>
            <a:spLocks noGrp="1"/>
          </p:cNvSpPr>
          <p:nvPr>
            <p:ph type="body" idx="1"/>
          </p:nvPr>
        </p:nvSpPr>
        <p:spPr/>
        <p:txBody>
          <a:bodyPr/>
          <a:lstStyle/>
          <a:p>
            <a:endParaRPr lang="vi-VN" altLang="en-US"/>
          </a:p>
        </p:txBody>
      </p:sp>
      <p:pic>
        <p:nvPicPr>
          <p:cNvPr id="12292" name="Picture 4" descr="thiet-ke-tu-may-tre-1">
            <a:extLst>
              <a:ext uri="{FF2B5EF4-FFF2-40B4-BE49-F238E27FC236}">
                <a16:creationId xmlns:a16="http://schemas.microsoft.com/office/drawing/2014/main" id="{3F88A3B8-EF46-4474-9A4A-065CA72426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81000"/>
            <a:ext cx="8229600" cy="569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nhung-hinh-anh-ve-cay-tre-viet-nam-dep-nhat-12">
            <a:extLst>
              <a:ext uri="{FF2B5EF4-FFF2-40B4-BE49-F238E27FC236}">
                <a16:creationId xmlns:a16="http://schemas.microsoft.com/office/drawing/2014/main" id="{E0BA03F3-5639-4F7A-B312-D09F02F9FA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762000"/>
            <a:ext cx="15240000" cy="838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ACE049F7-A93A-4976-93E1-76CCD9363B1C}"/>
              </a:ext>
            </a:extLst>
          </p:cNvPr>
          <p:cNvSpPr>
            <a:spLocks noGrp="1"/>
          </p:cNvSpPr>
          <p:nvPr>
            <p:ph type="title"/>
          </p:nvPr>
        </p:nvSpPr>
        <p:spPr/>
        <p:txBody>
          <a:bodyPr/>
          <a:lstStyle/>
          <a:p>
            <a:endParaRPr lang="vi-VN" altLang="en-US"/>
          </a:p>
        </p:txBody>
      </p:sp>
      <p:sp>
        <p:nvSpPr>
          <p:cNvPr id="14339" name="Rectangle 3">
            <a:extLst>
              <a:ext uri="{FF2B5EF4-FFF2-40B4-BE49-F238E27FC236}">
                <a16:creationId xmlns:a16="http://schemas.microsoft.com/office/drawing/2014/main" id="{555823F6-F7A3-4538-9975-1668A044AA7F}"/>
              </a:ext>
            </a:extLst>
          </p:cNvPr>
          <p:cNvSpPr>
            <a:spLocks noGrp="1"/>
          </p:cNvSpPr>
          <p:nvPr>
            <p:ph type="body" idx="1"/>
          </p:nvPr>
        </p:nvSpPr>
        <p:spPr/>
        <p:txBody>
          <a:bodyPr/>
          <a:lstStyle/>
          <a:p>
            <a:endParaRPr lang="vi-VN" altLang="en-US"/>
          </a:p>
        </p:txBody>
      </p:sp>
      <p:sp>
        <p:nvSpPr>
          <p:cNvPr id="14340" name="Text Box 4">
            <a:extLst>
              <a:ext uri="{FF2B5EF4-FFF2-40B4-BE49-F238E27FC236}">
                <a16:creationId xmlns:a16="http://schemas.microsoft.com/office/drawing/2014/main" id="{F68612B3-D8A6-42CD-A098-565A73EB10AF}"/>
              </a:ext>
            </a:extLst>
          </p:cNvPr>
          <p:cNvSpPr txBox="1">
            <a:spLocks noChangeArrowheads="1"/>
          </p:cNvSpPr>
          <p:nvPr/>
        </p:nvSpPr>
        <p:spPr bwMode="auto">
          <a:xfrm>
            <a:off x="457200" y="609600"/>
            <a:ext cx="8382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endParaRPr lang="vi-VN" altLang="en-US" sz="1800">
              <a:latin typeface="Arial" panose="020B0604020202020204" pitchFamily="34" charset="0"/>
            </a:endParaRPr>
          </a:p>
        </p:txBody>
      </p:sp>
      <p:pic>
        <p:nvPicPr>
          <p:cNvPr id="14341" name="Picture 5" descr="thiet-ke-tu-may-tre-6-200x300">
            <a:extLst>
              <a:ext uri="{FF2B5EF4-FFF2-40B4-BE49-F238E27FC236}">
                <a16:creationId xmlns:a16="http://schemas.microsoft.com/office/drawing/2014/main" id="{FE1C874B-BD97-4235-8323-5413D1BBDA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04800"/>
            <a:ext cx="78486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9" name="Text Box 15">
            <a:extLst>
              <a:ext uri="{FF2B5EF4-FFF2-40B4-BE49-F238E27FC236}">
                <a16:creationId xmlns:a16="http://schemas.microsoft.com/office/drawing/2014/main" id="{8DD2FB63-3CD6-459B-8D11-E91D4429C729}"/>
              </a:ext>
            </a:extLst>
          </p:cNvPr>
          <p:cNvSpPr txBox="1">
            <a:spLocks noChangeArrowheads="1"/>
          </p:cNvSpPr>
          <p:nvPr/>
        </p:nvSpPr>
        <p:spPr bwMode="auto">
          <a:xfrm>
            <a:off x="266700" y="3048000"/>
            <a:ext cx="5143500"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en-US" altLang="en-US" sz="2000" b="1" dirty="0">
                <a:solidFill>
                  <a:srgbClr val="0070C0"/>
                </a:solidFill>
                <a:latin typeface="Times New Roman" panose="02020603050405020304" pitchFamily="18" charset="0"/>
                <a:cs typeface="Times New Roman" panose="02020603050405020304" pitchFamily="18" charset="0"/>
              </a:rPr>
              <a:t>b. </a:t>
            </a:r>
            <a:r>
              <a:rPr lang="en-US" altLang="en-US" sz="2000" b="1" dirty="0" err="1">
                <a:solidFill>
                  <a:srgbClr val="0070C0"/>
                </a:solidFill>
                <a:latin typeface="Times New Roman" panose="02020603050405020304" pitchFamily="18" charset="0"/>
                <a:cs typeface="Times New Roman" panose="02020603050405020304" pitchFamily="18" charset="0"/>
              </a:rPr>
              <a:t>Tìm</a:t>
            </a:r>
            <a:r>
              <a:rPr lang="en-US" altLang="en-US" sz="2000" b="1" dirty="0">
                <a:solidFill>
                  <a:srgbClr val="0070C0"/>
                </a:solidFill>
                <a:latin typeface="Times New Roman" panose="02020603050405020304" pitchFamily="18" charset="0"/>
                <a:cs typeface="Times New Roman" panose="02020603050405020304" pitchFamily="18" charset="0"/>
              </a:rPr>
              <a:t> ý: </a:t>
            </a:r>
            <a:r>
              <a:rPr lang="en-US" altLang="en-US" sz="2000" b="1" dirty="0">
                <a:latin typeface="Times New Roman" panose="02020603050405020304" pitchFamily="18" charset="0"/>
                <a:cs typeface="Times New Roman" panose="02020603050405020304" pitchFamily="18" charset="0"/>
              </a:rPr>
              <a:t>(</a:t>
            </a:r>
            <a:r>
              <a:rPr lang="en-US" altLang="en-US" sz="2000" b="1" dirty="0" err="1">
                <a:latin typeface="Times New Roman" panose="02020603050405020304" pitchFamily="18" charset="0"/>
                <a:cs typeface="Times New Roman" panose="02020603050405020304" pitchFamily="18" charset="0"/>
              </a:rPr>
              <a:t>Cây</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tre</a:t>
            </a:r>
            <a:r>
              <a:rPr lang="en-US" altLang="en-US" sz="2000" b="1" dirty="0">
                <a:latin typeface="Times New Roman" panose="02020603050405020304" pitchFamily="18" charset="0"/>
                <a:cs typeface="Times New Roman" panose="02020603050405020304" pitchFamily="18" charset="0"/>
              </a:rPr>
              <a:t>)</a:t>
            </a:r>
          </a:p>
          <a:p>
            <a:pPr algn="just">
              <a:spcBef>
                <a:spcPct val="0"/>
              </a:spcBef>
              <a:buFontTx/>
              <a:buNone/>
            </a:pPr>
            <a:r>
              <a:rPr lang="vi-VN" altLang="en-US" sz="2000" dirty="0">
                <a:latin typeface="Times New Roman" panose="02020603050405020304" pitchFamily="18" charset="0"/>
                <a:cs typeface="Times New Roman" panose="02020603050405020304" pitchFamily="18" charset="0"/>
              </a:rPr>
              <a:t>- </a:t>
            </a:r>
            <a:r>
              <a:rPr lang="vi-VN" altLang="en-US" sz="2000" i="1" dirty="0">
                <a:latin typeface="Times New Roman" panose="02020603050405020304" pitchFamily="18" charset="0"/>
                <a:cs typeface="Times New Roman" panose="02020603050405020304" pitchFamily="18" charset="0"/>
              </a:rPr>
              <a:t>Đặc điểm của cây</a:t>
            </a:r>
            <a:r>
              <a:rPr lang="vi-VN" altLang="en-US" sz="2000" dirty="0">
                <a:latin typeface="Times New Roman" panose="02020603050405020304" pitchFamily="18" charset="0"/>
                <a:cs typeface="Times New Roman" panose="02020603050405020304" pitchFamily="18" charset="0"/>
              </a:rPr>
              <a:t>: Màu xanh, nhiều đốt, lá nhỏ, vươn cao; dù ở đâu, loại đất gì vẫn xanh tốt.</a:t>
            </a:r>
          </a:p>
          <a:p>
            <a:pPr algn="just">
              <a:spcBef>
                <a:spcPct val="0"/>
              </a:spcBef>
              <a:buFontTx/>
              <a:buNone/>
            </a:pPr>
            <a:r>
              <a:rPr lang="vi-VN" altLang="en-US" sz="2000" dirty="0">
                <a:latin typeface="Times New Roman" panose="02020603050405020304" pitchFamily="18" charset="0"/>
                <a:cs typeface="Times New Roman" panose="02020603050405020304" pitchFamily="18" charset="0"/>
              </a:rPr>
              <a:t>- </a:t>
            </a:r>
            <a:r>
              <a:rPr lang="vi-VN" altLang="en-US" sz="2000" i="1" dirty="0">
                <a:latin typeface="Times New Roman" panose="02020603050405020304" pitchFamily="18" charset="0"/>
                <a:cs typeface="Times New Roman" panose="02020603050405020304" pitchFamily="18" charset="0"/>
              </a:rPr>
              <a:t>Vai trò</a:t>
            </a:r>
            <a:r>
              <a:rPr lang="vi-VN" altLang="en-US" sz="2000" dirty="0">
                <a:latin typeface="Times New Roman" panose="02020603050405020304" pitchFamily="18" charset="0"/>
                <a:cs typeface="Times New Roman" panose="02020603050405020304" pitchFamily="18" charset="0"/>
              </a:rPr>
              <a:t>: Gắn bó lâu đời với người dân Việt Nam (đời sống, lao động, chiến đấu).</a:t>
            </a:r>
          </a:p>
          <a:p>
            <a:pPr algn="just">
              <a:spcBef>
                <a:spcPct val="0"/>
              </a:spcBef>
              <a:buFontTx/>
              <a:buNone/>
            </a:pPr>
            <a:r>
              <a:rPr lang="vi-VN" altLang="en-US" sz="2000" dirty="0">
                <a:latin typeface="Times New Roman" panose="02020603050405020304" pitchFamily="18" charset="0"/>
                <a:cs typeface="Times New Roman" panose="02020603050405020304" pitchFamily="18" charset="0"/>
              </a:rPr>
              <a:t>- </a:t>
            </a:r>
            <a:r>
              <a:rPr lang="vi-VN" altLang="en-US" sz="2000" i="1" dirty="0">
                <a:latin typeface="Times New Roman" panose="02020603050405020304" pitchFamily="18" charset="0"/>
                <a:cs typeface="Times New Roman" panose="02020603050405020304" pitchFamily="18" charset="0"/>
              </a:rPr>
              <a:t>Ý nghĩ biểu tượng</a:t>
            </a:r>
            <a:r>
              <a:rPr lang="vi-VN" altLang="en-US" sz="2000" dirty="0">
                <a:latin typeface="Times New Roman" panose="02020603050405020304" pitchFamily="18" charset="0"/>
                <a:cs typeface="Times New Roman" panose="02020603050405020304" pitchFamily="18" charset="0"/>
              </a:rPr>
              <a:t>: Phẩm chất cần cù, siêng năng, bền bỉ, kiên cường, bất khuất; biểu tượng cho làng quê, con người Việt Nam.</a:t>
            </a:r>
          </a:p>
          <a:p>
            <a:pPr algn="just">
              <a:spcBef>
                <a:spcPct val="0"/>
              </a:spcBef>
              <a:buFontTx/>
              <a:buNone/>
            </a:pPr>
            <a:r>
              <a:rPr lang="vi-VN" altLang="en-US" sz="2000" dirty="0">
                <a:latin typeface="Times New Roman" panose="02020603050405020304" pitchFamily="18" charset="0"/>
                <a:cs typeface="Times New Roman" panose="02020603050405020304" pitchFamily="18" charset="0"/>
              </a:rPr>
              <a:t>- </a:t>
            </a:r>
            <a:r>
              <a:rPr lang="vi-VN" altLang="en-US" sz="2000" i="1" dirty="0">
                <a:latin typeface="Times New Roman" panose="02020603050405020304" pitchFamily="18" charset="0"/>
                <a:cs typeface="Times New Roman" panose="02020603050405020304" pitchFamily="18" charset="0"/>
              </a:rPr>
              <a:t>Tình cảm của em</a:t>
            </a:r>
            <a:r>
              <a:rPr lang="vi-VN" altLang="en-US" sz="2000" dirty="0">
                <a:latin typeface="Times New Roman" panose="02020603050405020304" pitchFamily="18" charset="0"/>
                <a:cs typeface="Times New Roman" panose="02020603050405020304" pitchFamily="18" charset="0"/>
              </a:rPr>
              <a:t>: Ngợi ca, tự hào, trân trọng, biểu dương,…</a:t>
            </a:r>
          </a:p>
        </p:txBody>
      </p:sp>
      <p:sp>
        <p:nvSpPr>
          <p:cNvPr id="5123" name="Line 6">
            <a:extLst>
              <a:ext uri="{FF2B5EF4-FFF2-40B4-BE49-F238E27FC236}">
                <a16:creationId xmlns:a16="http://schemas.microsoft.com/office/drawing/2014/main" id="{150ACF9D-8999-4321-8058-E59D733EB13F}"/>
              </a:ext>
            </a:extLst>
          </p:cNvPr>
          <p:cNvSpPr>
            <a:spLocks noChangeShapeType="1"/>
          </p:cNvSpPr>
          <p:nvPr/>
        </p:nvSpPr>
        <p:spPr bwMode="auto">
          <a:xfrm>
            <a:off x="5486400" y="1200150"/>
            <a:ext cx="0" cy="5562600"/>
          </a:xfrm>
          <a:prstGeom prst="line">
            <a:avLst/>
          </a:prstGeom>
          <a:ln w="38100">
            <a:headEnd/>
            <a:tailEnd/>
          </a:ln>
        </p:spPr>
        <p:style>
          <a:lnRef idx="1">
            <a:schemeClr val="accent6"/>
          </a:lnRef>
          <a:fillRef idx="0">
            <a:schemeClr val="accent6"/>
          </a:fillRef>
          <a:effectRef idx="0">
            <a:schemeClr val="accent6"/>
          </a:effectRef>
          <a:fontRef idx="minor">
            <a:schemeClr val="tx1"/>
          </a:fontRef>
        </p:style>
        <p:txBody>
          <a:bodyPr/>
          <a:lstStyle/>
          <a:p>
            <a:pPr algn="just">
              <a:defRPr/>
            </a:pPr>
            <a:endParaRPr lang="en-US" sz="2000">
              <a:latin typeface="Times New Roman" panose="02020603050405020304" pitchFamily="18" charset="0"/>
              <a:cs typeface="Times New Roman" panose="02020603050405020304" pitchFamily="18" charset="0"/>
            </a:endParaRPr>
          </a:p>
        </p:txBody>
      </p:sp>
      <p:sp>
        <p:nvSpPr>
          <p:cNvPr id="15365" name="Rectangle 7">
            <a:extLst>
              <a:ext uri="{FF2B5EF4-FFF2-40B4-BE49-F238E27FC236}">
                <a16:creationId xmlns:a16="http://schemas.microsoft.com/office/drawing/2014/main" id="{C7CE2634-0A45-4610-8BB2-917EAAF01689}"/>
              </a:ext>
            </a:extLst>
          </p:cNvPr>
          <p:cNvSpPr>
            <a:spLocks noChangeArrowheads="1"/>
          </p:cNvSpPr>
          <p:nvPr/>
        </p:nvSpPr>
        <p:spPr bwMode="auto">
          <a:xfrm>
            <a:off x="228600" y="685800"/>
            <a:ext cx="38862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en-US" altLang="en-US" sz="2000" b="1">
                <a:solidFill>
                  <a:srgbClr val="CC3300"/>
                </a:solidFill>
                <a:latin typeface="Times New Roman" panose="02020603050405020304" pitchFamily="18" charset="0"/>
                <a:cs typeface="Times New Roman" panose="02020603050405020304" pitchFamily="18" charset="0"/>
              </a:rPr>
              <a:t>I. Cách làm văn biểu cảm:</a:t>
            </a:r>
          </a:p>
        </p:txBody>
      </p:sp>
      <p:sp>
        <p:nvSpPr>
          <p:cNvPr id="15366" name="Rectangle 9">
            <a:extLst>
              <a:ext uri="{FF2B5EF4-FFF2-40B4-BE49-F238E27FC236}">
                <a16:creationId xmlns:a16="http://schemas.microsoft.com/office/drawing/2014/main" id="{878927E6-5896-454F-8B61-CED4F5BB5CF8}"/>
              </a:ext>
            </a:extLst>
          </p:cNvPr>
          <p:cNvSpPr>
            <a:spLocks noChangeArrowheads="1"/>
          </p:cNvSpPr>
          <p:nvPr/>
        </p:nvSpPr>
        <p:spPr bwMode="auto">
          <a:xfrm>
            <a:off x="228600" y="1066800"/>
            <a:ext cx="3810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en-US" altLang="en-US" sz="2000" b="1" dirty="0" err="1">
                <a:latin typeface="Times New Roman" panose="02020603050405020304" pitchFamily="18" charset="0"/>
                <a:cs typeface="Times New Roman" panose="02020603050405020304" pitchFamily="18" charset="0"/>
              </a:rPr>
              <a:t>Đê</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bài</a:t>
            </a:r>
            <a:r>
              <a:rPr lang="en-US" altLang="en-US" sz="2000" b="1"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Loài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cây</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em</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yêu</a:t>
            </a:r>
            <a:r>
              <a:rPr lang="vi-VN" altLang="en-US" sz="2000" dirty="0">
                <a:latin typeface="Times New Roman" panose="02020603050405020304" pitchFamily="18" charset="0"/>
                <a:cs typeface="Times New Roman" panose="02020603050405020304" pitchFamily="18" charset="0"/>
              </a:rPr>
              <a:t>.</a:t>
            </a:r>
            <a:endParaRPr lang="en-US" altLang="en-US" sz="2000" dirty="0">
              <a:latin typeface="Times New Roman" panose="02020603050405020304" pitchFamily="18" charset="0"/>
              <a:cs typeface="Times New Roman" panose="02020603050405020304" pitchFamily="18" charset="0"/>
            </a:endParaRPr>
          </a:p>
        </p:txBody>
      </p:sp>
      <p:sp>
        <p:nvSpPr>
          <p:cNvPr id="15367" name="Rectangle 10">
            <a:extLst>
              <a:ext uri="{FF2B5EF4-FFF2-40B4-BE49-F238E27FC236}">
                <a16:creationId xmlns:a16="http://schemas.microsoft.com/office/drawing/2014/main" id="{7A1F35A4-D786-4CAF-AE16-41F3EBB59A85}"/>
              </a:ext>
            </a:extLst>
          </p:cNvPr>
          <p:cNvSpPr>
            <a:spLocks noChangeArrowheads="1"/>
          </p:cNvSpPr>
          <p:nvPr/>
        </p:nvSpPr>
        <p:spPr bwMode="auto">
          <a:xfrm>
            <a:off x="228600" y="1447800"/>
            <a:ext cx="3810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en-US" altLang="en-US" sz="2000" b="1">
                <a:latin typeface="Times New Roman" panose="02020603050405020304" pitchFamily="18" charset="0"/>
                <a:cs typeface="Times New Roman" panose="02020603050405020304" pitchFamily="18" charset="0"/>
              </a:rPr>
              <a:t>1. Tìm hiểu đề và tìm ý:</a:t>
            </a:r>
          </a:p>
        </p:txBody>
      </p:sp>
      <p:sp>
        <p:nvSpPr>
          <p:cNvPr id="31756" name="Rectangle 12">
            <a:extLst>
              <a:ext uri="{FF2B5EF4-FFF2-40B4-BE49-F238E27FC236}">
                <a16:creationId xmlns:a16="http://schemas.microsoft.com/office/drawing/2014/main" id="{A1CB70A8-AED0-4C77-AD05-A0D698EDDB2A}"/>
              </a:ext>
            </a:extLst>
          </p:cNvPr>
          <p:cNvSpPr>
            <a:spLocks noChangeArrowheads="1"/>
          </p:cNvSpPr>
          <p:nvPr/>
        </p:nvSpPr>
        <p:spPr bwMode="auto">
          <a:xfrm>
            <a:off x="228600" y="1797050"/>
            <a:ext cx="5257800" cy="1323975"/>
          </a:xfrm>
          <a:prstGeom prst="rect">
            <a:avLst/>
          </a:prstGeom>
          <a:noFill/>
          <a:ln>
            <a:noFill/>
          </a:ln>
          <a:effectLst/>
        </p:spPr>
        <p:txBody>
          <a:bodyPr>
            <a:spAutoFit/>
          </a:bodyPr>
          <a:lstStyle>
            <a:lvl1pPr marL="457200" indent="-4572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defRPr/>
            </a:pPr>
            <a:r>
              <a:rPr lang="en-US" altLang="en-US" sz="2000" b="1" dirty="0">
                <a:solidFill>
                  <a:srgbClr val="0070C0"/>
                </a:solidFill>
                <a:latin typeface="Times New Roman" panose="02020603050405020304" pitchFamily="18" charset="0"/>
                <a:cs typeface="Times New Roman" panose="02020603050405020304" pitchFamily="18" charset="0"/>
              </a:rPr>
              <a:t>a. </a:t>
            </a:r>
            <a:r>
              <a:rPr lang="en-US" altLang="en-US" sz="2000" b="1" dirty="0" err="1">
                <a:solidFill>
                  <a:srgbClr val="0070C0"/>
                </a:solidFill>
                <a:latin typeface="Times New Roman" panose="02020603050405020304" pitchFamily="18" charset="0"/>
                <a:cs typeface="Times New Roman" panose="02020603050405020304" pitchFamily="18" charset="0"/>
              </a:rPr>
              <a:t>Tìm</a:t>
            </a:r>
            <a:r>
              <a:rPr lang="en-US" altLang="en-US" sz="2000" b="1" dirty="0">
                <a:solidFill>
                  <a:srgbClr val="0070C0"/>
                </a:solidFill>
                <a:latin typeface="Times New Roman" panose="02020603050405020304" pitchFamily="18" charset="0"/>
                <a:cs typeface="Times New Roman" panose="02020603050405020304" pitchFamily="18" charset="0"/>
              </a:rPr>
              <a:t> </a:t>
            </a:r>
            <a:r>
              <a:rPr lang="en-US" altLang="en-US" sz="2000" b="1" dirty="0" err="1">
                <a:solidFill>
                  <a:srgbClr val="0070C0"/>
                </a:solidFill>
                <a:latin typeface="Times New Roman" panose="02020603050405020304" pitchFamily="18" charset="0"/>
                <a:cs typeface="Times New Roman" panose="02020603050405020304" pitchFamily="18" charset="0"/>
              </a:rPr>
              <a:t>hiểu</a:t>
            </a:r>
            <a:r>
              <a:rPr lang="en-US" altLang="en-US" sz="2000" b="1" dirty="0">
                <a:solidFill>
                  <a:srgbClr val="0070C0"/>
                </a:solidFill>
                <a:latin typeface="Times New Roman" panose="02020603050405020304" pitchFamily="18" charset="0"/>
                <a:cs typeface="Times New Roman" panose="02020603050405020304" pitchFamily="18" charset="0"/>
              </a:rPr>
              <a:t> </a:t>
            </a:r>
            <a:r>
              <a:rPr lang="en-US" altLang="en-US" sz="2000" b="1" dirty="0" err="1">
                <a:solidFill>
                  <a:srgbClr val="0070C0"/>
                </a:solidFill>
                <a:latin typeface="Times New Roman" panose="02020603050405020304" pitchFamily="18" charset="0"/>
                <a:cs typeface="Times New Roman" panose="02020603050405020304" pitchFamily="18" charset="0"/>
              </a:rPr>
              <a:t>đề</a:t>
            </a:r>
            <a:r>
              <a:rPr lang="en-US" altLang="en-US" sz="2000" b="1" dirty="0">
                <a:solidFill>
                  <a:srgbClr val="0070C0"/>
                </a:solidFill>
                <a:latin typeface="Times New Roman" panose="02020603050405020304" pitchFamily="18" charset="0"/>
                <a:cs typeface="Times New Roman" panose="02020603050405020304" pitchFamily="18" charset="0"/>
              </a:rPr>
              <a:t>:</a:t>
            </a:r>
          </a:p>
          <a:p>
            <a:pPr algn="just">
              <a:defRPr/>
            </a:pPr>
            <a:r>
              <a:rPr lang="en-US" altLang="en-US" sz="2000" dirty="0">
                <a:latin typeface="Times New Roman" panose="02020603050405020304" pitchFamily="18" charset="0"/>
                <a:cs typeface="Times New Roman" panose="02020603050405020304" pitchFamily="18" charset="0"/>
              </a:rPr>
              <a:t>- </a:t>
            </a:r>
            <a:r>
              <a:rPr lang="en-US" altLang="en-US" sz="2000" b="1" i="1" dirty="0" err="1">
                <a:latin typeface="Times New Roman" panose="02020603050405020304" pitchFamily="18" charset="0"/>
                <a:cs typeface="Times New Roman" panose="02020603050405020304" pitchFamily="18" charset="0"/>
              </a:rPr>
              <a:t>Kiểu</a:t>
            </a:r>
            <a:r>
              <a:rPr lang="en-US" altLang="en-US" sz="2000" b="1" i="1" dirty="0">
                <a:latin typeface="Times New Roman" panose="02020603050405020304" pitchFamily="18" charset="0"/>
                <a:cs typeface="Times New Roman" panose="02020603050405020304" pitchFamily="18" charset="0"/>
              </a:rPr>
              <a:t> </a:t>
            </a:r>
            <a:r>
              <a:rPr lang="en-US" altLang="en-US" sz="2000" b="1" i="1" dirty="0" err="1">
                <a:latin typeface="Times New Roman" panose="02020603050405020304" pitchFamily="18" charset="0"/>
                <a:cs typeface="Times New Roman" panose="02020603050405020304" pitchFamily="18" charset="0"/>
              </a:rPr>
              <a:t>bài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Biểu</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cảm</a:t>
            </a:r>
            <a:endParaRPr lang="en-US" altLang="en-US" sz="2000" dirty="0">
              <a:latin typeface="Times New Roman" panose="02020603050405020304" pitchFamily="18" charset="0"/>
              <a:cs typeface="Times New Roman" panose="02020603050405020304" pitchFamily="18" charset="0"/>
            </a:endParaRPr>
          </a:p>
          <a:p>
            <a:pPr marL="0" indent="0" algn="just">
              <a:defRPr/>
            </a:pPr>
            <a:r>
              <a:rPr lang="en-US" altLang="en-US" sz="2000" dirty="0">
                <a:latin typeface="Times New Roman" panose="02020603050405020304" pitchFamily="18" charset="0"/>
                <a:cs typeface="Times New Roman" panose="02020603050405020304" pitchFamily="18" charset="0"/>
              </a:rPr>
              <a:t>- </a:t>
            </a:r>
            <a:r>
              <a:rPr lang="en-US" altLang="en-US" sz="2000" b="1" i="1" dirty="0" err="1">
                <a:latin typeface="Times New Roman" panose="02020603050405020304" pitchFamily="18" charset="0"/>
                <a:cs typeface="Times New Roman" panose="02020603050405020304" pitchFamily="18" charset="0"/>
              </a:rPr>
              <a:t>Nội</a:t>
            </a:r>
            <a:r>
              <a:rPr lang="en-US" altLang="en-US" sz="2000" b="1" i="1" dirty="0">
                <a:latin typeface="Times New Roman" panose="02020603050405020304" pitchFamily="18" charset="0"/>
                <a:cs typeface="Times New Roman" panose="02020603050405020304" pitchFamily="18" charset="0"/>
              </a:rPr>
              <a:t> dung</a:t>
            </a:r>
            <a:r>
              <a:rPr lang="en-US" altLang="en-US" sz="2000" b="1" dirty="0">
                <a:latin typeface="Times New Roman" panose="02020603050405020304" pitchFamily="18" charset="0"/>
                <a:cs typeface="Times New Roman" panose="02020603050405020304" pitchFamily="18" charset="0"/>
              </a:rPr>
              <a:t>: </a:t>
            </a:r>
            <a:r>
              <a:rPr lang="vi-VN" altLang="en-US" sz="2000" dirty="0" err="1">
                <a:latin typeface="Times New Roman" panose="02020603050405020304" pitchFamily="18" charset="0"/>
                <a:cs typeface="Times New Roman" panose="02020603050405020304" pitchFamily="18" charset="0"/>
              </a:rPr>
              <a:t>T</a:t>
            </a:r>
            <a:r>
              <a:rPr lang="en-US" altLang="en-US" sz="2000" dirty="0" err="1">
                <a:latin typeface="Times New Roman" panose="02020603050405020304" pitchFamily="18" charset="0"/>
                <a:cs typeface="Times New Roman" panose="02020603050405020304" pitchFamily="18" charset="0"/>
              </a:rPr>
              <a:t>hái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độ</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tình</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cảm</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với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một</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loài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cây</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cụ</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thể</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mà</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em</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yêu</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mến</a:t>
            </a:r>
            <a:r>
              <a:rPr lang="en-US" altLang="en-US" sz="2000" dirty="0">
                <a:latin typeface="Times New Roman" panose="02020603050405020304" pitchFamily="18" charset="0"/>
                <a:cs typeface="Times New Roman" panose="02020603050405020304" pitchFamily="18" charset="0"/>
              </a:rPr>
              <a:t>. </a:t>
            </a:r>
          </a:p>
        </p:txBody>
      </p:sp>
      <p:cxnSp>
        <p:nvCxnSpPr>
          <p:cNvPr id="3" name="Straight Connector 2">
            <a:extLst>
              <a:ext uri="{FF2B5EF4-FFF2-40B4-BE49-F238E27FC236}">
                <a16:creationId xmlns:a16="http://schemas.microsoft.com/office/drawing/2014/main" id="{8657371A-9E96-4878-B2FE-0A9B81B36F69}"/>
              </a:ext>
            </a:extLst>
          </p:cNvPr>
          <p:cNvCxnSpPr/>
          <p:nvPr/>
        </p:nvCxnSpPr>
        <p:spPr bwMode="auto">
          <a:xfrm>
            <a:off x="2149475" y="1379538"/>
            <a:ext cx="325438"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22" name="Straight Connector 21">
            <a:extLst>
              <a:ext uri="{FF2B5EF4-FFF2-40B4-BE49-F238E27FC236}">
                <a16:creationId xmlns:a16="http://schemas.microsoft.com/office/drawing/2014/main" id="{D835C4DF-C8BE-446C-A2E4-C7784A3749AB}"/>
              </a:ext>
            </a:extLst>
          </p:cNvPr>
          <p:cNvCxnSpPr/>
          <p:nvPr/>
        </p:nvCxnSpPr>
        <p:spPr bwMode="auto">
          <a:xfrm flipV="1">
            <a:off x="2551113" y="1371600"/>
            <a:ext cx="325437" cy="3175"/>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25" name="Straight Connector 24">
            <a:extLst>
              <a:ext uri="{FF2B5EF4-FFF2-40B4-BE49-F238E27FC236}">
                <a16:creationId xmlns:a16="http://schemas.microsoft.com/office/drawing/2014/main" id="{A2564248-DB93-422C-87F6-00D8984C80E0}"/>
              </a:ext>
            </a:extLst>
          </p:cNvPr>
          <p:cNvCxnSpPr/>
          <p:nvPr/>
        </p:nvCxnSpPr>
        <p:spPr bwMode="auto">
          <a:xfrm>
            <a:off x="1250950" y="1392238"/>
            <a:ext cx="650875"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pic>
        <p:nvPicPr>
          <p:cNvPr id="15372" name="Picture 29">
            <a:extLst>
              <a:ext uri="{FF2B5EF4-FFF2-40B4-BE49-F238E27FC236}">
                <a16:creationId xmlns:a16="http://schemas.microsoft.com/office/drawing/2014/main" id="{2F1DE4D6-48DE-44C6-A9C1-A01E571B870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711561">
            <a:off x="4729163" y="655638"/>
            <a:ext cx="817562"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a:extLst>
              <a:ext uri="{FF2B5EF4-FFF2-40B4-BE49-F238E27FC236}">
                <a16:creationId xmlns:a16="http://schemas.microsoft.com/office/drawing/2014/main" id="{F308AB9E-865B-4143-8A2D-AC2AD7503756}"/>
              </a:ext>
            </a:extLst>
          </p:cNvPr>
          <p:cNvSpPr txBox="1">
            <a:spLocks noChangeArrowheads="1"/>
          </p:cNvSpPr>
          <p:nvPr/>
        </p:nvSpPr>
        <p:spPr bwMode="auto">
          <a:xfrm>
            <a:off x="5562600" y="2819400"/>
            <a:ext cx="342900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n-US" altLang="en-US" sz="2000" b="1" dirty="0" err="1">
                <a:latin typeface="Times New Roman" panose="02020603050405020304" pitchFamily="18" charset="0"/>
                <a:cs typeface="Times New Roman" panose="02020603050405020304" pitchFamily="18" charset="0"/>
              </a:rPr>
              <a:t>Hãy</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tìm</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biểu</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hiện</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cụ</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thể</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của</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cây</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tre</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về</a:t>
            </a:r>
            <a:r>
              <a:rPr lang="en-US" altLang="en-US" sz="2000" b="1" dirty="0">
                <a:latin typeface="Times New Roman" panose="02020603050405020304" pitchFamily="18" charset="0"/>
                <a:cs typeface="Times New Roman" panose="02020603050405020304" pitchFamily="18" charset="0"/>
              </a:rPr>
              <a:t>: </a:t>
            </a:r>
            <a:r>
              <a:rPr lang="en-US" altLang="en-US" sz="2000" b="1" i="1" dirty="0" err="1">
                <a:solidFill>
                  <a:srgbClr val="FF0000"/>
                </a:solidFill>
                <a:latin typeface="Times New Roman" panose="02020603050405020304" pitchFamily="18" charset="0"/>
                <a:cs typeface="Times New Roman" panose="02020603050405020304" pitchFamily="18" charset="0"/>
              </a:rPr>
              <a:t>đặc</a:t>
            </a:r>
            <a:r>
              <a:rPr lang="en-US" altLang="en-US" sz="2000" b="1" i="1" dirty="0">
                <a:solidFill>
                  <a:srgbClr val="FF0000"/>
                </a:solidFill>
                <a:latin typeface="Times New Roman" panose="02020603050405020304" pitchFamily="18" charset="0"/>
                <a:cs typeface="Times New Roman" panose="02020603050405020304" pitchFamily="18" charset="0"/>
              </a:rPr>
              <a:t> </a:t>
            </a:r>
            <a:r>
              <a:rPr lang="en-US" altLang="en-US" sz="2000" b="1" i="1" dirty="0" err="1">
                <a:solidFill>
                  <a:srgbClr val="FF0000"/>
                </a:solidFill>
                <a:latin typeface="Times New Roman" panose="02020603050405020304" pitchFamily="18" charset="0"/>
                <a:cs typeface="Times New Roman" panose="02020603050405020304" pitchFamily="18" charset="0"/>
              </a:rPr>
              <a:t>điểm</a:t>
            </a:r>
            <a:r>
              <a:rPr lang="en-US" altLang="en-US" sz="2000" b="1" i="1" dirty="0">
                <a:solidFill>
                  <a:srgbClr val="FF0000"/>
                </a:solidFill>
                <a:latin typeface="Times New Roman" panose="02020603050405020304" pitchFamily="18" charset="0"/>
                <a:cs typeface="Times New Roman" panose="02020603050405020304" pitchFamily="18" charset="0"/>
              </a:rPr>
              <a:t>, </a:t>
            </a:r>
            <a:r>
              <a:rPr lang="en-US" altLang="en-US" sz="2000" b="1" i="1" dirty="0" err="1">
                <a:solidFill>
                  <a:srgbClr val="7030A0"/>
                </a:solidFill>
                <a:latin typeface="Times New Roman" panose="02020603050405020304" pitchFamily="18" charset="0"/>
                <a:cs typeface="Times New Roman" panose="02020603050405020304" pitchFamily="18" charset="0"/>
              </a:rPr>
              <a:t>vai</a:t>
            </a:r>
            <a:r>
              <a:rPr lang="en-US" altLang="en-US" sz="2000" b="1" i="1" dirty="0">
                <a:solidFill>
                  <a:srgbClr val="7030A0"/>
                </a:solidFill>
                <a:latin typeface="Times New Roman" panose="02020603050405020304" pitchFamily="18" charset="0"/>
                <a:cs typeface="Times New Roman" panose="02020603050405020304" pitchFamily="18" charset="0"/>
              </a:rPr>
              <a:t> </a:t>
            </a:r>
            <a:r>
              <a:rPr lang="en-US" altLang="en-US" sz="2000" b="1" i="1" dirty="0" err="1">
                <a:solidFill>
                  <a:srgbClr val="7030A0"/>
                </a:solidFill>
                <a:latin typeface="Times New Roman" panose="02020603050405020304" pitchFamily="18" charset="0"/>
                <a:cs typeface="Times New Roman" panose="02020603050405020304" pitchFamily="18" charset="0"/>
              </a:rPr>
              <a:t>trò</a:t>
            </a:r>
            <a:r>
              <a:rPr lang="en-US" altLang="en-US" sz="2000" b="1" i="1" dirty="0">
                <a:solidFill>
                  <a:srgbClr val="7030A0"/>
                </a:solidFill>
                <a:latin typeface="Times New Roman" panose="02020603050405020304" pitchFamily="18" charset="0"/>
                <a:cs typeface="Times New Roman" panose="02020603050405020304" pitchFamily="18" charset="0"/>
              </a:rPr>
              <a:t>  </a:t>
            </a:r>
            <a:r>
              <a:rPr lang="en-US" altLang="en-US" sz="2000" b="1" i="1" dirty="0" err="1">
                <a:solidFill>
                  <a:srgbClr val="7030A0"/>
                </a:solidFill>
                <a:latin typeface="Times New Roman" panose="02020603050405020304" pitchFamily="18" charset="0"/>
                <a:cs typeface="Times New Roman" panose="02020603050405020304" pitchFamily="18" charset="0"/>
              </a:rPr>
              <a:t>của</a:t>
            </a:r>
            <a:r>
              <a:rPr lang="en-US" altLang="en-US" sz="2000" b="1" i="1" dirty="0">
                <a:solidFill>
                  <a:srgbClr val="7030A0"/>
                </a:solidFill>
                <a:latin typeface="Times New Roman" panose="02020603050405020304" pitchFamily="18" charset="0"/>
                <a:cs typeface="Times New Roman" panose="02020603050405020304" pitchFamily="18" charset="0"/>
              </a:rPr>
              <a:t> </a:t>
            </a:r>
            <a:r>
              <a:rPr lang="en-US" altLang="en-US" sz="2000" b="1" i="1" dirty="0" err="1">
                <a:solidFill>
                  <a:srgbClr val="7030A0"/>
                </a:solidFill>
                <a:latin typeface="Times New Roman" panose="02020603050405020304" pitchFamily="18" charset="0"/>
                <a:cs typeface="Times New Roman" panose="02020603050405020304" pitchFamily="18" charset="0"/>
              </a:rPr>
              <a:t>tre</a:t>
            </a:r>
            <a:r>
              <a:rPr lang="en-US" altLang="en-US" sz="2000" b="1" i="1" dirty="0">
                <a:solidFill>
                  <a:srgbClr val="7030A0"/>
                </a:solidFill>
                <a:latin typeface="Times New Roman" panose="02020603050405020304" pitchFamily="18" charset="0"/>
                <a:cs typeface="Times New Roman" panose="02020603050405020304" pitchFamily="18" charset="0"/>
              </a:rPr>
              <a:t> </a:t>
            </a:r>
            <a:r>
              <a:rPr lang="en-US" altLang="en-US" sz="2000" b="1" i="1" dirty="0" err="1">
                <a:solidFill>
                  <a:srgbClr val="7030A0"/>
                </a:solidFill>
                <a:latin typeface="Times New Roman" panose="02020603050405020304" pitchFamily="18" charset="0"/>
                <a:cs typeface="Times New Roman" panose="02020603050405020304" pitchFamily="18" charset="0"/>
              </a:rPr>
              <a:t>với</a:t>
            </a:r>
            <a:r>
              <a:rPr lang="en-US" altLang="en-US" sz="2000" b="1" i="1" dirty="0">
                <a:solidFill>
                  <a:srgbClr val="7030A0"/>
                </a:solidFill>
                <a:latin typeface="Times New Roman" panose="02020603050405020304" pitchFamily="18" charset="0"/>
                <a:cs typeface="Times New Roman" panose="02020603050405020304" pitchFamily="18" charset="0"/>
              </a:rPr>
              <a:t> con </a:t>
            </a:r>
            <a:r>
              <a:rPr lang="en-US" altLang="en-US" sz="2000" b="1" i="1" dirty="0" err="1">
                <a:solidFill>
                  <a:srgbClr val="7030A0"/>
                </a:solidFill>
                <a:latin typeface="Times New Roman" panose="02020603050405020304" pitchFamily="18" charset="0"/>
                <a:cs typeface="Times New Roman" panose="02020603050405020304" pitchFamily="18" charset="0"/>
              </a:rPr>
              <a:t>người</a:t>
            </a:r>
            <a:r>
              <a:rPr lang="en-US" altLang="en-US" sz="2000" b="1" i="1" dirty="0">
                <a:solidFill>
                  <a:srgbClr val="7030A0"/>
                </a:solidFill>
                <a:latin typeface="Times New Roman" panose="02020603050405020304" pitchFamily="18" charset="0"/>
                <a:cs typeface="Times New Roman" panose="02020603050405020304" pitchFamily="18" charset="0"/>
              </a:rPr>
              <a:t> </a:t>
            </a:r>
            <a:r>
              <a:rPr lang="en-US" altLang="en-US" sz="2000" b="1" i="1" dirty="0" err="1">
                <a:solidFill>
                  <a:srgbClr val="7030A0"/>
                </a:solidFill>
                <a:latin typeface="Times New Roman" panose="02020603050405020304" pitchFamily="18" charset="0"/>
                <a:cs typeface="Times New Roman" panose="02020603050405020304" pitchFamily="18" charset="0"/>
              </a:rPr>
              <a:t>và</a:t>
            </a:r>
            <a:r>
              <a:rPr lang="en-US" altLang="en-US" sz="2000" b="1" i="1" dirty="0">
                <a:solidFill>
                  <a:srgbClr val="7030A0"/>
                </a:solidFill>
                <a:latin typeface="Times New Roman" panose="02020603050405020304" pitchFamily="18" charset="0"/>
                <a:cs typeface="Times New Roman" panose="02020603050405020304" pitchFamily="18" charset="0"/>
              </a:rPr>
              <a:t> </a:t>
            </a:r>
            <a:r>
              <a:rPr lang="en-US" altLang="en-US" sz="2000" b="1" i="1" dirty="0" err="1">
                <a:solidFill>
                  <a:srgbClr val="7030A0"/>
                </a:solidFill>
                <a:latin typeface="Times New Roman" panose="02020603050405020304" pitchFamily="18" charset="0"/>
                <a:cs typeface="Times New Roman" panose="02020603050405020304" pitchFamily="18" charset="0"/>
              </a:rPr>
              <a:t>với</a:t>
            </a:r>
            <a:r>
              <a:rPr lang="en-US" altLang="en-US" sz="2000" b="1" i="1" dirty="0">
                <a:solidFill>
                  <a:srgbClr val="7030A0"/>
                </a:solidFill>
                <a:latin typeface="Times New Roman" panose="02020603050405020304" pitchFamily="18" charset="0"/>
                <a:cs typeface="Times New Roman" panose="02020603050405020304" pitchFamily="18" charset="0"/>
              </a:rPr>
              <a:t> </a:t>
            </a:r>
            <a:r>
              <a:rPr lang="en-US" altLang="en-US" sz="2000" b="1" i="1" dirty="0" err="1">
                <a:solidFill>
                  <a:srgbClr val="7030A0"/>
                </a:solidFill>
                <a:latin typeface="Times New Roman" panose="02020603050405020304" pitchFamily="18" charset="0"/>
                <a:cs typeface="Times New Roman" panose="02020603050405020304" pitchFamily="18" charset="0"/>
              </a:rPr>
              <a:t>bản</a:t>
            </a:r>
            <a:r>
              <a:rPr lang="en-US" altLang="en-US" sz="2000" b="1" i="1" dirty="0">
                <a:solidFill>
                  <a:srgbClr val="7030A0"/>
                </a:solidFill>
                <a:latin typeface="Times New Roman" panose="02020603050405020304" pitchFamily="18" charset="0"/>
                <a:cs typeface="Times New Roman" panose="02020603050405020304" pitchFamily="18" charset="0"/>
              </a:rPr>
              <a:t> </a:t>
            </a:r>
            <a:r>
              <a:rPr lang="en-US" altLang="en-US" sz="2000" b="1" i="1" dirty="0" err="1">
                <a:solidFill>
                  <a:srgbClr val="7030A0"/>
                </a:solidFill>
                <a:latin typeface="Times New Roman" panose="02020603050405020304" pitchFamily="18" charset="0"/>
                <a:cs typeface="Times New Roman" panose="02020603050405020304" pitchFamily="18" charset="0"/>
              </a:rPr>
              <a:t>thân</a:t>
            </a:r>
            <a:r>
              <a:rPr lang="en-US" altLang="en-US" sz="2000" b="1" i="1" dirty="0">
                <a:solidFill>
                  <a:srgbClr val="7030A0"/>
                </a:solidFill>
                <a:latin typeface="Times New Roman" panose="02020603050405020304" pitchFamily="18" charset="0"/>
                <a:cs typeface="Times New Roman" panose="02020603050405020304" pitchFamily="18" charset="0"/>
              </a:rPr>
              <a:t> </a:t>
            </a:r>
            <a:r>
              <a:rPr lang="en-US" altLang="en-US" sz="2000" b="1" i="1" dirty="0" err="1">
                <a:solidFill>
                  <a:srgbClr val="7030A0"/>
                </a:solidFill>
                <a:latin typeface="Times New Roman" panose="02020603050405020304" pitchFamily="18" charset="0"/>
                <a:cs typeface="Times New Roman" panose="02020603050405020304" pitchFamily="18" charset="0"/>
              </a:rPr>
              <a:t>em</a:t>
            </a:r>
            <a:r>
              <a:rPr lang="en-US" altLang="en-US" sz="2000" b="1" i="1" dirty="0">
                <a:solidFill>
                  <a:srgbClr val="FF0000"/>
                </a:solidFill>
                <a:latin typeface="Times New Roman" panose="02020603050405020304" pitchFamily="18" charset="0"/>
                <a:cs typeface="Times New Roman" panose="02020603050405020304" pitchFamily="18" charset="0"/>
              </a:rPr>
              <a:t>, </a:t>
            </a:r>
            <a:r>
              <a:rPr lang="en-US" altLang="en-US" sz="2000" b="1" i="1" dirty="0" err="1">
                <a:solidFill>
                  <a:srgbClr val="FF0000"/>
                </a:solidFill>
                <a:latin typeface="Times New Roman" panose="02020603050405020304" pitchFamily="18" charset="0"/>
                <a:cs typeface="Times New Roman" panose="02020603050405020304" pitchFamily="18" charset="0"/>
              </a:rPr>
              <a:t>tình</a:t>
            </a:r>
            <a:r>
              <a:rPr lang="en-US" altLang="en-US" sz="2000" b="1" i="1" dirty="0">
                <a:solidFill>
                  <a:srgbClr val="FF0000"/>
                </a:solidFill>
                <a:latin typeface="Times New Roman" panose="02020603050405020304" pitchFamily="18" charset="0"/>
                <a:cs typeface="Times New Roman" panose="02020603050405020304" pitchFamily="18" charset="0"/>
              </a:rPr>
              <a:t> </a:t>
            </a:r>
            <a:r>
              <a:rPr lang="en-US" altLang="en-US" sz="2000" b="1" i="1" dirty="0" err="1">
                <a:solidFill>
                  <a:srgbClr val="FF0000"/>
                </a:solidFill>
                <a:latin typeface="Times New Roman" panose="02020603050405020304" pitchFamily="18" charset="0"/>
                <a:cs typeface="Times New Roman" panose="02020603050405020304" pitchFamily="18" charset="0"/>
              </a:rPr>
              <a:t>cảm</a:t>
            </a:r>
            <a:r>
              <a:rPr lang="en-US" altLang="en-US" sz="2000" b="1" i="1" dirty="0">
                <a:solidFill>
                  <a:srgbClr val="FF0000"/>
                </a:solidFill>
                <a:latin typeface="Times New Roman" panose="02020603050405020304" pitchFamily="18" charset="0"/>
                <a:cs typeface="Times New Roman" panose="02020603050405020304" pitchFamily="18" charset="0"/>
              </a:rPr>
              <a:t> </a:t>
            </a:r>
            <a:r>
              <a:rPr lang="en-US" altLang="en-US" sz="2000" b="1" i="1" dirty="0" err="1">
                <a:solidFill>
                  <a:srgbClr val="FF0000"/>
                </a:solidFill>
                <a:latin typeface="Times New Roman" panose="02020603050405020304" pitchFamily="18" charset="0"/>
                <a:cs typeface="Times New Roman" panose="02020603050405020304" pitchFamily="18" charset="0"/>
              </a:rPr>
              <a:t>của</a:t>
            </a:r>
            <a:r>
              <a:rPr lang="en-US" altLang="en-US" sz="2000" b="1" i="1" dirty="0">
                <a:solidFill>
                  <a:srgbClr val="FF0000"/>
                </a:solidFill>
                <a:latin typeface="Times New Roman" panose="02020603050405020304" pitchFamily="18" charset="0"/>
                <a:cs typeface="Times New Roman" panose="02020603050405020304" pitchFamily="18" charset="0"/>
              </a:rPr>
              <a:t> </a:t>
            </a:r>
            <a:r>
              <a:rPr lang="en-US" altLang="en-US" sz="2000" b="1" i="1" dirty="0" err="1">
                <a:solidFill>
                  <a:srgbClr val="FF0000"/>
                </a:solidFill>
                <a:latin typeface="Times New Roman" panose="02020603050405020304" pitchFamily="18" charset="0"/>
                <a:cs typeface="Times New Roman" panose="02020603050405020304" pitchFamily="18" charset="0"/>
              </a:rPr>
              <a:t>em</a:t>
            </a:r>
            <a:r>
              <a:rPr lang="en-US" altLang="en-US" sz="2000" b="1" i="1" dirty="0">
                <a:solidFill>
                  <a:srgbClr val="FF0000"/>
                </a:solidFill>
                <a:latin typeface="Times New Roman" panose="02020603050405020304" pitchFamily="18" charset="0"/>
                <a:cs typeface="Times New Roman" panose="02020603050405020304" pitchFamily="18" charset="0"/>
              </a:rPr>
              <a:t> </a:t>
            </a:r>
            <a:r>
              <a:rPr lang="vi-VN" altLang="en-US" sz="2000" b="1" i="1" dirty="0">
                <a:solidFill>
                  <a:srgbClr val="FF0000"/>
                </a:solidFill>
                <a:latin typeface="Times New Roman" panose="02020603050405020304" pitchFamily="18" charset="0"/>
                <a:cs typeface="Times New Roman" panose="02020603050405020304" pitchFamily="18" charset="0"/>
              </a:rPr>
              <a:t>đối với cây tre.</a:t>
            </a:r>
            <a:endParaRPr lang="en-US" altLang="en-US" sz="2000" b="1" i="1" dirty="0">
              <a:solidFill>
                <a:srgbClr val="FF0000"/>
              </a:solidFill>
              <a:latin typeface="Times New Roman" panose="02020603050405020304" pitchFamily="18" charset="0"/>
              <a:cs typeface="Times New Roman" panose="02020603050405020304" pitchFamily="18" charset="0"/>
            </a:endParaRPr>
          </a:p>
        </p:txBody>
      </p:sp>
      <p:sp>
        <p:nvSpPr>
          <p:cNvPr id="15" name="Text Box 3">
            <a:extLst>
              <a:ext uri="{FF2B5EF4-FFF2-40B4-BE49-F238E27FC236}">
                <a16:creationId xmlns:a16="http://schemas.microsoft.com/office/drawing/2014/main" id="{24F42AE4-44C4-41A4-9AD5-EB3CF8A8A90E}"/>
              </a:ext>
            </a:extLst>
          </p:cNvPr>
          <p:cNvSpPr txBox="1">
            <a:spLocks noChangeArrowheads="1"/>
          </p:cNvSpPr>
          <p:nvPr/>
        </p:nvSpPr>
        <p:spPr bwMode="auto">
          <a:xfrm>
            <a:off x="0" y="101025"/>
            <a:ext cx="9144000" cy="584775"/>
          </a:xfrm>
          <a:prstGeom prst="rect">
            <a:avLst/>
          </a:prstGeom>
          <a:solidFill>
            <a:srgbClr val="FFFF66"/>
          </a:solidFill>
          <a:ln w="57150">
            <a:solidFill>
              <a:srgbClr val="FF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vi-VN" altLang="en-US" b="1" dirty="0">
                <a:solidFill>
                  <a:srgbClr val="FF3300"/>
                </a:solidFill>
                <a:latin typeface="Times New Roman" panose="02020603050405020304" pitchFamily="18" charset="0"/>
              </a:rPr>
              <a:t>LUYỆN TẬP CÁCH </a:t>
            </a:r>
            <a:r>
              <a:rPr lang="vi-VN" altLang="en-US" b="1">
                <a:solidFill>
                  <a:srgbClr val="FF3300"/>
                </a:solidFill>
                <a:latin typeface="Times New Roman" panose="02020603050405020304" pitchFamily="18" charset="0"/>
              </a:rPr>
              <a:t>LÀM VĂN BẢN </a:t>
            </a:r>
            <a:r>
              <a:rPr lang="vi-VN" altLang="en-US" b="1" dirty="0">
                <a:solidFill>
                  <a:srgbClr val="FF3300"/>
                </a:solidFill>
                <a:latin typeface="Times New Roman" panose="02020603050405020304" pitchFamily="18" charset="0"/>
              </a:rPr>
              <a:t>BIỂU CẢM</a:t>
            </a:r>
            <a:endParaRPr lang="en-US" altLang="en-US" b="1" dirty="0">
              <a:solidFill>
                <a:srgbClr val="FF3300"/>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759">
                                            <p:txEl>
                                              <p:pRg st="1" end="1"/>
                                            </p:txEl>
                                          </p:spTgt>
                                        </p:tgtEl>
                                        <p:attrNameLst>
                                          <p:attrName>style.visibility</p:attrName>
                                        </p:attrNameLst>
                                      </p:cBhvr>
                                      <p:to>
                                        <p:strVal val="visible"/>
                                      </p:to>
                                    </p:set>
                                    <p:animEffect transition="in" filter="fade">
                                      <p:cBhvr>
                                        <p:cTn id="12" dur="500"/>
                                        <p:tgtEl>
                                          <p:spTgt spid="3175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1759">
                                            <p:txEl>
                                              <p:pRg st="2" end="2"/>
                                            </p:txEl>
                                          </p:spTgt>
                                        </p:tgtEl>
                                        <p:attrNameLst>
                                          <p:attrName>style.visibility</p:attrName>
                                        </p:attrNameLst>
                                      </p:cBhvr>
                                      <p:to>
                                        <p:strVal val="visible"/>
                                      </p:to>
                                    </p:set>
                                    <p:animEffect transition="in" filter="fade">
                                      <p:cBhvr>
                                        <p:cTn id="17" dur="500"/>
                                        <p:tgtEl>
                                          <p:spTgt spid="3175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1759">
                                            <p:txEl>
                                              <p:pRg st="3" end="3"/>
                                            </p:txEl>
                                          </p:spTgt>
                                        </p:tgtEl>
                                        <p:attrNameLst>
                                          <p:attrName>style.visibility</p:attrName>
                                        </p:attrNameLst>
                                      </p:cBhvr>
                                      <p:to>
                                        <p:strVal val="visible"/>
                                      </p:to>
                                    </p:set>
                                    <p:animEffect transition="in" filter="fade">
                                      <p:cBhvr>
                                        <p:cTn id="22" dur="500"/>
                                        <p:tgtEl>
                                          <p:spTgt spid="3175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1759">
                                            <p:txEl>
                                              <p:pRg st="4" end="4"/>
                                            </p:txEl>
                                          </p:spTgt>
                                        </p:tgtEl>
                                        <p:attrNameLst>
                                          <p:attrName>style.visibility</p:attrName>
                                        </p:attrNameLst>
                                      </p:cBhvr>
                                      <p:to>
                                        <p:strVal val="visible"/>
                                      </p:to>
                                    </p:set>
                                    <p:animEffect transition="in" filter="fade">
                                      <p:cBhvr>
                                        <p:cTn id="27" dur="500"/>
                                        <p:tgtEl>
                                          <p:spTgt spid="3175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9" grpId="0" uiExpand="1" build="p"/>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Line 6">
            <a:extLst>
              <a:ext uri="{FF2B5EF4-FFF2-40B4-BE49-F238E27FC236}">
                <a16:creationId xmlns:a16="http://schemas.microsoft.com/office/drawing/2014/main" id="{5D1FC2B2-E5C1-4145-9FD9-0B7B5C670EAA}"/>
              </a:ext>
            </a:extLst>
          </p:cNvPr>
          <p:cNvSpPr>
            <a:spLocks noChangeShapeType="1"/>
          </p:cNvSpPr>
          <p:nvPr/>
        </p:nvSpPr>
        <p:spPr bwMode="auto">
          <a:xfrm>
            <a:off x="5486400" y="1200150"/>
            <a:ext cx="0" cy="5562600"/>
          </a:xfrm>
          <a:prstGeom prst="line">
            <a:avLst/>
          </a:prstGeom>
          <a:ln w="38100">
            <a:headEnd/>
            <a:tailEnd/>
          </a:ln>
        </p:spPr>
        <p:style>
          <a:lnRef idx="1">
            <a:schemeClr val="accent6"/>
          </a:lnRef>
          <a:fillRef idx="0">
            <a:schemeClr val="accent6"/>
          </a:fillRef>
          <a:effectRef idx="0">
            <a:schemeClr val="accent6"/>
          </a:effectRef>
          <a:fontRef idx="minor">
            <a:schemeClr val="tx1"/>
          </a:fontRef>
        </p:style>
        <p:txBody>
          <a:bodyPr/>
          <a:lstStyle/>
          <a:p>
            <a:pPr algn="just">
              <a:defRPr/>
            </a:pPr>
            <a:endParaRPr lang="en-US" sz="2000">
              <a:latin typeface="Times New Roman" panose="02020603050405020304" pitchFamily="18" charset="0"/>
              <a:cs typeface="Times New Roman" panose="02020603050405020304" pitchFamily="18" charset="0"/>
            </a:endParaRPr>
          </a:p>
        </p:txBody>
      </p:sp>
      <p:sp>
        <p:nvSpPr>
          <p:cNvPr id="16388" name="Rectangle 7">
            <a:extLst>
              <a:ext uri="{FF2B5EF4-FFF2-40B4-BE49-F238E27FC236}">
                <a16:creationId xmlns:a16="http://schemas.microsoft.com/office/drawing/2014/main" id="{065DE3CA-2D92-45F5-AF24-4491497988B3}"/>
              </a:ext>
            </a:extLst>
          </p:cNvPr>
          <p:cNvSpPr>
            <a:spLocks noChangeArrowheads="1"/>
          </p:cNvSpPr>
          <p:nvPr/>
        </p:nvSpPr>
        <p:spPr bwMode="auto">
          <a:xfrm>
            <a:off x="228600" y="685800"/>
            <a:ext cx="38862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en-US" altLang="en-US" sz="2000" b="1">
                <a:solidFill>
                  <a:srgbClr val="CC3300"/>
                </a:solidFill>
                <a:latin typeface="Times New Roman" panose="02020603050405020304" pitchFamily="18" charset="0"/>
                <a:cs typeface="Times New Roman" panose="02020603050405020304" pitchFamily="18" charset="0"/>
              </a:rPr>
              <a:t>I. Cách làm văn biểu cảm:</a:t>
            </a:r>
          </a:p>
        </p:txBody>
      </p:sp>
      <p:sp>
        <p:nvSpPr>
          <p:cNvPr id="16389" name="Rectangle 9">
            <a:extLst>
              <a:ext uri="{FF2B5EF4-FFF2-40B4-BE49-F238E27FC236}">
                <a16:creationId xmlns:a16="http://schemas.microsoft.com/office/drawing/2014/main" id="{06E8EA12-7220-4594-BB15-7A6F74F1FDE0}"/>
              </a:ext>
            </a:extLst>
          </p:cNvPr>
          <p:cNvSpPr>
            <a:spLocks noChangeArrowheads="1"/>
          </p:cNvSpPr>
          <p:nvPr/>
        </p:nvSpPr>
        <p:spPr bwMode="auto">
          <a:xfrm>
            <a:off x="228600" y="1066800"/>
            <a:ext cx="3810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en-US" altLang="en-US" sz="2000" b="1" dirty="0" err="1">
                <a:latin typeface="Times New Roman" panose="02020603050405020304" pitchFamily="18" charset="0"/>
                <a:cs typeface="Times New Roman" panose="02020603050405020304" pitchFamily="18" charset="0"/>
              </a:rPr>
              <a:t>Đê</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bài</a:t>
            </a:r>
            <a:r>
              <a:rPr lang="en-US" altLang="en-US" sz="2000" b="1"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Loài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cây</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em</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yêu</a:t>
            </a:r>
            <a:r>
              <a:rPr lang="vi-VN" altLang="en-US" sz="2000" dirty="0">
                <a:latin typeface="Times New Roman" panose="02020603050405020304" pitchFamily="18" charset="0"/>
                <a:cs typeface="Times New Roman" panose="02020603050405020304" pitchFamily="18" charset="0"/>
              </a:rPr>
              <a:t>.</a:t>
            </a:r>
            <a:endParaRPr lang="en-US" altLang="en-US" sz="2000" dirty="0">
              <a:latin typeface="Times New Roman" panose="02020603050405020304" pitchFamily="18" charset="0"/>
              <a:cs typeface="Times New Roman" panose="02020603050405020304" pitchFamily="18" charset="0"/>
            </a:endParaRPr>
          </a:p>
        </p:txBody>
      </p:sp>
      <p:sp>
        <p:nvSpPr>
          <p:cNvPr id="16390" name="Rectangle 10">
            <a:extLst>
              <a:ext uri="{FF2B5EF4-FFF2-40B4-BE49-F238E27FC236}">
                <a16:creationId xmlns:a16="http://schemas.microsoft.com/office/drawing/2014/main" id="{F99C93DB-0161-4358-A81F-D2F52A637401}"/>
              </a:ext>
            </a:extLst>
          </p:cNvPr>
          <p:cNvSpPr>
            <a:spLocks noChangeArrowheads="1"/>
          </p:cNvSpPr>
          <p:nvPr/>
        </p:nvSpPr>
        <p:spPr bwMode="auto">
          <a:xfrm>
            <a:off x="228600" y="1447800"/>
            <a:ext cx="3810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en-US" altLang="en-US" sz="2000" b="1">
                <a:latin typeface="Times New Roman" panose="02020603050405020304" pitchFamily="18" charset="0"/>
                <a:cs typeface="Times New Roman" panose="02020603050405020304" pitchFamily="18" charset="0"/>
              </a:rPr>
              <a:t>2. Lập dàn ý:</a:t>
            </a:r>
          </a:p>
        </p:txBody>
      </p:sp>
      <p:sp>
        <p:nvSpPr>
          <p:cNvPr id="31756" name="Rectangle 12">
            <a:extLst>
              <a:ext uri="{FF2B5EF4-FFF2-40B4-BE49-F238E27FC236}">
                <a16:creationId xmlns:a16="http://schemas.microsoft.com/office/drawing/2014/main" id="{6D0B093C-E1D6-4FCE-9054-CEBBFFD0E0F4}"/>
              </a:ext>
            </a:extLst>
          </p:cNvPr>
          <p:cNvSpPr>
            <a:spLocks noChangeArrowheads="1"/>
          </p:cNvSpPr>
          <p:nvPr/>
        </p:nvSpPr>
        <p:spPr bwMode="auto">
          <a:xfrm>
            <a:off x="228600" y="1797050"/>
            <a:ext cx="5257800" cy="2862263"/>
          </a:xfrm>
          <a:prstGeom prst="rect">
            <a:avLst/>
          </a:prstGeom>
          <a:noFill/>
          <a:ln>
            <a:noFill/>
          </a:ln>
          <a:effectLst/>
        </p:spPr>
        <p:txBody>
          <a:bodyPr>
            <a:spAutoFit/>
          </a:bodyPr>
          <a:lstStyle>
            <a:lvl1pPr marL="457200" indent="-4572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indent="0" algn="just">
              <a:defRPr/>
            </a:pPr>
            <a:r>
              <a:rPr lang="en-US" altLang="en-US" sz="2000" b="1" dirty="0">
                <a:solidFill>
                  <a:srgbClr val="0070C0"/>
                </a:solidFill>
                <a:latin typeface="Times New Roman" panose="02020603050405020304" pitchFamily="18" charset="0"/>
                <a:cs typeface="Times New Roman" panose="02020603050405020304" pitchFamily="18" charset="0"/>
              </a:rPr>
              <a:t>* </a:t>
            </a:r>
            <a:r>
              <a:rPr lang="en-US" altLang="en-US" sz="2000" b="1" dirty="0" err="1">
                <a:solidFill>
                  <a:srgbClr val="0070C0"/>
                </a:solidFill>
                <a:latin typeface="Times New Roman" panose="02020603050405020304" pitchFamily="18" charset="0"/>
                <a:cs typeface="Times New Roman" panose="02020603050405020304" pitchFamily="18" charset="0"/>
              </a:rPr>
              <a:t>Dàn</a:t>
            </a:r>
            <a:r>
              <a:rPr lang="en-US" altLang="en-US" sz="2000" b="1" dirty="0">
                <a:solidFill>
                  <a:srgbClr val="0070C0"/>
                </a:solidFill>
                <a:latin typeface="Times New Roman" panose="02020603050405020304" pitchFamily="18" charset="0"/>
                <a:cs typeface="Times New Roman" panose="02020603050405020304" pitchFamily="18" charset="0"/>
              </a:rPr>
              <a:t> ý </a:t>
            </a:r>
            <a:r>
              <a:rPr lang="en-US" altLang="en-US" sz="2000" b="1" dirty="0" err="1">
                <a:solidFill>
                  <a:srgbClr val="0070C0"/>
                </a:solidFill>
                <a:latin typeface="Times New Roman" panose="02020603050405020304" pitchFamily="18" charset="0"/>
                <a:cs typeface="Times New Roman" panose="02020603050405020304" pitchFamily="18" charset="0"/>
              </a:rPr>
              <a:t>chung</a:t>
            </a:r>
            <a:endParaRPr lang="en-US" altLang="en-US" sz="2000" b="1" dirty="0">
              <a:solidFill>
                <a:srgbClr val="0070C0"/>
              </a:solidFill>
              <a:latin typeface="Times New Roman" panose="02020603050405020304" pitchFamily="18" charset="0"/>
              <a:cs typeface="Times New Roman" panose="02020603050405020304" pitchFamily="18" charset="0"/>
            </a:endParaRPr>
          </a:p>
          <a:p>
            <a:pPr algn="just">
              <a:buFontTx/>
              <a:buAutoNum type="alphaLcPeriod"/>
              <a:defRPr/>
            </a:pPr>
            <a:r>
              <a:rPr lang="en-US" altLang="en-US" sz="2000" b="1" dirty="0" err="1">
                <a:solidFill>
                  <a:srgbClr val="0070C0"/>
                </a:solidFill>
                <a:latin typeface="Times New Roman" panose="02020603050405020304" pitchFamily="18" charset="0"/>
                <a:cs typeface="Times New Roman" panose="02020603050405020304" pitchFamily="18" charset="0"/>
              </a:rPr>
              <a:t>Mở</a:t>
            </a:r>
            <a:r>
              <a:rPr lang="en-US" altLang="en-US" sz="2000" b="1" dirty="0">
                <a:solidFill>
                  <a:srgbClr val="0070C0"/>
                </a:solidFill>
                <a:latin typeface="Times New Roman" panose="02020603050405020304" pitchFamily="18" charset="0"/>
                <a:cs typeface="Times New Roman" panose="02020603050405020304" pitchFamily="18" charset="0"/>
              </a:rPr>
              <a:t> </a:t>
            </a:r>
            <a:r>
              <a:rPr lang="en-US" altLang="en-US" sz="2000" b="1" dirty="0" err="1">
                <a:solidFill>
                  <a:srgbClr val="0070C0"/>
                </a:solidFill>
                <a:latin typeface="Times New Roman" panose="02020603050405020304" pitchFamily="18" charset="0"/>
                <a:cs typeface="Times New Roman" panose="02020603050405020304" pitchFamily="18" charset="0"/>
              </a:rPr>
              <a:t>bài</a:t>
            </a:r>
            <a:r>
              <a:rPr lang="en-US" altLang="en-US" sz="2000" b="1" dirty="0">
                <a:solidFill>
                  <a:srgbClr val="0070C0"/>
                </a:solidFill>
                <a:latin typeface="Times New Roman" panose="02020603050405020304" pitchFamily="18" charset="0"/>
                <a:cs typeface="Times New Roman" panose="02020603050405020304" pitchFamily="18" charset="0"/>
              </a:rPr>
              <a:t>: </a:t>
            </a:r>
          </a:p>
          <a:p>
            <a:pPr marL="0" indent="0" algn="just">
              <a:defRPr/>
            </a:pPr>
            <a:r>
              <a:rPr lang="en-US" altLang="en-US" sz="2000" dirty="0" err="1">
                <a:latin typeface="Times New Roman" panose="02020603050405020304" pitchFamily="18" charset="0"/>
                <a:cs typeface="Times New Roman" panose="02020603050405020304" pitchFamily="18" charset="0"/>
              </a:rPr>
              <a:t>Nêu</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loài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cây</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và</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lí</a:t>
            </a:r>
            <a:r>
              <a:rPr lang="en-US" altLang="en-US" sz="2000" dirty="0">
                <a:latin typeface="Times New Roman" panose="02020603050405020304" pitchFamily="18" charset="0"/>
                <a:cs typeface="Times New Roman" panose="02020603050405020304" pitchFamily="18" charset="0"/>
              </a:rPr>
              <a:t> do </a:t>
            </a:r>
            <a:r>
              <a:rPr lang="en-US" altLang="en-US" sz="2000" dirty="0" err="1">
                <a:latin typeface="Times New Roman" panose="02020603050405020304" pitchFamily="18" charset="0"/>
                <a:cs typeface="Times New Roman" panose="02020603050405020304" pitchFamily="18" charset="0"/>
              </a:rPr>
              <a:t>em</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yêu</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thích</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loài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cây</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đó</a:t>
            </a:r>
            <a:r>
              <a:rPr lang="en-US" altLang="en-US" sz="2000" dirty="0">
                <a:latin typeface="Times New Roman" panose="02020603050405020304" pitchFamily="18" charset="0"/>
                <a:cs typeface="Times New Roman" panose="02020603050405020304" pitchFamily="18" charset="0"/>
              </a:rPr>
              <a:t>.</a:t>
            </a:r>
          </a:p>
          <a:p>
            <a:pPr marL="0" indent="0">
              <a:defRPr/>
            </a:pPr>
            <a:r>
              <a:rPr lang="en-US" altLang="en-US" sz="2000" dirty="0">
                <a:solidFill>
                  <a:srgbClr val="0070C0"/>
                </a:solidFill>
                <a:latin typeface="Times New Roman" panose="02020603050405020304" pitchFamily="18" charset="0"/>
                <a:cs typeface="Times New Roman" panose="02020603050405020304" pitchFamily="18" charset="0"/>
              </a:rPr>
              <a:t>b. </a:t>
            </a:r>
            <a:r>
              <a:rPr lang="vi-VN" altLang="en-US" sz="2000" b="1" dirty="0">
                <a:solidFill>
                  <a:srgbClr val="0070C0"/>
                </a:solidFill>
                <a:latin typeface="Times New Roman" panose="02020603050405020304" pitchFamily="18" charset="0"/>
                <a:cs typeface="Times New Roman" panose="02020603050405020304" pitchFamily="18" charset="0"/>
              </a:rPr>
              <a:t>Thân</a:t>
            </a:r>
            <a:r>
              <a:rPr lang="en-US" altLang="en-US" sz="2000" b="1" dirty="0">
                <a:solidFill>
                  <a:srgbClr val="0070C0"/>
                </a:solidFill>
                <a:latin typeface="Times New Roman" panose="02020603050405020304" pitchFamily="18" charset="0"/>
                <a:cs typeface="Times New Roman" panose="02020603050405020304" pitchFamily="18" charset="0"/>
              </a:rPr>
              <a:t> </a:t>
            </a:r>
            <a:r>
              <a:rPr lang="vi-VN" altLang="en-US" sz="2000" b="1" dirty="0">
                <a:solidFill>
                  <a:srgbClr val="0070C0"/>
                </a:solidFill>
                <a:latin typeface="Times New Roman" panose="02020603050405020304" pitchFamily="18" charset="0"/>
                <a:cs typeface="Times New Roman" panose="02020603050405020304" pitchFamily="18" charset="0"/>
              </a:rPr>
              <a:t>bài:</a:t>
            </a:r>
            <a:endParaRPr lang="en-US" altLang="en-US" sz="2000" b="1" dirty="0">
              <a:solidFill>
                <a:srgbClr val="0070C0"/>
              </a:solidFill>
              <a:latin typeface="Times New Roman" panose="02020603050405020304" pitchFamily="18" charset="0"/>
              <a:cs typeface="Times New Roman" panose="02020603050405020304" pitchFamily="18" charset="0"/>
            </a:endParaRPr>
          </a:p>
          <a:p>
            <a:pPr marL="0" indent="0">
              <a:defRPr/>
            </a:pPr>
            <a:r>
              <a:rPr lang="vi-VN" altLang="en-US" sz="2000" dirty="0">
                <a:latin typeface="Times New Roman" panose="02020603050405020304" pitchFamily="18" charset="0"/>
                <a:cs typeface="Times New Roman" panose="02020603050405020304" pitchFamily="18" charset="0"/>
              </a:rPr>
              <a:t>- Các đặc điểm gợi cảm của cây…</a:t>
            </a:r>
            <a:endParaRPr lang="en-US" altLang="en-US" sz="2000" dirty="0">
              <a:latin typeface="Times New Roman" panose="02020603050405020304" pitchFamily="18" charset="0"/>
              <a:cs typeface="Times New Roman" panose="02020603050405020304" pitchFamily="18" charset="0"/>
            </a:endParaRPr>
          </a:p>
          <a:p>
            <a:pPr marL="0" indent="0">
              <a:defRPr/>
            </a:pPr>
            <a:r>
              <a:rPr lang="vi-VN" altLang="en-US" sz="2000" dirty="0">
                <a:latin typeface="Times New Roman" panose="02020603050405020304" pitchFamily="18" charset="0"/>
                <a:cs typeface="Times New Roman" panose="02020603050405020304" pitchFamily="18" charset="0"/>
              </a:rPr>
              <a:t>- Loài cây … trong cuộc sống của con người.</a:t>
            </a:r>
            <a:endParaRPr lang="en-US" altLang="en-US" sz="2000" dirty="0">
              <a:latin typeface="Times New Roman" panose="02020603050405020304" pitchFamily="18" charset="0"/>
              <a:cs typeface="Times New Roman" panose="02020603050405020304" pitchFamily="18" charset="0"/>
            </a:endParaRPr>
          </a:p>
          <a:p>
            <a:pPr marL="0" indent="0">
              <a:defRPr/>
            </a:pPr>
            <a:r>
              <a:rPr lang="vi-VN" altLang="en-US" sz="2000" dirty="0">
                <a:latin typeface="Times New Roman" panose="02020603050405020304" pitchFamily="18" charset="0"/>
                <a:cs typeface="Times New Roman" panose="02020603050405020304" pitchFamily="18" charset="0"/>
              </a:rPr>
              <a:t>- Loài cây … trong cuộc sống của em.</a:t>
            </a:r>
            <a:endParaRPr lang="en-US" altLang="en-US" sz="2000" dirty="0">
              <a:latin typeface="Times New Roman" panose="02020603050405020304" pitchFamily="18" charset="0"/>
              <a:cs typeface="Times New Roman" panose="02020603050405020304" pitchFamily="18" charset="0"/>
            </a:endParaRPr>
          </a:p>
          <a:p>
            <a:pPr marL="0" indent="0">
              <a:defRPr/>
            </a:pPr>
            <a:r>
              <a:rPr lang="en-US" altLang="en-US" sz="2000" b="1" dirty="0">
                <a:solidFill>
                  <a:srgbClr val="0070C0"/>
                </a:solidFill>
                <a:latin typeface="Times New Roman" panose="02020603050405020304" pitchFamily="18" charset="0"/>
                <a:cs typeface="Times New Roman" panose="02020603050405020304" pitchFamily="18" charset="0"/>
              </a:rPr>
              <a:t>c. K</a:t>
            </a:r>
            <a:r>
              <a:rPr lang="vi-VN" altLang="en-US" sz="2000" b="1" dirty="0">
                <a:solidFill>
                  <a:srgbClr val="0070C0"/>
                </a:solidFill>
                <a:latin typeface="Times New Roman" panose="02020603050405020304" pitchFamily="18" charset="0"/>
                <a:cs typeface="Times New Roman" panose="02020603050405020304" pitchFamily="18" charset="0"/>
              </a:rPr>
              <a:t>ết bài: </a:t>
            </a:r>
            <a:endParaRPr lang="en-US" altLang="en-US" sz="2000" b="1" dirty="0">
              <a:solidFill>
                <a:srgbClr val="0070C0"/>
              </a:solidFill>
              <a:latin typeface="Times New Roman" panose="02020603050405020304" pitchFamily="18" charset="0"/>
              <a:cs typeface="Times New Roman" panose="02020603050405020304" pitchFamily="18" charset="0"/>
            </a:endParaRPr>
          </a:p>
          <a:p>
            <a:pPr marL="0" indent="0">
              <a:defRPr/>
            </a:pPr>
            <a:r>
              <a:rPr lang="vi-VN" altLang="en-US" sz="2000" dirty="0">
                <a:latin typeface="Times New Roman" panose="02020603050405020304" pitchFamily="18" charset="0"/>
                <a:cs typeface="Times New Roman" panose="02020603050405020304" pitchFamily="18" charset="0"/>
              </a:rPr>
              <a:t>Tình cảm của em đối với loài cây đó.</a:t>
            </a:r>
            <a:endParaRPr lang="en-US" altLang="en-US" sz="2000" dirty="0">
              <a:latin typeface="Times New Roman" panose="02020603050405020304" pitchFamily="18" charset="0"/>
              <a:cs typeface="Times New Roman" panose="02020603050405020304" pitchFamily="18" charset="0"/>
            </a:endParaRPr>
          </a:p>
        </p:txBody>
      </p:sp>
      <p:pic>
        <p:nvPicPr>
          <p:cNvPr id="16392" name="Picture 29">
            <a:extLst>
              <a:ext uri="{FF2B5EF4-FFF2-40B4-BE49-F238E27FC236}">
                <a16:creationId xmlns:a16="http://schemas.microsoft.com/office/drawing/2014/main" id="{53D83B09-1241-4E22-B6EE-249B495A8BA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711561">
            <a:off x="4868863" y="671513"/>
            <a:ext cx="817562" cy="75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3">
            <a:extLst>
              <a:ext uri="{FF2B5EF4-FFF2-40B4-BE49-F238E27FC236}">
                <a16:creationId xmlns:a16="http://schemas.microsoft.com/office/drawing/2014/main" id="{24F42AE4-44C4-41A4-9AD5-EB3CF8A8A90E}"/>
              </a:ext>
            </a:extLst>
          </p:cNvPr>
          <p:cNvSpPr txBox="1">
            <a:spLocks noChangeArrowheads="1"/>
          </p:cNvSpPr>
          <p:nvPr/>
        </p:nvSpPr>
        <p:spPr bwMode="auto">
          <a:xfrm>
            <a:off x="0" y="101025"/>
            <a:ext cx="9144000" cy="584775"/>
          </a:xfrm>
          <a:prstGeom prst="rect">
            <a:avLst/>
          </a:prstGeom>
          <a:solidFill>
            <a:srgbClr val="FFFF66"/>
          </a:solidFill>
          <a:ln w="57150">
            <a:solidFill>
              <a:srgbClr val="FF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vi-VN" altLang="en-US" b="1" dirty="0">
                <a:solidFill>
                  <a:srgbClr val="FF3300"/>
                </a:solidFill>
                <a:latin typeface="Times New Roman" panose="02020603050405020304" pitchFamily="18" charset="0"/>
              </a:rPr>
              <a:t>LUYỆN TẬP CÁCH </a:t>
            </a:r>
            <a:r>
              <a:rPr lang="vi-VN" altLang="en-US" b="1">
                <a:solidFill>
                  <a:srgbClr val="FF3300"/>
                </a:solidFill>
                <a:latin typeface="Times New Roman" panose="02020603050405020304" pitchFamily="18" charset="0"/>
              </a:rPr>
              <a:t>LÀM VĂN BẢN </a:t>
            </a:r>
            <a:r>
              <a:rPr lang="vi-VN" altLang="en-US" b="1" dirty="0">
                <a:solidFill>
                  <a:srgbClr val="FF3300"/>
                </a:solidFill>
                <a:latin typeface="Times New Roman" panose="02020603050405020304" pitchFamily="18" charset="0"/>
              </a:rPr>
              <a:t>BIỂU CẢM</a:t>
            </a:r>
            <a:endParaRPr lang="en-US" altLang="en-US" b="1" dirty="0">
              <a:solidFill>
                <a:srgbClr val="FF3300"/>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756">
                                            <p:txEl>
                                              <p:pRg st="0" end="0"/>
                                            </p:txEl>
                                          </p:spTgt>
                                        </p:tgtEl>
                                        <p:attrNameLst>
                                          <p:attrName>style.visibility</p:attrName>
                                        </p:attrNameLst>
                                      </p:cBhvr>
                                      <p:to>
                                        <p:strVal val="visible"/>
                                      </p:to>
                                    </p:set>
                                    <p:animEffect transition="in" filter="fade">
                                      <p:cBhvr>
                                        <p:cTn id="7" dur="500"/>
                                        <p:tgtEl>
                                          <p:spTgt spid="3175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756">
                                            <p:txEl>
                                              <p:pRg st="1" end="1"/>
                                            </p:txEl>
                                          </p:spTgt>
                                        </p:tgtEl>
                                        <p:attrNameLst>
                                          <p:attrName>style.visibility</p:attrName>
                                        </p:attrNameLst>
                                      </p:cBhvr>
                                      <p:to>
                                        <p:strVal val="visible"/>
                                      </p:to>
                                    </p:set>
                                    <p:animEffect transition="in" filter="fade">
                                      <p:cBhvr>
                                        <p:cTn id="12" dur="500"/>
                                        <p:tgtEl>
                                          <p:spTgt spid="3175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1756">
                                            <p:txEl>
                                              <p:pRg st="2" end="2"/>
                                            </p:txEl>
                                          </p:spTgt>
                                        </p:tgtEl>
                                        <p:attrNameLst>
                                          <p:attrName>style.visibility</p:attrName>
                                        </p:attrNameLst>
                                      </p:cBhvr>
                                      <p:to>
                                        <p:strVal val="visible"/>
                                      </p:to>
                                    </p:set>
                                    <p:animEffect transition="in" filter="fade">
                                      <p:cBhvr>
                                        <p:cTn id="17" dur="500"/>
                                        <p:tgtEl>
                                          <p:spTgt spid="31756">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1756">
                                            <p:txEl>
                                              <p:pRg st="3" end="3"/>
                                            </p:txEl>
                                          </p:spTgt>
                                        </p:tgtEl>
                                        <p:attrNameLst>
                                          <p:attrName>style.visibility</p:attrName>
                                        </p:attrNameLst>
                                      </p:cBhvr>
                                      <p:to>
                                        <p:strVal val="visible"/>
                                      </p:to>
                                    </p:set>
                                    <p:animEffect transition="in" filter="fade">
                                      <p:cBhvr>
                                        <p:cTn id="22" dur="500"/>
                                        <p:tgtEl>
                                          <p:spTgt spid="31756">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1756">
                                            <p:txEl>
                                              <p:pRg st="4" end="4"/>
                                            </p:txEl>
                                          </p:spTgt>
                                        </p:tgtEl>
                                        <p:attrNameLst>
                                          <p:attrName>style.visibility</p:attrName>
                                        </p:attrNameLst>
                                      </p:cBhvr>
                                      <p:to>
                                        <p:strVal val="visible"/>
                                      </p:to>
                                    </p:set>
                                    <p:animEffect transition="in" filter="fade">
                                      <p:cBhvr>
                                        <p:cTn id="27" dur="500"/>
                                        <p:tgtEl>
                                          <p:spTgt spid="31756">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1756">
                                            <p:txEl>
                                              <p:pRg st="5" end="5"/>
                                            </p:txEl>
                                          </p:spTgt>
                                        </p:tgtEl>
                                        <p:attrNameLst>
                                          <p:attrName>style.visibility</p:attrName>
                                        </p:attrNameLst>
                                      </p:cBhvr>
                                      <p:to>
                                        <p:strVal val="visible"/>
                                      </p:to>
                                    </p:set>
                                    <p:animEffect transition="in" filter="fade">
                                      <p:cBhvr>
                                        <p:cTn id="32" dur="500"/>
                                        <p:tgtEl>
                                          <p:spTgt spid="31756">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1756">
                                            <p:txEl>
                                              <p:pRg st="6" end="6"/>
                                            </p:txEl>
                                          </p:spTgt>
                                        </p:tgtEl>
                                        <p:attrNameLst>
                                          <p:attrName>style.visibility</p:attrName>
                                        </p:attrNameLst>
                                      </p:cBhvr>
                                      <p:to>
                                        <p:strVal val="visible"/>
                                      </p:to>
                                    </p:set>
                                    <p:animEffect transition="in" filter="fade">
                                      <p:cBhvr>
                                        <p:cTn id="37" dur="500"/>
                                        <p:tgtEl>
                                          <p:spTgt spid="31756">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1756">
                                            <p:txEl>
                                              <p:pRg st="7" end="7"/>
                                            </p:txEl>
                                          </p:spTgt>
                                        </p:tgtEl>
                                        <p:attrNameLst>
                                          <p:attrName>style.visibility</p:attrName>
                                        </p:attrNameLst>
                                      </p:cBhvr>
                                      <p:to>
                                        <p:strVal val="visible"/>
                                      </p:to>
                                    </p:set>
                                    <p:animEffect transition="in" filter="fade">
                                      <p:cBhvr>
                                        <p:cTn id="42" dur="500"/>
                                        <p:tgtEl>
                                          <p:spTgt spid="31756">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1756">
                                            <p:txEl>
                                              <p:pRg st="8" end="8"/>
                                            </p:txEl>
                                          </p:spTgt>
                                        </p:tgtEl>
                                        <p:attrNameLst>
                                          <p:attrName>style.visibility</p:attrName>
                                        </p:attrNameLst>
                                      </p:cBhvr>
                                      <p:to>
                                        <p:strVal val="visible"/>
                                      </p:to>
                                    </p:set>
                                    <p:animEffect transition="in" filter="fade">
                                      <p:cBhvr>
                                        <p:cTn id="47" dur="500"/>
                                        <p:tgtEl>
                                          <p:spTgt spid="3175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6"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Line 6">
            <a:extLst>
              <a:ext uri="{FF2B5EF4-FFF2-40B4-BE49-F238E27FC236}">
                <a16:creationId xmlns:a16="http://schemas.microsoft.com/office/drawing/2014/main" id="{001AB1F2-DC79-4372-8EA2-D7348698717C}"/>
              </a:ext>
            </a:extLst>
          </p:cNvPr>
          <p:cNvSpPr>
            <a:spLocks noChangeShapeType="1"/>
          </p:cNvSpPr>
          <p:nvPr/>
        </p:nvSpPr>
        <p:spPr bwMode="auto">
          <a:xfrm>
            <a:off x="4572000" y="838200"/>
            <a:ext cx="0" cy="5867400"/>
          </a:xfrm>
          <a:prstGeom prst="line">
            <a:avLst/>
          </a:prstGeom>
          <a:ln w="38100">
            <a:headEnd/>
            <a:tailEnd/>
          </a:ln>
        </p:spPr>
        <p:style>
          <a:lnRef idx="1">
            <a:schemeClr val="accent6"/>
          </a:lnRef>
          <a:fillRef idx="0">
            <a:schemeClr val="accent6"/>
          </a:fillRef>
          <a:effectRef idx="0">
            <a:schemeClr val="accent6"/>
          </a:effectRef>
          <a:fontRef idx="minor">
            <a:schemeClr val="tx1"/>
          </a:fontRef>
        </p:style>
        <p:txBody>
          <a:bodyPr/>
          <a:lstStyle/>
          <a:p>
            <a:pPr algn="just">
              <a:defRPr/>
            </a:pPr>
            <a:endParaRPr lang="en-US" sz="2000">
              <a:latin typeface="Times New Roman" panose="02020603050405020304" pitchFamily="18" charset="0"/>
              <a:cs typeface="Times New Roman" panose="02020603050405020304" pitchFamily="18" charset="0"/>
            </a:endParaRPr>
          </a:p>
        </p:txBody>
      </p:sp>
      <p:sp>
        <p:nvSpPr>
          <p:cNvPr id="17412" name="Rectangle 10">
            <a:extLst>
              <a:ext uri="{FF2B5EF4-FFF2-40B4-BE49-F238E27FC236}">
                <a16:creationId xmlns:a16="http://schemas.microsoft.com/office/drawing/2014/main" id="{B7DD0B52-3103-4EC6-BA3B-1CC40A168BE8}"/>
              </a:ext>
            </a:extLst>
          </p:cNvPr>
          <p:cNvSpPr>
            <a:spLocks noChangeArrowheads="1"/>
          </p:cNvSpPr>
          <p:nvPr/>
        </p:nvSpPr>
        <p:spPr bwMode="auto">
          <a:xfrm>
            <a:off x="214313" y="593725"/>
            <a:ext cx="3810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en-US" altLang="en-US" sz="2000" b="1">
                <a:latin typeface="Times New Roman" panose="02020603050405020304" pitchFamily="18" charset="0"/>
                <a:cs typeface="Times New Roman" panose="02020603050405020304" pitchFamily="18" charset="0"/>
              </a:rPr>
              <a:t>2. Lập dàn ý:</a:t>
            </a:r>
          </a:p>
        </p:txBody>
      </p:sp>
      <p:sp>
        <p:nvSpPr>
          <p:cNvPr id="31756" name="Rectangle 12">
            <a:extLst>
              <a:ext uri="{FF2B5EF4-FFF2-40B4-BE49-F238E27FC236}">
                <a16:creationId xmlns:a16="http://schemas.microsoft.com/office/drawing/2014/main" id="{63509BF0-1AFC-4509-9F6F-C99935139866}"/>
              </a:ext>
            </a:extLst>
          </p:cNvPr>
          <p:cNvSpPr>
            <a:spLocks noChangeArrowheads="1"/>
          </p:cNvSpPr>
          <p:nvPr/>
        </p:nvSpPr>
        <p:spPr bwMode="auto">
          <a:xfrm>
            <a:off x="184150" y="981075"/>
            <a:ext cx="4430713" cy="5648325"/>
          </a:xfrm>
          <a:prstGeom prst="rect">
            <a:avLst/>
          </a:prstGeom>
          <a:noFill/>
          <a:ln>
            <a:noFill/>
          </a:ln>
          <a:effectLst/>
        </p:spPr>
        <p:txBody>
          <a:bodyPr>
            <a:spAutoFit/>
          </a:bodyPr>
          <a:lstStyle>
            <a:lvl1pPr marL="457200" indent="-4572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indent="0" algn="just">
              <a:defRPr/>
            </a:pPr>
            <a:r>
              <a:rPr lang="en-US" altLang="en-US" sz="1900" b="1" dirty="0">
                <a:solidFill>
                  <a:srgbClr val="0070C0"/>
                </a:solidFill>
                <a:latin typeface="Times New Roman" panose="02020603050405020304" pitchFamily="18" charset="0"/>
                <a:cs typeface="Times New Roman" panose="02020603050405020304" pitchFamily="18" charset="0"/>
              </a:rPr>
              <a:t>* </a:t>
            </a:r>
            <a:r>
              <a:rPr lang="en-US" altLang="en-US" sz="1900" b="1" dirty="0" err="1">
                <a:solidFill>
                  <a:srgbClr val="0070C0"/>
                </a:solidFill>
                <a:latin typeface="Times New Roman" panose="02020603050405020304" pitchFamily="18" charset="0"/>
                <a:cs typeface="Times New Roman" panose="02020603050405020304" pitchFamily="18" charset="0"/>
              </a:rPr>
              <a:t>Dàn</a:t>
            </a:r>
            <a:r>
              <a:rPr lang="en-US" altLang="en-US" sz="1900" b="1" dirty="0">
                <a:solidFill>
                  <a:srgbClr val="0070C0"/>
                </a:solidFill>
                <a:latin typeface="Times New Roman" panose="02020603050405020304" pitchFamily="18" charset="0"/>
                <a:cs typeface="Times New Roman" panose="02020603050405020304" pitchFamily="18" charset="0"/>
              </a:rPr>
              <a:t> ý chi </a:t>
            </a:r>
            <a:r>
              <a:rPr lang="en-US" altLang="en-US" sz="1900" b="1" dirty="0" err="1">
                <a:solidFill>
                  <a:srgbClr val="0070C0"/>
                </a:solidFill>
                <a:latin typeface="Times New Roman" panose="02020603050405020304" pitchFamily="18" charset="0"/>
                <a:cs typeface="Times New Roman" panose="02020603050405020304" pitchFamily="18" charset="0"/>
              </a:rPr>
              <a:t>tiết</a:t>
            </a:r>
            <a:endParaRPr lang="en-US" altLang="en-US" sz="1900" b="1" dirty="0">
              <a:solidFill>
                <a:srgbClr val="0070C0"/>
              </a:solidFill>
              <a:latin typeface="Times New Roman" panose="02020603050405020304" pitchFamily="18" charset="0"/>
              <a:cs typeface="Times New Roman" panose="02020603050405020304" pitchFamily="18" charset="0"/>
            </a:endParaRPr>
          </a:p>
          <a:p>
            <a:pPr algn="just">
              <a:buFontTx/>
              <a:buAutoNum type="alphaLcPeriod"/>
              <a:defRPr/>
            </a:pPr>
            <a:r>
              <a:rPr lang="en-US" altLang="en-US" sz="1900" b="1" dirty="0" err="1">
                <a:solidFill>
                  <a:srgbClr val="0070C0"/>
                </a:solidFill>
                <a:latin typeface="Times New Roman" panose="02020603050405020304" pitchFamily="18" charset="0"/>
                <a:cs typeface="Times New Roman" panose="02020603050405020304" pitchFamily="18" charset="0"/>
              </a:rPr>
              <a:t>Mở</a:t>
            </a:r>
            <a:r>
              <a:rPr lang="en-US" altLang="en-US" sz="1900" b="1" dirty="0">
                <a:solidFill>
                  <a:srgbClr val="0070C0"/>
                </a:solidFill>
                <a:latin typeface="Times New Roman" panose="02020603050405020304" pitchFamily="18" charset="0"/>
                <a:cs typeface="Times New Roman" panose="02020603050405020304" pitchFamily="18" charset="0"/>
              </a:rPr>
              <a:t> </a:t>
            </a:r>
            <a:r>
              <a:rPr lang="en-US" altLang="en-US" sz="1900" b="1" dirty="0" err="1">
                <a:solidFill>
                  <a:srgbClr val="0070C0"/>
                </a:solidFill>
                <a:latin typeface="Times New Roman" panose="02020603050405020304" pitchFamily="18" charset="0"/>
                <a:cs typeface="Times New Roman" panose="02020603050405020304" pitchFamily="18" charset="0"/>
              </a:rPr>
              <a:t>bài</a:t>
            </a:r>
            <a:r>
              <a:rPr lang="en-US" altLang="en-US" sz="1900" b="1" dirty="0">
                <a:solidFill>
                  <a:srgbClr val="0070C0"/>
                </a:solidFill>
                <a:latin typeface="Times New Roman" panose="02020603050405020304" pitchFamily="18" charset="0"/>
                <a:cs typeface="Times New Roman" panose="02020603050405020304" pitchFamily="18" charset="0"/>
              </a:rPr>
              <a:t>: </a:t>
            </a:r>
          </a:p>
          <a:p>
            <a:pPr marL="0" indent="0" algn="just">
              <a:defRPr/>
            </a:pPr>
            <a:r>
              <a:rPr lang="vi-VN" altLang="en-US" sz="1900" dirty="0">
                <a:latin typeface="Times New Roman" panose="02020603050405020304" pitchFamily="18" charset="0"/>
                <a:cs typeface="Times New Roman" panose="02020603050405020304" pitchFamily="18" charset="0"/>
              </a:rPr>
              <a:t>Giới thiệu về cây tre và lí do em yêu thích (gắn bó từ lâu đời); tượng trưng cho phẩm chất con người Việt Nam.</a:t>
            </a:r>
            <a:endParaRPr lang="en-US" altLang="en-US" sz="1900" dirty="0">
              <a:latin typeface="Times New Roman" panose="02020603050405020304" pitchFamily="18" charset="0"/>
              <a:cs typeface="Times New Roman" panose="02020603050405020304" pitchFamily="18" charset="0"/>
            </a:endParaRPr>
          </a:p>
          <a:p>
            <a:pPr marL="0" indent="0" algn="just">
              <a:defRPr/>
            </a:pPr>
            <a:r>
              <a:rPr lang="en-US" altLang="en-US" sz="1900" dirty="0">
                <a:solidFill>
                  <a:srgbClr val="0070C0"/>
                </a:solidFill>
                <a:latin typeface="Times New Roman" panose="02020603050405020304" pitchFamily="18" charset="0"/>
                <a:cs typeface="Times New Roman" panose="02020603050405020304" pitchFamily="18" charset="0"/>
              </a:rPr>
              <a:t>b. </a:t>
            </a:r>
            <a:r>
              <a:rPr lang="vi-VN" altLang="en-US" sz="1900" b="1" dirty="0">
                <a:solidFill>
                  <a:srgbClr val="0070C0"/>
                </a:solidFill>
                <a:latin typeface="Times New Roman" panose="02020603050405020304" pitchFamily="18" charset="0"/>
                <a:cs typeface="Times New Roman" panose="02020603050405020304" pitchFamily="18" charset="0"/>
              </a:rPr>
              <a:t>Thân</a:t>
            </a:r>
            <a:r>
              <a:rPr lang="en-US" altLang="en-US" sz="1900" b="1" dirty="0">
                <a:solidFill>
                  <a:srgbClr val="0070C0"/>
                </a:solidFill>
                <a:latin typeface="Times New Roman" panose="02020603050405020304" pitchFamily="18" charset="0"/>
                <a:cs typeface="Times New Roman" panose="02020603050405020304" pitchFamily="18" charset="0"/>
              </a:rPr>
              <a:t> </a:t>
            </a:r>
            <a:r>
              <a:rPr lang="vi-VN" altLang="en-US" sz="1900" b="1" dirty="0">
                <a:solidFill>
                  <a:srgbClr val="0070C0"/>
                </a:solidFill>
                <a:latin typeface="Times New Roman" panose="02020603050405020304" pitchFamily="18" charset="0"/>
                <a:cs typeface="Times New Roman" panose="02020603050405020304" pitchFamily="18" charset="0"/>
              </a:rPr>
              <a:t>bài:</a:t>
            </a:r>
            <a:endParaRPr lang="en-US" altLang="en-US" sz="1900" b="1" dirty="0">
              <a:solidFill>
                <a:srgbClr val="0070C0"/>
              </a:solidFill>
              <a:latin typeface="Times New Roman" panose="02020603050405020304" pitchFamily="18" charset="0"/>
              <a:cs typeface="Times New Roman" panose="02020603050405020304" pitchFamily="18" charset="0"/>
            </a:endParaRPr>
          </a:p>
          <a:p>
            <a:pPr marL="0" indent="0" algn="just">
              <a:defRPr/>
            </a:pPr>
            <a:r>
              <a:rPr lang="en-US" altLang="en-US" sz="1900" b="1" i="1" dirty="0">
                <a:latin typeface="Times New Roman" panose="02020603050405020304" pitchFamily="18" charset="0"/>
                <a:cs typeface="Times New Roman" panose="02020603050405020304" pitchFamily="18" charset="0"/>
              </a:rPr>
              <a:t>*</a:t>
            </a:r>
            <a:r>
              <a:rPr lang="vi-VN" altLang="en-US" sz="1900" b="1" i="1" dirty="0">
                <a:latin typeface="Times New Roman" panose="02020603050405020304" pitchFamily="18" charset="0"/>
                <a:cs typeface="Times New Roman" panose="02020603050405020304" pitchFamily="18" charset="0"/>
              </a:rPr>
              <a:t> Các đặc điểm gợi cảm của cây tre:</a:t>
            </a:r>
          </a:p>
          <a:p>
            <a:pPr marL="0" indent="0" algn="just">
              <a:defRPr/>
            </a:pPr>
            <a:r>
              <a:rPr lang="vi-VN" altLang="en-US" sz="1900" dirty="0">
                <a:latin typeface="Times New Roman" panose="02020603050405020304" pitchFamily="18" charset="0"/>
                <a:cs typeface="Times New Roman" panose="02020603050405020304" pitchFamily="18" charset="0"/>
              </a:rPr>
              <a:t>- Dễ trồng, dễ mọc. Ở đâu tre cũng xanh tốt. </a:t>
            </a:r>
          </a:p>
          <a:p>
            <a:pPr marL="0" indent="0" algn="just">
              <a:defRPr/>
            </a:pPr>
            <a:r>
              <a:rPr lang="vi-VN" altLang="en-US" sz="1900" dirty="0">
                <a:latin typeface="Times New Roman" panose="02020603050405020304" pitchFamily="18" charset="0"/>
                <a:cs typeface="Times New Roman" panose="02020603050405020304" pitchFamily="18" charset="0"/>
              </a:rPr>
              <a:t>- Dáng tre vươn cao </a:t>
            </a:r>
            <a:r>
              <a:rPr lang="en-US" altLang="en-US" sz="1900" dirty="0">
                <a:latin typeface="Times New Roman" panose="02020603050405020304" pitchFamily="18" charset="0"/>
                <a:cs typeface="Times New Roman" panose="02020603050405020304" pitchFamily="18" charset="0"/>
              </a:rPr>
              <a:t>=&gt;</a:t>
            </a:r>
            <a:r>
              <a:rPr lang="vi-VN" altLang="en-US" sz="1900" dirty="0">
                <a:latin typeface="Times New Roman" panose="02020603050405020304" pitchFamily="18" charset="0"/>
                <a:cs typeface="Times New Roman" panose="02020603050405020304" pitchFamily="18" charset="0"/>
              </a:rPr>
              <a:t> Ngay thẳng, trung thực, kiên cường, dũng cảm.</a:t>
            </a:r>
          </a:p>
          <a:p>
            <a:pPr marL="0" indent="0" algn="just">
              <a:defRPr/>
            </a:pPr>
            <a:r>
              <a:rPr lang="vi-VN" altLang="en-US" sz="1900" dirty="0">
                <a:latin typeface="Times New Roman" panose="02020603050405020304" pitchFamily="18" charset="0"/>
                <a:cs typeface="Times New Roman" panose="02020603050405020304" pitchFamily="18" charset="0"/>
              </a:rPr>
              <a:t>- Mọc thành bụi, thành lũy </a:t>
            </a:r>
            <a:r>
              <a:rPr lang="en-US" altLang="en-US" sz="1900" dirty="0">
                <a:latin typeface="Times New Roman" panose="02020603050405020304" pitchFamily="18" charset="0"/>
                <a:cs typeface="Times New Roman" panose="02020603050405020304" pitchFamily="18" charset="0"/>
              </a:rPr>
              <a:t>=&gt;</a:t>
            </a:r>
            <a:r>
              <a:rPr lang="vi-VN" altLang="en-US" sz="1900" dirty="0">
                <a:latin typeface="Times New Roman" panose="02020603050405020304" pitchFamily="18" charset="0"/>
                <a:cs typeface="Times New Roman" panose="02020603050405020304" pitchFamily="18" charset="0"/>
              </a:rPr>
              <a:t> Yêu thương giúp đỡ, đoàn kết.</a:t>
            </a:r>
          </a:p>
          <a:p>
            <a:pPr marL="0" indent="0" algn="just">
              <a:defRPr/>
            </a:pPr>
            <a:r>
              <a:rPr lang="vi-VN" altLang="en-US" sz="1900" dirty="0">
                <a:latin typeface="Times New Roman" panose="02020603050405020304" pitchFamily="18" charset="0"/>
                <a:cs typeface="Times New Roman" panose="02020603050405020304" pitchFamily="18" charset="0"/>
              </a:rPr>
              <a:t>- Hình ảnh măng tre: Bẹ tre, mọc thẳng </a:t>
            </a:r>
            <a:r>
              <a:rPr lang="en-US" altLang="en-US" sz="1900" dirty="0">
                <a:latin typeface="Times New Roman" panose="02020603050405020304" pitchFamily="18" charset="0"/>
                <a:cs typeface="Times New Roman" panose="02020603050405020304" pitchFamily="18" charset="0"/>
              </a:rPr>
              <a:t>=&gt;</a:t>
            </a:r>
            <a:r>
              <a:rPr lang="vi-VN" altLang="en-US" sz="1900" dirty="0">
                <a:latin typeface="Times New Roman" panose="02020603050405020304" pitchFamily="18" charset="0"/>
                <a:cs typeface="Times New Roman" panose="02020603050405020304" pitchFamily="18" charset="0"/>
              </a:rPr>
              <a:t> Tình mẫu tử, sự tiếp nối truyền thống.</a:t>
            </a:r>
          </a:p>
          <a:p>
            <a:pPr marL="0" indent="0" algn="just">
              <a:defRPr/>
            </a:pPr>
            <a:r>
              <a:rPr lang="vi-VN" altLang="en-US" sz="1900" dirty="0">
                <a:latin typeface="Times New Roman" panose="02020603050405020304" pitchFamily="18" charset="0"/>
                <a:cs typeface="Times New Roman" panose="02020603050405020304" pitchFamily="18" charset="0"/>
              </a:rPr>
              <a:t>=&gt; Biểu tượng của con người Việt Nam, dân tộc Việt Nam.</a:t>
            </a:r>
            <a:endParaRPr lang="en-US" altLang="en-US" sz="1900" dirty="0">
              <a:latin typeface="Times New Roman" panose="02020603050405020304" pitchFamily="18" charset="0"/>
              <a:cs typeface="Times New Roman" panose="02020603050405020304" pitchFamily="18" charset="0"/>
            </a:endParaRPr>
          </a:p>
          <a:p>
            <a:pPr marL="0" indent="0" algn="just">
              <a:defRPr/>
            </a:pPr>
            <a:r>
              <a:rPr lang="en-US" altLang="en-US" sz="1900" dirty="0">
                <a:latin typeface="Times New Roman" panose="02020603050405020304" pitchFamily="18" charset="0"/>
                <a:cs typeface="Times New Roman" panose="02020603050405020304" pitchFamily="18" charset="0"/>
              </a:rPr>
              <a:t>*</a:t>
            </a:r>
            <a:r>
              <a:rPr lang="vi-VN" altLang="en-US" sz="1900" b="1" i="1" dirty="0">
                <a:latin typeface="Times New Roman" panose="02020603050405020304" pitchFamily="18" charset="0"/>
                <a:cs typeface="Times New Roman" panose="02020603050405020304" pitchFamily="18" charset="0"/>
              </a:rPr>
              <a:t>Tre trong cuộc sống con người: </a:t>
            </a:r>
            <a:r>
              <a:rPr lang="vi-VN" altLang="en-US" sz="1900" dirty="0">
                <a:latin typeface="Times New Roman" panose="02020603050405020304" pitchFamily="18" charset="0"/>
                <a:cs typeface="Times New Roman" panose="02020603050405020304" pitchFamily="18" charset="0"/>
              </a:rPr>
              <a:t>Gắn bó từ bao đời với người dân Việt Nam</a:t>
            </a:r>
          </a:p>
        </p:txBody>
      </p:sp>
      <p:pic>
        <p:nvPicPr>
          <p:cNvPr id="17414" name="Picture 29">
            <a:extLst>
              <a:ext uri="{FF2B5EF4-FFF2-40B4-BE49-F238E27FC236}">
                <a16:creationId xmlns:a16="http://schemas.microsoft.com/office/drawing/2014/main" id="{BE039526-26F5-435F-B4FD-337F8134916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711561">
            <a:off x="8145463" y="-41275"/>
            <a:ext cx="817562"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2">
            <a:extLst>
              <a:ext uri="{FF2B5EF4-FFF2-40B4-BE49-F238E27FC236}">
                <a16:creationId xmlns:a16="http://schemas.microsoft.com/office/drawing/2014/main" id="{BD0839BF-F3D2-4F56-9DCC-D6C48273117B}"/>
              </a:ext>
            </a:extLst>
          </p:cNvPr>
          <p:cNvSpPr>
            <a:spLocks noChangeArrowheads="1"/>
          </p:cNvSpPr>
          <p:nvPr/>
        </p:nvSpPr>
        <p:spPr bwMode="auto">
          <a:xfrm>
            <a:off x="4638675" y="904875"/>
            <a:ext cx="4430713" cy="5940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vi-VN" altLang="en-US" sz="1900" dirty="0">
                <a:latin typeface="Times New Roman" panose="02020603050405020304" pitchFamily="18" charset="0"/>
                <a:cs typeface="Times New Roman" panose="02020603050405020304" pitchFamily="18" charset="0"/>
              </a:rPr>
              <a:t>- Tre làm đồ dùng trong nhà: Tre như người bạn tri âm, tri kỉ. Tre dùng làm đũa, sáo, chiếu, ghế, bàn…</a:t>
            </a:r>
          </a:p>
          <a:p>
            <a:pPr algn="just">
              <a:spcBef>
                <a:spcPct val="0"/>
              </a:spcBef>
              <a:buFontTx/>
              <a:buNone/>
            </a:pPr>
            <a:r>
              <a:rPr lang="vi-VN" altLang="en-US" sz="1900" dirty="0">
                <a:latin typeface="Times New Roman" panose="02020603050405020304" pitchFamily="18" charset="0"/>
                <a:cs typeface="Times New Roman" panose="02020603050405020304" pitchFamily="18" charset="0"/>
              </a:rPr>
              <a:t>- Tre làm công cụ lao động, chiến đấu,...</a:t>
            </a:r>
          </a:p>
          <a:p>
            <a:pPr algn="just">
              <a:spcBef>
                <a:spcPct val="0"/>
              </a:spcBef>
              <a:buFontTx/>
              <a:buNone/>
            </a:pPr>
            <a:r>
              <a:rPr lang="vi-VN" altLang="en-US" sz="1900" dirty="0">
                <a:latin typeface="Times New Roman" panose="02020603050405020304" pitchFamily="18" charset="0"/>
                <a:cs typeface="Times New Roman" panose="02020603050405020304" pitchFamily="18" charset="0"/>
              </a:rPr>
              <a:t>- Những phẩm chất cao đẹp, đáng quý của tre: Cần cù, siêng năng, bền bỉ, kiên cường, bất khuất,…</a:t>
            </a:r>
          </a:p>
          <a:p>
            <a:pPr algn="just">
              <a:spcBef>
                <a:spcPct val="0"/>
              </a:spcBef>
              <a:buFontTx/>
              <a:buNone/>
            </a:pPr>
            <a:r>
              <a:rPr lang="en-US" altLang="en-US" sz="1900" b="1" i="1" dirty="0">
                <a:latin typeface="Times New Roman" panose="02020603050405020304" pitchFamily="18" charset="0"/>
                <a:cs typeface="Times New Roman" panose="02020603050405020304" pitchFamily="18" charset="0"/>
              </a:rPr>
              <a:t>* </a:t>
            </a:r>
            <a:r>
              <a:rPr lang="vi-VN" altLang="en-US" sz="1900" b="1" i="1" dirty="0">
                <a:latin typeface="Times New Roman" panose="02020603050405020304" pitchFamily="18" charset="0"/>
                <a:cs typeface="Times New Roman" panose="02020603050405020304" pitchFamily="18" charset="0"/>
              </a:rPr>
              <a:t>Cây tre trong cuộc sống của em:</a:t>
            </a:r>
          </a:p>
          <a:p>
            <a:pPr algn="just">
              <a:spcBef>
                <a:spcPct val="0"/>
              </a:spcBef>
              <a:buFontTx/>
              <a:buNone/>
            </a:pPr>
            <a:r>
              <a:rPr lang="vi-VN" altLang="en-US" sz="1900" dirty="0">
                <a:latin typeface="Times New Roman" panose="02020603050405020304" pitchFamily="18" charset="0"/>
                <a:cs typeface="Times New Roman" panose="02020603050405020304" pitchFamily="18" charset="0"/>
              </a:rPr>
              <a:t>- Trò chơi của trẻ nhỏ: Chuyền chắt, tiếng sáo diều ...</a:t>
            </a:r>
          </a:p>
          <a:p>
            <a:pPr algn="just">
              <a:spcBef>
                <a:spcPct val="0"/>
              </a:spcBef>
              <a:buFontTx/>
              <a:buNone/>
            </a:pPr>
            <a:r>
              <a:rPr lang="vi-VN" altLang="en-US" sz="1900" dirty="0">
                <a:latin typeface="Times New Roman" panose="02020603050405020304" pitchFamily="18" charset="0"/>
                <a:cs typeface="Times New Roman" panose="02020603050405020304" pitchFamily="18" charset="0"/>
              </a:rPr>
              <a:t>- Bụi tre đầu làng là nơi hóng mát, vui chơi, chờ đợi mẹ về; là nơi ghi lại dấu ấn tuổi thơ.</a:t>
            </a:r>
          </a:p>
          <a:p>
            <a:pPr algn="just">
              <a:spcBef>
                <a:spcPct val="0"/>
              </a:spcBef>
              <a:buFontTx/>
              <a:buNone/>
            </a:pPr>
            <a:r>
              <a:rPr lang="vi-VN" altLang="en-US" sz="1900" dirty="0">
                <a:latin typeface="Times New Roman" panose="02020603050405020304" pitchFamily="18" charset="0"/>
                <a:cs typeface="Times New Roman" panose="02020603050405020304" pitchFamily="18" charset="0"/>
              </a:rPr>
              <a:t>- Thái độ, tình cảm của người viết: ngợi ca, tự hào, trân trọng, biểu dương,… </a:t>
            </a:r>
          </a:p>
          <a:p>
            <a:pPr algn="just">
              <a:spcBef>
                <a:spcPct val="0"/>
              </a:spcBef>
              <a:buFontTx/>
              <a:buNone/>
            </a:pPr>
            <a:r>
              <a:rPr lang="en-US" altLang="en-US" sz="1900" b="1" dirty="0">
                <a:solidFill>
                  <a:srgbClr val="0070C0"/>
                </a:solidFill>
                <a:latin typeface="Times New Roman" panose="02020603050405020304" pitchFamily="18" charset="0"/>
                <a:cs typeface="Times New Roman" panose="02020603050405020304" pitchFamily="18" charset="0"/>
              </a:rPr>
              <a:t>c. K</a:t>
            </a:r>
            <a:r>
              <a:rPr lang="vi-VN" altLang="en-US" sz="1900" b="1" dirty="0">
                <a:solidFill>
                  <a:srgbClr val="0070C0"/>
                </a:solidFill>
                <a:latin typeface="Times New Roman" panose="02020603050405020304" pitchFamily="18" charset="0"/>
                <a:cs typeface="Times New Roman" panose="02020603050405020304" pitchFamily="18" charset="0"/>
              </a:rPr>
              <a:t>ết bài: </a:t>
            </a:r>
            <a:endParaRPr lang="en-US" altLang="en-US" sz="1900" b="1" dirty="0">
              <a:solidFill>
                <a:srgbClr val="0070C0"/>
              </a:solidFill>
              <a:latin typeface="Times New Roman" panose="02020603050405020304" pitchFamily="18" charset="0"/>
              <a:cs typeface="Times New Roman" panose="02020603050405020304" pitchFamily="18" charset="0"/>
            </a:endParaRPr>
          </a:p>
          <a:p>
            <a:pPr algn="just">
              <a:spcBef>
                <a:spcPct val="0"/>
              </a:spcBef>
              <a:buFontTx/>
              <a:buNone/>
            </a:pPr>
            <a:r>
              <a:rPr lang="vi-VN" altLang="en-US" sz="1900" dirty="0">
                <a:latin typeface="Times New Roman" panose="02020603050405020304" pitchFamily="18" charset="0"/>
                <a:cs typeface="Times New Roman" panose="02020603050405020304" pitchFamily="18" charset="0"/>
              </a:rPr>
              <a:t>Tre là bạn thân của người dân Việt Nam, dân tộc Việt Nam. Tre đã trở thành biểu tượng của con người Việt Nam, dân tộc Việt Nam.</a:t>
            </a:r>
            <a:endParaRPr lang="en-US" altLang="en-US" sz="1900" dirty="0">
              <a:latin typeface="Times New Roman" panose="02020603050405020304" pitchFamily="18" charset="0"/>
              <a:cs typeface="Times New Roman" panose="02020603050405020304" pitchFamily="18" charset="0"/>
            </a:endParaRPr>
          </a:p>
        </p:txBody>
      </p:sp>
      <p:sp>
        <p:nvSpPr>
          <p:cNvPr id="9" name="Text Box 3">
            <a:extLst>
              <a:ext uri="{FF2B5EF4-FFF2-40B4-BE49-F238E27FC236}">
                <a16:creationId xmlns:a16="http://schemas.microsoft.com/office/drawing/2014/main" id="{24F42AE4-44C4-41A4-9AD5-EB3CF8A8A90E}"/>
              </a:ext>
            </a:extLst>
          </p:cNvPr>
          <p:cNvSpPr txBox="1">
            <a:spLocks noChangeArrowheads="1"/>
          </p:cNvSpPr>
          <p:nvPr/>
        </p:nvSpPr>
        <p:spPr bwMode="auto">
          <a:xfrm>
            <a:off x="0" y="101025"/>
            <a:ext cx="9144000" cy="584775"/>
          </a:xfrm>
          <a:prstGeom prst="rect">
            <a:avLst/>
          </a:prstGeom>
          <a:solidFill>
            <a:srgbClr val="FFFF66"/>
          </a:solidFill>
          <a:ln w="57150">
            <a:solidFill>
              <a:srgbClr val="FF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vi-VN" altLang="en-US" b="1" dirty="0">
                <a:solidFill>
                  <a:srgbClr val="FF3300"/>
                </a:solidFill>
                <a:latin typeface="Times New Roman" panose="02020603050405020304" pitchFamily="18" charset="0"/>
              </a:rPr>
              <a:t>LUYỆN TẬP CÁCH </a:t>
            </a:r>
            <a:r>
              <a:rPr lang="vi-VN" altLang="en-US" b="1">
                <a:solidFill>
                  <a:srgbClr val="FF3300"/>
                </a:solidFill>
                <a:latin typeface="Times New Roman" panose="02020603050405020304" pitchFamily="18" charset="0"/>
              </a:rPr>
              <a:t>LÀM VĂN BẢN </a:t>
            </a:r>
            <a:r>
              <a:rPr lang="vi-VN" altLang="en-US" b="1" dirty="0">
                <a:solidFill>
                  <a:srgbClr val="FF3300"/>
                </a:solidFill>
                <a:latin typeface="Times New Roman" panose="02020603050405020304" pitchFamily="18" charset="0"/>
              </a:rPr>
              <a:t>BIỂU CẢM</a:t>
            </a:r>
            <a:endParaRPr lang="en-US" altLang="en-US" b="1" dirty="0">
              <a:solidFill>
                <a:srgbClr val="FF3300"/>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756">
                                            <p:txEl>
                                              <p:pRg st="0" end="0"/>
                                            </p:txEl>
                                          </p:spTgt>
                                        </p:tgtEl>
                                        <p:attrNameLst>
                                          <p:attrName>style.visibility</p:attrName>
                                        </p:attrNameLst>
                                      </p:cBhvr>
                                      <p:to>
                                        <p:strVal val="visible"/>
                                      </p:to>
                                    </p:set>
                                    <p:animEffect transition="in" filter="fade">
                                      <p:cBhvr>
                                        <p:cTn id="7" dur="500"/>
                                        <p:tgtEl>
                                          <p:spTgt spid="3175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756">
                                            <p:txEl>
                                              <p:pRg st="1" end="1"/>
                                            </p:txEl>
                                          </p:spTgt>
                                        </p:tgtEl>
                                        <p:attrNameLst>
                                          <p:attrName>style.visibility</p:attrName>
                                        </p:attrNameLst>
                                      </p:cBhvr>
                                      <p:to>
                                        <p:strVal val="visible"/>
                                      </p:to>
                                    </p:set>
                                    <p:animEffect transition="in" filter="fade">
                                      <p:cBhvr>
                                        <p:cTn id="12" dur="500"/>
                                        <p:tgtEl>
                                          <p:spTgt spid="3175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1756">
                                            <p:txEl>
                                              <p:pRg st="2" end="2"/>
                                            </p:txEl>
                                          </p:spTgt>
                                        </p:tgtEl>
                                        <p:attrNameLst>
                                          <p:attrName>style.visibility</p:attrName>
                                        </p:attrNameLst>
                                      </p:cBhvr>
                                      <p:to>
                                        <p:strVal val="visible"/>
                                      </p:to>
                                    </p:set>
                                    <p:animEffect transition="in" filter="fade">
                                      <p:cBhvr>
                                        <p:cTn id="17" dur="500"/>
                                        <p:tgtEl>
                                          <p:spTgt spid="31756">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1756">
                                            <p:txEl>
                                              <p:pRg st="3" end="3"/>
                                            </p:txEl>
                                          </p:spTgt>
                                        </p:tgtEl>
                                        <p:attrNameLst>
                                          <p:attrName>style.visibility</p:attrName>
                                        </p:attrNameLst>
                                      </p:cBhvr>
                                      <p:to>
                                        <p:strVal val="visible"/>
                                      </p:to>
                                    </p:set>
                                    <p:animEffect transition="in" filter="fade">
                                      <p:cBhvr>
                                        <p:cTn id="22" dur="500"/>
                                        <p:tgtEl>
                                          <p:spTgt spid="31756">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1756">
                                            <p:txEl>
                                              <p:pRg st="4" end="4"/>
                                            </p:txEl>
                                          </p:spTgt>
                                        </p:tgtEl>
                                        <p:attrNameLst>
                                          <p:attrName>style.visibility</p:attrName>
                                        </p:attrNameLst>
                                      </p:cBhvr>
                                      <p:to>
                                        <p:strVal val="visible"/>
                                      </p:to>
                                    </p:set>
                                    <p:animEffect transition="in" filter="fade">
                                      <p:cBhvr>
                                        <p:cTn id="27" dur="500"/>
                                        <p:tgtEl>
                                          <p:spTgt spid="31756">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1756">
                                            <p:txEl>
                                              <p:pRg st="5" end="5"/>
                                            </p:txEl>
                                          </p:spTgt>
                                        </p:tgtEl>
                                        <p:attrNameLst>
                                          <p:attrName>style.visibility</p:attrName>
                                        </p:attrNameLst>
                                      </p:cBhvr>
                                      <p:to>
                                        <p:strVal val="visible"/>
                                      </p:to>
                                    </p:set>
                                    <p:animEffect transition="in" filter="fade">
                                      <p:cBhvr>
                                        <p:cTn id="32" dur="500"/>
                                        <p:tgtEl>
                                          <p:spTgt spid="31756">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1756">
                                            <p:txEl>
                                              <p:pRg st="6" end="6"/>
                                            </p:txEl>
                                          </p:spTgt>
                                        </p:tgtEl>
                                        <p:attrNameLst>
                                          <p:attrName>style.visibility</p:attrName>
                                        </p:attrNameLst>
                                      </p:cBhvr>
                                      <p:to>
                                        <p:strVal val="visible"/>
                                      </p:to>
                                    </p:set>
                                    <p:animEffect transition="in" filter="fade">
                                      <p:cBhvr>
                                        <p:cTn id="37" dur="500"/>
                                        <p:tgtEl>
                                          <p:spTgt spid="31756">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1756">
                                            <p:txEl>
                                              <p:pRg st="7" end="7"/>
                                            </p:txEl>
                                          </p:spTgt>
                                        </p:tgtEl>
                                        <p:attrNameLst>
                                          <p:attrName>style.visibility</p:attrName>
                                        </p:attrNameLst>
                                      </p:cBhvr>
                                      <p:to>
                                        <p:strVal val="visible"/>
                                      </p:to>
                                    </p:set>
                                    <p:animEffect transition="in" filter="fade">
                                      <p:cBhvr>
                                        <p:cTn id="42" dur="500"/>
                                        <p:tgtEl>
                                          <p:spTgt spid="31756">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1756">
                                            <p:txEl>
                                              <p:pRg st="8" end="8"/>
                                            </p:txEl>
                                          </p:spTgt>
                                        </p:tgtEl>
                                        <p:attrNameLst>
                                          <p:attrName>style.visibility</p:attrName>
                                        </p:attrNameLst>
                                      </p:cBhvr>
                                      <p:to>
                                        <p:strVal val="visible"/>
                                      </p:to>
                                    </p:set>
                                    <p:animEffect transition="in" filter="fade">
                                      <p:cBhvr>
                                        <p:cTn id="47" dur="500"/>
                                        <p:tgtEl>
                                          <p:spTgt spid="31756">
                                            <p:txEl>
                                              <p:pRg st="8" end="8"/>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1756">
                                            <p:txEl>
                                              <p:pRg st="9" end="9"/>
                                            </p:txEl>
                                          </p:spTgt>
                                        </p:tgtEl>
                                        <p:attrNameLst>
                                          <p:attrName>style.visibility</p:attrName>
                                        </p:attrNameLst>
                                      </p:cBhvr>
                                      <p:to>
                                        <p:strVal val="visible"/>
                                      </p:to>
                                    </p:set>
                                    <p:animEffect transition="in" filter="fade">
                                      <p:cBhvr>
                                        <p:cTn id="52" dur="500"/>
                                        <p:tgtEl>
                                          <p:spTgt spid="31756">
                                            <p:txEl>
                                              <p:pRg st="9" end="9"/>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1756">
                                            <p:txEl>
                                              <p:pRg st="10" end="10"/>
                                            </p:txEl>
                                          </p:spTgt>
                                        </p:tgtEl>
                                        <p:attrNameLst>
                                          <p:attrName>style.visibility</p:attrName>
                                        </p:attrNameLst>
                                      </p:cBhvr>
                                      <p:to>
                                        <p:strVal val="visible"/>
                                      </p:to>
                                    </p:set>
                                    <p:animEffect transition="in" filter="fade">
                                      <p:cBhvr>
                                        <p:cTn id="57" dur="500"/>
                                        <p:tgtEl>
                                          <p:spTgt spid="31756">
                                            <p:txEl>
                                              <p:pRg st="10" end="10"/>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0">
                                            <p:txEl>
                                              <p:pRg st="0" end="0"/>
                                            </p:txEl>
                                          </p:spTgt>
                                        </p:tgtEl>
                                        <p:attrNameLst>
                                          <p:attrName>style.visibility</p:attrName>
                                        </p:attrNameLst>
                                      </p:cBhvr>
                                      <p:to>
                                        <p:strVal val="visible"/>
                                      </p:to>
                                    </p:set>
                                    <p:animEffect transition="in" filter="fade">
                                      <p:cBhvr>
                                        <p:cTn id="62" dur="500"/>
                                        <p:tgtEl>
                                          <p:spTgt spid="10">
                                            <p:txEl>
                                              <p:pRg st="0" end="0"/>
                                            </p:txEl>
                                          </p:spTgt>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0">
                                            <p:txEl>
                                              <p:pRg st="1" end="1"/>
                                            </p:txEl>
                                          </p:spTgt>
                                        </p:tgtEl>
                                        <p:attrNameLst>
                                          <p:attrName>style.visibility</p:attrName>
                                        </p:attrNameLst>
                                      </p:cBhvr>
                                      <p:to>
                                        <p:strVal val="visible"/>
                                      </p:to>
                                    </p:set>
                                    <p:animEffect transition="in" filter="fade">
                                      <p:cBhvr>
                                        <p:cTn id="67" dur="500"/>
                                        <p:tgtEl>
                                          <p:spTgt spid="10">
                                            <p:txEl>
                                              <p:pRg st="1" end="1"/>
                                            </p:txEl>
                                          </p:spTgt>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0">
                                            <p:txEl>
                                              <p:pRg st="2" end="2"/>
                                            </p:txEl>
                                          </p:spTgt>
                                        </p:tgtEl>
                                        <p:attrNameLst>
                                          <p:attrName>style.visibility</p:attrName>
                                        </p:attrNameLst>
                                      </p:cBhvr>
                                      <p:to>
                                        <p:strVal val="visible"/>
                                      </p:to>
                                    </p:set>
                                    <p:animEffect transition="in" filter="fade">
                                      <p:cBhvr>
                                        <p:cTn id="72" dur="500"/>
                                        <p:tgtEl>
                                          <p:spTgt spid="10">
                                            <p:txEl>
                                              <p:pRg st="2" end="2"/>
                                            </p:txEl>
                                          </p:spTgt>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10">
                                            <p:txEl>
                                              <p:pRg st="3" end="3"/>
                                            </p:txEl>
                                          </p:spTgt>
                                        </p:tgtEl>
                                        <p:attrNameLst>
                                          <p:attrName>style.visibility</p:attrName>
                                        </p:attrNameLst>
                                      </p:cBhvr>
                                      <p:to>
                                        <p:strVal val="visible"/>
                                      </p:to>
                                    </p:set>
                                    <p:animEffect transition="in" filter="fade">
                                      <p:cBhvr>
                                        <p:cTn id="77" dur="500"/>
                                        <p:tgtEl>
                                          <p:spTgt spid="10">
                                            <p:txEl>
                                              <p:pRg st="3" end="3"/>
                                            </p:txEl>
                                          </p:spTgt>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10">
                                            <p:txEl>
                                              <p:pRg st="4" end="4"/>
                                            </p:txEl>
                                          </p:spTgt>
                                        </p:tgtEl>
                                        <p:attrNameLst>
                                          <p:attrName>style.visibility</p:attrName>
                                        </p:attrNameLst>
                                      </p:cBhvr>
                                      <p:to>
                                        <p:strVal val="visible"/>
                                      </p:to>
                                    </p:set>
                                    <p:animEffect transition="in" filter="fade">
                                      <p:cBhvr>
                                        <p:cTn id="82" dur="500"/>
                                        <p:tgtEl>
                                          <p:spTgt spid="10">
                                            <p:txEl>
                                              <p:pRg st="4" end="4"/>
                                            </p:txEl>
                                          </p:spTgt>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10">
                                            <p:txEl>
                                              <p:pRg st="5" end="5"/>
                                            </p:txEl>
                                          </p:spTgt>
                                        </p:tgtEl>
                                        <p:attrNameLst>
                                          <p:attrName>style.visibility</p:attrName>
                                        </p:attrNameLst>
                                      </p:cBhvr>
                                      <p:to>
                                        <p:strVal val="visible"/>
                                      </p:to>
                                    </p:set>
                                    <p:animEffect transition="in" filter="fade">
                                      <p:cBhvr>
                                        <p:cTn id="87" dur="500"/>
                                        <p:tgtEl>
                                          <p:spTgt spid="10">
                                            <p:txEl>
                                              <p:pRg st="5" end="5"/>
                                            </p:txEl>
                                          </p:spTgt>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10">
                                            <p:txEl>
                                              <p:pRg st="6" end="6"/>
                                            </p:txEl>
                                          </p:spTgt>
                                        </p:tgtEl>
                                        <p:attrNameLst>
                                          <p:attrName>style.visibility</p:attrName>
                                        </p:attrNameLst>
                                      </p:cBhvr>
                                      <p:to>
                                        <p:strVal val="visible"/>
                                      </p:to>
                                    </p:set>
                                    <p:animEffect transition="in" filter="fade">
                                      <p:cBhvr>
                                        <p:cTn id="92" dur="500"/>
                                        <p:tgtEl>
                                          <p:spTgt spid="10">
                                            <p:txEl>
                                              <p:pRg st="6" end="6"/>
                                            </p:txEl>
                                          </p:spTgt>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10">
                                            <p:txEl>
                                              <p:pRg st="7" end="7"/>
                                            </p:txEl>
                                          </p:spTgt>
                                        </p:tgtEl>
                                        <p:attrNameLst>
                                          <p:attrName>style.visibility</p:attrName>
                                        </p:attrNameLst>
                                      </p:cBhvr>
                                      <p:to>
                                        <p:strVal val="visible"/>
                                      </p:to>
                                    </p:set>
                                    <p:animEffect transition="in" filter="fade">
                                      <p:cBhvr>
                                        <p:cTn id="97" dur="500"/>
                                        <p:tgtEl>
                                          <p:spTgt spid="10">
                                            <p:txEl>
                                              <p:pRg st="7" end="7"/>
                                            </p:txEl>
                                          </p:spTgt>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10">
                                            <p:txEl>
                                              <p:pRg st="8" end="8"/>
                                            </p:txEl>
                                          </p:spTgt>
                                        </p:tgtEl>
                                        <p:attrNameLst>
                                          <p:attrName>style.visibility</p:attrName>
                                        </p:attrNameLst>
                                      </p:cBhvr>
                                      <p:to>
                                        <p:strVal val="visible"/>
                                      </p:to>
                                    </p:set>
                                    <p:animEffect transition="in" filter="fade">
                                      <p:cBhvr>
                                        <p:cTn id="102" dur="500"/>
                                        <p:tgtEl>
                                          <p:spTgt spid="1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6" grpId="0" build="p"/>
      <p:bldP spid="10"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Line 6">
            <a:extLst>
              <a:ext uri="{FF2B5EF4-FFF2-40B4-BE49-F238E27FC236}">
                <a16:creationId xmlns:a16="http://schemas.microsoft.com/office/drawing/2014/main" id="{B0D06003-BD59-49F7-9CA7-2BFE4BFEAAD6}"/>
              </a:ext>
            </a:extLst>
          </p:cNvPr>
          <p:cNvSpPr>
            <a:spLocks noChangeShapeType="1"/>
          </p:cNvSpPr>
          <p:nvPr/>
        </p:nvSpPr>
        <p:spPr bwMode="auto">
          <a:xfrm>
            <a:off x="4572000" y="1085850"/>
            <a:ext cx="0" cy="5562600"/>
          </a:xfrm>
          <a:prstGeom prst="line">
            <a:avLst/>
          </a:prstGeom>
          <a:ln w="38100">
            <a:headEnd/>
            <a:tailEnd/>
          </a:ln>
        </p:spPr>
        <p:style>
          <a:lnRef idx="1">
            <a:schemeClr val="accent6"/>
          </a:lnRef>
          <a:fillRef idx="0">
            <a:schemeClr val="accent6"/>
          </a:fillRef>
          <a:effectRef idx="0">
            <a:schemeClr val="accent6"/>
          </a:effectRef>
          <a:fontRef idx="minor">
            <a:schemeClr val="tx1"/>
          </a:fontRef>
        </p:style>
        <p:txBody>
          <a:bodyPr/>
          <a:lstStyle/>
          <a:p>
            <a:pPr algn="just">
              <a:defRPr/>
            </a:pPr>
            <a:endParaRPr lang="en-US" sz="2000">
              <a:latin typeface="Times New Roman" panose="02020603050405020304" pitchFamily="18" charset="0"/>
              <a:cs typeface="Times New Roman" panose="02020603050405020304" pitchFamily="18" charset="0"/>
            </a:endParaRPr>
          </a:p>
        </p:txBody>
      </p:sp>
      <p:sp>
        <p:nvSpPr>
          <p:cNvPr id="18436" name="Rectangle 7">
            <a:extLst>
              <a:ext uri="{FF2B5EF4-FFF2-40B4-BE49-F238E27FC236}">
                <a16:creationId xmlns:a16="http://schemas.microsoft.com/office/drawing/2014/main" id="{89E47097-AD7F-406B-9B70-03C715C1B450}"/>
              </a:ext>
            </a:extLst>
          </p:cNvPr>
          <p:cNvSpPr>
            <a:spLocks noChangeArrowheads="1"/>
          </p:cNvSpPr>
          <p:nvPr/>
        </p:nvSpPr>
        <p:spPr bwMode="auto">
          <a:xfrm>
            <a:off x="228600" y="685800"/>
            <a:ext cx="38862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en-US" altLang="en-US" sz="2000" b="1">
                <a:solidFill>
                  <a:srgbClr val="CC3300"/>
                </a:solidFill>
                <a:latin typeface="Times New Roman" panose="02020603050405020304" pitchFamily="18" charset="0"/>
                <a:cs typeface="Times New Roman" panose="02020603050405020304" pitchFamily="18" charset="0"/>
              </a:rPr>
              <a:t>I. Cách làm văn biểu cảm:</a:t>
            </a:r>
          </a:p>
        </p:txBody>
      </p:sp>
      <p:sp>
        <p:nvSpPr>
          <p:cNvPr id="18437" name="Rectangle 9">
            <a:extLst>
              <a:ext uri="{FF2B5EF4-FFF2-40B4-BE49-F238E27FC236}">
                <a16:creationId xmlns:a16="http://schemas.microsoft.com/office/drawing/2014/main" id="{8E67A785-6962-4603-908A-63339FC48BE2}"/>
              </a:ext>
            </a:extLst>
          </p:cNvPr>
          <p:cNvSpPr>
            <a:spLocks noChangeArrowheads="1"/>
          </p:cNvSpPr>
          <p:nvPr/>
        </p:nvSpPr>
        <p:spPr bwMode="auto">
          <a:xfrm>
            <a:off x="228600" y="1066800"/>
            <a:ext cx="3810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en-US" altLang="en-US" sz="2000" b="1">
                <a:latin typeface="Times New Roman" panose="02020603050405020304" pitchFamily="18" charset="0"/>
                <a:cs typeface="Times New Roman" panose="02020603050405020304" pitchFamily="18" charset="0"/>
              </a:rPr>
              <a:t>Đề bài: </a:t>
            </a:r>
            <a:r>
              <a:rPr lang="en-US" altLang="en-US" sz="2000">
                <a:latin typeface="Times New Roman" panose="02020603050405020304" pitchFamily="18" charset="0"/>
                <a:cs typeface="Times New Roman" panose="02020603050405020304" pitchFamily="18" charset="0"/>
              </a:rPr>
              <a:t>Loài cây em yêu</a:t>
            </a:r>
          </a:p>
        </p:txBody>
      </p:sp>
      <p:sp>
        <p:nvSpPr>
          <p:cNvPr id="18438" name="Rectangle 10">
            <a:extLst>
              <a:ext uri="{FF2B5EF4-FFF2-40B4-BE49-F238E27FC236}">
                <a16:creationId xmlns:a16="http://schemas.microsoft.com/office/drawing/2014/main" id="{BAC4EB07-F7BB-4EC5-96EA-4E6741004714}"/>
              </a:ext>
            </a:extLst>
          </p:cNvPr>
          <p:cNvSpPr>
            <a:spLocks noChangeArrowheads="1"/>
          </p:cNvSpPr>
          <p:nvPr/>
        </p:nvSpPr>
        <p:spPr bwMode="auto">
          <a:xfrm>
            <a:off x="228600" y="1447800"/>
            <a:ext cx="3810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en-US" altLang="en-US" sz="2000" b="1">
                <a:latin typeface="Times New Roman" panose="02020603050405020304" pitchFamily="18" charset="0"/>
                <a:cs typeface="Times New Roman" panose="02020603050405020304" pitchFamily="18" charset="0"/>
              </a:rPr>
              <a:t>2. Lập dàn ý:</a:t>
            </a:r>
          </a:p>
        </p:txBody>
      </p:sp>
      <p:pic>
        <p:nvPicPr>
          <p:cNvPr id="18439" name="Picture 29">
            <a:extLst>
              <a:ext uri="{FF2B5EF4-FFF2-40B4-BE49-F238E27FC236}">
                <a16:creationId xmlns:a16="http://schemas.microsoft.com/office/drawing/2014/main" id="{42E23288-9DFC-4A9E-88FB-AADF7A3E0A5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711561">
            <a:off x="3876675" y="617538"/>
            <a:ext cx="817563" cy="75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7">
            <a:extLst>
              <a:ext uri="{FF2B5EF4-FFF2-40B4-BE49-F238E27FC236}">
                <a16:creationId xmlns:a16="http://schemas.microsoft.com/office/drawing/2014/main" id="{BEF368EF-28D5-4474-9679-E0487486EF51}"/>
              </a:ext>
            </a:extLst>
          </p:cNvPr>
          <p:cNvSpPr>
            <a:spLocks noChangeArrowheads="1"/>
          </p:cNvSpPr>
          <p:nvPr/>
        </p:nvSpPr>
        <p:spPr bwMode="auto">
          <a:xfrm>
            <a:off x="209550" y="1833563"/>
            <a:ext cx="4332288"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000" b="1">
                <a:solidFill>
                  <a:srgbClr val="CC3300"/>
                </a:solidFill>
                <a:latin typeface="Times New Roman" panose="02020603050405020304" pitchFamily="18" charset="0"/>
                <a:cs typeface="Times New Roman" panose="02020603050405020304" pitchFamily="18" charset="0"/>
              </a:rPr>
              <a:t>II. Luyện tập:</a:t>
            </a:r>
          </a:p>
          <a:p>
            <a:pPr>
              <a:spcBef>
                <a:spcPct val="0"/>
              </a:spcBef>
              <a:buFontTx/>
              <a:buNone/>
            </a:pPr>
            <a:r>
              <a:rPr lang="en-US" altLang="en-US" sz="2000" b="1">
                <a:solidFill>
                  <a:srgbClr val="D60093"/>
                </a:solidFill>
                <a:latin typeface="Times New Roman" panose="02020603050405020304" pitchFamily="18" charset="0"/>
                <a:cs typeface="Times New Roman" panose="02020603050405020304" pitchFamily="18" charset="0"/>
              </a:rPr>
              <a:t>- Viết mở bài và kết bài</a:t>
            </a:r>
          </a:p>
        </p:txBody>
      </p:sp>
      <p:sp>
        <p:nvSpPr>
          <p:cNvPr id="18441" name="TextBox 11">
            <a:extLst>
              <a:ext uri="{FF2B5EF4-FFF2-40B4-BE49-F238E27FC236}">
                <a16:creationId xmlns:a16="http://schemas.microsoft.com/office/drawing/2014/main" id="{54DFA0E1-8322-4A88-A920-36C1566A261B}"/>
              </a:ext>
            </a:extLst>
          </p:cNvPr>
          <p:cNvSpPr txBox="1">
            <a:spLocks noChangeArrowheads="1"/>
          </p:cNvSpPr>
          <p:nvPr/>
        </p:nvSpPr>
        <p:spPr bwMode="auto">
          <a:xfrm>
            <a:off x="4630738" y="801688"/>
            <a:ext cx="4360862"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b="1" i="1">
                <a:latin typeface="Times New Roman" panose="02020603050405020304" pitchFamily="18" charset="0"/>
                <a:cs typeface="Times New Roman" panose="02020603050405020304" pitchFamily="18" charset="0"/>
              </a:rPr>
              <a:t>Vd. Mở bài</a:t>
            </a:r>
          </a:p>
          <a:p>
            <a:r>
              <a:rPr lang="vi-VN" altLang="en-US" i="1">
                <a:latin typeface="Times New Roman" panose="02020603050405020304" pitchFamily="18" charset="0"/>
                <a:cs typeface="Times New Roman" panose="02020603050405020304" pitchFamily="18" charset="0"/>
              </a:rPr>
              <a:t>Tre xanh</a:t>
            </a:r>
            <a:br>
              <a:rPr lang="vi-VN" altLang="en-US">
                <a:latin typeface="Times New Roman" panose="02020603050405020304" pitchFamily="18" charset="0"/>
                <a:cs typeface="Times New Roman" panose="02020603050405020304" pitchFamily="18" charset="0"/>
              </a:rPr>
            </a:br>
            <a:r>
              <a:rPr lang="vi-VN" altLang="en-US" i="1">
                <a:latin typeface="Times New Roman" panose="02020603050405020304" pitchFamily="18" charset="0"/>
                <a:cs typeface="Times New Roman" panose="02020603050405020304" pitchFamily="18" charset="0"/>
              </a:rPr>
              <a:t>Xanh tự bao giờ?</a:t>
            </a:r>
            <a:br>
              <a:rPr lang="vi-VN" altLang="en-US">
                <a:latin typeface="Times New Roman" panose="02020603050405020304" pitchFamily="18" charset="0"/>
                <a:cs typeface="Times New Roman" panose="02020603050405020304" pitchFamily="18" charset="0"/>
              </a:rPr>
            </a:br>
            <a:r>
              <a:rPr lang="vi-VN" altLang="en-US" i="1">
                <a:latin typeface="Times New Roman" panose="02020603050405020304" pitchFamily="18" charset="0"/>
                <a:cs typeface="Times New Roman" panose="02020603050405020304" pitchFamily="18" charset="0"/>
              </a:rPr>
              <a:t>Chuyện ngày xưa... đã có bờ tre xanh</a:t>
            </a:r>
            <a:br>
              <a:rPr lang="vi-VN" altLang="en-US">
                <a:latin typeface="Times New Roman" panose="02020603050405020304" pitchFamily="18" charset="0"/>
                <a:cs typeface="Times New Roman" panose="02020603050405020304" pitchFamily="18" charset="0"/>
              </a:rPr>
            </a:br>
            <a:r>
              <a:rPr lang="vi-VN" altLang="en-US" i="1">
                <a:latin typeface="Times New Roman" panose="02020603050405020304" pitchFamily="18" charset="0"/>
                <a:cs typeface="Times New Roman" panose="02020603050405020304" pitchFamily="18" charset="0"/>
              </a:rPr>
              <a:t>Thân gầy guộc, lá mong manh</a:t>
            </a:r>
            <a:br>
              <a:rPr lang="vi-VN" altLang="en-US">
                <a:latin typeface="Times New Roman" panose="02020603050405020304" pitchFamily="18" charset="0"/>
                <a:cs typeface="Times New Roman" panose="02020603050405020304" pitchFamily="18" charset="0"/>
              </a:rPr>
            </a:br>
            <a:r>
              <a:rPr lang="vi-VN" altLang="en-US" i="1">
                <a:latin typeface="Times New Roman" panose="02020603050405020304" pitchFamily="18" charset="0"/>
                <a:cs typeface="Times New Roman" panose="02020603050405020304" pitchFamily="18" charset="0"/>
              </a:rPr>
              <a:t>Mà sao nên luỹ nên thành tre ơi?</a:t>
            </a:r>
            <a:endParaRPr lang="vi-VN" altLang="en-US">
              <a:latin typeface="Times New Roman" panose="02020603050405020304" pitchFamily="18" charset="0"/>
              <a:cs typeface="Times New Roman" panose="02020603050405020304" pitchFamily="18" charset="0"/>
            </a:endParaRPr>
          </a:p>
          <a:p>
            <a:r>
              <a:rPr lang="vi-VN" altLang="en-US">
                <a:latin typeface="Times New Roman" panose="02020603050405020304" pitchFamily="18" charset="0"/>
                <a:cs typeface="Times New Roman" panose="02020603050405020304" pitchFamily="18" charset="0"/>
              </a:rPr>
              <a:t>	        (Tre Việt Nam, Nguyễn Duy)</a:t>
            </a:r>
          </a:p>
          <a:p>
            <a:pPr algn="just"/>
            <a:r>
              <a:rPr lang="vi-VN" altLang="en-US">
                <a:latin typeface="Times New Roman" panose="02020603050405020304" pitchFamily="18" charset="0"/>
                <a:cs typeface="Times New Roman" panose="02020603050405020304" pitchFamily="18" charset="0"/>
              </a:rPr>
              <a:t>    </a:t>
            </a:r>
            <a:r>
              <a:rPr lang="en-US" altLang="en-US">
                <a:latin typeface="Times New Roman" panose="02020603050405020304" pitchFamily="18" charset="0"/>
                <a:cs typeface="Times New Roman" panose="02020603050405020304" pitchFamily="18" charset="0"/>
              </a:rPr>
              <a:t>    </a:t>
            </a:r>
            <a:r>
              <a:rPr lang="vi-VN" altLang="en-US">
                <a:latin typeface="Times New Roman" panose="02020603050405020304" pitchFamily="18" charset="0"/>
                <a:cs typeface="Times New Roman" panose="02020603050405020304" pitchFamily="18" charset="0"/>
              </a:rPr>
              <a:t>Không biết từ bao giờ, tre đã gắn bó với cuộc sống của người dân Việt Nam. Từ câu chuyện cổ tích “Cây tre trăm đốt” đến “Thánh Gióng” nhổ tre đánh tan giặc Ân.</a:t>
            </a:r>
          </a:p>
        </p:txBody>
      </p:sp>
      <p:sp>
        <p:nvSpPr>
          <p:cNvPr id="18442" name="TextBox 13">
            <a:extLst>
              <a:ext uri="{FF2B5EF4-FFF2-40B4-BE49-F238E27FC236}">
                <a16:creationId xmlns:a16="http://schemas.microsoft.com/office/drawing/2014/main" id="{3FCDBC23-CEF4-40D6-A43F-A99BCDC905DB}"/>
              </a:ext>
            </a:extLst>
          </p:cNvPr>
          <p:cNvSpPr txBox="1">
            <a:spLocks noChangeArrowheads="1"/>
          </p:cNvSpPr>
          <p:nvPr/>
        </p:nvSpPr>
        <p:spPr bwMode="auto">
          <a:xfrm>
            <a:off x="4600575" y="4419600"/>
            <a:ext cx="4410075"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n-US" altLang="en-US" b="1" i="1">
                <a:latin typeface="Times New Roman" panose="02020603050405020304" pitchFamily="18" charset="0"/>
                <a:cs typeface="Times New Roman" panose="02020603050405020304" pitchFamily="18" charset="0"/>
              </a:rPr>
              <a:t>Vd. Kết bài</a:t>
            </a:r>
          </a:p>
          <a:p>
            <a:pPr algn="just"/>
            <a:r>
              <a:rPr lang="en-US" altLang="en-US">
                <a:latin typeface="Times New Roman" panose="02020603050405020304" pitchFamily="18" charset="0"/>
                <a:cs typeface="Times New Roman" panose="02020603050405020304" pitchFamily="18" charset="0"/>
              </a:rPr>
              <a:t>       </a:t>
            </a:r>
            <a:r>
              <a:rPr lang="vi-VN" altLang="en-US">
                <a:latin typeface="Times New Roman" panose="02020603050405020304" pitchFamily="18" charset="0"/>
                <a:cs typeface="Times New Roman" panose="02020603050405020304" pitchFamily="18" charset="0"/>
              </a:rPr>
              <a:t>Yêu biết bao cây tre của làng quê Việt Nam. Ngày hôm nay, khi đất nước ngày càng phát triển, cây tre không còn tồn tại nhiều nữa. Nhưng chắc chắn, nó vẫn sẽ còn mãi trong ký ức của mỗi người dân Việt Nam.</a:t>
            </a:r>
            <a:endParaRPr lang="en-US" altLang="en-US">
              <a:latin typeface="Times New Roman" panose="02020603050405020304" pitchFamily="18" charset="0"/>
              <a:cs typeface="Times New Roman" panose="02020603050405020304" pitchFamily="18" charset="0"/>
            </a:endParaRPr>
          </a:p>
        </p:txBody>
      </p:sp>
      <p:sp>
        <p:nvSpPr>
          <p:cNvPr id="12" name="Text Box 3">
            <a:extLst>
              <a:ext uri="{FF2B5EF4-FFF2-40B4-BE49-F238E27FC236}">
                <a16:creationId xmlns:a16="http://schemas.microsoft.com/office/drawing/2014/main" id="{24F42AE4-44C4-41A4-9AD5-EB3CF8A8A90E}"/>
              </a:ext>
            </a:extLst>
          </p:cNvPr>
          <p:cNvSpPr txBox="1">
            <a:spLocks noChangeArrowheads="1"/>
          </p:cNvSpPr>
          <p:nvPr/>
        </p:nvSpPr>
        <p:spPr bwMode="auto">
          <a:xfrm>
            <a:off x="0" y="101025"/>
            <a:ext cx="9144000" cy="584775"/>
          </a:xfrm>
          <a:prstGeom prst="rect">
            <a:avLst/>
          </a:prstGeom>
          <a:solidFill>
            <a:srgbClr val="FFFF66"/>
          </a:solidFill>
          <a:ln w="57150">
            <a:solidFill>
              <a:srgbClr val="FF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vi-VN" altLang="en-US" b="1" dirty="0">
                <a:solidFill>
                  <a:srgbClr val="FF3300"/>
                </a:solidFill>
                <a:latin typeface="Times New Roman" panose="02020603050405020304" pitchFamily="18" charset="0"/>
              </a:rPr>
              <a:t>LUYỆN TẬP CÁCH </a:t>
            </a:r>
            <a:r>
              <a:rPr lang="vi-VN" altLang="en-US" b="1">
                <a:solidFill>
                  <a:srgbClr val="FF3300"/>
                </a:solidFill>
                <a:latin typeface="Times New Roman" panose="02020603050405020304" pitchFamily="18" charset="0"/>
              </a:rPr>
              <a:t>LÀM VĂN BẢN </a:t>
            </a:r>
            <a:r>
              <a:rPr lang="vi-VN" altLang="en-US" b="1" dirty="0">
                <a:solidFill>
                  <a:srgbClr val="FF3300"/>
                </a:solidFill>
                <a:latin typeface="Times New Roman" panose="02020603050405020304" pitchFamily="18" charset="0"/>
              </a:rPr>
              <a:t>BIỂU CẢM</a:t>
            </a:r>
            <a:endParaRPr lang="en-US" altLang="en-US" b="1" dirty="0">
              <a:solidFill>
                <a:srgbClr val="FF3300"/>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after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circle(in)">
                                      <p:cBhvr>
                                        <p:cTn id="7" dur="20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F5B09E20-486B-4542-BBA6-AD2AE1D6DA5A}"/>
              </a:ext>
            </a:extLst>
          </p:cNvPr>
          <p:cNvSpPr>
            <a:spLocks noGrp="1"/>
          </p:cNvSpPr>
          <p:nvPr>
            <p:ph type="title" idx="4294967295"/>
          </p:nvPr>
        </p:nvSpPr>
        <p:spPr>
          <a:xfrm>
            <a:off x="1104900" y="1358900"/>
            <a:ext cx="7658100" cy="4203700"/>
          </a:xfrm>
          <a:ln>
            <a:solidFill>
              <a:schemeClr val="tx1"/>
            </a:solidFill>
            <a:miter lim="800000"/>
            <a:headEnd/>
            <a:tailEnd/>
          </a:ln>
        </p:spPr>
        <p:txBody>
          <a:bodyPr/>
          <a:lstStyle/>
          <a:p>
            <a:pPr algn="l" eaLnBrk="1" hangingPunct="1"/>
            <a:r>
              <a:rPr lang="en-US" altLang="en-US" sz="6600" b="1" dirty="0">
                <a:solidFill>
                  <a:srgbClr val="D60093"/>
                </a:solidFill>
                <a:latin typeface="Times New Roman" panose="02020603050405020304" pitchFamily="18" charset="0"/>
                <a:cs typeface="Times New Roman" panose="02020603050405020304" pitchFamily="18" charset="0"/>
              </a:rPr>
              <a:t>	   </a:t>
            </a:r>
            <a:r>
              <a:rPr lang="en-US" altLang="en-US" sz="4800" b="1" dirty="0" err="1">
                <a:solidFill>
                  <a:srgbClr val="FF0000"/>
                </a:solidFill>
                <a:latin typeface="Times New Roman" panose="02020603050405020304" pitchFamily="18" charset="0"/>
                <a:cs typeface="Times New Roman" panose="02020603050405020304" pitchFamily="18" charset="0"/>
              </a:rPr>
              <a:t>Hướng</a:t>
            </a:r>
            <a:r>
              <a:rPr lang="en-US" altLang="en-US" sz="4800" b="1" dirty="0">
                <a:solidFill>
                  <a:srgbClr val="FF0000"/>
                </a:solidFill>
                <a:latin typeface="Times New Roman" panose="02020603050405020304" pitchFamily="18" charset="0"/>
                <a:cs typeface="Times New Roman" panose="02020603050405020304" pitchFamily="18" charset="0"/>
              </a:rPr>
              <a:t> </a:t>
            </a:r>
            <a:r>
              <a:rPr lang="en-US" altLang="en-US" sz="4800" b="1" dirty="0" err="1">
                <a:solidFill>
                  <a:srgbClr val="FF0000"/>
                </a:solidFill>
                <a:latin typeface="Times New Roman" panose="02020603050405020304" pitchFamily="18" charset="0"/>
                <a:cs typeface="Times New Roman" panose="02020603050405020304" pitchFamily="18" charset="0"/>
              </a:rPr>
              <a:t>dẫn</a:t>
            </a:r>
            <a:r>
              <a:rPr lang="en-US" altLang="en-US" sz="4800" b="1" dirty="0">
                <a:solidFill>
                  <a:srgbClr val="FF0000"/>
                </a:solidFill>
                <a:latin typeface="Times New Roman" panose="02020603050405020304" pitchFamily="18" charset="0"/>
                <a:cs typeface="Times New Roman" panose="02020603050405020304" pitchFamily="18" charset="0"/>
              </a:rPr>
              <a:t> </a:t>
            </a:r>
            <a:r>
              <a:rPr lang="en-US" altLang="en-US" sz="4800" b="1" dirty="0" err="1">
                <a:solidFill>
                  <a:srgbClr val="FF0000"/>
                </a:solidFill>
                <a:latin typeface="Times New Roman" panose="02020603050405020304" pitchFamily="18" charset="0"/>
                <a:cs typeface="Times New Roman" panose="02020603050405020304" pitchFamily="18" charset="0"/>
              </a:rPr>
              <a:t>tự</a:t>
            </a:r>
            <a:r>
              <a:rPr lang="en-US" altLang="en-US" sz="4800" b="1" dirty="0">
                <a:solidFill>
                  <a:srgbClr val="FF0000"/>
                </a:solidFill>
                <a:latin typeface="Times New Roman" panose="02020603050405020304" pitchFamily="18" charset="0"/>
                <a:cs typeface="Times New Roman" panose="02020603050405020304" pitchFamily="18" charset="0"/>
              </a:rPr>
              <a:t> </a:t>
            </a:r>
            <a:r>
              <a:rPr lang="en-US" altLang="en-US" sz="4800" b="1" dirty="0" err="1">
                <a:solidFill>
                  <a:srgbClr val="FF0000"/>
                </a:solidFill>
                <a:latin typeface="Times New Roman" panose="02020603050405020304" pitchFamily="18" charset="0"/>
                <a:cs typeface="Times New Roman" panose="02020603050405020304" pitchFamily="18" charset="0"/>
              </a:rPr>
              <a:t>học</a:t>
            </a:r>
            <a:br>
              <a:rPr lang="en-US" altLang="en-US" sz="6600" b="1" dirty="0">
                <a:solidFill>
                  <a:srgbClr val="D60093"/>
                </a:solidFill>
                <a:latin typeface="Times New Roman" panose="02020603050405020304" pitchFamily="18" charset="0"/>
                <a:cs typeface="Times New Roman" panose="02020603050405020304" pitchFamily="18" charset="0"/>
              </a:rPr>
            </a:br>
            <a:r>
              <a:rPr lang="en-US" altLang="en-US" sz="3600" dirty="0">
                <a:solidFill>
                  <a:srgbClr val="0000FF"/>
                </a:solidFill>
                <a:latin typeface="Times New Roman" panose="02020603050405020304" pitchFamily="18" charset="0"/>
                <a:cs typeface="Times New Roman" panose="02020603050405020304" pitchFamily="18" charset="0"/>
              </a:rPr>
              <a:t>-</a:t>
            </a:r>
            <a:r>
              <a:rPr lang="en-US" altLang="en-US" sz="6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Làm</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hoàn</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chỉnh</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bài</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văn</a:t>
            </a:r>
            <a:r>
              <a:rPr lang="en-US" altLang="en-US" sz="3600" b="1" dirty="0">
                <a:solidFill>
                  <a:srgbClr val="0000FF"/>
                </a:solidFill>
                <a:latin typeface="Times New Roman" panose="02020603050405020304" pitchFamily="18" charset="0"/>
                <a:cs typeface="Times New Roman" panose="02020603050405020304" pitchFamily="18" charset="0"/>
              </a:rPr>
              <a:t>.</a:t>
            </a:r>
            <a:br>
              <a:rPr lang="en-US" altLang="en-US" sz="3600" b="1" dirty="0">
                <a:solidFill>
                  <a:srgbClr val="D60093"/>
                </a:solidFill>
                <a:latin typeface="Times New Roman" panose="02020603050405020304" pitchFamily="18" charset="0"/>
                <a:cs typeface="Times New Roman" panose="02020603050405020304" pitchFamily="18" charset="0"/>
              </a:rPr>
            </a:br>
            <a:r>
              <a:rPr lang="en-US" altLang="en-US" sz="3600" dirty="0">
                <a:solidFill>
                  <a:srgbClr val="0000FF"/>
                </a:solidFill>
                <a:latin typeface="Times New Roman" panose="02020603050405020304" pitchFamily="18" charset="0"/>
                <a:cs typeface="Times New Roman" panose="02020603050405020304" pitchFamily="18" charset="0"/>
              </a:rPr>
              <a:t>- </a:t>
            </a:r>
            <a:r>
              <a:rPr lang="vi-VN"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Chuẩn</a:t>
            </a:r>
            <a:r>
              <a:rPr lang="en-US" altLang="en-US" sz="3600" b="1" dirty="0">
                <a:solidFill>
                  <a:srgbClr val="0000FF"/>
                </a:solidFill>
                <a:latin typeface="Times New Roman" panose="02020603050405020304" pitchFamily="18" charset="0"/>
                <a:cs typeface="Times New Roman" panose="02020603050405020304" pitchFamily="18" charset="0"/>
              </a:rPr>
              <a:t> bị </a:t>
            </a:r>
            <a:r>
              <a:rPr lang="en-US" altLang="en-US" sz="3600" b="1" dirty="0" err="1">
                <a:solidFill>
                  <a:srgbClr val="0000FF"/>
                </a:solidFill>
                <a:latin typeface="Times New Roman" panose="02020603050405020304" pitchFamily="18" charset="0"/>
                <a:cs typeface="Times New Roman" panose="02020603050405020304" pitchFamily="18" charset="0"/>
              </a:rPr>
              <a:t>bài</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mới</a:t>
            </a:r>
            <a:r>
              <a:rPr lang="en-US" altLang="en-US" sz="3600" b="1" dirty="0">
                <a:solidFill>
                  <a:srgbClr val="0000FF"/>
                </a:solidFill>
                <a:latin typeface="Times New Roman" panose="02020603050405020304" pitchFamily="18" charset="0"/>
                <a:cs typeface="Times New Roman" panose="02020603050405020304" pitchFamily="18" charset="0"/>
              </a:rPr>
              <a:t>:</a:t>
            </a:r>
            <a:br>
              <a:rPr lang="en-US" altLang="en-US" sz="3600" b="1" dirty="0">
                <a:solidFill>
                  <a:srgbClr val="D60093"/>
                </a:solidFill>
                <a:latin typeface="Times New Roman" panose="02020603050405020304" pitchFamily="18" charset="0"/>
                <a:cs typeface="Times New Roman" panose="02020603050405020304" pitchFamily="18" charset="0"/>
              </a:rPr>
            </a:br>
            <a:r>
              <a:rPr lang="en-US" altLang="en-US" sz="3600" b="1" dirty="0">
                <a:solidFill>
                  <a:srgbClr val="D60093"/>
                </a:solidFill>
                <a:latin typeface="Times New Roman" panose="02020603050405020304" pitchFamily="18" charset="0"/>
                <a:cs typeface="Times New Roman" panose="02020603050405020304" pitchFamily="18" charset="0"/>
              </a:rPr>
              <a:t>	+ </a:t>
            </a:r>
            <a:r>
              <a:rPr lang="en-US" altLang="en-US" sz="3600" b="1" dirty="0" err="1">
                <a:solidFill>
                  <a:srgbClr val="D60093"/>
                </a:solidFill>
                <a:latin typeface="Times New Roman" panose="02020603050405020304" pitchFamily="18" charset="0"/>
                <a:cs typeface="Times New Roman" panose="02020603050405020304" pitchFamily="18" charset="0"/>
              </a:rPr>
              <a:t>Đại</a:t>
            </a:r>
            <a:r>
              <a:rPr lang="en-US" altLang="en-US" sz="3600" b="1" dirty="0">
                <a:solidFill>
                  <a:srgbClr val="D60093"/>
                </a:solidFill>
                <a:latin typeface="Times New Roman" panose="02020603050405020304" pitchFamily="18" charset="0"/>
                <a:cs typeface="Times New Roman" panose="02020603050405020304" pitchFamily="18" charset="0"/>
              </a:rPr>
              <a:t> </a:t>
            </a:r>
            <a:r>
              <a:rPr lang="en-US" altLang="en-US" sz="3600" b="1" dirty="0" err="1">
                <a:solidFill>
                  <a:srgbClr val="D60093"/>
                </a:solidFill>
                <a:latin typeface="Times New Roman" panose="02020603050405020304" pitchFamily="18" charset="0"/>
                <a:cs typeface="Times New Roman" panose="02020603050405020304" pitchFamily="18" charset="0"/>
              </a:rPr>
              <a:t>từ</a:t>
            </a:r>
            <a:br>
              <a:rPr lang="en-US" altLang="en-US" sz="3600" b="1" dirty="0">
                <a:solidFill>
                  <a:srgbClr val="D60093"/>
                </a:solidFill>
                <a:latin typeface="Times New Roman" panose="02020603050405020304" pitchFamily="18" charset="0"/>
                <a:cs typeface="Times New Roman" panose="02020603050405020304" pitchFamily="18" charset="0"/>
              </a:rPr>
            </a:br>
            <a:r>
              <a:rPr lang="en-US" altLang="en-US" sz="3600" b="1" dirty="0">
                <a:solidFill>
                  <a:srgbClr val="D60093"/>
                </a:solidFill>
                <a:latin typeface="Times New Roman" panose="02020603050405020304" pitchFamily="18" charset="0"/>
                <a:cs typeface="Times New Roman" panose="02020603050405020304" pitchFamily="18" charset="0"/>
              </a:rPr>
              <a:t>	+ </a:t>
            </a:r>
            <a:r>
              <a:rPr lang="en-US" altLang="en-US" sz="3600" b="1" dirty="0" err="1">
                <a:solidFill>
                  <a:srgbClr val="D60093"/>
                </a:solidFill>
                <a:latin typeface="Times New Roman" panose="02020603050405020304" pitchFamily="18" charset="0"/>
                <a:cs typeface="Times New Roman" panose="02020603050405020304" pitchFamily="18" charset="0"/>
              </a:rPr>
              <a:t>Quan</a:t>
            </a:r>
            <a:r>
              <a:rPr lang="en-US" altLang="en-US" sz="3600" b="1" dirty="0">
                <a:solidFill>
                  <a:srgbClr val="D60093"/>
                </a:solidFill>
                <a:latin typeface="Times New Roman" panose="02020603050405020304" pitchFamily="18" charset="0"/>
                <a:cs typeface="Times New Roman" panose="02020603050405020304" pitchFamily="18" charset="0"/>
              </a:rPr>
              <a:t> </a:t>
            </a:r>
            <a:r>
              <a:rPr lang="en-US" altLang="en-US" sz="3600" b="1" dirty="0" err="1">
                <a:solidFill>
                  <a:srgbClr val="D60093"/>
                </a:solidFill>
                <a:latin typeface="Times New Roman" panose="02020603050405020304" pitchFamily="18" charset="0"/>
                <a:cs typeface="Times New Roman" panose="02020603050405020304" pitchFamily="18" charset="0"/>
              </a:rPr>
              <a:t>hệ</a:t>
            </a:r>
            <a:r>
              <a:rPr lang="en-US" altLang="en-US" sz="3600" b="1" dirty="0">
                <a:solidFill>
                  <a:srgbClr val="D60093"/>
                </a:solidFill>
                <a:latin typeface="Times New Roman" panose="02020603050405020304" pitchFamily="18" charset="0"/>
                <a:cs typeface="Times New Roman" panose="02020603050405020304" pitchFamily="18" charset="0"/>
              </a:rPr>
              <a:t> </a:t>
            </a:r>
            <a:r>
              <a:rPr lang="en-US" altLang="en-US" sz="3600" b="1" dirty="0" err="1">
                <a:solidFill>
                  <a:srgbClr val="D60093"/>
                </a:solidFill>
                <a:latin typeface="Times New Roman" panose="02020603050405020304" pitchFamily="18" charset="0"/>
                <a:cs typeface="Times New Roman" panose="02020603050405020304" pitchFamily="18" charset="0"/>
              </a:rPr>
              <a:t>từ</a:t>
            </a:r>
            <a:endParaRPr lang="en-US" altLang="en-US" b="1" dirty="0">
              <a:solidFill>
                <a:srgbClr val="0000FF"/>
              </a:solidFill>
              <a:latin typeface="Times New Roman" panose="02020603050405020304" pitchFamily="18" charset="0"/>
              <a:cs typeface="Times New Roman" panose="02020603050405020304" pitchFamily="18" charset="0"/>
            </a:endParaRPr>
          </a:p>
        </p:txBody>
      </p:sp>
      <p:pic>
        <p:nvPicPr>
          <p:cNvPr id="19459" name="Picture 16" descr="Picture5">
            <a:extLst>
              <a:ext uri="{FF2B5EF4-FFF2-40B4-BE49-F238E27FC236}">
                <a16:creationId xmlns:a16="http://schemas.microsoft.com/office/drawing/2014/main" id="{CE5E1F6A-D088-4C29-B113-7717209DC94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141827" flipH="1">
            <a:off x="-12700" y="12700"/>
            <a:ext cx="2678113" cy="265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16" descr="Picture5">
            <a:extLst>
              <a:ext uri="{FF2B5EF4-FFF2-40B4-BE49-F238E27FC236}">
                <a16:creationId xmlns:a16="http://schemas.microsoft.com/office/drawing/2014/main" id="{D9DF07FA-9903-4EBF-8DC5-AD0C83B6EA4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flipH="1">
            <a:off x="6400800" y="4140200"/>
            <a:ext cx="2743200" cy="271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hee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4">
            <a:extLst>
              <a:ext uri="{FF2B5EF4-FFF2-40B4-BE49-F238E27FC236}">
                <a16:creationId xmlns:a16="http://schemas.microsoft.com/office/drawing/2014/main" id="{A9D9A75B-13F5-4649-8BE2-98A8ED0F1C36}"/>
              </a:ext>
            </a:extLst>
          </p:cNvPr>
          <p:cNvSpPr txBox="1">
            <a:spLocks noChangeArrowheads="1"/>
          </p:cNvSpPr>
          <p:nvPr/>
        </p:nvSpPr>
        <p:spPr bwMode="auto">
          <a:xfrm>
            <a:off x="685800" y="1758950"/>
            <a:ext cx="6618288" cy="230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a:solidFill>
                  <a:schemeClr val="bg1"/>
                </a:solidFill>
                <a:latin typeface="Times New Roman" panose="02020603050405020304" pitchFamily="18" charset="0"/>
              </a:rPr>
              <a:t>  Tìm những chi tiết thể hiện tình cảm yêu thương sâu nặng của hai anh em Thành và Thủy.</a:t>
            </a:r>
          </a:p>
          <a:p>
            <a:pPr eaLnBrk="1" hangingPunct="1">
              <a:spcBef>
                <a:spcPct val="50000"/>
              </a:spcBef>
              <a:buFontTx/>
              <a:buNone/>
            </a:pPr>
            <a:r>
              <a:rPr lang="en-US" altLang="en-US" b="1">
                <a:solidFill>
                  <a:schemeClr val="tx2"/>
                </a:solidFill>
                <a:latin typeface="Times New Roman" panose="02020603050405020304" pitchFamily="18" charset="0"/>
              </a:rPr>
              <a:t> </a:t>
            </a:r>
          </a:p>
        </p:txBody>
      </p:sp>
      <p:sp>
        <p:nvSpPr>
          <p:cNvPr id="4099" name="Text Box 3">
            <a:extLst>
              <a:ext uri="{FF2B5EF4-FFF2-40B4-BE49-F238E27FC236}">
                <a16:creationId xmlns:a16="http://schemas.microsoft.com/office/drawing/2014/main" id="{24F42AE4-44C4-41A4-9AD5-EB3CF8A8A90E}"/>
              </a:ext>
            </a:extLst>
          </p:cNvPr>
          <p:cNvSpPr txBox="1">
            <a:spLocks noChangeArrowheads="1"/>
          </p:cNvSpPr>
          <p:nvPr/>
        </p:nvSpPr>
        <p:spPr bwMode="auto">
          <a:xfrm>
            <a:off x="2209800" y="336550"/>
            <a:ext cx="5338763" cy="830263"/>
          </a:xfrm>
          <a:prstGeom prst="rect">
            <a:avLst/>
          </a:prstGeom>
          <a:solidFill>
            <a:srgbClr val="FFFF66"/>
          </a:solidFill>
          <a:ln w="57150">
            <a:solidFill>
              <a:srgbClr val="FF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4800" b="1">
                <a:solidFill>
                  <a:srgbClr val="FF3300"/>
                </a:solidFill>
                <a:latin typeface="Times New Roman" panose="02020603050405020304" pitchFamily="18" charset="0"/>
              </a:rPr>
              <a:t>AI NHANH HƠN</a:t>
            </a:r>
          </a:p>
        </p:txBody>
      </p:sp>
      <p:sp>
        <p:nvSpPr>
          <p:cNvPr id="6" name="Rectangle 12">
            <a:extLst>
              <a:ext uri="{FF2B5EF4-FFF2-40B4-BE49-F238E27FC236}">
                <a16:creationId xmlns:a16="http://schemas.microsoft.com/office/drawing/2014/main" id="{5921095D-D430-4198-BEA0-C56309DE510D}"/>
              </a:ext>
            </a:extLst>
          </p:cNvPr>
          <p:cNvSpPr>
            <a:spLocks noChangeArrowheads="1"/>
          </p:cNvSpPr>
          <p:nvPr/>
        </p:nvSpPr>
        <p:spPr bwMode="auto">
          <a:xfrm>
            <a:off x="1543050" y="1801813"/>
            <a:ext cx="7372350" cy="1630362"/>
          </a:xfrm>
          <a:prstGeom prst="rect">
            <a:avLst/>
          </a:prstGeom>
          <a:noFill/>
          <a:ln>
            <a:noFill/>
          </a:ln>
          <a:effectLst/>
        </p:spPr>
        <p:txBody>
          <a:bodyPr>
            <a:spAutoFit/>
          </a:bodyPr>
          <a:lstStyle>
            <a:lvl1pPr marL="457200" indent="-4572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defRPr/>
            </a:pPr>
            <a:endParaRPr lang="en-US" altLang="en-US" sz="2000" b="1" dirty="0">
              <a:solidFill>
                <a:srgbClr val="0070C0"/>
              </a:solidFill>
              <a:latin typeface="Times New Roman" panose="02020603050405020304" pitchFamily="18" charset="0"/>
              <a:cs typeface="Times New Roman" panose="02020603050405020304" pitchFamily="18" charset="0"/>
            </a:endParaRPr>
          </a:p>
          <a:p>
            <a:pPr marL="225425" indent="-225425" algn="just">
              <a:defRPr/>
            </a:pPr>
            <a:r>
              <a:rPr lang="en-US" altLang="en-US" sz="2000" dirty="0">
                <a:latin typeface="Times New Roman" panose="02020603050405020304" pitchFamily="18" charset="0"/>
                <a:cs typeface="Times New Roman" panose="02020603050405020304" pitchFamily="18" charset="0"/>
              </a:rPr>
              <a:t>1. 	  </a:t>
            </a:r>
            <a:r>
              <a:rPr lang="en-US" altLang="en-US" sz="2000" dirty="0" err="1">
                <a:latin typeface="Times New Roman" panose="02020603050405020304" pitchFamily="18" charset="0"/>
                <a:cs typeface="Times New Roman" panose="02020603050405020304" pitchFamily="18" charset="0"/>
              </a:rPr>
              <a:t>Phượng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cứ</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nở</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Phượng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cứ</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rơi</a:t>
            </a:r>
            <a:r>
              <a:rPr lang="en-US" altLang="en-US" sz="2000" dirty="0">
                <a:latin typeface="Times New Roman" panose="02020603050405020304" pitchFamily="18" charset="0"/>
                <a:cs typeface="Times New Roman" panose="02020603050405020304" pitchFamily="18" charset="0"/>
              </a:rPr>
              <a:t>. Bao </a:t>
            </a:r>
            <a:r>
              <a:rPr lang="en-US" altLang="en-US" sz="2000" dirty="0" err="1">
                <a:latin typeface="Times New Roman" panose="02020603050405020304" pitchFamily="18" charset="0"/>
                <a:cs typeface="Times New Roman" panose="02020603050405020304" pitchFamily="18" charset="0"/>
              </a:rPr>
              <a:t>giờ</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cũng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có</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phượng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rơi</a:t>
            </a:r>
            <a:r>
              <a:rPr lang="en-US" altLang="en-US" sz="2000" dirty="0">
                <a:latin typeface="Times New Roman" panose="02020603050405020304" pitchFamily="18" charset="0"/>
                <a:cs typeface="Times New Roman" panose="02020603050405020304" pitchFamily="18" charset="0"/>
              </a:rPr>
              <a:t>, bao </a:t>
            </a:r>
            <a:r>
              <a:rPr lang="en-US" altLang="en-US" sz="2000" dirty="0" err="1">
                <a:latin typeface="Times New Roman" panose="02020603050405020304" pitchFamily="18" charset="0"/>
                <a:cs typeface="Times New Roman" panose="02020603050405020304" pitchFamily="18" charset="0"/>
              </a:rPr>
              <a:t>giờ</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cũng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có</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phượng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nở</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Nghỉ</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hè</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đã</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đến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Học</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sinh</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sửa</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soạn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về</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nhà</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Nhà</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chưa</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về</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cái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vui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gia</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đình</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đâu</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chửa</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thấy</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chỉ</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thấy</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xa</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trường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rời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bạn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buồn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xiết</a:t>
            </a:r>
            <a:r>
              <a:rPr lang="en-US" altLang="en-US" sz="2000" dirty="0">
                <a:latin typeface="Times New Roman" panose="02020603050405020304" pitchFamily="18" charset="0"/>
                <a:cs typeface="Times New Roman" panose="02020603050405020304" pitchFamily="18" charset="0"/>
              </a:rPr>
              <a:t> bao!</a:t>
            </a:r>
          </a:p>
        </p:txBody>
      </p:sp>
      <p:sp>
        <p:nvSpPr>
          <p:cNvPr id="7" name="Rectangle 12">
            <a:extLst>
              <a:ext uri="{FF2B5EF4-FFF2-40B4-BE49-F238E27FC236}">
                <a16:creationId xmlns:a16="http://schemas.microsoft.com/office/drawing/2014/main" id="{40F911F5-630F-4C56-8988-B8EB856AE61F}"/>
              </a:ext>
            </a:extLst>
          </p:cNvPr>
          <p:cNvSpPr>
            <a:spLocks noChangeArrowheads="1"/>
          </p:cNvSpPr>
          <p:nvPr/>
        </p:nvSpPr>
        <p:spPr bwMode="auto">
          <a:xfrm>
            <a:off x="1543050" y="3468688"/>
            <a:ext cx="7296150" cy="163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5425" indent="-22542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en-US" altLang="en-US" sz="2000" dirty="0">
                <a:latin typeface="Times New Roman" panose="02020603050405020304" pitchFamily="18" charset="0"/>
                <a:cs typeface="Times New Roman" panose="02020603050405020304" pitchFamily="18" charset="0"/>
              </a:rPr>
              <a:t>2. 	  </a:t>
            </a:r>
            <a:r>
              <a:rPr lang="en-US" altLang="en-US" sz="2000" dirty="0" err="1">
                <a:latin typeface="Times New Roman" panose="02020603050405020304" pitchFamily="18" charset="0"/>
                <a:cs typeface="Times New Roman" panose="02020603050405020304" pitchFamily="18" charset="0"/>
              </a:rPr>
              <a:t>Hải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đư</a:t>
            </a:r>
            <a:r>
              <a:rPr lang="vi-VN" altLang="en-US" sz="2000" dirty="0">
                <a:latin typeface="Times New Roman" panose="02020603050405020304" pitchFamily="18" charset="0"/>
                <a:cs typeface="Times New Roman" panose="02020603050405020304" pitchFamily="18" charset="0"/>
              </a:rPr>
              <a:t>ờ</a:t>
            </a:r>
            <a:r>
              <a:rPr lang="en-US" altLang="en-US" sz="2000" dirty="0">
                <a:latin typeface="Times New Roman" panose="02020603050405020304" pitchFamily="18" charset="0"/>
                <a:cs typeface="Times New Roman" panose="02020603050405020304" pitchFamily="18" charset="0"/>
              </a:rPr>
              <a:t>ng: </a:t>
            </a:r>
            <a:r>
              <a:rPr lang="en-US" altLang="en-US" sz="2000" dirty="0" err="1">
                <a:latin typeface="Times New Roman" panose="02020603050405020304" pitchFamily="18" charset="0"/>
                <a:cs typeface="Times New Roman" panose="02020603050405020304" pitchFamily="18" charset="0"/>
              </a:rPr>
              <a:t>Là</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loại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cây</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nhỡ</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họ</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chè</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lá</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dài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dày</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mặt</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trên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bóng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mép</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có</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nhiều</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răng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cưa</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Hoa</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mọc</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từ</a:t>
            </a:r>
            <a:r>
              <a:rPr lang="en-US" altLang="en-US" sz="2000" dirty="0">
                <a:latin typeface="Times New Roman" panose="02020603050405020304" pitchFamily="18" charset="0"/>
                <a:cs typeface="Times New Roman" panose="02020603050405020304" pitchFamily="18" charset="0"/>
              </a:rPr>
              <a:t> 1 </a:t>
            </a:r>
            <a:r>
              <a:rPr lang="en-US" altLang="en-US" sz="2000" dirty="0" err="1">
                <a:latin typeface="Times New Roman" panose="02020603050405020304" pitchFamily="18" charset="0"/>
                <a:cs typeface="Times New Roman" panose="02020603050405020304" pitchFamily="18" charset="0"/>
              </a:rPr>
              <a:t>đến</a:t>
            </a:r>
            <a:r>
              <a:rPr lang="en-US" altLang="en-US" sz="2000" dirty="0">
                <a:latin typeface="Times New Roman" panose="02020603050405020304" pitchFamily="18" charset="0"/>
                <a:cs typeface="Times New Roman" panose="02020603050405020304" pitchFamily="18" charset="0"/>
              </a:rPr>
              <a:t> 3 </a:t>
            </a:r>
            <a:r>
              <a:rPr lang="en-US" altLang="en-US" sz="2000" dirty="0" err="1">
                <a:latin typeface="Times New Roman" panose="02020603050405020304" pitchFamily="18" charset="0"/>
                <a:cs typeface="Times New Roman" panose="02020603050405020304" pitchFamily="18" charset="0"/>
              </a:rPr>
              <a:t>đoá</a:t>
            </a:r>
            <a:r>
              <a:rPr lang="en-US" altLang="en-US" sz="2000" dirty="0">
                <a:latin typeface="Times New Roman" panose="02020603050405020304" pitchFamily="18" charset="0"/>
                <a:cs typeface="Times New Roman" panose="02020603050405020304" pitchFamily="18" charset="0"/>
              </a:rPr>
              <a:t> ở </a:t>
            </a:r>
            <a:r>
              <a:rPr lang="en-US" altLang="en-US" sz="2000" dirty="0" err="1">
                <a:latin typeface="Times New Roman" panose="02020603050405020304" pitchFamily="18" charset="0"/>
                <a:cs typeface="Times New Roman" panose="02020603050405020304" pitchFamily="18" charset="0"/>
              </a:rPr>
              <a:t>gần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ngọn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cây</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ngọn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cành</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có</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cuống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dài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tràng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hoa</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màu</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đỏ</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tía</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Hoa</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nở</a:t>
            </a:r>
            <a:r>
              <a:rPr lang="en-US" altLang="en-US" sz="2000" dirty="0">
                <a:latin typeface="Times New Roman" panose="02020603050405020304" pitchFamily="18" charset="0"/>
                <a:cs typeface="Times New Roman" panose="02020603050405020304" pitchFamily="18" charset="0"/>
              </a:rPr>
              <a:t> ở </a:t>
            </a:r>
            <a:r>
              <a:rPr lang="en-US" altLang="en-US" sz="2000" dirty="0" err="1">
                <a:latin typeface="Times New Roman" panose="02020603050405020304" pitchFamily="18" charset="0"/>
                <a:cs typeface="Times New Roman" panose="02020603050405020304" pitchFamily="18" charset="0"/>
              </a:rPr>
              <a:t>Việt</a:t>
            </a:r>
            <a:r>
              <a:rPr lang="en-US" altLang="en-US" sz="2000" dirty="0">
                <a:latin typeface="Times New Roman" panose="02020603050405020304" pitchFamily="18" charset="0"/>
                <a:cs typeface="Times New Roman" panose="02020603050405020304" pitchFamily="18" charset="0"/>
              </a:rPr>
              <a:t> Nam </a:t>
            </a:r>
            <a:r>
              <a:rPr lang="en-US" altLang="en-US" sz="2000" dirty="0" err="1">
                <a:latin typeface="Times New Roman" panose="02020603050405020304" pitchFamily="18" charset="0"/>
                <a:cs typeface="Times New Roman" panose="02020603050405020304" pitchFamily="18" charset="0"/>
              </a:rPr>
              <a:t>vào</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dịp</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Tết</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âm</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lịch</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đẹp</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không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thơm</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Thường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trồng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làm</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cảnh</a:t>
            </a:r>
            <a:r>
              <a:rPr lang="en-US" altLang="en-US" sz="2000" dirty="0">
                <a:latin typeface="Times New Roman" panose="02020603050405020304" pitchFamily="18" charset="0"/>
                <a:cs typeface="Times New Roman" panose="02020603050405020304" pitchFamily="18" charset="0"/>
              </a:rPr>
              <a:t>.</a:t>
            </a:r>
          </a:p>
        </p:txBody>
      </p:sp>
      <p:sp>
        <p:nvSpPr>
          <p:cNvPr id="8" name="Rectangle 12">
            <a:extLst>
              <a:ext uri="{FF2B5EF4-FFF2-40B4-BE49-F238E27FC236}">
                <a16:creationId xmlns:a16="http://schemas.microsoft.com/office/drawing/2014/main" id="{6859EA68-C781-423A-A114-16FADCB217B6}"/>
              </a:ext>
            </a:extLst>
          </p:cNvPr>
          <p:cNvSpPr>
            <a:spLocks noChangeArrowheads="1"/>
          </p:cNvSpPr>
          <p:nvPr/>
        </p:nvSpPr>
        <p:spPr bwMode="auto">
          <a:xfrm>
            <a:off x="1543050" y="5126038"/>
            <a:ext cx="7296150" cy="1322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en-US" altLang="en-US" sz="2000" dirty="0">
                <a:latin typeface="Times New Roman" panose="02020603050405020304" pitchFamily="18" charset="0"/>
                <a:cs typeface="Times New Roman" panose="02020603050405020304" pitchFamily="18" charset="0"/>
              </a:rPr>
              <a:t>3. 	 	 </a:t>
            </a:r>
            <a:r>
              <a:rPr lang="en-US" altLang="en-US" sz="2000" dirty="0" err="1">
                <a:latin typeface="Times New Roman" panose="02020603050405020304" pitchFamily="18" charset="0"/>
                <a:cs typeface="Times New Roman" panose="02020603050405020304" pitchFamily="18" charset="0"/>
              </a:rPr>
              <a:t>Từ</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cổng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vào</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lần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nào</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tôi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cũng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phải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dừng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lại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ngắm</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những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cây</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hải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đường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trong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mùa</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hoa</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của</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nó</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hai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cây</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đứng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đối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nhau</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trước</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tấm</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bình</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phong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cổ</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rộ</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lên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hàng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trăm</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đóa</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hoa</a:t>
            </a:r>
            <a:r>
              <a:rPr lang="en-US" altLang="en-US" sz="2000" dirty="0">
                <a:latin typeface="Times New Roman" panose="02020603050405020304" pitchFamily="18" charset="0"/>
                <a:cs typeface="Times New Roman" panose="02020603050405020304" pitchFamily="18" charset="0"/>
              </a:rPr>
              <a:t> ở </a:t>
            </a:r>
            <a:r>
              <a:rPr lang="en-US" altLang="en-US" sz="2000" dirty="0" err="1">
                <a:latin typeface="Times New Roman" panose="02020603050405020304" pitchFamily="18" charset="0"/>
                <a:cs typeface="Times New Roman" panose="02020603050405020304" pitchFamily="18" charset="0"/>
              </a:rPr>
              <a:t>đầu</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cành</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phơi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phới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như</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một</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lời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chào</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hạnh</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phúc</a:t>
            </a:r>
            <a:r>
              <a:rPr lang="en-US" altLang="en-US" sz="2000" dirty="0">
                <a:latin typeface="Times New Roman" panose="02020603050405020304" pitchFamily="18" charset="0"/>
                <a:cs typeface="Times New Roman" panose="02020603050405020304" pitchFamily="18" charset="0"/>
              </a:rPr>
              <a:t>.</a:t>
            </a:r>
          </a:p>
        </p:txBody>
      </p:sp>
      <p:pic>
        <p:nvPicPr>
          <p:cNvPr id="9" name="Picture 8" descr="d2e40e093925d5cd121e9fb2a5a4a00d.png">
            <a:extLst>
              <a:ext uri="{FF2B5EF4-FFF2-40B4-BE49-F238E27FC236}">
                <a16:creationId xmlns:a16="http://schemas.microsoft.com/office/drawing/2014/main" id="{DDDF4B96-4FE8-4AC5-B923-E768038FD29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7163" y="1978025"/>
            <a:ext cx="131445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d2e40e093925d5cd121e9fb2a5a4a00d.png">
            <a:extLst>
              <a:ext uri="{FF2B5EF4-FFF2-40B4-BE49-F238E27FC236}">
                <a16:creationId xmlns:a16="http://schemas.microsoft.com/office/drawing/2014/main" id="{201951E4-FFB6-4244-B8B4-A6771832049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5250" y="4992688"/>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d2e40e093925d5cd121e9fb2a5a4a00d.png">
            <a:extLst>
              <a:ext uri="{FF2B5EF4-FFF2-40B4-BE49-F238E27FC236}">
                <a16:creationId xmlns:a16="http://schemas.microsoft.com/office/drawing/2014/main" id="{CA8D52C1-5937-41D2-9D0E-F4D837866EA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7163" y="3379788"/>
            <a:ext cx="1233487" cy="1233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CF8AE9EF-8E8C-4E67-9F9F-61EA6137D5D4}"/>
              </a:ext>
            </a:extLst>
          </p:cNvPr>
          <p:cNvSpPr>
            <a:spLocks noChangeArrowheads="1"/>
          </p:cNvSpPr>
          <p:nvPr/>
        </p:nvSpPr>
        <p:spPr bwMode="auto">
          <a:xfrm>
            <a:off x="-28575" y="1447800"/>
            <a:ext cx="915511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b="1">
                <a:solidFill>
                  <a:srgbClr val="0070C0"/>
                </a:solidFill>
                <a:latin typeface="Times New Roman" panose="02020603050405020304" pitchFamily="18" charset="0"/>
                <a:cs typeface="Times New Roman" panose="02020603050405020304" pitchFamily="18" charset="0"/>
              </a:rPr>
              <a:t>Đọc các đoạn văn sau, cho biết đoạn văn nào là văn biểu cảm: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500"/>
                                        <p:tgtEl>
                                          <p:spTgt spid="2"/>
                                        </p:tgtEl>
                                      </p:cBhvr>
                                    </p:animEffect>
                                  </p:childTnLst>
                                </p:cTn>
                              </p:par>
                            </p:childTnLst>
                          </p:cTn>
                        </p:par>
                        <p:par>
                          <p:cTn id="8" fill="hold" nodeType="afterGroup">
                            <p:stCondLst>
                              <p:cond delay="500"/>
                            </p:stCondLst>
                            <p:childTnLst>
                              <p:par>
                                <p:cTn id="9" presetID="18" presetClass="entr" presetSubtype="1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strips(downLeft)">
                                      <p:cBhvr>
                                        <p:cTn id="11" dur="500"/>
                                        <p:tgtEl>
                                          <p:spTgt spid="9"/>
                                        </p:tgtEl>
                                      </p:cBhvr>
                                    </p:animEffect>
                                  </p:childTnLst>
                                </p:cTn>
                              </p:par>
                            </p:childTnLst>
                          </p:cTn>
                        </p:par>
                        <p:par>
                          <p:cTn id="12" fill="hold" nodeType="afterGroup">
                            <p:stCondLst>
                              <p:cond delay="1000"/>
                            </p:stCondLst>
                            <p:childTnLst>
                              <p:par>
                                <p:cTn id="13" presetID="6" presetClass="entr" presetSubtype="16" fill="hold" nodeType="after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circle(in)">
                                      <p:cBhvr>
                                        <p:cTn id="15" dur="500"/>
                                        <p:tgtEl>
                                          <p:spTgt spid="6">
                                            <p:txEl>
                                              <p:pRg st="1" end="1"/>
                                            </p:txEl>
                                          </p:spTgt>
                                        </p:tgtEl>
                                      </p:cBhvr>
                                    </p:animEffect>
                                  </p:childTnLst>
                                </p:cTn>
                              </p:par>
                            </p:childTnLst>
                          </p:cTn>
                        </p:par>
                        <p:par>
                          <p:cTn id="16" fill="hold" nodeType="afterGroup">
                            <p:stCondLst>
                              <p:cond delay="1500"/>
                            </p:stCondLst>
                            <p:childTnLst>
                              <p:par>
                                <p:cTn id="17" presetID="29"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ppt_x</p:attrName>
                                        </p:attrNameLst>
                                      </p:cBhvr>
                                      <p:tavLst>
                                        <p:tav tm="0">
                                          <p:val>
                                            <p:strVal val="#ppt_x-.2"/>
                                          </p:val>
                                        </p:tav>
                                        <p:tav tm="100000">
                                          <p:val>
                                            <p:strVal val="#ppt_x"/>
                                          </p:val>
                                        </p:tav>
                                      </p:tavLst>
                                    </p:anim>
                                    <p:anim calcmode="lin" valueType="num">
                                      <p:cBhvr>
                                        <p:cTn id="20" dur="5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21" dur="500"/>
                                        <p:tgtEl>
                                          <p:spTgt spid="6"/>
                                        </p:tgtEl>
                                      </p:cBhvr>
                                    </p:animEffect>
                                  </p:childTnLst>
                                </p:cTn>
                              </p:par>
                            </p:childTnLst>
                          </p:cTn>
                        </p:par>
                        <p:par>
                          <p:cTn id="22" fill="hold" nodeType="afterGroup">
                            <p:stCondLst>
                              <p:cond delay="2000"/>
                            </p:stCondLst>
                            <p:childTnLst>
                              <p:par>
                                <p:cTn id="23" presetID="6" presetClass="entr" presetSubtype="16" fill="hold" nodeType="after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Effect transition="in" filter="circle(in)">
                                      <p:cBhvr>
                                        <p:cTn id="25" dur="500"/>
                                        <p:tgtEl>
                                          <p:spTgt spid="7">
                                            <p:txEl>
                                              <p:pRg st="0" end="0"/>
                                            </p:txEl>
                                          </p:spTgt>
                                        </p:tgtEl>
                                      </p:cBhvr>
                                    </p:animEffect>
                                  </p:childTnLst>
                                </p:cTn>
                              </p:par>
                              <p:par>
                                <p:cTn id="26" presetID="18" presetClass="entr" presetSubtype="12"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strips(downLeft)">
                                      <p:cBhvr>
                                        <p:cTn id="28" dur="500"/>
                                        <p:tgtEl>
                                          <p:spTgt spid="11"/>
                                        </p:tgtEl>
                                      </p:cBhvr>
                                    </p:animEffect>
                                  </p:childTnLst>
                                </p:cTn>
                              </p:par>
                            </p:childTnLst>
                          </p:cTn>
                        </p:par>
                        <p:par>
                          <p:cTn id="29" fill="hold" nodeType="afterGroup">
                            <p:stCondLst>
                              <p:cond delay="2500"/>
                            </p:stCondLst>
                            <p:childTnLst>
                              <p:par>
                                <p:cTn id="30" presetID="29" presetClass="entr" presetSubtype="0"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500" fill="hold"/>
                                        <p:tgtEl>
                                          <p:spTgt spid="8"/>
                                        </p:tgtEl>
                                        <p:attrNameLst>
                                          <p:attrName>ppt_x</p:attrName>
                                        </p:attrNameLst>
                                      </p:cBhvr>
                                      <p:tavLst>
                                        <p:tav tm="0">
                                          <p:val>
                                            <p:strVal val="#ppt_x-.2"/>
                                          </p:val>
                                        </p:tav>
                                        <p:tav tm="100000">
                                          <p:val>
                                            <p:strVal val="#ppt_x"/>
                                          </p:val>
                                        </p:tav>
                                      </p:tavLst>
                                    </p:anim>
                                    <p:anim calcmode="lin" valueType="num">
                                      <p:cBhvr>
                                        <p:cTn id="33" dur="5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34" dur="500"/>
                                        <p:tgtEl>
                                          <p:spTgt spid="8"/>
                                        </p:tgtEl>
                                      </p:cBhvr>
                                    </p:animEffect>
                                  </p:childTnLst>
                                </p:cTn>
                              </p:par>
                            </p:childTnLst>
                          </p:cTn>
                        </p:par>
                        <p:par>
                          <p:cTn id="35" fill="hold" nodeType="afterGroup">
                            <p:stCondLst>
                              <p:cond delay="3000"/>
                            </p:stCondLst>
                            <p:childTnLst>
                              <p:par>
                                <p:cTn id="36" presetID="29" presetClass="entr" presetSubtype="0"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500" fill="hold"/>
                                        <p:tgtEl>
                                          <p:spTgt spid="7"/>
                                        </p:tgtEl>
                                        <p:attrNameLst>
                                          <p:attrName>ppt_x</p:attrName>
                                        </p:attrNameLst>
                                      </p:cBhvr>
                                      <p:tavLst>
                                        <p:tav tm="0">
                                          <p:val>
                                            <p:strVal val="#ppt_x-.2"/>
                                          </p:val>
                                        </p:tav>
                                        <p:tav tm="100000">
                                          <p:val>
                                            <p:strVal val="#ppt_x"/>
                                          </p:val>
                                        </p:tav>
                                      </p:tavLst>
                                    </p:anim>
                                    <p:anim calcmode="lin" valueType="num">
                                      <p:cBhvr>
                                        <p:cTn id="39" dur="5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40" dur="500"/>
                                        <p:tgtEl>
                                          <p:spTgt spid="7"/>
                                        </p:tgtEl>
                                      </p:cBhvr>
                                    </p:animEffect>
                                  </p:childTnLst>
                                </p:cTn>
                              </p:par>
                              <p:par>
                                <p:cTn id="41" presetID="18" presetClass="entr" presetSubtype="12" fill="hold" nodeType="with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strips(downLeft)">
                                      <p:cBhvr>
                                        <p:cTn id="43" dur="500"/>
                                        <p:tgtEl>
                                          <p:spTgt spid="10"/>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8" presetClass="emph" presetSubtype="0" fill="hold" nodeType="clickEffect">
                                  <p:stCondLst>
                                    <p:cond delay="0"/>
                                  </p:stCondLst>
                                  <p:childTnLst>
                                    <p:animRot by="21600000">
                                      <p:cBhvr>
                                        <p:cTn id="47" dur="500" fill="hold"/>
                                        <p:tgtEl>
                                          <p:spTgt spid="9"/>
                                        </p:tgtEl>
                                        <p:attrNameLst>
                                          <p:attrName>r</p:attrName>
                                        </p:attrNameLst>
                                      </p:cBhvr>
                                    </p:animRot>
                                  </p:childTnLst>
                                </p:cTn>
                              </p:par>
                              <p:par>
                                <p:cTn id="48" presetID="8" presetClass="emph" presetSubtype="0" fill="hold" nodeType="withEffect">
                                  <p:stCondLst>
                                    <p:cond delay="0"/>
                                  </p:stCondLst>
                                  <p:childTnLst>
                                    <p:animRot by="21600000">
                                      <p:cBhvr>
                                        <p:cTn id="49" dur="500" fill="hold"/>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074" name="Picture 2"/>
          <p:cNvPicPr>
            <a:picLocks noChangeAspect="1"/>
          </p:cNvPicPr>
          <p:nvPr/>
        </p:nvPicPr>
        <p:blipFill>
          <a:blip r:embed="rId2"/>
          <a:srcRect/>
          <a:stretch>
            <a:fillRect/>
          </a:stretch>
        </p:blipFill>
        <p:spPr bwMode="auto">
          <a:xfrm>
            <a:off x="6626" y="4612"/>
            <a:ext cx="11811000" cy="6856215"/>
          </a:xfrm>
          <a:prstGeom prst="rect">
            <a:avLst/>
          </a:prstGeom>
          <a:noFill/>
          <a:ln w="9525">
            <a:noFill/>
            <a:miter lim="800000"/>
            <a:headEnd/>
            <a:tailEnd/>
          </a:ln>
        </p:spPr>
      </p:pic>
      <p:sp>
        <p:nvSpPr>
          <p:cNvPr id="6148" name="Rectangle 4"/>
          <p:cNvSpPr>
            <a:spLocks noGrp="1" noChangeArrowheads="1"/>
          </p:cNvSpPr>
          <p:nvPr>
            <p:ph type="subTitle" idx="1"/>
          </p:nvPr>
        </p:nvSpPr>
        <p:spPr>
          <a:xfrm>
            <a:off x="639764" y="2406918"/>
            <a:ext cx="10637836" cy="2042581"/>
          </a:xfrm>
          <a:effectLst>
            <a:outerShdw dist="107763" dir="2700000" algn="ctr" rotWithShape="0">
              <a:schemeClr val="bg2">
                <a:alpha val="50000"/>
              </a:schemeClr>
            </a:outerShdw>
          </a:effectLst>
        </p:spPr>
        <p:txBody>
          <a:bodyPr/>
          <a:lstStyle/>
          <a:p>
            <a:pPr eaLnBrk="1" hangingPunct="1">
              <a:buFont typeface="Arial" charset="0"/>
              <a:buNone/>
              <a:defRPr/>
            </a:pPr>
            <a:r>
              <a:rPr lang="en-US" sz="2699" b="1" dirty="0">
                <a:effectLst>
                  <a:outerShdw blurRad="38100" dist="38100" dir="2700000" algn="tl">
                    <a:srgbClr val="000000">
                      <a:alpha val="43137"/>
                    </a:srgbClr>
                  </a:outerShdw>
                </a:effectLst>
                <a:latin typeface="Times New Roman" pitchFamily="18" charset="0"/>
                <a:cs typeface="Times New Roman" pitchFamily="18" charset="0"/>
              </a:rPr>
              <a:t> </a:t>
            </a:r>
            <a:endParaRPr lang="vi-VN" sz="2699" b="1" dirty="0">
              <a:effectLst>
                <a:outerShdw blurRad="38100" dist="38100" dir="2700000" algn="tl">
                  <a:srgbClr val="000000">
                    <a:alpha val="43137"/>
                  </a:srgbClr>
                </a:outerShdw>
              </a:effectLst>
              <a:latin typeface="Times New Roman" pitchFamily="18" charset="0"/>
              <a:cs typeface="Times New Roman" pitchFamily="18" charset="0"/>
            </a:endParaRPr>
          </a:p>
          <a:p>
            <a:pPr eaLnBrk="1" hangingPunct="1">
              <a:buFont typeface="Arial" charset="0"/>
              <a:buNone/>
              <a:defRPr/>
            </a:pPr>
            <a:endPar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a:p>
            <a:pPr eaLnBrk="1" hangingPunct="1">
              <a:buFont typeface="Arial" charset="0"/>
              <a:buNone/>
              <a:defRPr/>
            </a:pPr>
            <a:endPar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 name="TextBox 1"/>
          <p:cNvSpPr txBox="1"/>
          <p:nvPr/>
        </p:nvSpPr>
        <p:spPr>
          <a:xfrm>
            <a:off x="152400" y="356479"/>
            <a:ext cx="9459416" cy="523220"/>
          </a:xfrm>
          <a:prstGeom prst="rect">
            <a:avLst/>
          </a:prstGeom>
          <a:noFill/>
        </p:spPr>
        <p:txBody>
          <a:bodyPr wrap="square" rtlCol="0">
            <a:spAutoFit/>
          </a:bodyPr>
          <a:lstStyle/>
          <a:p>
            <a:pPr algn="ctr"/>
            <a:r>
              <a:rPr lang="vi-VN" sz="28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CHỦ ĐỀ </a:t>
            </a:r>
            <a:r>
              <a:rPr lang="vi-VN" sz="28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1</a:t>
            </a:r>
            <a:r>
              <a:rPr lang="en-US" sz="28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en-US" altLang="en-US" sz="2800" b="1" dirty="0">
                <a:solidFill>
                  <a:schemeClr val="bg1"/>
                </a:solidFill>
                <a:latin typeface="Times New Roman" panose="02020603050405020304" pitchFamily="18" charset="0"/>
                <a:cs typeface="Times New Roman" panose="02020603050405020304" pitchFamily="18" charset="0"/>
              </a:rPr>
              <a:t>TẠO LẬP VĂN BẢ</a:t>
            </a:r>
            <a:r>
              <a:rPr lang="vi-VN" altLang="en-US" sz="2800" b="1" dirty="0">
                <a:solidFill>
                  <a:schemeClr val="bg1"/>
                </a:solidFill>
                <a:latin typeface="Times New Roman" panose="02020603050405020304" pitchFamily="18" charset="0"/>
                <a:cs typeface="Times New Roman" panose="02020603050405020304" pitchFamily="18" charset="0"/>
              </a:rPr>
              <a:t>N</a:t>
            </a:r>
            <a:endParaRPr lang="en-US" dirty="0">
              <a:solidFill>
                <a:schemeClr val="bg1"/>
              </a:solidFill>
            </a:endParaRPr>
          </a:p>
        </p:txBody>
      </p:sp>
      <p:sp>
        <p:nvSpPr>
          <p:cNvPr id="3" name="TextBox 2"/>
          <p:cNvSpPr txBox="1"/>
          <p:nvPr/>
        </p:nvSpPr>
        <p:spPr>
          <a:xfrm>
            <a:off x="381000" y="1569893"/>
            <a:ext cx="10602416" cy="923330"/>
          </a:xfrm>
          <a:prstGeom prst="rect">
            <a:avLst/>
          </a:prstGeom>
          <a:noFill/>
        </p:spPr>
        <p:txBody>
          <a:bodyPr wrap="square" rtlCol="0">
            <a:spAutoFit/>
          </a:bodyPr>
          <a:lstStyle/>
          <a:p>
            <a:pPr algn="ctr"/>
            <a:r>
              <a:rPr lang="vi-VN" sz="3600" b="1" dirty="0">
                <a:solidFill>
                  <a:srgbClr val="FF0000"/>
                </a:solidFill>
                <a:latin typeface="Times New Roman" panose="02020603050405020304" pitchFamily="18" charset="0"/>
                <a:cs typeface="Times New Roman" panose="02020603050405020304" pitchFamily="18" charset="0"/>
              </a:rPr>
              <a:t>Tập làm văn:</a:t>
            </a:r>
          </a:p>
          <a:p>
            <a:pPr algn="ctr"/>
            <a:endParaRPr lang="en-US" dirty="0">
              <a:solidFill>
                <a:srgbClr val="FF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720933" y="5295901"/>
            <a:ext cx="8915400" cy="1532727"/>
          </a:xfrm>
          <a:prstGeom prst="rect">
            <a:avLst/>
          </a:prstGeom>
          <a:noFill/>
        </p:spPr>
        <p:txBody>
          <a:bodyPr wrap="square" rtlCol="0">
            <a:spAutoFit/>
          </a:bodyPr>
          <a:lstStyle/>
          <a:p>
            <a:pPr>
              <a:lnSpc>
                <a:spcPct val="80000"/>
              </a:lnSpc>
            </a:pPr>
            <a:endParaRPr lang="vi-VN" sz="3600" noProof="1">
              <a:solidFill>
                <a:srgbClr val="002060"/>
              </a:solidFill>
              <a:latin typeface="Times New Roman" panose="02020603050405020304" pitchFamily="18" charset="0"/>
              <a:cs typeface="Times New Roman" panose="02020603050405020304" pitchFamily="18" charset="0"/>
            </a:endParaRPr>
          </a:p>
          <a:p>
            <a:pPr>
              <a:lnSpc>
                <a:spcPct val="80000"/>
              </a:lnSpc>
            </a:pPr>
            <a:endParaRPr lang="vi-VN" sz="3600" noProof="1">
              <a:effectLst>
                <a:outerShdw blurRad="38100" dist="38100" dir="2700000">
                  <a:srgbClr val="C0C0C0"/>
                </a:outerShdw>
              </a:effectLst>
              <a:latin typeface=".VnAristote" pitchFamily="34" charset="0"/>
            </a:endParaRPr>
          </a:p>
          <a:p>
            <a:endParaRPr lang="en-US" sz="3600" dirty="0"/>
          </a:p>
        </p:txBody>
      </p:sp>
      <p:sp>
        <p:nvSpPr>
          <p:cNvPr id="6" name="Rectangle 5"/>
          <p:cNvSpPr/>
          <p:nvPr/>
        </p:nvSpPr>
        <p:spPr>
          <a:xfrm>
            <a:off x="-762000" y="3047999"/>
            <a:ext cx="10515600" cy="615553"/>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vi-VN" sz="3400" b="1" cap="none" spc="0" dirty="0">
                <a:ln w="11430"/>
                <a:solidFill>
                  <a:srgbClr val="FF6600"/>
                </a:solidFill>
                <a:effectLst>
                  <a:outerShdw blurRad="50800" dist="39000" dir="5460000" algn="tl">
                    <a:srgbClr val="000000">
                      <a:alpha val="38000"/>
                    </a:srgbClr>
                  </a:outerShdw>
                </a:effectLst>
              </a:rPr>
              <a:t> LUYỆN TẬP CÁCH LÀM VĂN BẢN BIỂU CẢM</a:t>
            </a:r>
            <a:endParaRPr lang="en-US" sz="3400" b="1" cap="none" spc="0" dirty="0">
              <a:ln w="11430"/>
              <a:solidFill>
                <a:srgbClr val="FF6600"/>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249420067"/>
      </p:ext>
    </p:extLst>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animEffect transition="in" filter="fade">
                                      <p:cBhvr>
                                        <p:cTn id="7" dur="1000"/>
                                        <p:tgtEl>
                                          <p:spTgt spid="6148">
                                            <p:txEl>
                                              <p:pRg st="0" end="0"/>
                                            </p:txEl>
                                          </p:spTgt>
                                        </p:tgtEl>
                                      </p:cBhvr>
                                    </p:animEffect>
                                    <p:anim calcmode="lin" valueType="num">
                                      <p:cBhvr>
                                        <p:cTn id="8" dur="1000" fill="hold"/>
                                        <p:tgtEl>
                                          <p:spTgt spid="614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14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9" name="Text Box 15">
            <a:extLst>
              <a:ext uri="{FF2B5EF4-FFF2-40B4-BE49-F238E27FC236}">
                <a16:creationId xmlns:a16="http://schemas.microsoft.com/office/drawing/2014/main" id="{C8149B34-6630-4E27-9FD2-DAC64B1B209A}"/>
              </a:ext>
            </a:extLst>
          </p:cNvPr>
          <p:cNvSpPr txBox="1">
            <a:spLocks noChangeArrowheads="1"/>
          </p:cNvSpPr>
          <p:nvPr/>
        </p:nvSpPr>
        <p:spPr bwMode="auto">
          <a:xfrm>
            <a:off x="266700" y="3048000"/>
            <a:ext cx="51435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en-US" altLang="en-US" sz="2000" b="1" dirty="0">
                <a:solidFill>
                  <a:srgbClr val="0070C0"/>
                </a:solidFill>
                <a:latin typeface="Times New Roman" panose="02020603050405020304" pitchFamily="18" charset="0"/>
                <a:cs typeface="Times New Roman" panose="02020603050405020304" pitchFamily="18" charset="0"/>
              </a:rPr>
              <a:t>b. </a:t>
            </a:r>
            <a:r>
              <a:rPr lang="en-US" altLang="en-US" sz="2000" b="1" dirty="0" err="1">
                <a:solidFill>
                  <a:srgbClr val="0070C0"/>
                </a:solidFill>
                <a:latin typeface="Times New Roman" panose="02020603050405020304" pitchFamily="18" charset="0"/>
                <a:cs typeface="Times New Roman" panose="02020603050405020304" pitchFamily="18" charset="0"/>
              </a:rPr>
              <a:t>Tìm</a:t>
            </a:r>
            <a:r>
              <a:rPr lang="en-US" altLang="en-US" sz="2000" b="1" dirty="0">
                <a:solidFill>
                  <a:srgbClr val="0070C0"/>
                </a:solidFill>
                <a:latin typeface="Times New Roman" panose="02020603050405020304" pitchFamily="18" charset="0"/>
                <a:cs typeface="Times New Roman" panose="02020603050405020304" pitchFamily="18" charset="0"/>
              </a:rPr>
              <a:t> ý: </a:t>
            </a:r>
            <a:r>
              <a:rPr lang="en-US" altLang="en-US" sz="2000" b="1" dirty="0">
                <a:latin typeface="Times New Roman" panose="02020603050405020304" pitchFamily="18" charset="0"/>
                <a:cs typeface="Times New Roman" panose="02020603050405020304" pitchFamily="18" charset="0"/>
              </a:rPr>
              <a:t>(</a:t>
            </a:r>
            <a:r>
              <a:rPr lang="en-US" altLang="en-US" sz="2000" b="1" dirty="0" err="1">
                <a:latin typeface="Times New Roman" panose="02020603050405020304" pitchFamily="18" charset="0"/>
                <a:cs typeface="Times New Roman" panose="02020603050405020304" pitchFamily="18" charset="0"/>
              </a:rPr>
              <a:t>Cây</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tre</a:t>
            </a:r>
            <a:r>
              <a:rPr lang="en-US" altLang="en-US" sz="2000" b="1" dirty="0">
                <a:latin typeface="Times New Roman" panose="02020603050405020304" pitchFamily="18" charset="0"/>
                <a:cs typeface="Times New Roman" panose="02020603050405020304" pitchFamily="18" charset="0"/>
              </a:rPr>
              <a:t>)</a:t>
            </a:r>
          </a:p>
        </p:txBody>
      </p:sp>
      <p:sp>
        <p:nvSpPr>
          <p:cNvPr id="6148" name="Line 6">
            <a:extLst>
              <a:ext uri="{FF2B5EF4-FFF2-40B4-BE49-F238E27FC236}">
                <a16:creationId xmlns:a16="http://schemas.microsoft.com/office/drawing/2014/main" id="{95705C67-EEDF-4C93-889F-34CCCC36B508}"/>
              </a:ext>
            </a:extLst>
          </p:cNvPr>
          <p:cNvSpPr>
            <a:spLocks noChangeShapeType="1"/>
          </p:cNvSpPr>
          <p:nvPr/>
        </p:nvSpPr>
        <p:spPr bwMode="auto">
          <a:xfrm>
            <a:off x="5486400" y="1200150"/>
            <a:ext cx="0" cy="55626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51" name="Rectangle 7">
            <a:extLst>
              <a:ext uri="{FF2B5EF4-FFF2-40B4-BE49-F238E27FC236}">
                <a16:creationId xmlns:a16="http://schemas.microsoft.com/office/drawing/2014/main" id="{8E0210D0-4F1D-4B84-9F6B-939D2FE17F1F}"/>
              </a:ext>
            </a:extLst>
          </p:cNvPr>
          <p:cNvSpPr>
            <a:spLocks noChangeArrowheads="1"/>
          </p:cNvSpPr>
          <p:nvPr/>
        </p:nvSpPr>
        <p:spPr bwMode="auto">
          <a:xfrm>
            <a:off x="228600" y="685800"/>
            <a:ext cx="38862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en-US" altLang="en-US" sz="2000" b="1" dirty="0">
                <a:solidFill>
                  <a:srgbClr val="CC3300"/>
                </a:solidFill>
                <a:latin typeface="Times New Roman" panose="02020603050405020304" pitchFamily="18" charset="0"/>
                <a:cs typeface="Times New Roman" panose="02020603050405020304" pitchFamily="18" charset="0"/>
              </a:rPr>
              <a:t>I. </a:t>
            </a:r>
            <a:r>
              <a:rPr lang="en-US" altLang="en-US" sz="2000" b="1" dirty="0" err="1">
                <a:solidFill>
                  <a:srgbClr val="CC3300"/>
                </a:solidFill>
                <a:latin typeface="Times New Roman" panose="02020603050405020304" pitchFamily="18" charset="0"/>
                <a:cs typeface="Times New Roman" panose="02020603050405020304" pitchFamily="18" charset="0"/>
              </a:rPr>
              <a:t>Cách</a:t>
            </a:r>
            <a:r>
              <a:rPr lang="en-US" altLang="en-US" sz="2000" b="1" dirty="0">
                <a:solidFill>
                  <a:srgbClr val="CC3300"/>
                </a:solidFill>
                <a:latin typeface="Times New Roman" panose="02020603050405020304" pitchFamily="18" charset="0"/>
                <a:cs typeface="Times New Roman" panose="02020603050405020304" pitchFamily="18" charset="0"/>
              </a:rPr>
              <a:t> </a:t>
            </a:r>
            <a:r>
              <a:rPr lang="en-US" altLang="en-US" sz="2000" b="1" dirty="0" err="1">
                <a:solidFill>
                  <a:srgbClr val="CC3300"/>
                </a:solidFill>
                <a:latin typeface="Times New Roman" panose="02020603050405020304" pitchFamily="18" charset="0"/>
                <a:cs typeface="Times New Roman" panose="02020603050405020304" pitchFamily="18" charset="0"/>
              </a:rPr>
              <a:t>làm</a:t>
            </a:r>
            <a:r>
              <a:rPr lang="en-US" altLang="en-US" sz="2000" b="1" dirty="0">
                <a:solidFill>
                  <a:srgbClr val="CC3300"/>
                </a:solidFill>
                <a:latin typeface="Times New Roman" panose="02020603050405020304" pitchFamily="18" charset="0"/>
                <a:cs typeface="Times New Roman" panose="02020603050405020304" pitchFamily="18" charset="0"/>
              </a:rPr>
              <a:t> </a:t>
            </a:r>
            <a:r>
              <a:rPr lang="en-US" altLang="en-US" sz="2000" b="1" dirty="0" err="1">
                <a:solidFill>
                  <a:srgbClr val="CC3300"/>
                </a:solidFill>
                <a:latin typeface="Times New Roman" panose="02020603050405020304" pitchFamily="18" charset="0"/>
                <a:cs typeface="Times New Roman" panose="02020603050405020304" pitchFamily="18" charset="0"/>
              </a:rPr>
              <a:t>văn</a:t>
            </a:r>
            <a:r>
              <a:rPr lang="en-US" altLang="en-US" sz="2000" b="1" dirty="0">
                <a:solidFill>
                  <a:srgbClr val="CC3300"/>
                </a:solidFill>
                <a:latin typeface="Times New Roman" panose="02020603050405020304" pitchFamily="18" charset="0"/>
                <a:cs typeface="Times New Roman" panose="02020603050405020304" pitchFamily="18" charset="0"/>
              </a:rPr>
              <a:t> </a:t>
            </a:r>
            <a:r>
              <a:rPr lang="en-US" altLang="en-US" sz="2000" b="1" dirty="0" err="1">
                <a:solidFill>
                  <a:srgbClr val="CC3300"/>
                </a:solidFill>
                <a:latin typeface="Times New Roman" panose="02020603050405020304" pitchFamily="18" charset="0"/>
                <a:cs typeface="Times New Roman" panose="02020603050405020304" pitchFamily="18" charset="0"/>
              </a:rPr>
              <a:t>biểu</a:t>
            </a:r>
            <a:r>
              <a:rPr lang="en-US" altLang="en-US" sz="2000" b="1" dirty="0">
                <a:solidFill>
                  <a:srgbClr val="CC3300"/>
                </a:solidFill>
                <a:latin typeface="Times New Roman" panose="02020603050405020304" pitchFamily="18" charset="0"/>
                <a:cs typeface="Times New Roman" panose="02020603050405020304" pitchFamily="18" charset="0"/>
              </a:rPr>
              <a:t> </a:t>
            </a:r>
            <a:r>
              <a:rPr lang="en-US" altLang="en-US" sz="2000" b="1" dirty="0" err="1">
                <a:solidFill>
                  <a:srgbClr val="CC3300"/>
                </a:solidFill>
                <a:latin typeface="Times New Roman" panose="02020603050405020304" pitchFamily="18" charset="0"/>
                <a:cs typeface="Times New Roman" panose="02020603050405020304" pitchFamily="18" charset="0"/>
              </a:rPr>
              <a:t>cảm</a:t>
            </a:r>
            <a:r>
              <a:rPr lang="en-US" altLang="en-US" sz="2000" b="1" dirty="0">
                <a:solidFill>
                  <a:srgbClr val="CC3300"/>
                </a:solidFill>
                <a:latin typeface="Times New Roman" panose="02020603050405020304" pitchFamily="18" charset="0"/>
                <a:cs typeface="Times New Roman" panose="02020603050405020304" pitchFamily="18" charset="0"/>
              </a:rPr>
              <a:t>:</a:t>
            </a:r>
          </a:p>
        </p:txBody>
      </p:sp>
      <p:sp>
        <p:nvSpPr>
          <p:cNvPr id="31753" name="Rectangle 9">
            <a:extLst>
              <a:ext uri="{FF2B5EF4-FFF2-40B4-BE49-F238E27FC236}">
                <a16:creationId xmlns:a16="http://schemas.microsoft.com/office/drawing/2014/main" id="{A6C47088-AC96-40AB-AC9C-AEBC99D06E87}"/>
              </a:ext>
            </a:extLst>
          </p:cNvPr>
          <p:cNvSpPr>
            <a:spLocks noChangeArrowheads="1"/>
          </p:cNvSpPr>
          <p:nvPr/>
        </p:nvSpPr>
        <p:spPr bwMode="auto">
          <a:xfrm>
            <a:off x="228600" y="1066800"/>
            <a:ext cx="3810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en-US" altLang="en-US" sz="2000" b="1">
                <a:latin typeface="Times New Roman" panose="02020603050405020304" pitchFamily="18" charset="0"/>
                <a:cs typeface="Times New Roman" panose="02020603050405020304" pitchFamily="18" charset="0"/>
              </a:rPr>
              <a:t>Đề bài: </a:t>
            </a:r>
            <a:r>
              <a:rPr lang="en-US" altLang="en-US" sz="2000">
                <a:latin typeface="Times New Roman" panose="02020603050405020304" pitchFamily="18" charset="0"/>
                <a:cs typeface="Times New Roman" panose="02020603050405020304" pitchFamily="18" charset="0"/>
              </a:rPr>
              <a:t>Loài cây em yêu</a:t>
            </a:r>
          </a:p>
        </p:txBody>
      </p:sp>
      <p:sp>
        <p:nvSpPr>
          <p:cNvPr id="31754" name="Rectangle 10">
            <a:extLst>
              <a:ext uri="{FF2B5EF4-FFF2-40B4-BE49-F238E27FC236}">
                <a16:creationId xmlns:a16="http://schemas.microsoft.com/office/drawing/2014/main" id="{44D2386B-5CFF-41CC-846C-78F5B19C70FC}"/>
              </a:ext>
            </a:extLst>
          </p:cNvPr>
          <p:cNvSpPr>
            <a:spLocks noChangeArrowheads="1"/>
          </p:cNvSpPr>
          <p:nvPr/>
        </p:nvSpPr>
        <p:spPr bwMode="auto">
          <a:xfrm>
            <a:off x="228600" y="1447800"/>
            <a:ext cx="3810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en-US" altLang="en-US" sz="2000" b="1">
                <a:latin typeface="Times New Roman" panose="02020603050405020304" pitchFamily="18" charset="0"/>
                <a:cs typeface="Times New Roman" panose="02020603050405020304" pitchFamily="18" charset="0"/>
              </a:rPr>
              <a:t>1. Tìm hiểu đề và tìm ý:</a:t>
            </a:r>
          </a:p>
        </p:txBody>
      </p:sp>
      <p:sp>
        <p:nvSpPr>
          <p:cNvPr id="31755" name="Rectangle 11">
            <a:extLst>
              <a:ext uri="{FF2B5EF4-FFF2-40B4-BE49-F238E27FC236}">
                <a16:creationId xmlns:a16="http://schemas.microsoft.com/office/drawing/2014/main" id="{700DCD27-685C-447B-B6DE-A8F8F594A726}"/>
              </a:ext>
            </a:extLst>
          </p:cNvPr>
          <p:cNvSpPr>
            <a:spLocks noChangeArrowheads="1"/>
          </p:cNvSpPr>
          <p:nvPr/>
        </p:nvSpPr>
        <p:spPr bwMode="auto">
          <a:xfrm>
            <a:off x="5562600" y="1887538"/>
            <a:ext cx="38100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en-US" altLang="en-US" sz="2000" b="1">
                <a:solidFill>
                  <a:srgbClr val="0000FF"/>
                </a:solidFill>
                <a:latin typeface="Times New Roman" panose="02020603050405020304" pitchFamily="18" charset="0"/>
                <a:cs typeface="Times New Roman" panose="02020603050405020304" pitchFamily="18" charset="0"/>
              </a:rPr>
              <a:t>Đề yêu cầu viết về điều gì?</a:t>
            </a:r>
          </a:p>
        </p:txBody>
      </p:sp>
      <p:sp>
        <p:nvSpPr>
          <p:cNvPr id="31756" name="Rectangle 12">
            <a:extLst>
              <a:ext uri="{FF2B5EF4-FFF2-40B4-BE49-F238E27FC236}">
                <a16:creationId xmlns:a16="http://schemas.microsoft.com/office/drawing/2014/main" id="{222BEC5B-E619-4BFF-B256-8A60C81FE864}"/>
              </a:ext>
            </a:extLst>
          </p:cNvPr>
          <p:cNvSpPr>
            <a:spLocks noChangeArrowheads="1"/>
          </p:cNvSpPr>
          <p:nvPr/>
        </p:nvSpPr>
        <p:spPr bwMode="auto">
          <a:xfrm>
            <a:off x="228600" y="1797050"/>
            <a:ext cx="5257800" cy="1323975"/>
          </a:xfrm>
          <a:prstGeom prst="rect">
            <a:avLst/>
          </a:prstGeom>
          <a:noFill/>
          <a:ln>
            <a:noFill/>
          </a:ln>
          <a:effectLst/>
        </p:spPr>
        <p:txBody>
          <a:bodyPr>
            <a:spAutoFit/>
          </a:bodyPr>
          <a:lstStyle>
            <a:lvl1pPr marL="457200" indent="-4572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defRPr/>
            </a:pPr>
            <a:r>
              <a:rPr lang="en-US" altLang="en-US" sz="2000" b="1" dirty="0">
                <a:solidFill>
                  <a:srgbClr val="0070C0"/>
                </a:solidFill>
                <a:latin typeface="Times New Roman" panose="02020603050405020304" pitchFamily="18" charset="0"/>
                <a:cs typeface="Times New Roman" panose="02020603050405020304" pitchFamily="18" charset="0"/>
              </a:rPr>
              <a:t>a. </a:t>
            </a:r>
            <a:r>
              <a:rPr lang="en-US" altLang="en-US" sz="2000" b="1" dirty="0" err="1">
                <a:solidFill>
                  <a:srgbClr val="0070C0"/>
                </a:solidFill>
                <a:latin typeface="Times New Roman" panose="02020603050405020304" pitchFamily="18" charset="0"/>
                <a:cs typeface="Times New Roman" panose="02020603050405020304" pitchFamily="18" charset="0"/>
              </a:rPr>
              <a:t>Tìm</a:t>
            </a:r>
            <a:r>
              <a:rPr lang="en-US" altLang="en-US" sz="2000" b="1" dirty="0">
                <a:solidFill>
                  <a:srgbClr val="0070C0"/>
                </a:solidFill>
                <a:latin typeface="Times New Roman" panose="02020603050405020304" pitchFamily="18" charset="0"/>
                <a:cs typeface="Times New Roman" panose="02020603050405020304" pitchFamily="18" charset="0"/>
              </a:rPr>
              <a:t> </a:t>
            </a:r>
            <a:r>
              <a:rPr lang="en-US" altLang="en-US" sz="2000" b="1" dirty="0" err="1">
                <a:solidFill>
                  <a:srgbClr val="0070C0"/>
                </a:solidFill>
                <a:latin typeface="Times New Roman" panose="02020603050405020304" pitchFamily="18" charset="0"/>
                <a:cs typeface="Times New Roman" panose="02020603050405020304" pitchFamily="18" charset="0"/>
              </a:rPr>
              <a:t>hiểu</a:t>
            </a:r>
            <a:r>
              <a:rPr lang="en-US" altLang="en-US" sz="2000" b="1" dirty="0">
                <a:solidFill>
                  <a:srgbClr val="0070C0"/>
                </a:solidFill>
                <a:latin typeface="Times New Roman" panose="02020603050405020304" pitchFamily="18" charset="0"/>
                <a:cs typeface="Times New Roman" panose="02020603050405020304" pitchFamily="18" charset="0"/>
              </a:rPr>
              <a:t> </a:t>
            </a:r>
            <a:r>
              <a:rPr lang="en-US" altLang="en-US" sz="2000" b="1" dirty="0" err="1">
                <a:solidFill>
                  <a:srgbClr val="0070C0"/>
                </a:solidFill>
                <a:latin typeface="Times New Roman" panose="02020603050405020304" pitchFamily="18" charset="0"/>
                <a:cs typeface="Times New Roman" panose="02020603050405020304" pitchFamily="18" charset="0"/>
              </a:rPr>
              <a:t>đề</a:t>
            </a:r>
            <a:r>
              <a:rPr lang="en-US" altLang="en-US" sz="2000" b="1" dirty="0">
                <a:solidFill>
                  <a:srgbClr val="0070C0"/>
                </a:solidFill>
                <a:latin typeface="Times New Roman" panose="02020603050405020304" pitchFamily="18" charset="0"/>
                <a:cs typeface="Times New Roman" panose="02020603050405020304" pitchFamily="18" charset="0"/>
              </a:rPr>
              <a:t>:</a:t>
            </a:r>
          </a:p>
          <a:p>
            <a:pPr algn="just">
              <a:defRPr/>
            </a:pPr>
            <a:r>
              <a:rPr lang="en-US" altLang="en-US" sz="2000" dirty="0">
                <a:latin typeface="Times New Roman" panose="02020603050405020304" pitchFamily="18" charset="0"/>
                <a:cs typeface="Times New Roman" panose="02020603050405020304" pitchFamily="18" charset="0"/>
              </a:rPr>
              <a:t>- </a:t>
            </a:r>
            <a:r>
              <a:rPr lang="en-US" altLang="en-US" sz="2000" b="1" i="1" dirty="0" err="1">
                <a:latin typeface="Times New Roman" panose="02020603050405020304" pitchFamily="18" charset="0"/>
                <a:cs typeface="Times New Roman" panose="02020603050405020304" pitchFamily="18" charset="0"/>
              </a:rPr>
              <a:t>Kiểu</a:t>
            </a:r>
            <a:r>
              <a:rPr lang="en-US" altLang="en-US" sz="2000" b="1" i="1" dirty="0">
                <a:latin typeface="Times New Roman" panose="02020603050405020304" pitchFamily="18" charset="0"/>
                <a:cs typeface="Times New Roman" panose="02020603050405020304" pitchFamily="18" charset="0"/>
              </a:rPr>
              <a:t> </a:t>
            </a:r>
            <a:r>
              <a:rPr lang="en-US" altLang="en-US" sz="2000" b="1" i="1" dirty="0" err="1">
                <a:latin typeface="Times New Roman" panose="02020603050405020304" pitchFamily="18" charset="0"/>
                <a:cs typeface="Times New Roman" panose="02020603050405020304" pitchFamily="18" charset="0"/>
              </a:rPr>
              <a:t>bài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Biểu</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cảm</a:t>
            </a:r>
            <a:endParaRPr lang="en-US" altLang="en-US" sz="2000" dirty="0">
              <a:latin typeface="Times New Roman" panose="02020603050405020304" pitchFamily="18" charset="0"/>
              <a:cs typeface="Times New Roman" panose="02020603050405020304" pitchFamily="18" charset="0"/>
            </a:endParaRPr>
          </a:p>
          <a:p>
            <a:pPr marL="0" indent="0" algn="just">
              <a:defRPr/>
            </a:pPr>
            <a:r>
              <a:rPr lang="en-US" altLang="en-US" sz="2000" dirty="0">
                <a:latin typeface="Times New Roman" panose="02020603050405020304" pitchFamily="18" charset="0"/>
                <a:cs typeface="Times New Roman" panose="02020603050405020304" pitchFamily="18" charset="0"/>
              </a:rPr>
              <a:t>- </a:t>
            </a:r>
            <a:r>
              <a:rPr lang="en-US" altLang="en-US" sz="2000" b="1" i="1" dirty="0" err="1">
                <a:latin typeface="Times New Roman" panose="02020603050405020304" pitchFamily="18" charset="0"/>
                <a:cs typeface="Times New Roman" panose="02020603050405020304" pitchFamily="18" charset="0"/>
              </a:rPr>
              <a:t>Nội</a:t>
            </a:r>
            <a:r>
              <a:rPr lang="en-US" altLang="en-US" sz="2000" b="1" i="1" dirty="0">
                <a:latin typeface="Times New Roman" panose="02020603050405020304" pitchFamily="18" charset="0"/>
                <a:cs typeface="Times New Roman" panose="02020603050405020304" pitchFamily="18" charset="0"/>
              </a:rPr>
              <a:t> dung</a:t>
            </a:r>
            <a:r>
              <a:rPr lang="en-US" altLang="en-US" sz="2000" b="1" dirty="0">
                <a:latin typeface="Times New Roman" panose="02020603050405020304" pitchFamily="18" charset="0"/>
                <a:cs typeface="Times New Roman" panose="02020603050405020304" pitchFamily="18" charset="0"/>
              </a:rPr>
              <a:t>: </a:t>
            </a:r>
            <a:r>
              <a:rPr lang="vi-VN" altLang="en-US" sz="2000" dirty="0" err="1">
                <a:latin typeface="Times New Roman" panose="02020603050405020304" pitchFamily="18" charset="0"/>
                <a:cs typeface="Times New Roman" panose="02020603050405020304" pitchFamily="18" charset="0"/>
              </a:rPr>
              <a:t>T</a:t>
            </a:r>
            <a:r>
              <a:rPr lang="en-US" altLang="en-US" sz="2000" dirty="0" err="1">
                <a:latin typeface="Times New Roman" panose="02020603050405020304" pitchFamily="18" charset="0"/>
                <a:cs typeface="Times New Roman" panose="02020603050405020304" pitchFamily="18" charset="0"/>
              </a:rPr>
              <a:t>hái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độ</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tình</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cảm</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với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một</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loài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cây</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cụ</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thể</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mà</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em</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yêu</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mến</a:t>
            </a:r>
            <a:r>
              <a:rPr lang="en-US" altLang="en-US" sz="2000" dirty="0">
                <a:latin typeface="Times New Roman" panose="02020603050405020304" pitchFamily="18" charset="0"/>
                <a:cs typeface="Times New Roman" panose="02020603050405020304" pitchFamily="18" charset="0"/>
              </a:rPr>
              <a:t>. </a:t>
            </a:r>
          </a:p>
        </p:txBody>
      </p:sp>
      <p:sp>
        <p:nvSpPr>
          <p:cNvPr id="31757" name="Rectangle 13">
            <a:extLst>
              <a:ext uri="{FF2B5EF4-FFF2-40B4-BE49-F238E27FC236}">
                <a16:creationId xmlns:a16="http://schemas.microsoft.com/office/drawing/2014/main" id="{BDFE70B3-FFBE-45C5-BAD7-6A0DBA9D16D8}"/>
              </a:ext>
            </a:extLst>
          </p:cNvPr>
          <p:cNvSpPr>
            <a:spLocks noChangeArrowheads="1"/>
          </p:cNvSpPr>
          <p:nvPr/>
        </p:nvSpPr>
        <p:spPr bwMode="auto">
          <a:xfrm>
            <a:off x="5562600" y="3276600"/>
            <a:ext cx="3505200" cy="7080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en-US" altLang="en-US" sz="2000" b="1">
                <a:solidFill>
                  <a:srgbClr val="0000FF"/>
                </a:solidFill>
                <a:latin typeface="Times New Roman" panose="02020603050405020304" pitchFamily="18" charset="0"/>
                <a:cs typeface="Times New Roman" panose="02020603050405020304" pitchFamily="18" charset="0"/>
              </a:rPr>
              <a:t>Em yêu loài cây gì? Vì sao em yêu loài cây đó?</a:t>
            </a:r>
          </a:p>
        </p:txBody>
      </p:sp>
      <p:cxnSp>
        <p:nvCxnSpPr>
          <p:cNvPr id="3" name="Straight Connector 2">
            <a:extLst>
              <a:ext uri="{FF2B5EF4-FFF2-40B4-BE49-F238E27FC236}">
                <a16:creationId xmlns:a16="http://schemas.microsoft.com/office/drawing/2014/main" id="{8E43520B-FF1B-4079-BC1C-234CC494E4DF}"/>
              </a:ext>
            </a:extLst>
          </p:cNvPr>
          <p:cNvCxnSpPr/>
          <p:nvPr/>
        </p:nvCxnSpPr>
        <p:spPr bwMode="auto">
          <a:xfrm>
            <a:off x="2149475" y="1379538"/>
            <a:ext cx="325438"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22" name="Straight Connector 21">
            <a:extLst>
              <a:ext uri="{FF2B5EF4-FFF2-40B4-BE49-F238E27FC236}">
                <a16:creationId xmlns:a16="http://schemas.microsoft.com/office/drawing/2014/main" id="{0464236E-E5FD-47A8-93B1-7F6D8D785781}"/>
              </a:ext>
            </a:extLst>
          </p:cNvPr>
          <p:cNvCxnSpPr/>
          <p:nvPr/>
        </p:nvCxnSpPr>
        <p:spPr bwMode="auto">
          <a:xfrm flipV="1">
            <a:off x="2551113" y="1371600"/>
            <a:ext cx="325437" cy="3175"/>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25" name="Straight Connector 24">
            <a:extLst>
              <a:ext uri="{FF2B5EF4-FFF2-40B4-BE49-F238E27FC236}">
                <a16:creationId xmlns:a16="http://schemas.microsoft.com/office/drawing/2014/main" id="{4595C2CE-DE64-442D-9DE7-7B69F453A6AB}"/>
              </a:ext>
            </a:extLst>
          </p:cNvPr>
          <p:cNvCxnSpPr/>
          <p:nvPr/>
        </p:nvCxnSpPr>
        <p:spPr bwMode="auto">
          <a:xfrm>
            <a:off x="1250950" y="1392238"/>
            <a:ext cx="650875"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29" name="Rectangle 11">
            <a:extLst>
              <a:ext uri="{FF2B5EF4-FFF2-40B4-BE49-F238E27FC236}">
                <a16:creationId xmlns:a16="http://schemas.microsoft.com/office/drawing/2014/main" id="{6D993C3B-E5D6-49C8-B15A-1DFF1BD642EC}"/>
              </a:ext>
            </a:extLst>
          </p:cNvPr>
          <p:cNvSpPr>
            <a:spLocks noChangeArrowheads="1"/>
          </p:cNvSpPr>
          <p:nvPr/>
        </p:nvSpPr>
        <p:spPr bwMode="auto">
          <a:xfrm>
            <a:off x="5562600" y="1263650"/>
            <a:ext cx="34290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en-US" altLang="en-US" sz="2000" b="1">
                <a:solidFill>
                  <a:srgbClr val="0000FF"/>
                </a:solidFill>
                <a:latin typeface="Times New Roman" panose="02020603050405020304" pitchFamily="18" charset="0"/>
                <a:cs typeface="Times New Roman" panose="02020603050405020304" pitchFamily="18" charset="0"/>
              </a:rPr>
              <a:t>Đề thuộc kiểu bài nào?</a:t>
            </a:r>
          </a:p>
        </p:txBody>
      </p:sp>
      <p:pic>
        <p:nvPicPr>
          <p:cNvPr id="6159" name="Picture 29">
            <a:extLst>
              <a:ext uri="{FF2B5EF4-FFF2-40B4-BE49-F238E27FC236}">
                <a16:creationId xmlns:a16="http://schemas.microsoft.com/office/drawing/2014/main" id="{D826148F-54A1-4908-B804-BA26D7356A2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711561">
            <a:off x="3686175" y="720725"/>
            <a:ext cx="817563" cy="75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Box 3">
            <a:extLst>
              <a:ext uri="{FF2B5EF4-FFF2-40B4-BE49-F238E27FC236}">
                <a16:creationId xmlns:a16="http://schemas.microsoft.com/office/drawing/2014/main" id="{24F42AE4-44C4-41A4-9AD5-EB3CF8A8A90E}"/>
              </a:ext>
            </a:extLst>
          </p:cNvPr>
          <p:cNvSpPr txBox="1">
            <a:spLocks noChangeArrowheads="1"/>
          </p:cNvSpPr>
          <p:nvPr/>
        </p:nvSpPr>
        <p:spPr bwMode="auto">
          <a:xfrm>
            <a:off x="0" y="101025"/>
            <a:ext cx="9144000" cy="584775"/>
          </a:xfrm>
          <a:prstGeom prst="rect">
            <a:avLst/>
          </a:prstGeom>
          <a:solidFill>
            <a:srgbClr val="FFFF66"/>
          </a:solidFill>
          <a:ln w="57150">
            <a:solidFill>
              <a:srgbClr val="FF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vi-VN" altLang="en-US" b="1" dirty="0">
                <a:solidFill>
                  <a:srgbClr val="FF3300"/>
                </a:solidFill>
                <a:latin typeface="Times New Roman" panose="02020603050405020304" pitchFamily="18" charset="0"/>
              </a:rPr>
              <a:t>LUYỆN TẬP CÁCH </a:t>
            </a:r>
            <a:r>
              <a:rPr lang="vi-VN" altLang="en-US" b="1">
                <a:solidFill>
                  <a:srgbClr val="FF3300"/>
                </a:solidFill>
                <a:latin typeface="Times New Roman" panose="02020603050405020304" pitchFamily="18" charset="0"/>
              </a:rPr>
              <a:t>LÀM VĂN BẢN </a:t>
            </a:r>
            <a:r>
              <a:rPr lang="vi-VN" altLang="en-US" b="1" dirty="0">
                <a:solidFill>
                  <a:srgbClr val="FF3300"/>
                </a:solidFill>
                <a:latin typeface="Times New Roman" panose="02020603050405020304" pitchFamily="18" charset="0"/>
              </a:rPr>
              <a:t>BIỂU CẢM</a:t>
            </a:r>
            <a:endParaRPr lang="en-US" altLang="en-US" b="1" dirty="0">
              <a:solidFill>
                <a:srgbClr val="FF3300"/>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1751"/>
                                        </p:tgtEl>
                                        <p:attrNameLst>
                                          <p:attrName>style.visibility</p:attrName>
                                        </p:attrNameLst>
                                      </p:cBhvr>
                                      <p:to>
                                        <p:strVal val="visible"/>
                                      </p:to>
                                    </p:set>
                                    <p:animEffect transition="in" filter="fade">
                                      <p:cBhvr>
                                        <p:cTn id="7" dur="500"/>
                                        <p:tgtEl>
                                          <p:spTgt spid="31751"/>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1753"/>
                                        </p:tgtEl>
                                        <p:attrNameLst>
                                          <p:attrName>style.visibility</p:attrName>
                                        </p:attrNameLst>
                                      </p:cBhvr>
                                      <p:to>
                                        <p:strVal val="visible"/>
                                      </p:to>
                                    </p:set>
                                    <p:animEffect transition="in" filter="fade">
                                      <p:cBhvr>
                                        <p:cTn id="11" dur="500"/>
                                        <p:tgtEl>
                                          <p:spTgt spid="3175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1754"/>
                                        </p:tgtEl>
                                        <p:attrNameLst>
                                          <p:attrName>style.visibility</p:attrName>
                                        </p:attrNameLst>
                                      </p:cBhvr>
                                      <p:to>
                                        <p:strVal val="visible"/>
                                      </p:to>
                                    </p:set>
                                    <p:animEffect transition="in" filter="fade">
                                      <p:cBhvr>
                                        <p:cTn id="16" dur="500"/>
                                        <p:tgtEl>
                                          <p:spTgt spid="31754"/>
                                        </p:tgtEl>
                                      </p:cBhvr>
                                    </p:animEffect>
                                  </p:childTnLst>
                                </p:cTn>
                              </p:par>
                            </p:childTnLst>
                          </p:cTn>
                        </p:par>
                        <p:par>
                          <p:cTn id="17" fill="hold" nodeType="afterGroup">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31756">
                                            <p:txEl>
                                              <p:pRg st="0" end="0"/>
                                            </p:txEl>
                                          </p:spTgt>
                                        </p:tgtEl>
                                        <p:attrNameLst>
                                          <p:attrName>style.visibility</p:attrName>
                                        </p:attrNameLst>
                                      </p:cBhvr>
                                      <p:to>
                                        <p:strVal val="visible"/>
                                      </p:to>
                                    </p:set>
                                    <p:animEffect transition="in" filter="fade">
                                      <p:cBhvr>
                                        <p:cTn id="20" dur="500"/>
                                        <p:tgtEl>
                                          <p:spTgt spid="31756">
                                            <p:txEl>
                                              <p:pRg st="0" end="0"/>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500"/>
                                        <p:tgtEl>
                                          <p:spTgt spid="29"/>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nodeType="click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500"/>
                                        <p:tgtEl>
                                          <p:spTgt spid="25"/>
                                        </p:tgtEl>
                                      </p:cBhvr>
                                    </p:animEffect>
                                  </p:childTnLst>
                                </p:cTn>
                              </p:par>
                              <p:par>
                                <p:cTn id="31" presetID="10" presetClass="entr" presetSubtype="0" fill="hold" nodeType="with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500"/>
                                        <p:tgtEl>
                                          <p:spTgt spid="3"/>
                                        </p:tgtEl>
                                      </p:cBhvr>
                                    </p:animEffect>
                                  </p:childTnLst>
                                </p:cTn>
                              </p:par>
                              <p:par>
                                <p:cTn id="34" presetID="10" presetClass="entr" presetSubtype="0" fill="hold"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500"/>
                                        <p:tgtEl>
                                          <p:spTgt spid="22"/>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1756">
                                            <p:txEl>
                                              <p:pRg st="1" end="1"/>
                                            </p:txEl>
                                          </p:spTgt>
                                        </p:tgtEl>
                                        <p:attrNameLst>
                                          <p:attrName>style.visibility</p:attrName>
                                        </p:attrNameLst>
                                      </p:cBhvr>
                                      <p:to>
                                        <p:strVal val="visible"/>
                                      </p:to>
                                    </p:set>
                                    <p:animEffect transition="in" filter="fade">
                                      <p:cBhvr>
                                        <p:cTn id="41" dur="500"/>
                                        <p:tgtEl>
                                          <p:spTgt spid="31756">
                                            <p:txEl>
                                              <p:pRg st="1" end="1"/>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1755"/>
                                        </p:tgtEl>
                                        <p:attrNameLst>
                                          <p:attrName>style.visibility</p:attrName>
                                        </p:attrNameLst>
                                      </p:cBhvr>
                                      <p:to>
                                        <p:strVal val="visible"/>
                                      </p:to>
                                    </p:set>
                                    <p:animEffect transition="in" filter="fade">
                                      <p:cBhvr>
                                        <p:cTn id="46" dur="500"/>
                                        <p:tgtEl>
                                          <p:spTgt spid="31755"/>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31756">
                                            <p:txEl>
                                              <p:pRg st="2" end="2"/>
                                            </p:txEl>
                                          </p:spTgt>
                                        </p:tgtEl>
                                        <p:attrNameLst>
                                          <p:attrName>style.visibility</p:attrName>
                                        </p:attrNameLst>
                                      </p:cBhvr>
                                      <p:to>
                                        <p:strVal val="visible"/>
                                      </p:to>
                                    </p:set>
                                    <p:animEffect transition="in" filter="fade">
                                      <p:cBhvr>
                                        <p:cTn id="51" dur="500"/>
                                        <p:tgtEl>
                                          <p:spTgt spid="31756">
                                            <p:txEl>
                                              <p:pRg st="2" end="2"/>
                                            </p:txEl>
                                          </p:spTgt>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31759">
                                            <p:txEl>
                                              <p:pRg st="0" end="0"/>
                                            </p:txEl>
                                          </p:spTgt>
                                        </p:tgtEl>
                                        <p:attrNameLst>
                                          <p:attrName>style.visibility</p:attrName>
                                        </p:attrNameLst>
                                      </p:cBhvr>
                                      <p:to>
                                        <p:strVal val="visible"/>
                                      </p:to>
                                    </p:set>
                                    <p:animEffect transition="in" filter="fade">
                                      <p:cBhvr>
                                        <p:cTn id="56" dur="500"/>
                                        <p:tgtEl>
                                          <p:spTgt spid="31759">
                                            <p:txEl>
                                              <p:pRg st="0" end="0"/>
                                            </p:txEl>
                                          </p:spTgt>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10" presetClass="exit" presetSubtype="0" fill="hold" grpId="1" nodeType="clickEffect">
                                  <p:stCondLst>
                                    <p:cond delay="0"/>
                                  </p:stCondLst>
                                  <p:childTnLst>
                                    <p:animEffect transition="out" filter="fade">
                                      <p:cBhvr>
                                        <p:cTn id="60" dur="500"/>
                                        <p:tgtEl>
                                          <p:spTgt spid="29"/>
                                        </p:tgtEl>
                                      </p:cBhvr>
                                    </p:animEffect>
                                    <p:set>
                                      <p:cBhvr>
                                        <p:cTn id="61" dur="1" fill="hold">
                                          <p:stCondLst>
                                            <p:cond delay="499"/>
                                          </p:stCondLst>
                                        </p:cTn>
                                        <p:tgtEl>
                                          <p:spTgt spid="29"/>
                                        </p:tgtEl>
                                        <p:attrNameLst>
                                          <p:attrName>style.visibility</p:attrName>
                                        </p:attrNameLst>
                                      </p:cBhvr>
                                      <p:to>
                                        <p:strVal val="hidden"/>
                                      </p:to>
                                    </p:set>
                                  </p:childTnLst>
                                </p:cTn>
                              </p:par>
                              <p:par>
                                <p:cTn id="62" presetID="10" presetClass="exit" presetSubtype="0" fill="hold" grpId="1" nodeType="withEffect">
                                  <p:stCondLst>
                                    <p:cond delay="0"/>
                                  </p:stCondLst>
                                  <p:childTnLst>
                                    <p:animEffect transition="out" filter="fade">
                                      <p:cBhvr>
                                        <p:cTn id="63" dur="500"/>
                                        <p:tgtEl>
                                          <p:spTgt spid="31755"/>
                                        </p:tgtEl>
                                      </p:cBhvr>
                                    </p:animEffect>
                                    <p:set>
                                      <p:cBhvr>
                                        <p:cTn id="64" dur="1" fill="hold">
                                          <p:stCondLst>
                                            <p:cond delay="499"/>
                                          </p:stCondLst>
                                        </p:cTn>
                                        <p:tgtEl>
                                          <p:spTgt spid="31755"/>
                                        </p:tgtEl>
                                        <p:attrNameLst>
                                          <p:attrName>style.visibility</p:attrName>
                                        </p:attrNameLst>
                                      </p:cBhvr>
                                      <p:to>
                                        <p:strVal val="hidden"/>
                                      </p:to>
                                    </p:set>
                                  </p:childTnLst>
                                </p:cTn>
                              </p:par>
                              <p:par>
                                <p:cTn id="65" presetID="10" presetClass="entr" presetSubtype="0" fill="hold" grpId="0" nodeType="withEffect">
                                  <p:stCondLst>
                                    <p:cond delay="0"/>
                                  </p:stCondLst>
                                  <p:childTnLst>
                                    <p:set>
                                      <p:cBhvr>
                                        <p:cTn id="66" dur="1" fill="hold">
                                          <p:stCondLst>
                                            <p:cond delay="0"/>
                                          </p:stCondLst>
                                        </p:cTn>
                                        <p:tgtEl>
                                          <p:spTgt spid="31757"/>
                                        </p:tgtEl>
                                        <p:attrNameLst>
                                          <p:attrName>style.visibility</p:attrName>
                                        </p:attrNameLst>
                                      </p:cBhvr>
                                      <p:to>
                                        <p:strVal val="visible"/>
                                      </p:to>
                                    </p:set>
                                    <p:animEffect transition="in" filter="fade">
                                      <p:cBhvr>
                                        <p:cTn id="67" dur="500"/>
                                        <p:tgtEl>
                                          <p:spTgt spid="317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9" grpId="0" uiExpand="1" build="p"/>
      <p:bldP spid="31751" grpId="0"/>
      <p:bldP spid="31753" grpId="0"/>
      <p:bldP spid="31754" grpId="0"/>
      <p:bldP spid="31755" grpId="0"/>
      <p:bldP spid="31755" grpId="1"/>
      <p:bldP spid="31756" grpId="0" uiExpand="1" build="p"/>
      <p:bldP spid="31757" grpId="0" animBg="1"/>
      <p:bldP spid="29" grpId="0"/>
      <p:bldP spid="29"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descr="tre">
            <a:extLst>
              <a:ext uri="{FF2B5EF4-FFF2-40B4-BE49-F238E27FC236}">
                <a16:creationId xmlns:a16="http://schemas.microsoft.com/office/drawing/2014/main" id="{6607AD7B-280D-4657-9BC6-5953BB7140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04800"/>
            <a:ext cx="83058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nodeType="withEffect">
                                  <p:stCondLst>
                                    <p:cond delay="0"/>
                                  </p:stCondLst>
                                  <p:childTnLst>
                                    <p:set>
                                      <p:cBhvr>
                                        <p:cTn id="6" dur="1" fill="hold">
                                          <p:stCondLst>
                                            <p:cond delay="0"/>
                                          </p:stCondLst>
                                        </p:cTn>
                                        <p:tgtEl>
                                          <p:spTgt spid="94210"/>
                                        </p:tgtEl>
                                        <p:attrNameLst>
                                          <p:attrName>style.visibility</p:attrName>
                                        </p:attrNameLst>
                                      </p:cBhvr>
                                      <p:to>
                                        <p:strVal val="visible"/>
                                      </p:to>
                                    </p:set>
                                    <p:animEffect transition="in" filter="wheel(4)">
                                      <p:cBhvr>
                                        <p:cTn id="7" dur="2000"/>
                                        <p:tgtEl>
                                          <p:spTgt spid="942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nhung-hinh-anh-ve-cay-tre-viet-nam-dep-nhat-19">
            <a:extLst>
              <a:ext uri="{FF2B5EF4-FFF2-40B4-BE49-F238E27FC236}">
                <a16:creationId xmlns:a16="http://schemas.microsoft.com/office/drawing/2014/main" id="{1DCE24C7-4714-4985-8F28-2749477613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838200"/>
            <a:ext cx="15240000" cy="857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465169727_5aa02f56fc[2]">
            <a:extLst>
              <a:ext uri="{FF2B5EF4-FFF2-40B4-BE49-F238E27FC236}">
                <a16:creationId xmlns:a16="http://schemas.microsoft.com/office/drawing/2014/main" id="{58E482A7-D224-417E-9C05-584B466562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04800"/>
            <a:ext cx="800100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descr="095551151208trex">
            <a:extLst>
              <a:ext uri="{FF2B5EF4-FFF2-40B4-BE49-F238E27FC236}">
                <a16:creationId xmlns:a16="http://schemas.microsoft.com/office/drawing/2014/main" id="{5419DE3D-128B-4ABB-8887-BCF3D8E2AF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1000"/>
            <a:ext cx="91440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97282"/>
                                        </p:tgtEl>
                                        <p:attrNameLst>
                                          <p:attrName>style.visibility</p:attrName>
                                        </p:attrNameLst>
                                      </p:cBhvr>
                                      <p:to>
                                        <p:strVal val="visible"/>
                                      </p:to>
                                    </p:set>
                                    <p:animEffect transition="in" filter="checkerboard(across)">
                                      <p:cBhvr>
                                        <p:cTn id="7" dur="500"/>
                                        <p:tgtEl>
                                          <p:spTgt spid="972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Măng tre">
            <a:extLst>
              <a:ext uri="{FF2B5EF4-FFF2-40B4-BE49-F238E27FC236}">
                <a16:creationId xmlns:a16="http://schemas.microsoft.com/office/drawing/2014/main" id="{2783E494-3C03-4156-8EC4-12CA9C0D6C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609600"/>
            <a:ext cx="76962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912</TotalTime>
  <Words>961</Words>
  <Application>Microsoft Office PowerPoint</Application>
  <PresentationFormat>On-screen Show (4:3)</PresentationFormat>
  <Paragraphs>89</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.VnAristote</vt:lpstr>
      <vt:lpstr>.VnBook-Antiqua</vt: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Hướng dẫn tự học - Làm hoàn chỉnh bài văn. -  Chuẩn bị bài mới:  + Đại từ  + Quan hệ từ</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TUAN 7-TIET 28- L.T.C.L VANBIEUCAM</dc:title>
  <dc:subject>TAPLAMVAN</dc:subject>
  <dc:creator>HONGTHAO</dc:creator>
  <cp:lastModifiedBy>user</cp:lastModifiedBy>
  <cp:revision>228</cp:revision>
  <dcterms:created xsi:type="dcterms:W3CDTF">2009-10-03T11:33:56Z</dcterms:created>
  <dcterms:modified xsi:type="dcterms:W3CDTF">2021-10-24T12:49:09Z</dcterms:modified>
</cp:coreProperties>
</file>