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html"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7"/>
  </p:notesMasterIdLst>
  <p:sldIdLst>
    <p:sldId id="377" r:id="rId3"/>
    <p:sldId id="357" r:id="rId4"/>
    <p:sldId id="256" r:id="rId5"/>
    <p:sldId id="257" r:id="rId6"/>
    <p:sldId id="258" r:id="rId7"/>
    <p:sldId id="355" r:id="rId8"/>
    <p:sldId id="260" r:id="rId9"/>
    <p:sldId id="262" r:id="rId10"/>
    <p:sldId id="263" r:id="rId11"/>
    <p:sldId id="358" r:id="rId12"/>
    <p:sldId id="359" r:id="rId13"/>
    <p:sldId id="298" r:id="rId14"/>
    <p:sldId id="389" r:id="rId15"/>
    <p:sldId id="326" r:id="rId16"/>
    <p:sldId id="332" r:id="rId17"/>
    <p:sldId id="378" r:id="rId18"/>
    <p:sldId id="363" r:id="rId19"/>
    <p:sldId id="390" r:id="rId20"/>
    <p:sldId id="365" r:id="rId21"/>
    <p:sldId id="391" r:id="rId22"/>
    <p:sldId id="366" r:id="rId23"/>
    <p:sldId id="367" r:id="rId24"/>
    <p:sldId id="392" r:id="rId25"/>
    <p:sldId id="368" r:id="rId26"/>
    <p:sldId id="393" r:id="rId27"/>
    <p:sldId id="369" r:id="rId28"/>
    <p:sldId id="371" r:id="rId29"/>
    <p:sldId id="370" r:id="rId30"/>
    <p:sldId id="330" r:id="rId31"/>
    <p:sldId id="372" r:id="rId32"/>
    <p:sldId id="373" r:id="rId33"/>
    <p:sldId id="375" r:id="rId34"/>
    <p:sldId id="376" r:id="rId35"/>
    <p:sldId id="300" r:id="rId36"/>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AFC679"/>
    <a:srgbClr val="C86865"/>
    <a:srgbClr val="A7C46E"/>
    <a:srgbClr val="FA8A7E"/>
    <a:srgbClr val="FA9A90"/>
    <a:srgbClr val="F8D974"/>
    <a:srgbClr val="F8D870"/>
    <a:srgbClr val="F8EAE9"/>
    <a:srgbClr val="F8DB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94654"/>
  </p:normalViewPr>
  <p:slideViewPr>
    <p:cSldViewPr>
      <p:cViewPr varScale="1">
        <p:scale>
          <a:sx n="90" d="100"/>
          <a:sy n="90" d="100"/>
        </p:scale>
        <p:origin x="936" y="72"/>
      </p:cViewPr>
      <p:guideLst>
        <p:guide orient="horz" pos="1620"/>
        <p:guide pos="2880"/>
      </p:guideLst>
    </p:cSldViewPr>
  </p:slideViewPr>
  <p:notesTextViewPr>
    <p:cViewPr>
      <p:scale>
        <a:sx n="1" d="1"/>
        <a:sy n="1" d="1"/>
      </p:scale>
      <p:origin x="0" y="0"/>
    </p:cViewPr>
  </p:notesTextViewPr>
  <p:sorterViewPr>
    <p:cViewPr>
      <p:scale>
        <a:sx n="124" d="100"/>
        <a:sy n="12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8F927D-97D4-4E74-AB37-997DDBB715F4}" type="datetimeFigureOut">
              <a:rPr lang="zh-CN" altLang="en-US" smtClean="0"/>
              <a:t>2021/10/24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15CA27-7180-4F6B-A84E-BE3F55DF1844}" type="slidenum">
              <a:rPr lang="zh-CN" altLang="en-US" smtClean="0"/>
              <a:t>‹#›</a:t>
            </a:fld>
            <a:endParaRPr lang="zh-CN" altLang="en-US"/>
          </a:p>
        </p:txBody>
      </p:sp>
    </p:spTree>
    <p:extLst>
      <p:ext uri="{BB962C8B-B14F-4D97-AF65-F5344CB8AC3E}">
        <p14:creationId xmlns:p14="http://schemas.microsoft.com/office/powerpoint/2010/main" val="677983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5CA27-7180-4F6B-A84E-BE3F55DF184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4226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93530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14</a:t>
            </a:fld>
            <a:endParaRPr lang="zh-CN" altLang="en-US"/>
          </a:p>
        </p:txBody>
      </p:sp>
    </p:spTree>
    <p:extLst>
      <p:ext uri="{BB962C8B-B14F-4D97-AF65-F5344CB8AC3E}">
        <p14:creationId xmlns:p14="http://schemas.microsoft.com/office/powerpoint/2010/main" val="3277453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390C9-E209-452A-AF2C-23D0DB5DF8D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84076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34</a:t>
            </a:fld>
            <a:endParaRPr lang="zh-CN" altLang="en-US"/>
          </a:p>
        </p:txBody>
      </p:sp>
    </p:spTree>
    <p:extLst>
      <p:ext uri="{BB962C8B-B14F-4D97-AF65-F5344CB8AC3E}">
        <p14:creationId xmlns:p14="http://schemas.microsoft.com/office/powerpoint/2010/main" val="1305557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342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2021/10/24</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2150945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2021/10/24</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3162373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AE21A5-F20C-432A-90B7-131250A6F26E}"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D5509-DCB5-4261-B64A-0656A6C717F0}" type="slidenum">
              <a:rPr lang="en-US" smtClean="0"/>
              <a:t>‹#›</a:t>
            </a:fld>
            <a:endParaRPr lang="en-US"/>
          </a:p>
        </p:txBody>
      </p:sp>
    </p:spTree>
    <p:extLst>
      <p:ext uri="{BB962C8B-B14F-4D97-AF65-F5344CB8AC3E}">
        <p14:creationId xmlns:p14="http://schemas.microsoft.com/office/powerpoint/2010/main" val="2674928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2021/10/24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995847149"/>
      </p:ext>
    </p:extLst>
  </p:cSld>
  <p:clrMapOvr>
    <a:masterClrMapping/>
  </p:clrMapOvr>
  <p:transition spd="slow" advTm="2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817701" y="274050"/>
            <a:ext cx="531100" cy="54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8" name="文本框 27" hidden="1"/>
          <p:cNvSpPr txBox="1"/>
          <p:nvPr/>
        </p:nvSpPr>
        <p:spPr>
          <a:xfrm>
            <a:off x="5885578" y="4849357"/>
            <a:ext cx="1018227" cy="300082"/>
          </a:xfrm>
          <a:prstGeom prst="rect">
            <a:avLst/>
          </a:prstGeom>
          <a:noFill/>
        </p:spPr>
        <p:txBody>
          <a:bodyPr wrap="none" rtlCol="0">
            <a:spAutoFit/>
          </a:bodyPr>
          <a:lstStyle>
            <a:defPPr>
              <a:defRPr lang="zh-CN"/>
            </a:defPPr>
            <a:lvl1pPr>
              <a:defRPr>
                <a:solidFill>
                  <a:schemeClr val="accent1"/>
                </a:solidFill>
              </a:defRPr>
            </a:lvl1pPr>
          </a:lstStyle>
          <a:p>
            <a:r>
              <a:rPr lang="en-US" altLang="zh-CN" sz="1350" dirty="0">
                <a:solidFill>
                  <a:schemeClr val="accent4"/>
                </a:solidFill>
                <a:latin typeface="Bodoni MT" panose="02070803080606020203" pitchFamily="18" charset="0"/>
                <a:ea typeface="方正正中黑简体" panose="02000000000000000000" pitchFamily="2" charset="-122"/>
              </a:rPr>
              <a:t>@</a:t>
            </a:r>
            <a:r>
              <a:rPr lang="zh-CN" altLang="en-US" sz="1350" dirty="0">
                <a:solidFill>
                  <a:schemeClr val="accent4"/>
                </a:solidFill>
                <a:latin typeface="方正行楷简体" panose="03000509000000000000" pitchFamily="65" charset="-122"/>
                <a:ea typeface="方正行楷简体" panose="03000509000000000000" pitchFamily="65" charset="-122"/>
              </a:rPr>
              <a:t>雪原</a:t>
            </a:r>
            <a:r>
              <a:rPr lang="en-US" altLang="zh-CN" sz="1350" dirty="0">
                <a:solidFill>
                  <a:schemeClr val="accent4"/>
                </a:solidFill>
                <a:latin typeface="方正行楷简体" panose="03000509000000000000" pitchFamily="65" charset="-122"/>
                <a:ea typeface="方正行楷简体" panose="03000509000000000000" pitchFamily="65" charset="-122"/>
              </a:rPr>
              <a:t>PPT</a:t>
            </a:r>
            <a:endParaRPr lang="zh-CN" altLang="en-US" sz="1350"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7610969" y="4849357"/>
            <a:ext cx="1194558" cy="300082"/>
          </a:xfrm>
          <a:prstGeom prst="rect">
            <a:avLst/>
          </a:prstGeom>
          <a:noFill/>
        </p:spPr>
        <p:txBody>
          <a:bodyPr wrap="none" rtlCol="0">
            <a:spAutoFit/>
          </a:bodyPr>
          <a:lstStyle>
            <a:defPPr>
              <a:defRPr lang="zh-CN"/>
            </a:defPPr>
            <a:lvl1pPr>
              <a:defRPr>
                <a:solidFill>
                  <a:schemeClr val="accent1"/>
                </a:solidFill>
              </a:defRPr>
            </a:lvl1pPr>
          </a:lstStyle>
          <a:p>
            <a:r>
              <a:rPr lang="en-US" altLang="zh-CN" sz="135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35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7193392" y="4933857"/>
            <a:ext cx="345761" cy="108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350">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610086" y="4906857"/>
            <a:ext cx="190279" cy="162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628650" y="4767263"/>
            <a:ext cx="2057400" cy="273844"/>
          </a:xfrm>
          <a:prstGeom prst="rect">
            <a:avLst/>
          </a:prstGeom>
        </p:spPr>
        <p:txBody>
          <a:bodyPr/>
          <a:lstStyle/>
          <a:p>
            <a:fld id="{618F58CE-AA9F-44F2-B75A-34227CEABCB3}" type="datetimeFigureOut">
              <a:rPr lang="zh-CN" altLang="en-US" smtClean="0"/>
              <a:t>2021/10/24</a:t>
            </a:fld>
            <a:endParaRPr lang="zh-CN" altLang="en-US"/>
          </a:p>
        </p:txBody>
      </p:sp>
      <p:sp>
        <p:nvSpPr>
          <p:cNvPr id="9" name="页脚占位符 8"/>
          <p:cNvSpPr>
            <a:spLocks noGrp="1"/>
          </p:cNvSpPr>
          <p:nvPr>
            <p:ph type="ftr" sz="quarter" idx="12"/>
          </p:nvPr>
        </p:nvSpPr>
        <p:spPr>
          <a:xfrm>
            <a:off x="3028950" y="4767263"/>
            <a:ext cx="3086100" cy="273844"/>
          </a:xfrm>
          <a:prstGeom prst="rect">
            <a:avLst/>
          </a:prstGeom>
        </p:spPr>
        <p:txBody>
          <a:bodyPr/>
          <a:lstStyle/>
          <a:p>
            <a:endParaRPr lang="zh-CN" altLang="en-US" dirty="0"/>
          </a:p>
        </p:txBody>
      </p:sp>
      <p:sp>
        <p:nvSpPr>
          <p:cNvPr id="74" name="任意多边形 73" hidden="1"/>
          <p:cNvSpPr/>
          <p:nvPr userDrawn="1"/>
        </p:nvSpPr>
        <p:spPr>
          <a:xfrm rot="894806">
            <a:off x="584340" y="104465"/>
            <a:ext cx="405789" cy="621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effectLst>
                <a:innerShdw blurRad="63500" dist="215900" dir="13500000">
                  <a:prstClr val="black">
                    <a:alpha val="50000"/>
                  </a:prstClr>
                </a:innerShdw>
              </a:effectLst>
            </a:endParaRPr>
          </a:p>
        </p:txBody>
      </p:sp>
      <p:sp>
        <p:nvSpPr>
          <p:cNvPr id="76" name="文本框 75" hidden="1"/>
          <p:cNvSpPr txBox="1"/>
          <p:nvPr/>
        </p:nvSpPr>
        <p:spPr>
          <a:xfrm>
            <a:off x="862708" y="444838"/>
            <a:ext cx="440846" cy="215999"/>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zh-CN" altLang="en-US" sz="405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605765653"/>
      </p:ext>
    </p:extLst>
  </p:cSld>
  <p:clrMapOvr>
    <a:masterClrMapping/>
  </p:clrMapOvr>
  <p:transition spd="slow"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864398"/>
      </p:ext>
    </p:extLst>
  </p:cSld>
  <p:clrMapOvr>
    <a:masterClrMapping/>
  </p:clrMapOvr>
  <p:transition spd="slow"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E516EF9-55CE-427A-9980-E93B4EA46758}" type="datetimeFigureOut">
              <a:rPr lang="en-US"/>
              <a:pPr>
                <a:defRPr/>
              </a:pPr>
              <a:t>10/24/2021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6A6D33B-4BDE-40C1-9950-F78070AFF29B}" type="slidenum">
              <a:rPr lang="en-US" altLang="en-US"/>
              <a:pPr/>
              <a:t>‹#›</a:t>
            </a:fld>
            <a:endParaRPr lang="en-US" altLang="en-US"/>
          </a:p>
        </p:txBody>
      </p:sp>
    </p:spTree>
    <p:extLst>
      <p:ext uri="{BB962C8B-B14F-4D97-AF65-F5344CB8AC3E}">
        <p14:creationId xmlns:p14="http://schemas.microsoft.com/office/powerpoint/2010/main" val="147865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376232"/>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672136"/>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20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2021/10/24</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67062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2021/10/24</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215383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0"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0"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2021/10/24</a:t>
            </a:fld>
            <a:endParaRPr lang="zh-CN" altLang="en-US"/>
          </a:p>
        </p:txBody>
      </p:sp>
      <p:sp>
        <p:nvSpPr>
          <p:cNvPr id="8" name="页脚占位符 7"/>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3139644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2021/10/24</a:t>
            </a:fld>
            <a:endParaRPr lang="zh-CN" altLang="en-US"/>
          </a:p>
        </p:txBody>
      </p:sp>
      <p:sp>
        <p:nvSpPr>
          <p:cNvPr id="4" name="页脚占位符 3"/>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282623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2021/10/24</a:t>
            </a:fld>
            <a:endParaRPr lang="zh-CN" altLang="en-US"/>
          </a:p>
        </p:txBody>
      </p:sp>
      <p:sp>
        <p:nvSpPr>
          <p:cNvPr id="3" name="页脚占位符 2"/>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770114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5"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5"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2021/10/24</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2039608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5"/>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2021/10/24</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2444363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16.xml"/><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11" Type="http://schemas.openxmlformats.org/officeDocument/2006/relationships/image" Target="../media/image4.gif"/><Relationship Id="rId5" Type="http://schemas.openxmlformats.org/officeDocument/2006/relationships/slideLayout" Target="../slideLayouts/slideLayout18.xml"/><Relationship Id="rId10"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971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2077" y="-28874"/>
            <a:ext cx="9156078" cy="5168685"/>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21" y="4017875"/>
            <a:ext cx="9144000" cy="1161276"/>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039" y="3957637"/>
            <a:ext cx="9144000" cy="1219669"/>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455282" y="173773"/>
            <a:ext cx="537994" cy="477469"/>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28668" y="-7866"/>
            <a:ext cx="2416843" cy="1126495"/>
          </a:xfrm>
          <a:prstGeom prst="rect">
            <a:avLst/>
          </a:prstGeom>
        </p:spPr>
      </p:pic>
    </p:spTree>
    <p:extLst>
      <p:ext uri="{BB962C8B-B14F-4D97-AF65-F5344CB8AC3E}">
        <p14:creationId xmlns:p14="http://schemas.microsoft.com/office/powerpoint/2010/main" val="19229988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jpg"/><Relationship Id="rId1" Type="http://schemas.openxmlformats.org/officeDocument/2006/relationships/slideLayout" Target="../slideLayouts/slideLayout13.xml"/><Relationship Id="rId4" Type="http://schemas.openxmlformats.org/officeDocument/2006/relationships/image" Target="../media/image28.gif"/></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4.html"/><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28.gif"/></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eg"/><Relationship Id="rId7" Type="http://schemas.openxmlformats.org/officeDocument/2006/relationships/image" Target="../media/image54.jpg"/><Relationship Id="rId2" Type="http://schemas.openxmlformats.org/officeDocument/2006/relationships/image" Target="../media/image49.jpeg"/><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7.jpg"/><Relationship Id="rId1" Type="http://schemas.openxmlformats.org/officeDocument/2006/relationships/slideLayout" Target="../slideLayouts/slideLayout13.xml"/><Relationship Id="rId4" Type="http://schemas.openxmlformats.org/officeDocument/2006/relationships/image" Target="../media/image59.jp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0.jpg"/><Relationship Id="rId1" Type="http://schemas.openxmlformats.org/officeDocument/2006/relationships/slideLayout" Target="../slideLayouts/slideLayout13.xml"/><Relationship Id="rId5" Type="http://schemas.openxmlformats.org/officeDocument/2006/relationships/image" Target="../media/image28.gif"/><Relationship Id="rId4" Type="http://schemas.openxmlformats.org/officeDocument/2006/relationships/image" Target="../media/image59.jp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3.xml"/><Relationship Id="rId5" Type="http://schemas.openxmlformats.org/officeDocument/2006/relationships/image" Target="../media/image28.gif"/><Relationship Id="rId4" Type="http://schemas.openxmlformats.org/officeDocument/2006/relationships/image" Target="../media/image64.jpg"/></Relationships>
</file>

<file path=ppt/slides/_rels/slide29.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7.jpg"/><Relationship Id="rId4" Type="http://schemas.openxmlformats.org/officeDocument/2006/relationships/image" Target="../media/image66.gif"/></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8.xml"/><Relationship Id="rId18" Type="http://schemas.openxmlformats.org/officeDocument/2006/relationships/slide" Target="slide11.xml"/><Relationship Id="rId3" Type="http://schemas.openxmlformats.org/officeDocument/2006/relationships/slide" Target="slide7.xml"/><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slide" Target="slide10.xml"/><Relationship Id="rId2" Type="http://schemas.openxmlformats.org/officeDocument/2006/relationships/image" Target="../media/image10.png"/><Relationship Id="rId16"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slide" Target="slide4.xml"/><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slide" Target="slide9.xml"/><Relationship Id="rId10" Type="http://schemas.openxmlformats.org/officeDocument/2006/relationships/slide" Target="slide6.xml"/><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 Target="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WordArt 11">
            <a:extLst>
              <a:ext uri="{FF2B5EF4-FFF2-40B4-BE49-F238E27FC236}">
                <a16:creationId xmlns:a16="http://schemas.microsoft.com/office/drawing/2014/main" id="{CDF67EA3-18EE-4403-A98F-5FEB3FEE3FA8}"/>
              </a:ext>
            </a:extLst>
          </p:cNvPr>
          <p:cNvSpPr>
            <a:spLocks noChangeArrowheads="1" noChangeShapeType="1" noTextEdit="1"/>
          </p:cNvSpPr>
          <p:nvPr/>
        </p:nvSpPr>
        <p:spPr bwMode="auto">
          <a:xfrm>
            <a:off x="2771800" y="1102164"/>
            <a:ext cx="5976664" cy="1406013"/>
          </a:xfrm>
          <a:prstGeom prst="rect">
            <a:avLst/>
          </a:prstGeom>
          <a:extLst>
            <a:ext uri="{AF507438-7753-43E0-B8FC-AC1667EBCBE1}">
              <a14:hiddenEffects xmlns:a14="http://schemas.microsoft.com/office/drawing/2010/main">
                <a:effectLst/>
              </a14:hiddenEffects>
            </a:ext>
          </a:extLst>
        </p:spPr>
        <p:txBody>
          <a:bodyPr wrap="none" lIns="91570" tIns="45785" rIns="91570" bIns="45785" numCol="1" fromWordArt="1">
            <a:prstTxWarp prst="textWave1">
              <a:avLst>
                <a:gd name="adj1" fmla="val 13005"/>
                <a:gd name="adj2" fmla="val -124"/>
              </a:avLst>
            </a:prstTxWarp>
            <a:scene3d>
              <a:camera prst="legacyObliqueRight"/>
              <a:lightRig rig="legacyHarsh3" dir="t"/>
            </a:scene3d>
            <a:sp3d extrusionH="100000" prstMaterial="legacyMatte">
              <a:extrusionClr>
                <a:srgbClr val="663300"/>
              </a:extrusionClr>
            </a:sp3d>
          </a:bodyPr>
          <a:lstStyle/>
          <a:p>
            <a:pPr algn="ctr" defTabSz="498348" fontAlgn="base">
              <a:spcBef>
                <a:spcPct val="0"/>
              </a:spcBef>
              <a:spcAft>
                <a:spcPct val="0"/>
              </a:spcAft>
            </a:pPr>
            <a:r>
              <a:rPr lang="en-US" sz="2943" kern="10" dirty="0" err="1">
                <a:ln w="9525">
                  <a:round/>
                </a:ln>
                <a:solidFill>
                  <a:srgbClr val="FF0000"/>
                </a:solidFill>
                <a:latin typeface="Times  New Roman"/>
                <a:ea typeface="宋体" panose="02010600030101010101" pitchFamily="2" charset="-122"/>
              </a:rPr>
              <a:t>Chào</a:t>
            </a:r>
            <a:r>
              <a:rPr lang="en-US" sz="2943" kern="10" dirty="0">
                <a:ln w="9525">
                  <a:round/>
                </a:ln>
                <a:solidFill>
                  <a:srgbClr val="FF0000"/>
                </a:solidFill>
                <a:latin typeface="Times  New Roman"/>
                <a:ea typeface="宋体" panose="02010600030101010101" pitchFamily="2" charset="-122"/>
              </a:rPr>
              <a:t> </a:t>
            </a:r>
            <a:r>
              <a:rPr lang="en-US" sz="2943" kern="10" dirty="0" err="1">
                <a:ln w="9525">
                  <a:round/>
                </a:ln>
                <a:solidFill>
                  <a:srgbClr val="FF0000"/>
                </a:solidFill>
                <a:latin typeface="Times  New Roman"/>
                <a:ea typeface="宋体" panose="02010600030101010101" pitchFamily="2" charset="-122"/>
              </a:rPr>
              <a:t>mừng</a:t>
            </a:r>
            <a:r>
              <a:rPr lang="en-US" sz="2943" kern="10" dirty="0">
                <a:ln w="9525">
                  <a:round/>
                </a:ln>
                <a:solidFill>
                  <a:srgbClr val="FF0000"/>
                </a:solidFill>
                <a:latin typeface="Times  New Roman"/>
                <a:ea typeface="宋体" panose="02010600030101010101" pitchFamily="2" charset="-122"/>
              </a:rPr>
              <a:t> </a:t>
            </a:r>
            <a:r>
              <a:rPr lang="en-US" sz="2943" kern="10" dirty="0" err="1">
                <a:ln w="9525">
                  <a:round/>
                </a:ln>
                <a:solidFill>
                  <a:srgbClr val="FF0000"/>
                </a:solidFill>
                <a:latin typeface="Times  New Roman"/>
                <a:ea typeface="宋体" panose="02010600030101010101" pitchFamily="2" charset="-122"/>
              </a:rPr>
              <a:t>các</a:t>
            </a:r>
            <a:r>
              <a:rPr lang="en-US" sz="2943" kern="10" dirty="0">
                <a:ln w="9525">
                  <a:round/>
                </a:ln>
                <a:solidFill>
                  <a:srgbClr val="FF0000"/>
                </a:solidFill>
                <a:latin typeface="Times  New Roman"/>
                <a:ea typeface="宋体" panose="02010600030101010101" pitchFamily="2" charset="-122"/>
              </a:rPr>
              <a:t> </a:t>
            </a:r>
            <a:r>
              <a:rPr lang="en-US" sz="2943" kern="10" dirty="0" err="1">
                <a:ln w="9525">
                  <a:round/>
                </a:ln>
                <a:solidFill>
                  <a:srgbClr val="FF0000"/>
                </a:solidFill>
                <a:latin typeface="Times  New Roman"/>
                <a:ea typeface="宋体" panose="02010600030101010101" pitchFamily="2" charset="-122"/>
              </a:rPr>
              <a:t>em</a:t>
            </a:r>
            <a:r>
              <a:rPr lang="en-US" sz="2943" kern="10" dirty="0">
                <a:ln w="9525">
                  <a:round/>
                </a:ln>
                <a:solidFill>
                  <a:srgbClr val="FF0000"/>
                </a:solidFill>
                <a:latin typeface="Times  New Roman"/>
                <a:ea typeface="宋体" panose="02010600030101010101" pitchFamily="2" charset="-122"/>
              </a:rPr>
              <a:t> </a:t>
            </a:r>
            <a:r>
              <a:rPr lang="en-US" sz="2943" kern="10" dirty="0" err="1">
                <a:ln w="9525">
                  <a:round/>
                </a:ln>
                <a:solidFill>
                  <a:srgbClr val="FF0000"/>
                </a:solidFill>
                <a:latin typeface="Times  New Roman"/>
                <a:ea typeface="宋体" panose="02010600030101010101" pitchFamily="2" charset="-122"/>
              </a:rPr>
              <a:t>đến</a:t>
            </a:r>
            <a:r>
              <a:rPr lang="en-US" sz="2943" kern="10" dirty="0">
                <a:ln w="9525">
                  <a:round/>
                </a:ln>
                <a:solidFill>
                  <a:srgbClr val="FF0000"/>
                </a:solidFill>
                <a:latin typeface="Times  New Roman"/>
                <a:ea typeface="宋体" panose="02010600030101010101" pitchFamily="2" charset="-122"/>
              </a:rPr>
              <a:t> </a:t>
            </a:r>
            <a:r>
              <a:rPr lang="en-US" sz="2943" kern="10" dirty="0" err="1">
                <a:ln w="9525">
                  <a:round/>
                </a:ln>
                <a:solidFill>
                  <a:srgbClr val="FF0000"/>
                </a:solidFill>
                <a:latin typeface="Times  New Roman"/>
                <a:ea typeface="宋体" panose="02010600030101010101" pitchFamily="2" charset="-122"/>
              </a:rPr>
              <a:t>với</a:t>
            </a:r>
            <a:r>
              <a:rPr lang="en-US" sz="2943" kern="10" dirty="0">
                <a:ln w="9525">
                  <a:round/>
                </a:ln>
                <a:solidFill>
                  <a:srgbClr val="FF0000"/>
                </a:solidFill>
                <a:latin typeface="Times  New Roman"/>
                <a:ea typeface="宋体" panose="02010600030101010101" pitchFamily="2" charset="-122"/>
              </a:rPr>
              <a:t> </a:t>
            </a:r>
            <a:r>
              <a:rPr lang="en-US" sz="2943" kern="10" dirty="0" err="1">
                <a:ln w="9525">
                  <a:round/>
                </a:ln>
                <a:solidFill>
                  <a:srgbClr val="FF0000"/>
                </a:solidFill>
                <a:latin typeface="Times  New Roman"/>
                <a:ea typeface="宋体" panose="02010600030101010101" pitchFamily="2" charset="-122"/>
              </a:rPr>
              <a:t>tiết</a:t>
            </a:r>
            <a:r>
              <a:rPr lang="en-US" sz="2943" kern="10" dirty="0">
                <a:ln w="9525">
                  <a:round/>
                </a:ln>
                <a:solidFill>
                  <a:srgbClr val="FF0000"/>
                </a:solidFill>
                <a:latin typeface="Times  New Roman"/>
                <a:ea typeface="宋体" panose="02010600030101010101" pitchFamily="2" charset="-122"/>
              </a:rPr>
              <a:t> </a:t>
            </a:r>
            <a:r>
              <a:rPr lang="en-US" sz="2943" kern="10" dirty="0" err="1">
                <a:ln w="9525">
                  <a:round/>
                </a:ln>
                <a:solidFill>
                  <a:srgbClr val="FF0000"/>
                </a:solidFill>
                <a:latin typeface="Times  New Roman"/>
                <a:ea typeface="宋体" panose="02010600030101010101" pitchFamily="2" charset="-122"/>
              </a:rPr>
              <a:t>học</a:t>
            </a:r>
            <a:r>
              <a:rPr lang="en-US" sz="2943" kern="10" dirty="0">
                <a:ln w="9525">
                  <a:round/>
                </a:ln>
                <a:solidFill>
                  <a:srgbClr val="FF0000"/>
                </a:solidFill>
                <a:latin typeface="Times  New Roman"/>
                <a:ea typeface="宋体" panose="02010600030101010101" pitchFamily="2" charset="-122"/>
              </a:rPr>
              <a:t> </a:t>
            </a:r>
            <a:r>
              <a:rPr lang="en-US" sz="2943" kern="10" dirty="0" err="1">
                <a:ln w="9525">
                  <a:round/>
                </a:ln>
                <a:solidFill>
                  <a:srgbClr val="FF0000"/>
                </a:solidFill>
                <a:latin typeface="Times  New Roman"/>
                <a:ea typeface="宋体" panose="02010600030101010101" pitchFamily="2" charset="-122"/>
              </a:rPr>
              <a:t>hôm</a:t>
            </a:r>
            <a:r>
              <a:rPr lang="en-US" sz="2943" kern="10" dirty="0">
                <a:ln w="9525">
                  <a:round/>
                </a:ln>
                <a:solidFill>
                  <a:srgbClr val="FF0000"/>
                </a:solidFill>
                <a:latin typeface="Times  New Roman"/>
                <a:ea typeface="宋体" panose="02010600030101010101" pitchFamily="2" charset="-122"/>
              </a:rPr>
              <a:t> nay</a:t>
            </a:r>
          </a:p>
        </p:txBody>
      </p:sp>
      <p:sp>
        <p:nvSpPr>
          <p:cNvPr id="3" name="Rectangle 2">
            <a:extLst>
              <a:ext uri="{FF2B5EF4-FFF2-40B4-BE49-F238E27FC236}">
                <a16:creationId xmlns:a16="http://schemas.microsoft.com/office/drawing/2014/main" id="{B769AFB9-2324-4D5E-ADCC-546A174DF2D3}"/>
              </a:ext>
            </a:extLst>
          </p:cNvPr>
          <p:cNvSpPr/>
          <p:nvPr/>
        </p:nvSpPr>
        <p:spPr>
          <a:xfrm>
            <a:off x="3919120" y="2879375"/>
            <a:ext cx="3167855" cy="830356"/>
          </a:xfrm>
          <a:prstGeom prst="rect">
            <a:avLst/>
          </a:prstGeom>
        </p:spPr>
        <p:txBody>
          <a:bodyPr wrap="none">
            <a:spAutoFit/>
          </a:bodyPr>
          <a:lstStyle/>
          <a:p>
            <a:pPr algn="ctr" defTabSz="498348" fontAlgn="base">
              <a:spcBef>
                <a:spcPct val="0"/>
              </a:spcBef>
              <a:spcAft>
                <a:spcPct val="0"/>
              </a:spcAft>
            </a:pPr>
            <a:r>
              <a:rPr lang="en-US" sz="4796" b="1" kern="10" dirty="0" err="1">
                <a:ln w="19050">
                  <a:solidFill>
                    <a:srgbClr val="99CCFF"/>
                  </a:solidFill>
                  <a:round/>
                </a:ln>
                <a:solidFill>
                  <a:srgbClr val="0066CC"/>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Ngữ</a:t>
            </a:r>
            <a:r>
              <a:rPr lang="en-US" sz="4796" b="1" kern="10" dirty="0">
                <a:ln w="19050">
                  <a:solidFill>
                    <a:srgbClr val="99CCFF"/>
                  </a:solidFill>
                  <a:round/>
                </a:ln>
                <a:solidFill>
                  <a:srgbClr val="0066CC"/>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 </a:t>
            </a:r>
            <a:r>
              <a:rPr lang="en-US" sz="4796" b="1" kern="10" dirty="0" err="1">
                <a:ln w="19050">
                  <a:solidFill>
                    <a:srgbClr val="99CCFF"/>
                  </a:solidFill>
                  <a:round/>
                </a:ln>
                <a:solidFill>
                  <a:srgbClr val="0066CC"/>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Văn</a:t>
            </a:r>
            <a:r>
              <a:rPr lang="vi-VN" sz="4796" b="1" kern="10" dirty="0">
                <a:ln w="19050">
                  <a:solidFill>
                    <a:srgbClr val="99CCFF"/>
                  </a:solidFill>
                  <a:round/>
                </a:ln>
                <a:solidFill>
                  <a:srgbClr val="0066CC"/>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 </a:t>
            </a:r>
            <a:r>
              <a:rPr lang="en-US" sz="4796" b="1" kern="10" dirty="0">
                <a:ln w="19050">
                  <a:solidFill>
                    <a:srgbClr val="99CCFF"/>
                  </a:solidFill>
                  <a:round/>
                </a:ln>
                <a:solidFill>
                  <a:srgbClr val="0066CC"/>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6 </a:t>
            </a:r>
          </a:p>
        </p:txBody>
      </p:sp>
      <p:sp>
        <p:nvSpPr>
          <p:cNvPr id="4" name="Rectangle 3">
            <a:extLst>
              <a:ext uri="{FF2B5EF4-FFF2-40B4-BE49-F238E27FC236}">
                <a16:creationId xmlns:a16="http://schemas.microsoft.com/office/drawing/2014/main" id="{C5220761-2108-413B-B7E9-40E46E6B1D04}"/>
              </a:ext>
            </a:extLst>
          </p:cNvPr>
          <p:cNvSpPr/>
          <p:nvPr/>
        </p:nvSpPr>
        <p:spPr>
          <a:xfrm>
            <a:off x="1331640" y="35829"/>
            <a:ext cx="7703839" cy="461665"/>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algn="ctr" defTabSz="498348" fontAlgn="base">
              <a:spcBef>
                <a:spcPct val="0"/>
              </a:spcBef>
              <a:spcAft>
                <a:spcPct val="0"/>
              </a:spcAft>
            </a:pPr>
            <a:r>
              <a:rPr lang="en-US"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TR</a:t>
            </a:r>
            <a:r>
              <a:rPr lang="vi-V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Ư</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ỜNG THCS NGUYỄN VĨNH NGHIỆP</a:t>
            </a:r>
            <a:endParaRPr lang="en-US" sz="2400" dirty="0">
              <a:solidFill>
                <a:srgbClr val="000000"/>
              </a:solidFill>
              <a:latin typeface="Arial" panose="020B0604020202020204" pitchFamily="34" charset="0"/>
              <a:ea typeface="宋体" panose="02010600030101010101" pitchFamily="2" charset="-122"/>
            </a:endParaRPr>
          </a:p>
        </p:txBody>
      </p:sp>
      <p:pic>
        <p:nvPicPr>
          <p:cNvPr id="6" name="Picture 5">
            <a:extLst>
              <a:ext uri="{FF2B5EF4-FFF2-40B4-BE49-F238E27FC236}">
                <a16:creationId xmlns:a16="http://schemas.microsoft.com/office/drawing/2014/main" id="{FAC5E961-65A2-45C5-9973-383579EFC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50" y="2859782"/>
            <a:ext cx="3869570" cy="2499742"/>
          </a:xfrm>
          <a:prstGeom prst="ellipse">
            <a:avLst/>
          </a:prstGeom>
          <a:ln>
            <a:noFill/>
          </a:ln>
          <a:effectLst>
            <a:softEdge rad="112500"/>
          </a:effectLst>
        </p:spPr>
      </p:pic>
    </p:spTree>
    <p:extLst>
      <p:ext uri="{BB962C8B-B14F-4D97-AF65-F5344CB8AC3E}">
        <p14:creationId xmlns:p14="http://schemas.microsoft.com/office/powerpoint/2010/main" val="4753746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C33F642-77F6-A244-A3F1-65EDB0214E97}"/>
              </a:ext>
            </a:extLst>
          </p:cNvPr>
          <p:cNvSpPr/>
          <p:nvPr/>
        </p:nvSpPr>
        <p:spPr>
          <a:xfrm>
            <a:off x="611560" y="546499"/>
            <a:ext cx="8136904" cy="1098173"/>
          </a:xfrm>
          <a:prstGeom prst="roundRect">
            <a:avLst/>
          </a:prstGeom>
          <a:solidFill>
            <a:schemeClr val="accent3">
              <a:lumMod val="20000"/>
              <a:lumOff val="80000"/>
            </a:schemeClr>
          </a:solidFill>
          <a:ln w="38100"/>
        </p:spPr>
        <p:style>
          <a:lnRef idx="2">
            <a:schemeClr val="accent3"/>
          </a:lnRef>
          <a:fillRef idx="1">
            <a:schemeClr val="lt1"/>
          </a:fillRef>
          <a:effectRef idx="0">
            <a:schemeClr val="accent3"/>
          </a:effectRef>
          <a:fontRef idx="minor">
            <a:schemeClr val="dk1"/>
          </a:fontRef>
        </p:style>
        <p:txBody>
          <a:bodyPr wrap="square" lIns="68580" tIns="34290" rIns="68580" bIns="34290" rtlCol="0" anchor="ctr">
            <a:spAutoFit/>
          </a:bodyPr>
          <a:lstStyle/>
          <a:p>
            <a:pPr algn="ctr"/>
            <a:r>
              <a:rPr lang="x-none" sz="3000" i="1" dirty="0">
                <a:ln w="0">
                  <a:noFill/>
                </a:ln>
                <a:solidFill>
                  <a:schemeClr val="tx1"/>
                </a:solidFill>
                <a:latin typeface="Times New Roman" panose="02020603050405020304" pitchFamily="18" charset="0"/>
                <a:cs typeface="Times New Roman" panose="02020603050405020304" pitchFamily="18" charset="0"/>
              </a:rPr>
              <a:t>Hoàng Sa thuộc thành phố gì</a:t>
            </a:r>
          </a:p>
          <a:p>
            <a:pPr algn="ctr"/>
            <a:r>
              <a:rPr lang="en-US" sz="3000" i="1" dirty="0">
                <a:ln w="0">
                  <a:noFill/>
                </a:ln>
                <a:solidFill>
                  <a:schemeClr val="tx1"/>
                </a:solidFill>
                <a:latin typeface="Times New Roman" panose="02020603050405020304" pitchFamily="18" charset="0"/>
                <a:cs typeface="Times New Roman" panose="02020603050405020304" pitchFamily="18" charset="0"/>
              </a:rPr>
              <a:t>E</a:t>
            </a:r>
            <a:r>
              <a:rPr lang="x-none" sz="3000" i="1" dirty="0">
                <a:ln w="0">
                  <a:noFill/>
                </a:ln>
                <a:solidFill>
                  <a:schemeClr val="tx1"/>
                </a:solidFill>
                <a:latin typeface="Times New Roman" panose="02020603050405020304" pitchFamily="18" charset="0"/>
                <a:cs typeface="Times New Roman" panose="02020603050405020304" pitchFamily="18" charset="0"/>
              </a:rPr>
              <a:t>m nào biết được xin ghi sổ vàng?</a:t>
            </a:r>
          </a:p>
        </p:txBody>
      </p:sp>
      <p:pic>
        <p:nvPicPr>
          <p:cNvPr id="10242" name="Picture 2" descr="Phóng viên CNN nói về chủ quyền Việt Nam ở quần đảo Hoàng Sa">
            <a:extLst>
              <a:ext uri="{FF2B5EF4-FFF2-40B4-BE49-F238E27FC236}">
                <a16:creationId xmlns:a16="http://schemas.microsoft.com/office/drawing/2014/main" id="{736BD369-B5D7-4641-9FDE-9D7867D9A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31798"/>
            <a:ext cx="5100915" cy="318807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A99704D1-81AC-6547-A92F-9ADD0AAB0F1B}"/>
              </a:ext>
            </a:extLst>
          </p:cNvPr>
          <p:cNvSpPr/>
          <p:nvPr/>
        </p:nvSpPr>
        <p:spPr>
          <a:xfrm>
            <a:off x="6074039" y="2557098"/>
            <a:ext cx="2242377" cy="58739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68580" tIns="34290" rIns="68580" bIns="34290" rtlCol="0" anchor="ctr">
            <a:spAutoFit/>
          </a:bodyPr>
          <a:lstStyle/>
          <a:p>
            <a:pPr algn="ctr"/>
            <a:r>
              <a:rPr lang="x-none" sz="3000" b="1" dirty="0">
                <a:ln w="0">
                  <a:noFill/>
                </a:ln>
                <a:solidFill>
                  <a:schemeClr val="tx1"/>
                </a:solidFill>
                <a:latin typeface="Times New Roman" panose="02020603050405020304" pitchFamily="18" charset="0"/>
                <a:cs typeface="Times New Roman" panose="02020603050405020304" pitchFamily="18" charset="0"/>
              </a:rPr>
              <a:t>ĐÀ NẴNG</a:t>
            </a:r>
          </a:p>
        </p:txBody>
      </p:sp>
      <p:sp>
        <p:nvSpPr>
          <p:cNvPr id="8" name="Right Arrow 4">
            <a:hlinkClick r:id="rId3" action="ppaction://hlinksldjump"/>
            <a:extLst>
              <a:ext uri="{FF2B5EF4-FFF2-40B4-BE49-F238E27FC236}">
                <a16:creationId xmlns:a16="http://schemas.microsoft.com/office/drawing/2014/main" id="{93CB8170-4A57-4049-8F62-FB195D651756}"/>
              </a:ext>
            </a:extLst>
          </p:cNvPr>
          <p:cNvSpPr/>
          <p:nvPr/>
        </p:nvSpPr>
        <p:spPr>
          <a:xfrm flipH="1">
            <a:off x="8407084" y="4597001"/>
            <a:ext cx="341379" cy="51967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350" dirty="0">
              <a:solidFill>
                <a:schemeClr val="bg1"/>
              </a:solidFill>
              <a:latin typeface="UTM Staccato " pitchFamily="18" charset="0"/>
            </a:endParaRPr>
          </a:p>
        </p:txBody>
      </p:sp>
    </p:spTree>
    <p:extLst>
      <p:ext uri="{BB962C8B-B14F-4D97-AF65-F5344CB8AC3E}">
        <p14:creationId xmlns:p14="http://schemas.microsoft.com/office/powerpoint/2010/main" val="260726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C33F642-77F6-A244-A3F1-65EDB0214E97}"/>
              </a:ext>
            </a:extLst>
          </p:cNvPr>
          <p:cNvSpPr/>
          <p:nvPr/>
        </p:nvSpPr>
        <p:spPr>
          <a:xfrm>
            <a:off x="611560" y="546499"/>
            <a:ext cx="8136904" cy="1098173"/>
          </a:xfrm>
          <a:prstGeom prst="roundRect">
            <a:avLst/>
          </a:prstGeom>
          <a:solidFill>
            <a:schemeClr val="accent3">
              <a:lumMod val="20000"/>
              <a:lumOff val="80000"/>
            </a:schemeClr>
          </a:solidFill>
          <a:ln w="38100"/>
        </p:spPr>
        <p:style>
          <a:lnRef idx="2">
            <a:schemeClr val="accent3"/>
          </a:lnRef>
          <a:fillRef idx="1">
            <a:schemeClr val="lt1"/>
          </a:fillRef>
          <a:effectRef idx="0">
            <a:schemeClr val="accent3"/>
          </a:effectRef>
          <a:fontRef idx="minor">
            <a:schemeClr val="dk1"/>
          </a:fontRef>
        </p:style>
        <p:txBody>
          <a:bodyPr wrap="square" lIns="68580" tIns="34290" rIns="68580" bIns="34290" rtlCol="0" anchor="ctr">
            <a:spAutoFit/>
          </a:bodyPr>
          <a:lstStyle/>
          <a:p>
            <a:pPr algn="ctr"/>
            <a:r>
              <a:rPr lang="x-none" sz="3000" i="1" dirty="0">
                <a:ln w="0">
                  <a:noFill/>
                </a:ln>
                <a:solidFill>
                  <a:schemeClr val="tx1"/>
                </a:solidFill>
                <a:latin typeface="Times New Roman" panose="02020603050405020304" pitchFamily="18" charset="0"/>
                <a:cs typeface="Times New Roman" panose="02020603050405020304" pitchFamily="18" charset="0"/>
              </a:rPr>
              <a:t>Trường Sa </a:t>
            </a:r>
            <a:r>
              <a:rPr lang="vi-VN" sz="3000" i="1" dirty="0">
                <a:ln w="0">
                  <a:noFill/>
                </a:ln>
                <a:solidFill>
                  <a:schemeClr val="tx1"/>
                </a:solidFill>
                <a:latin typeface="Times New Roman" panose="02020603050405020304" pitchFamily="18" charset="0"/>
                <a:cs typeface="Times New Roman" panose="02020603050405020304" pitchFamily="18" charset="0"/>
              </a:rPr>
              <a:t>quần đảo tự hào</a:t>
            </a:r>
          </a:p>
          <a:p>
            <a:pPr algn="ctr"/>
            <a:r>
              <a:rPr lang="vi-VN" sz="3000" i="1" dirty="0">
                <a:ln w="0">
                  <a:noFill/>
                </a:ln>
                <a:solidFill>
                  <a:schemeClr val="tx1"/>
                </a:solidFill>
                <a:latin typeface="Times New Roman" panose="02020603050405020304" pitchFamily="18" charset="0"/>
                <a:cs typeface="Times New Roman" panose="02020603050405020304" pitchFamily="18" charset="0"/>
              </a:rPr>
              <a:t>Gắn liền hành chính tỉnh nào, đố em?</a:t>
            </a:r>
            <a:endParaRPr lang="x-none" sz="3000" i="1" dirty="0">
              <a:ln w="0">
                <a:noFill/>
              </a:ln>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8F875CF1-CC80-F442-8F6E-4A6602137FCC}"/>
              </a:ext>
            </a:extLst>
          </p:cNvPr>
          <p:cNvSpPr/>
          <p:nvPr/>
        </p:nvSpPr>
        <p:spPr>
          <a:xfrm>
            <a:off x="6074039" y="2586912"/>
            <a:ext cx="2674425" cy="58739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68580" tIns="34290" rIns="68580" bIns="34290" rtlCol="0" anchor="ctr">
            <a:spAutoFit/>
          </a:bodyPr>
          <a:lstStyle/>
          <a:p>
            <a:pPr algn="ctr"/>
            <a:r>
              <a:rPr lang="x-none" sz="3000" b="1" dirty="0">
                <a:ln w="0">
                  <a:noFill/>
                </a:ln>
                <a:solidFill>
                  <a:schemeClr val="tx1"/>
                </a:solidFill>
                <a:latin typeface="Times New Roman" panose="02020603050405020304" pitchFamily="18" charset="0"/>
                <a:cs typeface="Times New Roman" panose="02020603050405020304" pitchFamily="18" charset="0"/>
              </a:rPr>
              <a:t>KHÁNH HOÀ</a:t>
            </a:r>
          </a:p>
        </p:txBody>
      </p:sp>
      <p:pic>
        <p:nvPicPr>
          <p:cNvPr id="11266" name="Picture 2" descr="Hội thảo bàn về chủ quyền quần đảo Trường Sa, Hoàng Sa - Báo Quảng Ngãi  điện tử">
            <a:extLst>
              <a:ext uri="{FF2B5EF4-FFF2-40B4-BE49-F238E27FC236}">
                <a16:creationId xmlns:a16="http://schemas.microsoft.com/office/drawing/2014/main" id="{BA1B70D3-AFDB-5A44-8D6A-8AF93B160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81" y="1883370"/>
            <a:ext cx="5335239" cy="2998404"/>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4">
            <a:hlinkClick r:id="rId3" action="ppaction://hlinksldjump"/>
            <a:extLst>
              <a:ext uri="{FF2B5EF4-FFF2-40B4-BE49-F238E27FC236}">
                <a16:creationId xmlns:a16="http://schemas.microsoft.com/office/drawing/2014/main" id="{E455AB19-6743-44A0-8B46-1C17B1DF2282}"/>
              </a:ext>
            </a:extLst>
          </p:cNvPr>
          <p:cNvSpPr/>
          <p:nvPr/>
        </p:nvSpPr>
        <p:spPr>
          <a:xfrm flipH="1">
            <a:off x="8407084" y="4597001"/>
            <a:ext cx="341379" cy="51967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350" dirty="0">
              <a:solidFill>
                <a:schemeClr val="bg1"/>
              </a:solidFill>
              <a:latin typeface="UTM Staccato " pitchFamily="18" charset="0"/>
            </a:endParaRPr>
          </a:p>
        </p:txBody>
      </p:sp>
    </p:spTree>
    <p:extLst>
      <p:ext uri="{BB962C8B-B14F-4D97-AF65-F5344CB8AC3E}">
        <p14:creationId xmlns:p14="http://schemas.microsoft.com/office/powerpoint/2010/main" val="312178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45" presetClass="entr" presetSubtype="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fade">
                                      <p:cBhvr>
                                        <p:cTn id="10" dur="2000"/>
                                        <p:tgtEl>
                                          <p:spTgt spid="11266"/>
                                        </p:tgtEl>
                                      </p:cBhvr>
                                    </p:animEffect>
                                    <p:anim calcmode="lin" valueType="num">
                                      <p:cBhvr>
                                        <p:cTn id="11" dur="2000" fill="hold"/>
                                        <p:tgtEl>
                                          <p:spTgt spid="11266"/>
                                        </p:tgtEl>
                                        <p:attrNameLst>
                                          <p:attrName>ppt_w</p:attrName>
                                        </p:attrNameLst>
                                      </p:cBhvr>
                                      <p:tavLst>
                                        <p:tav tm="0" fmla="#ppt_w*sin(2.5*pi*$)">
                                          <p:val>
                                            <p:fltVal val="0"/>
                                          </p:val>
                                        </p:tav>
                                        <p:tav tm="100000">
                                          <p:val>
                                            <p:fltVal val="1"/>
                                          </p:val>
                                        </p:tav>
                                      </p:tavLst>
                                    </p:anim>
                                    <p:anim calcmode="lin" valueType="num">
                                      <p:cBhvr>
                                        <p:cTn id="12" dur="2000" fill="hold"/>
                                        <p:tgtEl>
                                          <p:spTgt spid="112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94F048-3C0D-487E-84EE-321958937438}"/>
              </a:ext>
            </a:extLst>
          </p:cNvPr>
          <p:cNvSpPr/>
          <p:nvPr/>
        </p:nvSpPr>
        <p:spPr>
          <a:xfrm>
            <a:off x="642112" y="843558"/>
            <a:ext cx="824997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CC"/>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Văn bản 1: </a:t>
            </a:r>
            <a:r>
              <a:rPr kumimoji="0" lang="en-US" sz="3200" b="1" i="0" u="none" strike="noStrike" kern="1200" cap="none" spc="0" normalizeH="0" baseline="0" noProof="0" dirty="0">
                <a:ln>
                  <a:noFill/>
                </a:ln>
                <a:solidFill>
                  <a:srgbClr val="FF33CC"/>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NHỮNG CÂU HÁT DÂN GIAN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33CC"/>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VỀ VẺ ĐẸP QUÊ H</a:t>
            </a:r>
            <a:r>
              <a:rPr kumimoji="0" lang="vi-VN" sz="3200" b="1" i="0" u="none" strike="noStrike" kern="1200" cap="none" spc="0" normalizeH="0" baseline="0" noProof="0" dirty="0">
                <a:ln>
                  <a:noFill/>
                </a:ln>
                <a:solidFill>
                  <a:srgbClr val="FF33CC"/>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Ư</a:t>
            </a:r>
            <a:r>
              <a:rPr kumimoji="0" lang="en-US" sz="3200" b="1" i="0" u="none" strike="noStrike" kern="1200" cap="none" spc="0" normalizeH="0" baseline="0" noProof="0" dirty="0">
                <a:ln>
                  <a:noFill/>
                </a:ln>
                <a:solidFill>
                  <a:srgbClr val="FF33CC"/>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ƠNG</a:t>
            </a:r>
            <a:endParaRPr kumimoji="0" lang="en-US" sz="3200" b="0" i="0" u="none" strike="noStrike" kern="1200" cap="none" spc="0" normalizeH="0" baseline="0" noProof="0" dirty="0">
              <a:ln>
                <a:noFill/>
              </a:ln>
              <a:solidFill>
                <a:srgbClr val="FF33CC"/>
              </a:solidFill>
              <a:effectLst>
                <a:outerShdw blurRad="38100" dist="38100" dir="2700000" algn="tl">
                  <a:srgbClr val="000000">
                    <a:alpha val="43137"/>
                  </a:srgbClr>
                </a:outerShdw>
              </a:effectLst>
              <a:uLnTx/>
              <a:uFillTx/>
              <a:latin typeface="Calibri"/>
              <a:cs typeface="+mn-cs"/>
            </a:endParaRPr>
          </a:p>
        </p:txBody>
      </p:sp>
      <p:sp>
        <p:nvSpPr>
          <p:cNvPr id="2" name="Rectangle 1">
            <a:extLst>
              <a:ext uri="{FF2B5EF4-FFF2-40B4-BE49-F238E27FC236}">
                <a16:creationId xmlns:a16="http://schemas.microsoft.com/office/drawing/2014/main" id="{7D4607AA-C775-4BE6-84E4-DD9728725529}"/>
              </a:ext>
            </a:extLst>
          </p:cNvPr>
          <p:cNvSpPr/>
          <p:nvPr/>
        </p:nvSpPr>
        <p:spPr>
          <a:xfrm>
            <a:off x="3419872" y="61554"/>
            <a:ext cx="3892412" cy="523220"/>
          </a:xfrm>
          <a:prstGeom prst="rect">
            <a:avLst/>
          </a:prstGeom>
        </p:spPr>
        <p:txBody>
          <a:bodyPr wrap="none">
            <a:spAutoFit/>
          </a:bodyPr>
          <a:lstStyle/>
          <a:p>
            <a:pPr lvl="0" algn="ctr">
              <a:defRPr/>
            </a:pPr>
            <a:r>
              <a:rPr lang="vi-VN" sz="2800" b="1" i="1" dirty="0">
                <a:solidFill>
                  <a:srgbClr val="FF0000"/>
                </a:solidFill>
                <a:latin typeface="Times New Roman" panose="02020603050405020304" pitchFamily="18" charset="0"/>
                <a:ea typeface="Times New Roman" panose="02020603050405020304" pitchFamily="18" charset="0"/>
              </a:rPr>
              <a:t>Bài 3: Vẻ đẹp quê hương</a:t>
            </a:r>
            <a:endParaRPr lang="en-US" sz="2800" b="1" i="1" dirty="0">
              <a:solidFill>
                <a:srgbClr val="FF0000"/>
              </a:solidFill>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72C56003-221D-4FA2-9D7E-DF7FCDC0561D}"/>
              </a:ext>
            </a:extLst>
          </p:cNvPr>
          <p:cNvSpPr/>
          <p:nvPr/>
        </p:nvSpPr>
        <p:spPr>
          <a:xfrm>
            <a:off x="2267744" y="1920776"/>
            <a:ext cx="6462464" cy="400110"/>
          </a:xfrm>
          <a:prstGeom prst="rect">
            <a:avLst/>
          </a:prstGeom>
        </p:spPr>
        <p:txBody>
          <a:bodyPr wrap="square">
            <a:spAutoFit/>
          </a:bodyPr>
          <a:lstStyle/>
          <a:p>
            <a:pPr algn="r">
              <a:lnSpc>
                <a:spcPct val="100000"/>
              </a:lnSpc>
            </a:pPr>
            <a:r>
              <a:rPr lang="en-US" sz="2000" b="1" i="1" dirty="0">
                <a:solidFill>
                  <a:srgbClr val="FF33CC"/>
                </a:solidFill>
                <a:latin typeface="Times New Roman" panose="02020603050405020304" pitchFamily="18" charset="0"/>
                <a:cs typeface="Times New Roman" panose="02020603050405020304" pitchFamily="18" charset="0"/>
              </a:rPr>
              <a:t>(Theo </a:t>
            </a:r>
            <a:r>
              <a:rPr lang="en-US" sz="2000" b="1" i="1" dirty="0" err="1">
                <a:solidFill>
                  <a:srgbClr val="FF33CC"/>
                </a:solidFill>
                <a:latin typeface="Times New Roman" panose="02020603050405020304" pitchFamily="18" charset="0"/>
                <a:cs typeface="Times New Roman" panose="02020603050405020304" pitchFamily="18" charset="0"/>
              </a:rPr>
              <a:t>Văn</a:t>
            </a:r>
            <a:r>
              <a:rPr lang="en-US" sz="2000" b="1" i="1" dirty="0">
                <a:solidFill>
                  <a:srgbClr val="FF33CC"/>
                </a:solidFill>
                <a:latin typeface="Times New Roman" panose="02020603050405020304" pitchFamily="18" charset="0"/>
                <a:cs typeface="Times New Roman" panose="02020603050405020304" pitchFamily="18" charset="0"/>
              </a:rPr>
              <a:t> </a:t>
            </a:r>
            <a:r>
              <a:rPr lang="en-US" sz="2000" b="1" i="1" dirty="0" err="1">
                <a:solidFill>
                  <a:srgbClr val="FF33CC"/>
                </a:solidFill>
                <a:latin typeface="Times New Roman" panose="02020603050405020304" pitchFamily="18" charset="0"/>
                <a:cs typeface="Times New Roman" panose="02020603050405020304" pitchFamily="18" charset="0"/>
              </a:rPr>
              <a:t>học</a:t>
            </a:r>
            <a:r>
              <a:rPr lang="en-US" sz="2000" b="1" i="1" dirty="0">
                <a:solidFill>
                  <a:srgbClr val="FF33CC"/>
                </a:solidFill>
                <a:latin typeface="Times New Roman" panose="02020603050405020304" pitchFamily="18" charset="0"/>
                <a:cs typeface="Times New Roman" panose="02020603050405020304" pitchFamily="18" charset="0"/>
              </a:rPr>
              <a:t> </a:t>
            </a:r>
            <a:r>
              <a:rPr lang="en-US" sz="2000" b="1" i="1" dirty="0" err="1">
                <a:solidFill>
                  <a:srgbClr val="FF33CC"/>
                </a:solidFill>
                <a:latin typeface="Times New Roman" panose="02020603050405020304" pitchFamily="18" charset="0"/>
                <a:cs typeface="Times New Roman" panose="02020603050405020304" pitchFamily="18" charset="0"/>
              </a:rPr>
              <a:t>dân</a:t>
            </a:r>
            <a:r>
              <a:rPr lang="en-US" sz="2000" b="1" i="1" dirty="0">
                <a:solidFill>
                  <a:srgbClr val="FF33CC"/>
                </a:solidFill>
                <a:latin typeface="Times New Roman" panose="02020603050405020304" pitchFamily="18" charset="0"/>
                <a:cs typeface="Times New Roman" panose="02020603050405020304" pitchFamily="18" charset="0"/>
              </a:rPr>
              <a:t> </a:t>
            </a:r>
            <a:r>
              <a:rPr lang="en-US" sz="2000" b="1" i="1" dirty="0" err="1">
                <a:solidFill>
                  <a:srgbClr val="FF33CC"/>
                </a:solidFill>
                <a:latin typeface="Times New Roman" panose="02020603050405020304" pitchFamily="18" charset="0"/>
                <a:cs typeface="Times New Roman" panose="02020603050405020304" pitchFamily="18" charset="0"/>
              </a:rPr>
              <a:t>gian</a:t>
            </a:r>
            <a:r>
              <a:rPr lang="en-US" sz="2000" b="1" i="1" dirty="0">
                <a:solidFill>
                  <a:srgbClr val="FF33CC"/>
                </a:solidFill>
                <a:latin typeface="Times New Roman" panose="02020603050405020304" pitchFamily="18" charset="0"/>
                <a:cs typeface="Times New Roman" panose="02020603050405020304" pitchFamily="18" charset="0"/>
              </a:rPr>
              <a:t> – </a:t>
            </a:r>
            <a:r>
              <a:rPr lang="en-US" sz="2000" b="1" i="1" dirty="0" err="1">
                <a:solidFill>
                  <a:srgbClr val="FF33CC"/>
                </a:solidFill>
                <a:latin typeface="Times New Roman" panose="02020603050405020304" pitchFamily="18" charset="0"/>
                <a:cs typeface="Times New Roman" panose="02020603050405020304" pitchFamily="18" charset="0"/>
              </a:rPr>
              <a:t>Những</a:t>
            </a:r>
            <a:r>
              <a:rPr lang="en-US" sz="2000" b="1" i="1" dirty="0">
                <a:solidFill>
                  <a:srgbClr val="FF33CC"/>
                </a:solidFill>
                <a:latin typeface="Times New Roman" panose="02020603050405020304" pitchFamily="18" charset="0"/>
                <a:cs typeface="Times New Roman" panose="02020603050405020304" pitchFamily="18" charset="0"/>
              </a:rPr>
              <a:t> </a:t>
            </a:r>
            <a:r>
              <a:rPr lang="en-US" sz="2000" b="1" i="1" dirty="0" err="1">
                <a:solidFill>
                  <a:srgbClr val="FF33CC"/>
                </a:solidFill>
                <a:latin typeface="Times New Roman" panose="02020603050405020304" pitchFamily="18" charset="0"/>
                <a:cs typeface="Times New Roman" panose="02020603050405020304" pitchFamily="18" charset="0"/>
              </a:rPr>
              <a:t>tác</a:t>
            </a:r>
            <a:r>
              <a:rPr lang="en-US" sz="2000" b="1" i="1" dirty="0">
                <a:solidFill>
                  <a:srgbClr val="FF33CC"/>
                </a:solidFill>
                <a:latin typeface="Times New Roman" panose="02020603050405020304" pitchFamily="18" charset="0"/>
                <a:cs typeface="Times New Roman" panose="02020603050405020304" pitchFamily="18" charset="0"/>
              </a:rPr>
              <a:t> </a:t>
            </a:r>
            <a:r>
              <a:rPr lang="en-US" sz="2000" b="1" i="1" dirty="0" err="1">
                <a:solidFill>
                  <a:srgbClr val="FF33CC"/>
                </a:solidFill>
                <a:latin typeface="Times New Roman" panose="02020603050405020304" pitchFamily="18" charset="0"/>
                <a:cs typeface="Times New Roman" panose="02020603050405020304" pitchFamily="18" charset="0"/>
              </a:rPr>
              <a:t>phẩm</a:t>
            </a:r>
            <a:r>
              <a:rPr lang="en-US" sz="2000" b="1" i="1" dirty="0">
                <a:solidFill>
                  <a:srgbClr val="FF33CC"/>
                </a:solidFill>
                <a:latin typeface="Times New Roman" panose="02020603050405020304" pitchFamily="18" charset="0"/>
                <a:cs typeface="Times New Roman" panose="02020603050405020304" pitchFamily="18" charset="0"/>
              </a:rPr>
              <a:t> </a:t>
            </a:r>
            <a:r>
              <a:rPr lang="en-US" sz="2000" b="1" i="1" dirty="0" err="1">
                <a:solidFill>
                  <a:srgbClr val="FF33CC"/>
                </a:solidFill>
                <a:latin typeface="Times New Roman" panose="02020603050405020304" pitchFamily="18" charset="0"/>
                <a:cs typeface="Times New Roman" panose="02020603050405020304" pitchFamily="18" charset="0"/>
              </a:rPr>
              <a:t>chọn</a:t>
            </a:r>
            <a:r>
              <a:rPr lang="en-US" sz="2000" b="1" i="1" dirty="0">
                <a:solidFill>
                  <a:srgbClr val="FF33CC"/>
                </a:solidFill>
                <a:latin typeface="Times New Roman" panose="02020603050405020304" pitchFamily="18" charset="0"/>
                <a:cs typeface="Times New Roman" panose="02020603050405020304" pitchFamily="18" charset="0"/>
              </a:rPr>
              <a:t> </a:t>
            </a:r>
            <a:r>
              <a:rPr lang="en-US" sz="2000" b="1" i="1" dirty="0" err="1">
                <a:solidFill>
                  <a:srgbClr val="FF33CC"/>
                </a:solidFill>
                <a:latin typeface="Times New Roman" panose="02020603050405020304" pitchFamily="18" charset="0"/>
                <a:cs typeface="Times New Roman" panose="02020603050405020304" pitchFamily="18" charset="0"/>
              </a:rPr>
              <a:t>lọc</a:t>
            </a:r>
            <a:r>
              <a:rPr lang="en-US" sz="2000" b="1" i="1" dirty="0">
                <a:solidFill>
                  <a:srgbClr val="FF33CC"/>
                </a:solidFill>
                <a:latin typeface="Times New Roman" panose="02020603050405020304" pitchFamily="18" charset="0"/>
                <a:cs typeface="Times New Roman" panose="02020603050405020304" pitchFamily="18" charset="0"/>
              </a:rPr>
              <a:t>)</a:t>
            </a:r>
            <a:endParaRPr lang="en-US" sz="2000" dirty="0">
              <a:solidFill>
                <a:srgbClr val="FF33CC"/>
              </a:solidFill>
            </a:endParaRPr>
          </a:p>
        </p:txBody>
      </p:sp>
      <p:sp>
        <p:nvSpPr>
          <p:cNvPr id="4" name="Rectangle 3">
            <a:extLst>
              <a:ext uri="{FF2B5EF4-FFF2-40B4-BE49-F238E27FC236}">
                <a16:creationId xmlns:a16="http://schemas.microsoft.com/office/drawing/2014/main" id="{EDBC461F-FAFB-44C2-9E94-CE6BDF5371D0}"/>
              </a:ext>
            </a:extLst>
          </p:cNvPr>
          <p:cNvSpPr/>
          <p:nvPr/>
        </p:nvSpPr>
        <p:spPr>
          <a:xfrm>
            <a:off x="4139952" y="2522166"/>
            <a:ext cx="2561920" cy="523220"/>
          </a:xfrm>
          <a:prstGeom prst="rect">
            <a:avLst/>
          </a:prstGeom>
          <a:ln>
            <a:solidFill>
              <a:schemeClr val="bg1"/>
            </a:solidFill>
          </a:ln>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I. </a:t>
            </a:r>
            <a:r>
              <a:rPr lang="en-US" sz="2800" b="1" dirty="0" err="1">
                <a:solidFill>
                  <a:srgbClr val="FF0000"/>
                </a:solidFill>
                <a:latin typeface="Times New Roman" panose="02020603050405020304" pitchFamily="18" charset="0"/>
                <a:cs typeface="Times New Roman" panose="02020603050405020304" pitchFamily="18" charset="0"/>
              </a:rPr>
              <a:t>Chuẩn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đọc</a:t>
            </a:r>
            <a:endParaRPr lang="en-US" sz="2800" dirty="0">
              <a:solidFill>
                <a:srgbClr val="FF0000"/>
              </a:solidFill>
            </a:endParaRPr>
          </a:p>
        </p:txBody>
      </p:sp>
      <p:sp>
        <p:nvSpPr>
          <p:cNvPr id="9" name="Rectangle 8">
            <a:extLst>
              <a:ext uri="{FF2B5EF4-FFF2-40B4-BE49-F238E27FC236}">
                <a16:creationId xmlns:a16="http://schemas.microsoft.com/office/drawing/2014/main" id="{D89D3790-D911-4C4C-AEBB-38B80DD2EEB3}"/>
              </a:ext>
            </a:extLst>
          </p:cNvPr>
          <p:cNvSpPr/>
          <p:nvPr/>
        </p:nvSpPr>
        <p:spPr>
          <a:xfrm>
            <a:off x="4139952" y="3180469"/>
            <a:ext cx="4752135" cy="52322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II. </a:t>
            </a:r>
            <a:r>
              <a:rPr lang="en-US" sz="2800" b="1" dirty="0" err="1">
                <a:solidFill>
                  <a:srgbClr val="FF0000"/>
                </a:solidFill>
                <a:latin typeface="Times New Roman" panose="02020603050405020304" pitchFamily="18" charset="0"/>
                <a:cs typeface="Times New Roman" panose="02020603050405020304" pitchFamily="18" charset="0"/>
              </a:rPr>
              <a:t>Trải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cùng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endParaRPr>
          </a:p>
        </p:txBody>
      </p:sp>
      <p:sp>
        <p:nvSpPr>
          <p:cNvPr id="10" name="Rectangle 9">
            <a:extLst>
              <a:ext uri="{FF2B5EF4-FFF2-40B4-BE49-F238E27FC236}">
                <a16:creationId xmlns:a16="http://schemas.microsoft.com/office/drawing/2014/main" id="{56B809B6-9511-4D25-AFB4-7003B25E6ADF}"/>
              </a:ext>
            </a:extLst>
          </p:cNvPr>
          <p:cNvSpPr/>
          <p:nvPr/>
        </p:nvSpPr>
        <p:spPr>
          <a:xfrm>
            <a:off x="4139952" y="3850460"/>
            <a:ext cx="4200189" cy="52322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III. </a:t>
            </a:r>
            <a:r>
              <a:rPr lang="en-US" sz="2800" b="1" dirty="0" err="1">
                <a:solidFill>
                  <a:srgbClr val="FF0000"/>
                </a:solidFill>
                <a:latin typeface="Times New Roman" panose="02020603050405020304" pitchFamily="18" charset="0"/>
                <a:cs typeface="Times New Roman" panose="02020603050405020304" pitchFamily="18" charset="0"/>
              </a:rPr>
              <a:t>Suy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ngẫm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hồi</a:t>
            </a:r>
            <a:endParaRPr lang="en-US" sz="2800" dirty="0">
              <a:solidFill>
                <a:srgbClr val="FF0000"/>
              </a:solidFill>
            </a:endParaRPr>
          </a:p>
        </p:txBody>
      </p:sp>
      <p:pic>
        <p:nvPicPr>
          <p:cNvPr id="11" name="Picture 10" descr="Tay viÕt ">
            <a:extLst>
              <a:ext uri="{FF2B5EF4-FFF2-40B4-BE49-F238E27FC236}">
                <a16:creationId xmlns:a16="http://schemas.microsoft.com/office/drawing/2014/main" id="{27413B4B-220D-454E-8643-075BCFE79C03}"/>
              </a:ext>
            </a:extLst>
          </p:cNvPr>
          <p:cNvPicPr>
            <a:picLocks noChangeAspect="1" noChangeArrowheads="1" noCrop="1"/>
          </p:cNvPicPr>
          <p:nvPr/>
        </p:nvPicPr>
        <p:blipFill>
          <a:blip r:embed="rId4" cstate="print"/>
          <a:srcRect/>
          <a:stretch>
            <a:fillRect/>
          </a:stretch>
        </p:blipFill>
        <p:spPr bwMode="auto">
          <a:xfrm>
            <a:off x="8478180" y="361959"/>
            <a:ext cx="504056" cy="369641"/>
          </a:xfrm>
          <a:prstGeom prst="rect">
            <a:avLst/>
          </a:prstGeom>
          <a:noFill/>
          <a:ln w="9525">
            <a:noFill/>
            <a:miter lim="800000"/>
            <a:headEnd/>
            <a:tailEnd/>
          </a:ln>
        </p:spPr>
      </p:pic>
    </p:spTree>
    <p:extLst>
      <p:ext uri="{BB962C8B-B14F-4D97-AF65-F5344CB8AC3E}">
        <p14:creationId xmlns:p14="http://schemas.microsoft.com/office/powerpoint/2010/main" val="2903750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109C14C-E61C-0144-A0D5-B65F7E50FC22}"/>
              </a:ext>
            </a:extLst>
          </p:cNvPr>
          <p:cNvSpPr txBox="1"/>
          <p:nvPr/>
        </p:nvSpPr>
        <p:spPr>
          <a:xfrm>
            <a:off x="5019456" y="120253"/>
            <a:ext cx="3888988"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85800"/>
            <a:r>
              <a:rPr lang="en-US" sz="2800" dirty="0">
                <a:ln w="22225">
                  <a:solidFill>
                    <a:srgbClr val="FF330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r>
              <a:rPr lang="en-US" sz="2800" dirty="0" err="1">
                <a:ln w="22225">
                  <a:solidFill>
                    <a:srgbClr val="FF330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CHUẨN</a:t>
            </a:r>
            <a:r>
              <a:rPr lang="en-US" sz="2800" dirty="0">
                <a:ln w="22225">
                  <a:solidFill>
                    <a:srgbClr val="FF330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ln w="22225">
                  <a:solidFill>
                    <a:srgbClr val="FF330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BỊ</a:t>
            </a:r>
            <a:r>
              <a:rPr lang="en-US" sz="2800" dirty="0">
                <a:ln w="22225">
                  <a:solidFill>
                    <a:srgbClr val="FF330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ln w="22225">
                  <a:solidFill>
                    <a:srgbClr val="FF330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x-none" sz="2800" dirty="0">
              <a:ln w="22225">
                <a:solidFill>
                  <a:srgbClr val="FF330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AutoShape 14" descr="Cẩm nang du lịch văn hoá cố đô Huế - Baolau.vn"/>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13" name="AutoShape 20" descr="10 sự kiện tiêu biểu của Thủ đô Hà Nội năm 2018 | Thời Báo Tài Chính"/>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15" name="AutoShape 24" descr="10 sự kiện tiêu biểu của Thủ đô Hà Nội năm 2018 | Thời Báo Tài Chính"/>
          <p:cNvSpPr>
            <a:spLocks noChangeAspect="1" noChangeArrowheads="1"/>
          </p:cNvSpPr>
          <p:nvPr/>
        </p:nvSpPr>
        <p:spPr bwMode="auto">
          <a:xfrm>
            <a:off x="459581" y="2345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16" name="AutoShape 26" descr="10 sự kiện tiêu biểu của Thủ đô Hà Nội năm 2018"/>
          <p:cNvSpPr>
            <a:spLocks noChangeAspect="1" noChangeArrowheads="1"/>
          </p:cNvSpPr>
          <p:nvPr/>
        </p:nvSpPr>
        <p:spPr bwMode="auto">
          <a:xfrm>
            <a:off x="345281" y="1202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grpSp>
        <p:nvGrpSpPr>
          <p:cNvPr id="6" name="Group 5">
            <a:extLst>
              <a:ext uri="{FF2B5EF4-FFF2-40B4-BE49-F238E27FC236}">
                <a16:creationId xmlns:a16="http://schemas.microsoft.com/office/drawing/2014/main" id="{EBB09514-F5AC-4F89-8061-99741D115C6E}"/>
              </a:ext>
            </a:extLst>
          </p:cNvPr>
          <p:cNvGrpSpPr/>
          <p:nvPr/>
        </p:nvGrpSpPr>
        <p:grpSpPr>
          <a:xfrm>
            <a:off x="5182501" y="845649"/>
            <a:ext cx="3764551" cy="4362396"/>
            <a:chOff x="1940793" y="948063"/>
            <a:chExt cx="5047926" cy="6194073"/>
          </a:xfrm>
        </p:grpSpPr>
        <p:pic>
          <p:nvPicPr>
            <p:cNvPr id="4" name="Picture 3">
              <a:extLst>
                <a:ext uri="{FF2B5EF4-FFF2-40B4-BE49-F238E27FC236}">
                  <a16:creationId xmlns:a16="http://schemas.microsoft.com/office/drawing/2014/main" id="{4CCE3C57-4E58-47DC-B94D-E27BDC75C45A}"/>
                </a:ext>
              </a:extLst>
            </p:cNvPr>
            <p:cNvPicPr>
              <a:picLocks noChangeAspect="1"/>
            </p:cNvPicPr>
            <p:nvPr/>
          </p:nvPicPr>
          <p:blipFill>
            <a:blip r:embed="rId4"/>
            <a:stretch>
              <a:fillRect/>
            </a:stretch>
          </p:blipFill>
          <p:spPr>
            <a:xfrm>
              <a:off x="1940793" y="948063"/>
              <a:ext cx="5047926" cy="6194073"/>
            </a:xfrm>
            <a:prstGeom prst="rect">
              <a:avLst/>
            </a:prstGeom>
          </p:spPr>
        </p:pic>
        <p:sp>
          <p:nvSpPr>
            <p:cNvPr id="5" name="TextBox 4">
              <a:extLst>
                <a:ext uri="{FF2B5EF4-FFF2-40B4-BE49-F238E27FC236}">
                  <a16:creationId xmlns:a16="http://schemas.microsoft.com/office/drawing/2014/main" id="{E18D38A4-1042-9E4A-918F-7DB8AE694F76}"/>
                </a:ext>
              </a:extLst>
            </p:cNvPr>
            <p:cNvSpPr txBox="1"/>
            <p:nvPr/>
          </p:nvSpPr>
          <p:spPr>
            <a:xfrm>
              <a:off x="2538799" y="2580976"/>
              <a:ext cx="3851912" cy="2113467"/>
            </a:xfrm>
            <a:prstGeom prst="rect">
              <a:avLst/>
            </a:prstGeom>
            <a:noFill/>
          </p:spPr>
          <p:txBody>
            <a:bodyPr wrap="square" rtlCol="0">
              <a:spAutoFit/>
            </a:bodyPr>
            <a:lstStyle/>
            <a:p>
              <a:pPr algn="just" defTabSz="685800">
                <a:lnSpc>
                  <a:spcPct val="150000"/>
                </a:lnSpc>
              </a:pPr>
              <a:r>
                <a:rPr lang="en-US" sz="2100" b="1" dirty="0" err="1">
                  <a:solidFill>
                    <a:srgbClr val="0070C0"/>
                  </a:solidFill>
                  <a:latin typeface="Times New Roman" panose="02020603050405020304" pitchFamily="18" charset="0"/>
                  <a:cs typeface="Times New Roman" panose="02020603050405020304" pitchFamily="18" charset="0"/>
                </a:rPr>
                <a:t>Cụm</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từ</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Vẻ</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đẹp</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quê</a:t>
              </a:r>
              <a:r>
                <a:rPr lang="en-US" sz="2100" b="1" dirty="0">
                  <a:solidFill>
                    <a:srgbClr val="0070C0"/>
                  </a:solidFill>
                  <a:latin typeface="Times New Roman" panose="02020603050405020304" pitchFamily="18" charset="0"/>
                  <a:cs typeface="Times New Roman" panose="02020603050405020304" pitchFamily="18" charset="0"/>
                </a:rPr>
                <a:t> h</a:t>
              </a:r>
              <a:r>
                <a:rPr lang="vi-VN" sz="2100" b="1" dirty="0">
                  <a:solidFill>
                    <a:srgbClr val="0070C0"/>
                  </a:solidFill>
                  <a:latin typeface="Times New Roman" panose="02020603050405020304" pitchFamily="18" charset="0"/>
                  <a:cs typeface="Times New Roman" panose="02020603050405020304" pitchFamily="18" charset="0"/>
                </a:rPr>
                <a:t>ư</a:t>
              </a:r>
              <a:r>
                <a:rPr lang="en-US" sz="2100" b="1" dirty="0" err="1">
                  <a:solidFill>
                    <a:srgbClr val="0070C0"/>
                  </a:solidFill>
                  <a:latin typeface="Times New Roman" panose="02020603050405020304" pitchFamily="18" charset="0"/>
                  <a:cs typeface="Times New Roman" panose="02020603050405020304" pitchFamily="18" charset="0"/>
                </a:rPr>
                <a:t>ơng</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th</a:t>
              </a:r>
              <a:r>
                <a:rPr lang="vi-VN" sz="2100" b="1" dirty="0">
                  <a:solidFill>
                    <a:srgbClr val="0070C0"/>
                  </a:solidFill>
                  <a:latin typeface="Times New Roman" panose="02020603050405020304" pitchFamily="18" charset="0"/>
                  <a:cs typeface="Times New Roman" panose="02020603050405020304" pitchFamily="18" charset="0"/>
                </a:rPr>
                <a:t>ư</a:t>
              </a:r>
              <a:r>
                <a:rPr lang="en-US" sz="2100" b="1" dirty="0" err="1">
                  <a:solidFill>
                    <a:srgbClr val="0070C0"/>
                  </a:solidFill>
                  <a:latin typeface="Times New Roman" panose="02020603050405020304" pitchFamily="18" charset="0"/>
                  <a:cs typeface="Times New Roman" panose="02020603050405020304" pitchFamily="18" charset="0"/>
                </a:rPr>
                <a:t>ờng</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khiến</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em</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nghĩ</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đến</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điều</a:t>
              </a:r>
              <a:r>
                <a:rPr lang="en-US" sz="2100" b="1" dirty="0">
                  <a:solidFill>
                    <a:srgbClr val="0070C0"/>
                  </a:solidFill>
                  <a:latin typeface="Times New Roman" panose="02020603050405020304" pitchFamily="18" charset="0"/>
                  <a:cs typeface="Times New Roman" panose="02020603050405020304" pitchFamily="18" charset="0"/>
                </a:rPr>
                <a:t> </a:t>
              </a:r>
              <a:r>
                <a:rPr lang="en-US" sz="2100" b="1" dirty="0" err="1">
                  <a:solidFill>
                    <a:srgbClr val="0070C0"/>
                  </a:solidFill>
                  <a:latin typeface="Times New Roman" panose="02020603050405020304" pitchFamily="18" charset="0"/>
                  <a:cs typeface="Times New Roman" panose="02020603050405020304" pitchFamily="18" charset="0"/>
                </a:rPr>
                <a:t>gì</a:t>
              </a:r>
              <a:r>
                <a:rPr lang="en-US" sz="2100" b="1" dirty="0">
                  <a:solidFill>
                    <a:srgbClr val="0070C0"/>
                  </a:solidFill>
                  <a:latin typeface="Times New Roman" panose="02020603050405020304" pitchFamily="18" charset="0"/>
                  <a:cs typeface="Times New Roman" panose="02020603050405020304" pitchFamily="18" charset="0"/>
                </a:rPr>
                <a:t>?</a:t>
              </a:r>
              <a:endParaRPr lang="x-none" sz="2100" b="1" dirty="0">
                <a:solidFill>
                  <a:srgbClr val="0070C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61952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CF75F4-07F8-C947-AE4F-4D191EF5BF62}"/>
              </a:ext>
            </a:extLst>
          </p:cNvPr>
          <p:cNvSpPr txBox="1"/>
          <p:nvPr/>
        </p:nvSpPr>
        <p:spPr>
          <a:xfrm>
            <a:off x="611560" y="267494"/>
            <a:ext cx="7776864" cy="523220"/>
          </a:xfrm>
          <a:prstGeom prst="rect">
            <a:avLst/>
          </a:prstGeom>
          <a:noFill/>
        </p:spPr>
        <p:txBody>
          <a:bodyPr wrap="square" rtlCol="0">
            <a:spAutoFit/>
          </a:bodyPr>
          <a:lstStyle/>
          <a:p>
            <a:pPr algn="ct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a:t>
            </a:r>
            <a:r>
              <a:rPr lang="x-none"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TRẢI NGHIỆM CÙNG VĂN BẢN</a:t>
            </a:r>
          </a:p>
        </p:txBody>
      </p:sp>
      <p:pic>
        <p:nvPicPr>
          <p:cNvPr id="4" name="Picture 3">
            <a:extLst>
              <a:ext uri="{FF2B5EF4-FFF2-40B4-BE49-F238E27FC236}">
                <a16:creationId xmlns:a16="http://schemas.microsoft.com/office/drawing/2014/main" id="{44CB2E3C-C820-41C3-BFCC-9CF1F17FB4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75606"/>
            <a:ext cx="3480387" cy="2088232"/>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9DCDBDEF-FBF1-4B66-83A3-2C8919DB03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1960" y="1203598"/>
            <a:ext cx="3480387" cy="2416936"/>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47156BA4-F940-484A-A400-D9F8A503F3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4288" y="3114392"/>
            <a:ext cx="1815250" cy="12320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41975001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1D97B6E-7932-884B-999C-D08B1D24F088}"/>
              </a:ext>
            </a:extLst>
          </p:cNvPr>
          <p:cNvSpPr txBox="1"/>
          <p:nvPr/>
        </p:nvSpPr>
        <p:spPr>
          <a:xfrm>
            <a:off x="107504" y="195486"/>
            <a:ext cx="6851020"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2800" i="1" dirty="0" err="1">
                <a:latin typeface="Times New Roman" pitchFamily="18" charset="0"/>
                <a:cs typeface="Times New Roman" pitchFamily="18" charset="0"/>
              </a:rPr>
              <a:t>Hình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ảnh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kinh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thành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Thăng</a:t>
            </a:r>
            <a:r>
              <a:rPr lang="en-US" sz="2800" i="1" dirty="0">
                <a:latin typeface="Times New Roman" pitchFamily="18" charset="0"/>
                <a:cs typeface="Times New Roman" pitchFamily="18" charset="0"/>
              </a:rPr>
              <a:t> Long đ</a:t>
            </a:r>
            <a:r>
              <a:rPr lang="vi-VN" sz="2800" i="1" dirty="0">
                <a:latin typeface="Times New Roman" pitchFamily="18" charset="0"/>
                <a:cs typeface="Times New Roman" pitchFamily="18" charset="0"/>
              </a:rPr>
              <a:t>ư</a:t>
            </a:r>
            <a:r>
              <a:rPr lang="en-US" sz="2800" i="1" dirty="0" err="1">
                <a:latin typeface="Times New Roman" pitchFamily="18" charset="0"/>
                <a:cs typeface="Times New Roman" pitchFamily="18" charset="0"/>
              </a:rPr>
              <a:t>ợc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gợi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lên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trong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bài</a:t>
            </a:r>
            <a:r>
              <a:rPr lang="en-US" sz="2800" i="1" dirty="0">
                <a:latin typeface="Times New Roman" pitchFamily="18" charset="0"/>
                <a:cs typeface="Times New Roman" pitchFamily="18" charset="0"/>
              </a:rPr>
              <a:t> ca </a:t>
            </a:r>
            <a:r>
              <a:rPr lang="en-US" sz="2800" i="1" dirty="0" err="1">
                <a:latin typeface="Times New Roman" pitchFamily="18" charset="0"/>
                <a:cs typeface="Times New Roman" pitchFamily="18" charset="0"/>
              </a:rPr>
              <a:t>dao</a:t>
            </a:r>
            <a:r>
              <a:rPr lang="en-US" sz="2800" i="1" dirty="0">
                <a:latin typeface="Times New Roman" pitchFamily="18" charset="0"/>
                <a:cs typeface="Times New Roman" pitchFamily="18" charset="0"/>
              </a:rPr>
              <a:t> 1 </a:t>
            </a:r>
            <a:r>
              <a:rPr lang="en-US" sz="2800" i="1" dirty="0" err="1">
                <a:latin typeface="Times New Roman" pitchFamily="18" charset="0"/>
                <a:cs typeface="Times New Roman" pitchFamily="18" charset="0"/>
              </a:rPr>
              <a:t>có</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điểm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gì</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đặc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biệt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Những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từ</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ngữ</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như</a:t>
            </a:r>
            <a:r>
              <a:rPr lang="en-US" sz="2800" i="1" dirty="0">
                <a:latin typeface="Times New Roman" pitchFamily="18" charset="0"/>
                <a:cs typeface="Times New Roman" pitchFamily="18" charset="0"/>
              </a:rPr>
              <a:t> “ </a:t>
            </a:r>
            <a:r>
              <a:rPr lang="en-US" sz="2800" i="1" dirty="0" err="1">
                <a:latin typeface="Times New Roman" pitchFamily="18" charset="0"/>
                <a:cs typeface="Times New Roman" pitchFamily="18" charset="0"/>
              </a:rPr>
              <a:t>phồn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hoa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thứ</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nhất</a:t>
            </a:r>
            <a:r>
              <a:rPr lang="en-US" sz="2800" i="1" dirty="0">
                <a:latin typeface="Times New Roman" pitchFamily="18" charset="0"/>
                <a:cs typeface="Times New Roman" pitchFamily="18" charset="0"/>
              </a:rPr>
              <a:t> Long </a:t>
            </a:r>
            <a:r>
              <a:rPr lang="en-US" sz="2800" i="1" dirty="0" err="1">
                <a:latin typeface="Times New Roman" pitchFamily="18" charset="0"/>
                <a:cs typeface="Times New Roman" pitchFamily="18" charset="0"/>
              </a:rPr>
              <a:t>Thành</a:t>
            </a:r>
            <a:r>
              <a:rPr lang="en-US" sz="2800" i="1" dirty="0">
                <a:latin typeface="Times New Roman" pitchFamily="18" charset="0"/>
                <a:cs typeface="Times New Roman" pitchFamily="18" charset="0"/>
              </a:rPr>
              <a:t>” “ Ng</a:t>
            </a:r>
            <a:r>
              <a:rPr lang="vi-VN" sz="2800" i="1" dirty="0">
                <a:latin typeface="Times New Roman" pitchFamily="18" charset="0"/>
                <a:cs typeface="Times New Roman" pitchFamily="18" charset="0"/>
              </a:rPr>
              <a:t>ư</a:t>
            </a:r>
            <a:r>
              <a:rPr lang="en-US" sz="2800" i="1" dirty="0" err="1">
                <a:latin typeface="Times New Roman" pitchFamily="18" charset="0"/>
                <a:cs typeface="Times New Roman" pitchFamily="18" charset="0"/>
              </a:rPr>
              <a:t>ời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về</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nhớ</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cảnh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ngẩn</a:t>
            </a:r>
            <a:r>
              <a:rPr lang="en-US" sz="2800" i="1" dirty="0">
                <a:latin typeface="Times New Roman" pitchFamily="18" charset="0"/>
                <a:cs typeface="Times New Roman" pitchFamily="18" charset="0"/>
              </a:rPr>
              <a:t> ng</a:t>
            </a:r>
            <a:r>
              <a:rPr lang="vi-VN" sz="2800" i="1" dirty="0">
                <a:latin typeface="Times New Roman" pitchFamily="18" charset="0"/>
                <a:cs typeface="Times New Roman" pitchFamily="18" charset="0"/>
              </a:rPr>
              <a:t>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đã</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góp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phần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hiện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sắc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thái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cảm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xúc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gì</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của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tác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giả</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về</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đất</a:t>
            </a:r>
            <a:r>
              <a:rPr lang="en-US" sz="2800" i="1" dirty="0">
                <a:latin typeface="Times New Roman" pitchFamily="18" charset="0"/>
                <a:cs typeface="Times New Roman" pitchFamily="18" charset="0"/>
              </a:rPr>
              <a:t> Long </a:t>
            </a:r>
            <a:r>
              <a:rPr lang="en-US" sz="2800" i="1" dirty="0" err="1">
                <a:latin typeface="Times New Roman" pitchFamily="18" charset="0"/>
                <a:cs typeface="Times New Roman" pitchFamily="18" charset="0"/>
              </a:rPr>
              <a:t>Thành</a:t>
            </a:r>
            <a:r>
              <a:rPr lang="en-US" sz="2800" i="1" dirty="0">
                <a:latin typeface="Times New Roman" pitchFamily="18" charset="0"/>
                <a:cs typeface="Times New Roman" pitchFamily="18" charset="0"/>
              </a:rPr>
              <a:t>? </a:t>
            </a:r>
          </a:p>
        </p:txBody>
      </p:sp>
      <p:pic>
        <p:nvPicPr>
          <p:cNvPr id="3" name="Picture 2">
            <a:extLst>
              <a:ext uri="{FF2B5EF4-FFF2-40B4-BE49-F238E27FC236}">
                <a16:creationId xmlns:a16="http://schemas.microsoft.com/office/drawing/2014/main" id="{9DA4080B-59D8-4E8E-A35A-BA87199B4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611" y="3084320"/>
            <a:ext cx="3012384" cy="1902960"/>
          </a:xfrm>
          <a:prstGeom prst="rect">
            <a:avLst/>
          </a:prstGeom>
        </p:spPr>
      </p:pic>
      <p:pic>
        <p:nvPicPr>
          <p:cNvPr id="8" name="Picture 7">
            <a:extLst>
              <a:ext uri="{FF2B5EF4-FFF2-40B4-BE49-F238E27FC236}">
                <a16:creationId xmlns:a16="http://schemas.microsoft.com/office/drawing/2014/main" id="{DC50B1CC-31FC-4D5E-996A-A742D334A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042" y="3084320"/>
            <a:ext cx="3011795" cy="1902960"/>
          </a:xfrm>
          <a:prstGeom prst="rect">
            <a:avLst/>
          </a:prstGeom>
        </p:spPr>
      </p:pic>
    </p:spTree>
    <p:extLst>
      <p:ext uri="{BB962C8B-B14F-4D97-AF65-F5344CB8AC3E}">
        <p14:creationId xmlns:p14="http://schemas.microsoft.com/office/powerpoint/2010/main" val="3790086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221ECB-C590-4F6D-B662-E4622007FBA7}"/>
              </a:ext>
            </a:extLst>
          </p:cNvPr>
          <p:cNvSpPr/>
          <p:nvPr/>
        </p:nvSpPr>
        <p:spPr>
          <a:xfrm>
            <a:off x="1619672" y="205601"/>
            <a:ext cx="2408032" cy="523220"/>
          </a:xfrm>
          <a:prstGeom prst="rect">
            <a:avLst/>
          </a:prstGeom>
        </p:spPr>
        <p:txBody>
          <a:bodyPr wrap="none">
            <a:spAutoFit/>
          </a:bodyPr>
          <a:lstStyle/>
          <a:p>
            <a:pPr algn="ctr"/>
            <a:r>
              <a:rPr lang="x-none" sz="2800" b="1" dirty="0">
                <a:ln w="0">
                  <a:noFill/>
                </a:ln>
                <a:solidFill>
                  <a:srgbClr val="0070C0"/>
                </a:solidFill>
                <a:latin typeface="Times New Roman" panose="02020603050405020304" pitchFamily="18" charset="0"/>
                <a:cs typeface="Times New Roman" panose="02020603050405020304" pitchFamily="18" charset="0"/>
              </a:rPr>
              <a:t>1. </a:t>
            </a:r>
            <a:r>
              <a:rPr lang="en-US" sz="2800" b="1" dirty="0" err="1">
                <a:ln w="0">
                  <a:noFill/>
                </a:ln>
                <a:solidFill>
                  <a:srgbClr val="0070C0"/>
                </a:solidFill>
                <a:latin typeface="Times New Roman" panose="02020603050405020304" pitchFamily="18" charset="0"/>
                <a:cs typeface="Times New Roman" panose="02020603050405020304" pitchFamily="18" charset="0"/>
              </a:rPr>
              <a:t>Bài</a:t>
            </a:r>
            <a:r>
              <a:rPr lang="en-US" sz="2800" b="1" dirty="0">
                <a:ln w="0">
                  <a:noFill/>
                </a:ln>
                <a:solidFill>
                  <a:srgbClr val="0070C0"/>
                </a:solidFill>
                <a:latin typeface="Times New Roman" panose="02020603050405020304" pitchFamily="18" charset="0"/>
                <a:cs typeface="Times New Roman" panose="02020603050405020304" pitchFamily="18" charset="0"/>
              </a:rPr>
              <a:t> ca </a:t>
            </a:r>
            <a:r>
              <a:rPr lang="en-US" sz="2800" b="1" dirty="0" err="1">
                <a:ln w="0">
                  <a:noFill/>
                </a:ln>
                <a:solidFill>
                  <a:srgbClr val="0070C0"/>
                </a:solidFill>
                <a:latin typeface="Times New Roman" panose="02020603050405020304" pitchFamily="18" charset="0"/>
                <a:cs typeface="Times New Roman" panose="02020603050405020304" pitchFamily="18" charset="0"/>
              </a:rPr>
              <a:t>dao</a:t>
            </a:r>
            <a:r>
              <a:rPr lang="en-US" sz="2800" b="1" dirty="0">
                <a:ln w="0">
                  <a:noFill/>
                </a:ln>
                <a:solidFill>
                  <a:srgbClr val="0070C0"/>
                </a:solidFill>
                <a:latin typeface="Times New Roman" panose="02020603050405020304" pitchFamily="18" charset="0"/>
                <a:cs typeface="Times New Roman" panose="02020603050405020304" pitchFamily="18" charset="0"/>
              </a:rPr>
              <a:t> 1</a:t>
            </a:r>
            <a:endParaRPr lang="x-none" sz="2800" b="1" dirty="0">
              <a:ln w="0">
                <a:noFill/>
              </a:ln>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BC0DF4C-666F-4CE6-A61A-041606975286}"/>
              </a:ext>
            </a:extLst>
          </p:cNvPr>
          <p:cNvSpPr txBox="1"/>
          <p:nvPr/>
        </p:nvSpPr>
        <p:spPr>
          <a:xfrm>
            <a:off x="379653" y="866418"/>
            <a:ext cx="8384694" cy="3539430"/>
          </a:xfrm>
          <a:prstGeom prst="rect">
            <a:avLst/>
          </a:prstGeom>
          <a:noFill/>
        </p:spPr>
        <p:txBody>
          <a:bodyPr wrap="square" rtlCol="0">
            <a:spAutoFit/>
          </a:bodyPr>
          <a:lstStyle/>
          <a:p>
            <a:r>
              <a:rPr lang="x-none" sz="2800" dirty="0">
                <a:solidFill>
                  <a:srgbClr val="002060"/>
                </a:solidFill>
                <a:latin typeface="Times New Roman" panose="02020603050405020304" pitchFamily="18" charset="0"/>
                <a:cs typeface="Times New Roman" panose="02020603050405020304" pitchFamily="18" charset="0"/>
              </a:rPr>
              <a:t>- Bức tranh phố phường Thăng Long</a:t>
            </a:r>
          </a:p>
          <a:p>
            <a:r>
              <a:rPr lang="x-none" sz="2800" dirty="0">
                <a:solidFill>
                  <a:srgbClr val="002060"/>
                </a:solidFill>
                <a:latin typeface="Times New Roman" panose="02020603050405020304" pitchFamily="18" charset="0"/>
                <a:cs typeface="Times New Roman" panose="02020603050405020304" pitchFamily="18" charset="0"/>
              </a:rPr>
              <a:t>+ Tên phố: Hàng Bồ, Hàng Bạc, Hàng Gai,…</a:t>
            </a:r>
          </a:p>
          <a:p>
            <a:r>
              <a:rPr lang="x-none"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G</a:t>
            </a:r>
            <a:r>
              <a:rPr lang="x-none" sz="2800" dirty="0">
                <a:solidFill>
                  <a:srgbClr val="FF0000"/>
                </a:solidFill>
                <a:latin typeface="Times New Roman" panose="02020603050405020304" pitchFamily="18" charset="0"/>
                <a:cs typeface="Times New Roman" panose="02020603050405020304" pitchFamily="18" charset="0"/>
              </a:rPr>
              <a:t>ắn liền với đặc trưng nghề nghiệp.</a:t>
            </a:r>
          </a:p>
          <a:p>
            <a:r>
              <a:rPr lang="x-none" sz="2800" dirty="0">
                <a:solidFill>
                  <a:srgbClr val="002060"/>
                </a:solidFill>
                <a:latin typeface="Times New Roman" panose="02020603050405020304" pitchFamily="18" charset="0"/>
                <a:cs typeface="Times New Roman" panose="02020603050405020304" pitchFamily="18" charset="0"/>
              </a:rPr>
              <a:t>+ Liệt kê</a:t>
            </a:r>
          </a:p>
          <a:p>
            <a:r>
              <a:rPr lang="x-none" sz="2800" dirty="0">
                <a:solidFill>
                  <a:srgbClr val="002060"/>
                </a:solidFill>
                <a:latin typeface="Times New Roman" panose="02020603050405020304" pitchFamily="18" charset="0"/>
                <a:cs typeface="Times New Roman" panose="02020603050405020304" pitchFamily="18" charset="0"/>
              </a:rPr>
              <a:t>+ So sánh: phố – mắc cửi, đường – bàn cờ.</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    S</a:t>
            </a:r>
            <a:r>
              <a:rPr lang="x-none" sz="2800" dirty="0">
                <a:solidFill>
                  <a:srgbClr val="002060"/>
                </a:solidFill>
                <a:latin typeface="Times New Roman" panose="02020603050405020304" pitchFamily="18" charset="0"/>
                <a:cs typeface="Times New Roman" panose="02020603050405020304" pitchFamily="18" charset="0"/>
              </a:rPr>
              <a:t>ự sầm uất, đông đúc, giàu có</a:t>
            </a:r>
          </a:p>
          <a:p>
            <a:r>
              <a:rPr lang="x-none" sz="2800" dirty="0">
                <a:solidFill>
                  <a:srgbClr val="002060"/>
                </a:solidFill>
                <a:latin typeface="Times New Roman" panose="02020603050405020304" pitchFamily="18" charset="0"/>
                <a:cs typeface="Times New Roman" panose="02020603050405020304" pitchFamily="18" charset="0"/>
              </a:rPr>
              <a:t>    Sự am hiểu về vùng đất Thăng Long</a:t>
            </a:r>
          </a:p>
          <a:p>
            <a:r>
              <a:rPr lang="x-none" sz="2800" dirty="0">
                <a:solidFill>
                  <a:srgbClr val="002060"/>
                </a:solidFill>
                <a:latin typeface="Times New Roman" panose="02020603050405020304" pitchFamily="18" charset="0"/>
                <a:cs typeface="Times New Roman" panose="02020603050405020304" pitchFamily="18" charset="0"/>
              </a:rPr>
              <a:t>    Niềm tự hào về mảnh đất “nhất kinh kì”</a:t>
            </a:r>
          </a:p>
        </p:txBody>
      </p:sp>
      <p:sp>
        <p:nvSpPr>
          <p:cNvPr id="11" name="Arrow: Right 10">
            <a:extLst>
              <a:ext uri="{FF2B5EF4-FFF2-40B4-BE49-F238E27FC236}">
                <a16:creationId xmlns:a16="http://schemas.microsoft.com/office/drawing/2014/main" id="{D892A4CD-2F7F-485B-9C35-268739AFC39B}"/>
              </a:ext>
            </a:extLst>
          </p:cNvPr>
          <p:cNvSpPr/>
          <p:nvPr/>
        </p:nvSpPr>
        <p:spPr>
          <a:xfrm>
            <a:off x="539552" y="3939902"/>
            <a:ext cx="144016" cy="45719"/>
          </a:xfrm>
          <a:prstGeom prst="rightArrow">
            <a:avLst/>
          </a:prstGeom>
          <a:noFill/>
        </p:spPr>
        <p:txBody>
          <a:bodyPr wrap="square" lIns="68580" tIns="34290" rIns="68580" bIns="34290" rtlCol="0" anchor="ctr">
            <a:spAutoFit/>
          </a:bodyPr>
          <a:lstStyle/>
          <a:p>
            <a:pPr marL="457200" indent="-457200" algn="ctr">
              <a:buFont typeface="Arial" panose="020B0604020202020204" pitchFamily="34" charset="0"/>
              <a:buChar char="•"/>
            </a:pPr>
            <a:endParaRPr lang="en-US" sz="3000" dirty="0">
              <a:ln w="0">
                <a:noFill/>
              </a:ln>
              <a:solidFill>
                <a:schemeClr val="bg1"/>
              </a:solidFill>
              <a:latin typeface="FontAwesome" pitchFamily="2" charset="0"/>
            </a:endParaRPr>
          </a:p>
        </p:txBody>
      </p:sp>
      <p:sp>
        <p:nvSpPr>
          <p:cNvPr id="12" name="Arrow: Right 11">
            <a:extLst>
              <a:ext uri="{FF2B5EF4-FFF2-40B4-BE49-F238E27FC236}">
                <a16:creationId xmlns:a16="http://schemas.microsoft.com/office/drawing/2014/main" id="{1B75B8B8-D311-432B-B7E7-C06CF1786468}"/>
              </a:ext>
            </a:extLst>
          </p:cNvPr>
          <p:cNvSpPr/>
          <p:nvPr/>
        </p:nvSpPr>
        <p:spPr>
          <a:xfrm>
            <a:off x="64901" y="3547501"/>
            <a:ext cx="303915" cy="386328"/>
          </a:xfrm>
          <a:prstGeom prst="rightArrow">
            <a:avLst/>
          </a:prstGeom>
        </p:spPr>
        <p:style>
          <a:lnRef idx="3">
            <a:schemeClr val="lt1"/>
          </a:lnRef>
          <a:fillRef idx="1">
            <a:schemeClr val="accent2"/>
          </a:fillRef>
          <a:effectRef idx="1">
            <a:schemeClr val="accent2"/>
          </a:effectRef>
          <a:fontRef idx="minor">
            <a:schemeClr val="lt1"/>
          </a:fontRef>
        </p:style>
        <p:txBody>
          <a:bodyPr wrap="square" lIns="68580" tIns="34290" rIns="68580" bIns="34290" rtlCol="0" anchor="ctr">
            <a:spAutoFit/>
          </a:bodyPr>
          <a:lstStyle/>
          <a:p>
            <a:pPr marL="457200" indent="-457200" algn="ctr">
              <a:buFont typeface="Arial" panose="020B0604020202020204" pitchFamily="34" charset="0"/>
              <a:buChar char="•"/>
            </a:pPr>
            <a:endParaRPr lang="en-US" sz="3000" dirty="0">
              <a:ln w="0">
                <a:noFill/>
              </a:ln>
              <a:solidFill>
                <a:schemeClr val="bg1"/>
              </a:solidFill>
              <a:latin typeface="FontAwesome" pitchFamily="2" charset="0"/>
            </a:endParaRPr>
          </a:p>
        </p:txBody>
      </p:sp>
      <p:sp>
        <p:nvSpPr>
          <p:cNvPr id="13" name="Left Brace 12">
            <a:extLst>
              <a:ext uri="{FF2B5EF4-FFF2-40B4-BE49-F238E27FC236}">
                <a16:creationId xmlns:a16="http://schemas.microsoft.com/office/drawing/2014/main" id="{8D4E55F0-1F7D-472F-A265-EFB3410073A8}"/>
              </a:ext>
            </a:extLst>
          </p:cNvPr>
          <p:cNvSpPr/>
          <p:nvPr/>
        </p:nvSpPr>
        <p:spPr>
          <a:xfrm>
            <a:off x="421664" y="3298010"/>
            <a:ext cx="261743" cy="864096"/>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pic>
        <p:nvPicPr>
          <p:cNvPr id="15" name="Picture 14">
            <a:extLst>
              <a:ext uri="{FF2B5EF4-FFF2-40B4-BE49-F238E27FC236}">
                <a16:creationId xmlns:a16="http://schemas.microsoft.com/office/drawing/2014/main" id="{836987B6-15CB-4FEB-AFF9-F6ED0F986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006" y="3298010"/>
            <a:ext cx="2026189" cy="1375222"/>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7" name="Picture 16">
            <a:extLst>
              <a:ext uri="{FF2B5EF4-FFF2-40B4-BE49-F238E27FC236}">
                <a16:creationId xmlns:a16="http://schemas.microsoft.com/office/drawing/2014/main" id="{CF2BEF19-1A72-42F1-BAE2-2A3BCF958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0295" y="100467"/>
            <a:ext cx="2180958" cy="14539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Tay viÕt ">
            <a:extLst>
              <a:ext uri="{FF2B5EF4-FFF2-40B4-BE49-F238E27FC236}">
                <a16:creationId xmlns:a16="http://schemas.microsoft.com/office/drawing/2014/main" id="{16890CB1-2126-4D6F-B14E-649F7E11FF42}"/>
              </a:ext>
            </a:extLst>
          </p:cNvPr>
          <p:cNvPicPr>
            <a:picLocks noChangeAspect="1" noChangeArrowheads="1" noCrop="1"/>
          </p:cNvPicPr>
          <p:nvPr/>
        </p:nvPicPr>
        <p:blipFill>
          <a:blip r:embed="rId4" cstate="print"/>
          <a:srcRect/>
          <a:stretch>
            <a:fillRect/>
          </a:stretch>
        </p:blipFill>
        <p:spPr bwMode="auto">
          <a:xfrm>
            <a:off x="4211960" y="282390"/>
            <a:ext cx="504056" cy="369641"/>
          </a:xfrm>
          <a:prstGeom prst="rect">
            <a:avLst/>
          </a:prstGeom>
          <a:noFill/>
          <a:ln w="9525">
            <a:noFill/>
            <a:miter lim="800000"/>
            <a:headEnd/>
            <a:tailEnd/>
          </a:ln>
        </p:spPr>
      </p:pic>
    </p:spTree>
    <p:extLst>
      <p:ext uri="{BB962C8B-B14F-4D97-AF65-F5344CB8AC3E}">
        <p14:creationId xmlns:p14="http://schemas.microsoft.com/office/powerpoint/2010/main" val="35897275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heckerboard(across)">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checkerboard(across)">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checkerboard(across)">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checkerboard(across)">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checkerboard(across)">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checkerboard(across)">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checkerboard(across)">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checkerboard(across)">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ox(i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BEF9F0-1CC3-5C40-BB7B-EE1246A8648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199" y="2717077"/>
            <a:ext cx="2720149" cy="2246989"/>
          </a:xfrm>
          <a:prstGeom prst="rect">
            <a:avLst/>
          </a:prstGeom>
          <a:noFill/>
        </p:spPr>
      </p:pic>
      <p:pic>
        <p:nvPicPr>
          <p:cNvPr id="5" name="Picture 4">
            <a:extLst>
              <a:ext uri="{FF2B5EF4-FFF2-40B4-BE49-F238E27FC236}">
                <a16:creationId xmlns:a16="http://schemas.microsoft.com/office/drawing/2014/main" id="{5EEBB59F-49C1-294E-A602-08DE751CD23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26609" y="158039"/>
            <a:ext cx="2957559" cy="2413711"/>
          </a:xfrm>
          <a:prstGeom prst="rect">
            <a:avLst/>
          </a:prstGeom>
          <a:noFill/>
          <a:ln>
            <a:noFill/>
          </a:ln>
        </p:spPr>
      </p:pic>
      <p:pic>
        <p:nvPicPr>
          <p:cNvPr id="6" name="Picture 5">
            <a:extLst>
              <a:ext uri="{FF2B5EF4-FFF2-40B4-BE49-F238E27FC236}">
                <a16:creationId xmlns:a16="http://schemas.microsoft.com/office/drawing/2014/main" id="{3CB4B0F8-C5D4-AF4B-8377-7F9EEEC1393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04173" y="158039"/>
            <a:ext cx="2720150" cy="2413711"/>
          </a:xfrm>
          <a:prstGeom prst="rect">
            <a:avLst/>
          </a:prstGeom>
          <a:noFill/>
          <a:ln>
            <a:noFill/>
          </a:ln>
        </p:spPr>
      </p:pic>
      <p:pic>
        <p:nvPicPr>
          <p:cNvPr id="7" name="Picture 6" descr="TONKIN - UNE RUE A HANOÏ - Phố Hàng Buồm by manhhai">
            <a:extLst>
              <a:ext uri="{FF2B5EF4-FFF2-40B4-BE49-F238E27FC236}">
                <a16:creationId xmlns:a16="http://schemas.microsoft.com/office/drawing/2014/main" id="{4F342AA8-4B72-E847-B24E-0BC8A19644C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4173" y="2709116"/>
            <a:ext cx="2720150" cy="2246989"/>
          </a:xfrm>
          <a:prstGeom prst="rect">
            <a:avLst/>
          </a:prstGeom>
          <a:noFill/>
          <a:ln>
            <a:noFill/>
          </a:ln>
        </p:spPr>
      </p:pic>
      <p:pic>
        <p:nvPicPr>
          <p:cNvPr id="8" name="Picture 7">
            <a:extLst>
              <a:ext uri="{FF2B5EF4-FFF2-40B4-BE49-F238E27FC236}">
                <a16:creationId xmlns:a16="http://schemas.microsoft.com/office/drawing/2014/main" id="{F85A0B4A-4ED7-FD46-9371-459AB5D6241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126608" y="2717077"/>
            <a:ext cx="2957559" cy="2246989"/>
          </a:xfrm>
          <a:prstGeom prst="rect">
            <a:avLst/>
          </a:prstGeom>
          <a:noFill/>
          <a:ln>
            <a:noFill/>
          </a:ln>
        </p:spPr>
      </p:pic>
      <p:pic>
        <p:nvPicPr>
          <p:cNvPr id="9" name="Picture 8" descr="Hà Nội Xưa – Phố Hàng Than | 36hn">
            <a:extLst>
              <a:ext uri="{FF2B5EF4-FFF2-40B4-BE49-F238E27FC236}">
                <a16:creationId xmlns:a16="http://schemas.microsoft.com/office/drawing/2014/main" id="{7886DBB4-7631-1F46-AD7D-6A7E6DD1DCC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68721" y="158039"/>
            <a:ext cx="2708627" cy="2413711"/>
          </a:xfrm>
          <a:prstGeom prst="rect">
            <a:avLst/>
          </a:prstGeom>
          <a:noFill/>
          <a:ln>
            <a:noFill/>
          </a:ln>
        </p:spPr>
      </p:pic>
    </p:spTree>
    <p:extLst>
      <p:ext uri="{BB962C8B-B14F-4D97-AF65-F5344CB8AC3E}">
        <p14:creationId xmlns:p14="http://schemas.microsoft.com/office/powerpoint/2010/main" val="35224547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D29D25-E5C4-428C-827A-0E1CDFF93E92}"/>
              </a:ext>
            </a:extLst>
          </p:cNvPr>
          <p:cNvPicPr>
            <a:picLocks noChangeAspect="1"/>
          </p:cNvPicPr>
          <p:nvPr/>
        </p:nvPicPr>
        <p:blipFill>
          <a:blip r:embed="rId2"/>
          <a:stretch>
            <a:fillRect/>
          </a:stretch>
        </p:blipFill>
        <p:spPr>
          <a:xfrm>
            <a:off x="179512" y="687690"/>
            <a:ext cx="5472608" cy="3768119"/>
          </a:xfrm>
          <a:prstGeom prst="rect">
            <a:avLst/>
          </a:prstGeom>
        </p:spPr>
      </p:pic>
      <p:sp>
        <p:nvSpPr>
          <p:cNvPr id="5" name="Rectangle 4">
            <a:extLst>
              <a:ext uri="{FF2B5EF4-FFF2-40B4-BE49-F238E27FC236}">
                <a16:creationId xmlns:a16="http://schemas.microsoft.com/office/drawing/2014/main" id="{AFD740CA-D49F-42F8-BE69-993B0B631D51}"/>
              </a:ext>
            </a:extLst>
          </p:cNvPr>
          <p:cNvSpPr/>
          <p:nvPr/>
        </p:nvSpPr>
        <p:spPr>
          <a:xfrm>
            <a:off x="863588" y="1419622"/>
            <a:ext cx="4104456" cy="1938992"/>
          </a:xfrm>
          <a:prstGeom prst="rect">
            <a:avLst/>
          </a:prstGeom>
        </p:spPr>
        <p:txBody>
          <a:bodyPr wrap="square">
            <a:spAutoFit/>
          </a:bodyPr>
          <a:lstStyle/>
          <a:p>
            <a:pPr algn="just"/>
            <a:r>
              <a:rPr lang="en-US" sz="2400" i="1" dirty="0" err="1">
                <a:solidFill>
                  <a:srgbClr val="FF0000"/>
                </a:solidFill>
                <a:latin typeface="Times New Roman" pitchFamily="18" charset="0"/>
                <a:cs typeface="Times New Roman" pitchFamily="18" charset="0"/>
              </a:rPr>
              <a:t>Bài</a:t>
            </a:r>
            <a:r>
              <a:rPr lang="en-US" sz="2400" i="1" dirty="0">
                <a:solidFill>
                  <a:srgbClr val="FF0000"/>
                </a:solidFill>
                <a:latin typeface="Times New Roman" pitchFamily="18" charset="0"/>
                <a:cs typeface="Times New Roman" pitchFamily="18" charset="0"/>
              </a:rPr>
              <a:t> ca </a:t>
            </a:r>
            <a:r>
              <a:rPr lang="en-US" sz="2400" i="1" dirty="0" err="1">
                <a:solidFill>
                  <a:srgbClr val="FF0000"/>
                </a:solidFill>
                <a:latin typeface="Times New Roman" pitchFamily="18" charset="0"/>
                <a:cs typeface="Times New Roman" pitchFamily="18" charset="0"/>
              </a:rPr>
              <a:t>dao</a:t>
            </a:r>
            <a:r>
              <a:rPr lang="en-US" sz="2400" i="1" dirty="0">
                <a:solidFill>
                  <a:srgbClr val="FF0000"/>
                </a:solidFill>
                <a:latin typeface="Times New Roman" pitchFamily="18" charset="0"/>
                <a:cs typeface="Times New Roman" pitchFamily="18" charset="0"/>
              </a:rPr>
              <a:t> 2 </a:t>
            </a:r>
            <a:r>
              <a:rPr lang="en-US" sz="2400" i="1" dirty="0" err="1">
                <a:solidFill>
                  <a:srgbClr val="FF0000"/>
                </a:solidFill>
                <a:latin typeface="Times New Roman" pitchFamily="18" charset="0"/>
                <a:cs typeface="Times New Roman" pitchFamily="18" charset="0"/>
              </a:rPr>
              <a:t>giới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thiệu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vẻ</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đẹp</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gì</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của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quê</a:t>
            </a:r>
            <a:r>
              <a:rPr lang="en-US" sz="2400" i="1" dirty="0">
                <a:solidFill>
                  <a:srgbClr val="FF0000"/>
                </a:solidFill>
                <a:latin typeface="Times New Roman" pitchFamily="18" charset="0"/>
                <a:cs typeface="Times New Roman" pitchFamily="18" charset="0"/>
              </a:rPr>
              <a:t> h</a:t>
            </a:r>
            <a:r>
              <a:rPr lang="vi-VN" sz="2400" i="1" dirty="0">
                <a:solidFill>
                  <a:srgbClr val="FF0000"/>
                </a:solidFill>
                <a:latin typeface="Times New Roman" pitchFamily="18" charset="0"/>
                <a:cs typeface="Times New Roman" pitchFamily="18" charset="0"/>
              </a:rPr>
              <a:t>ư</a:t>
            </a:r>
            <a:r>
              <a:rPr lang="en-US" sz="2400" i="1" dirty="0" err="1">
                <a:solidFill>
                  <a:srgbClr val="FF0000"/>
                </a:solidFill>
                <a:latin typeface="Times New Roman" pitchFamily="18" charset="0"/>
                <a:cs typeface="Times New Roman" pitchFamily="18" charset="0"/>
              </a:rPr>
              <a:t>ơng?Cảm</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xúc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của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tác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giả</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dân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gian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về</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quê</a:t>
            </a:r>
            <a:r>
              <a:rPr lang="en-US" sz="2400" i="1" dirty="0">
                <a:solidFill>
                  <a:srgbClr val="FF0000"/>
                </a:solidFill>
                <a:latin typeface="Times New Roman" pitchFamily="18" charset="0"/>
                <a:cs typeface="Times New Roman" pitchFamily="18" charset="0"/>
              </a:rPr>
              <a:t> h</a:t>
            </a:r>
            <a:r>
              <a:rPr lang="vi-VN" sz="2400" i="1" dirty="0">
                <a:solidFill>
                  <a:srgbClr val="FF0000"/>
                </a:solidFill>
                <a:latin typeface="Times New Roman" pitchFamily="18" charset="0"/>
                <a:cs typeface="Times New Roman" pitchFamily="18" charset="0"/>
              </a:rPr>
              <a:t>ư</a:t>
            </a:r>
            <a:r>
              <a:rPr lang="en-US" sz="2400" i="1" dirty="0" err="1">
                <a:solidFill>
                  <a:srgbClr val="FF0000"/>
                </a:solidFill>
                <a:latin typeface="Times New Roman" pitchFamily="18" charset="0"/>
                <a:cs typeface="Times New Roman" pitchFamily="18" charset="0"/>
              </a:rPr>
              <a:t>ơng</a:t>
            </a:r>
            <a:r>
              <a:rPr lang="en-US" sz="2400" i="1" dirty="0">
                <a:solidFill>
                  <a:srgbClr val="FF0000"/>
                </a:solidFill>
                <a:latin typeface="Times New Roman" pitchFamily="18" charset="0"/>
                <a:cs typeface="Times New Roman" pitchFamily="18" charset="0"/>
              </a:rPr>
              <a:t> đ</a:t>
            </a:r>
            <a:r>
              <a:rPr lang="vi-VN" sz="2400" i="1" dirty="0">
                <a:solidFill>
                  <a:srgbClr val="FF0000"/>
                </a:solidFill>
                <a:latin typeface="Times New Roman" pitchFamily="18" charset="0"/>
                <a:cs typeface="Times New Roman" pitchFamily="18" charset="0"/>
              </a:rPr>
              <a:t>ư</a:t>
            </a:r>
            <a:r>
              <a:rPr lang="en-US" sz="2400" i="1" dirty="0" err="1">
                <a:solidFill>
                  <a:srgbClr val="FF0000"/>
                </a:solidFill>
                <a:latin typeface="Times New Roman" pitchFamily="18" charset="0"/>
                <a:cs typeface="Times New Roman" pitchFamily="18" charset="0"/>
              </a:rPr>
              <a:t>ợc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thể</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hiện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a:t>
            </a:r>
            <a:r>
              <a:rPr lang="vi-VN" sz="2400" i="1" dirty="0">
                <a:solidFill>
                  <a:srgbClr val="FF0000"/>
                </a:solidFill>
                <a:latin typeface="Times New Roman" pitchFamily="18" charset="0"/>
                <a:cs typeface="Times New Roman" pitchFamily="18" charset="0"/>
              </a:rPr>
              <a:t>ư</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thế</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nào</a:t>
            </a:r>
            <a:r>
              <a:rPr lang="en-US" sz="2400" i="1" dirty="0">
                <a:solidFill>
                  <a:srgbClr val="FF0000"/>
                </a:solidFill>
                <a:latin typeface="Times New Roman" pitchFamily="18" charset="0"/>
                <a:cs typeface="Times New Roman" pitchFamily="18" charset="0"/>
              </a:rPr>
              <a:t> qua </a:t>
            </a:r>
            <a:r>
              <a:rPr lang="en-US" sz="2400" i="1" dirty="0" err="1">
                <a:solidFill>
                  <a:srgbClr val="FF0000"/>
                </a:solidFill>
                <a:latin typeface="Times New Roman" pitchFamily="18" charset="0"/>
                <a:cs typeface="Times New Roman" pitchFamily="18" charset="0"/>
              </a:rPr>
              <a:t>hai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bài</a:t>
            </a:r>
            <a:r>
              <a:rPr lang="en-US" sz="2400" i="1" dirty="0">
                <a:solidFill>
                  <a:srgbClr val="FF0000"/>
                </a:solidFill>
                <a:latin typeface="Times New Roman" pitchFamily="18" charset="0"/>
                <a:cs typeface="Times New Roman" pitchFamily="18" charset="0"/>
              </a:rPr>
              <a:t> ca </a:t>
            </a:r>
            <a:r>
              <a:rPr lang="en-US" sz="2400" i="1" dirty="0" err="1">
                <a:solidFill>
                  <a:srgbClr val="FF0000"/>
                </a:solidFill>
                <a:latin typeface="Times New Roman" pitchFamily="18" charset="0"/>
                <a:cs typeface="Times New Roman" pitchFamily="18" charset="0"/>
              </a:rPr>
              <a:t>dao</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này</a:t>
            </a:r>
            <a:r>
              <a:rPr lang="en-US" sz="2400" i="1" dirty="0">
                <a:solidFill>
                  <a:srgbClr val="FF0000"/>
                </a:solidFill>
                <a:latin typeface="Times New Roman" pitchFamily="18" charset="0"/>
                <a:cs typeface="Times New Roman" pitchFamily="18" charset="0"/>
              </a:rPr>
              <a:t>?</a:t>
            </a:r>
            <a:endParaRPr lang="en-US" sz="2400" dirty="0">
              <a:solidFill>
                <a:srgbClr val="FF0000"/>
              </a:solidFill>
            </a:endParaRPr>
          </a:p>
        </p:txBody>
      </p:sp>
      <p:pic>
        <p:nvPicPr>
          <p:cNvPr id="7" name="Picture 6">
            <a:extLst>
              <a:ext uri="{FF2B5EF4-FFF2-40B4-BE49-F238E27FC236}">
                <a16:creationId xmlns:a16="http://schemas.microsoft.com/office/drawing/2014/main" id="{34602D1D-7AA3-4EF0-960B-E720BBADA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030" y="2917982"/>
            <a:ext cx="3471470" cy="1990357"/>
          </a:xfrm>
          <a:prstGeom prst="rect">
            <a:avLst/>
          </a:prstGeom>
        </p:spPr>
      </p:pic>
      <p:pic>
        <p:nvPicPr>
          <p:cNvPr id="9" name="Picture 8">
            <a:extLst>
              <a:ext uri="{FF2B5EF4-FFF2-40B4-BE49-F238E27FC236}">
                <a16:creationId xmlns:a16="http://schemas.microsoft.com/office/drawing/2014/main" id="{1784EEB2-15A7-4567-91D1-05F774F7E5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6767" y="555526"/>
            <a:ext cx="3471470" cy="2230292"/>
          </a:xfrm>
          <a:prstGeom prst="rect">
            <a:avLst/>
          </a:prstGeom>
        </p:spPr>
      </p:pic>
    </p:spTree>
    <p:extLst>
      <p:ext uri="{BB962C8B-B14F-4D97-AF65-F5344CB8AC3E}">
        <p14:creationId xmlns:p14="http://schemas.microsoft.com/office/powerpoint/2010/main" val="3357336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accessory, vector graphics&#10;&#10;Description automatically generated">
            <a:extLst>
              <a:ext uri="{FF2B5EF4-FFF2-40B4-BE49-F238E27FC236}">
                <a16:creationId xmlns:a16="http://schemas.microsoft.com/office/drawing/2014/main" id="{A6C3ED8F-38D8-A444-8443-21B0E3B8A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372199" y="915567"/>
            <a:ext cx="3551666" cy="3995624"/>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0B00DE4F-A960-5949-9CF6-6B73171A5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47" y="1138355"/>
            <a:ext cx="3786680" cy="3786680"/>
          </a:xfrm>
          <a:prstGeom prst="rect">
            <a:avLst/>
          </a:prstGeom>
        </p:spPr>
      </p:pic>
      <p:sp>
        <p:nvSpPr>
          <p:cNvPr id="10" name="TextBox 9">
            <a:extLst>
              <a:ext uri="{FF2B5EF4-FFF2-40B4-BE49-F238E27FC236}">
                <a16:creationId xmlns:a16="http://schemas.microsoft.com/office/drawing/2014/main" id="{28193B60-568B-4E4B-B121-5FD408BDE909}"/>
              </a:ext>
            </a:extLst>
          </p:cNvPr>
          <p:cNvSpPr txBox="1"/>
          <p:nvPr/>
        </p:nvSpPr>
        <p:spPr>
          <a:xfrm>
            <a:off x="107504" y="627534"/>
            <a:ext cx="4752528" cy="523220"/>
          </a:xfrm>
          <a:prstGeom prst="rect">
            <a:avLst/>
          </a:prstGeom>
          <a:noFill/>
        </p:spPr>
        <p:txBody>
          <a:bodyPr wrap="square" rtlCol="0">
            <a:spAutoFit/>
          </a:bodyPr>
          <a:lstStyle/>
          <a:p>
            <a:r>
              <a:rPr lang="vi-VN" sz="2800" dirty="0">
                <a:solidFill>
                  <a:srgbClr val="002060"/>
                </a:solidFill>
                <a:latin typeface="Times New Roman" panose="02020603050405020304" pitchFamily="18" charset="0"/>
                <a:cs typeface="Times New Roman" panose="02020603050405020304" pitchFamily="18" charset="0"/>
              </a:rPr>
              <a:t>- Hình thức: đối đáp </a:t>
            </a:r>
            <a:endParaRPr lang="x-none" sz="2800" dirty="0">
              <a:solidFill>
                <a:srgbClr val="002060"/>
              </a:solidFill>
              <a:latin typeface="Times New Roman" panose="02020603050405020304" pitchFamily="18" charset="0"/>
              <a:cs typeface="Times New Roman" panose="02020603050405020304" pitchFamily="18" charset="0"/>
            </a:endParaRPr>
          </a:p>
        </p:txBody>
      </p:sp>
      <p:sp>
        <p:nvSpPr>
          <p:cNvPr id="11" name="Cloud Callout 10">
            <a:extLst>
              <a:ext uri="{FF2B5EF4-FFF2-40B4-BE49-F238E27FC236}">
                <a16:creationId xmlns:a16="http://schemas.microsoft.com/office/drawing/2014/main" id="{9EB7FC2F-3FF6-4446-9082-BCB781F05F64}"/>
              </a:ext>
            </a:extLst>
          </p:cNvPr>
          <p:cNvSpPr/>
          <p:nvPr/>
        </p:nvSpPr>
        <p:spPr>
          <a:xfrm rot="439102">
            <a:off x="1793879" y="1883935"/>
            <a:ext cx="2421000" cy="2890017"/>
          </a:xfrm>
          <a:prstGeom prst="cloudCallout">
            <a:avLst>
              <a:gd name="adj1" fmla="val -49791"/>
              <a:gd name="adj2" fmla="val 71212"/>
            </a:avLst>
          </a:prstGeom>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CE1294FE-555E-EF45-8A15-DCBCF6818917}"/>
              </a:ext>
            </a:extLst>
          </p:cNvPr>
          <p:cNvSpPr txBox="1"/>
          <p:nvPr/>
        </p:nvSpPr>
        <p:spPr>
          <a:xfrm rot="402666">
            <a:off x="2210361" y="2545988"/>
            <a:ext cx="2105011" cy="1384995"/>
          </a:xfrm>
          <a:prstGeom prst="rect">
            <a:avLst/>
          </a:prstGeom>
          <a:noFill/>
        </p:spPr>
        <p:txBody>
          <a:bodyPr wrap="square" rtlCol="0">
            <a:spAutoFit/>
          </a:bodyPr>
          <a:lstStyle/>
          <a:p>
            <a:pPr algn="ctr"/>
            <a:r>
              <a:rPr lang="en-US" sz="2800" i="1" dirty="0" err="1">
                <a:latin typeface="Times New Roman" pitchFamily="18" charset="0"/>
                <a:cs typeface="Times New Roman" pitchFamily="18" charset="0"/>
              </a:rPr>
              <a:t>Sông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nào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sâu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nhất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núi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nào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cao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nhất</a:t>
            </a:r>
            <a:r>
              <a:rPr lang="vi-VN" sz="2800" i="1" dirty="0">
                <a:latin typeface="Times New Roman" pitchFamily="18" charset="0"/>
                <a:cs typeface="Times New Roman" pitchFamily="18" charset="0"/>
              </a:rPr>
              <a:t>?</a:t>
            </a:r>
            <a:endParaRPr lang="en-US" sz="2800" i="1" dirty="0">
              <a:latin typeface="Times New Roman" pitchFamily="18" charset="0"/>
              <a:cs typeface="Times New Roman" pitchFamily="18" charset="0"/>
            </a:endParaRPr>
          </a:p>
        </p:txBody>
      </p:sp>
      <p:sp>
        <p:nvSpPr>
          <p:cNvPr id="13" name="Cloud Callout 12">
            <a:extLst>
              <a:ext uri="{FF2B5EF4-FFF2-40B4-BE49-F238E27FC236}">
                <a16:creationId xmlns:a16="http://schemas.microsoft.com/office/drawing/2014/main" id="{EE7063C8-6D37-DE49-87B0-47553FF916AA}"/>
              </a:ext>
            </a:extLst>
          </p:cNvPr>
          <p:cNvSpPr/>
          <p:nvPr/>
        </p:nvSpPr>
        <p:spPr>
          <a:xfrm rot="16872404">
            <a:off x="3915328" y="822559"/>
            <a:ext cx="3148497" cy="3598905"/>
          </a:xfrm>
          <a:prstGeom prst="cloudCallout">
            <a:avLst>
              <a:gd name="adj1" fmla="val -50202"/>
              <a:gd name="adj2" fmla="val 57905"/>
            </a:avLst>
          </a:prstGeom>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791BA1C7-E73F-2841-B7B7-59BBED760765}"/>
              </a:ext>
            </a:extLst>
          </p:cNvPr>
          <p:cNvSpPr txBox="1"/>
          <p:nvPr/>
        </p:nvSpPr>
        <p:spPr>
          <a:xfrm rot="20481255">
            <a:off x="4198105" y="1371520"/>
            <a:ext cx="2105011" cy="2246769"/>
          </a:xfrm>
          <a:prstGeom prst="rect">
            <a:avLst/>
          </a:prstGeom>
          <a:noFill/>
        </p:spPr>
        <p:txBody>
          <a:bodyPr wrap="square" rtlCol="0">
            <a:spAutoFit/>
          </a:bodyPr>
          <a:lstStyle/>
          <a:p>
            <a:pPr algn="ctr"/>
            <a:r>
              <a:rPr lang="en-US" sz="2800" i="1" dirty="0" err="1">
                <a:latin typeface="Times New Roman" pitchFamily="18" charset="0"/>
                <a:cs typeface="Times New Roman" pitchFamily="18" charset="0"/>
              </a:rPr>
              <a:t>Sâu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nhất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sông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Bạch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Đằng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cao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nhất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núi</a:t>
            </a:r>
            <a:r>
              <a:rPr lang="en-US" sz="2800" i="1" dirty="0">
                <a:latin typeface="Times New Roman" pitchFamily="18" charset="0"/>
                <a:cs typeface="Times New Roman" pitchFamily="18" charset="0"/>
              </a:rPr>
              <a:t> Lam </a:t>
            </a:r>
            <a:r>
              <a:rPr lang="en-US" sz="2800" i="1" dirty="0" err="1">
                <a:latin typeface="Times New Roman" pitchFamily="18" charset="0"/>
                <a:cs typeface="Times New Roman" pitchFamily="18" charset="0"/>
              </a:rPr>
              <a:t>Sơn</a:t>
            </a:r>
            <a:r>
              <a:rPr lang="en-US" sz="2800" i="1" dirty="0">
                <a:latin typeface="Times New Roman" pitchFamily="18" charset="0"/>
                <a:cs typeface="Times New Roman" pitchFamily="18" charset="0"/>
              </a:rPr>
              <a:t>…</a:t>
            </a:r>
          </a:p>
        </p:txBody>
      </p:sp>
      <p:sp>
        <p:nvSpPr>
          <p:cNvPr id="15" name="TextBox 14">
            <a:extLst>
              <a:ext uri="{FF2B5EF4-FFF2-40B4-BE49-F238E27FC236}">
                <a16:creationId xmlns:a16="http://schemas.microsoft.com/office/drawing/2014/main" id="{AD78D63D-98D4-CF47-AFBF-7696284B851D}"/>
              </a:ext>
            </a:extLst>
          </p:cNvPr>
          <p:cNvSpPr txBox="1"/>
          <p:nvPr/>
        </p:nvSpPr>
        <p:spPr>
          <a:xfrm>
            <a:off x="142812" y="1227418"/>
            <a:ext cx="5275752" cy="1815882"/>
          </a:xfrm>
          <a:prstGeom prst="rect">
            <a:avLst/>
          </a:prstGeom>
          <a:noFill/>
        </p:spPr>
        <p:txBody>
          <a:bodyPr wrap="square" rtlCol="0">
            <a:spAutoFit/>
          </a:bodyPr>
          <a:lstStyle/>
          <a:p>
            <a:r>
              <a:rPr lang="vi-VN" sz="2800" dirty="0">
                <a:solidFill>
                  <a:srgbClr val="002060"/>
                </a:solidFill>
                <a:latin typeface="Times New Roman" panose="02020603050405020304" pitchFamily="18" charset="0"/>
                <a:cs typeface="Times New Roman" panose="02020603050405020304" pitchFamily="18" charset="0"/>
              </a:rPr>
              <a:t>- Niềm tự hào về truyền thống đánh giặc giữ nước</a:t>
            </a:r>
          </a:p>
          <a:p>
            <a:r>
              <a:rPr lang="x-none" sz="2800" dirty="0">
                <a:solidFill>
                  <a:srgbClr val="002060"/>
                </a:solidFill>
                <a:latin typeface="Times New Roman" panose="02020603050405020304" pitchFamily="18" charset="0"/>
                <a:cs typeface="Times New Roman" panose="02020603050405020304" pitchFamily="18" charset="0"/>
              </a:rPr>
              <a:t>- Tình yêu đối với quê hương, đất nước</a:t>
            </a:r>
          </a:p>
        </p:txBody>
      </p:sp>
      <p:sp>
        <p:nvSpPr>
          <p:cNvPr id="16" name="Rectangle 15">
            <a:extLst>
              <a:ext uri="{FF2B5EF4-FFF2-40B4-BE49-F238E27FC236}">
                <a16:creationId xmlns:a16="http://schemas.microsoft.com/office/drawing/2014/main" id="{16A1CDBB-1F5B-420C-9E40-C13310845426}"/>
              </a:ext>
            </a:extLst>
          </p:cNvPr>
          <p:cNvSpPr/>
          <p:nvPr/>
        </p:nvSpPr>
        <p:spPr>
          <a:xfrm>
            <a:off x="539552" y="10142"/>
            <a:ext cx="2408032" cy="523220"/>
          </a:xfrm>
          <a:prstGeom prst="rect">
            <a:avLst/>
          </a:prstGeom>
        </p:spPr>
        <p:txBody>
          <a:bodyPr wrap="none">
            <a:spAutoFit/>
          </a:bodyPr>
          <a:lstStyle/>
          <a:p>
            <a:pPr algn="ctr"/>
            <a:r>
              <a:rPr lang="en-US" sz="2800" b="1" dirty="0">
                <a:ln w="0">
                  <a:noFill/>
                </a:ln>
                <a:solidFill>
                  <a:srgbClr val="0070C0"/>
                </a:solidFill>
                <a:latin typeface="Times New Roman" panose="02020603050405020304" pitchFamily="18" charset="0"/>
                <a:cs typeface="Times New Roman" panose="02020603050405020304" pitchFamily="18" charset="0"/>
              </a:rPr>
              <a:t>2</a:t>
            </a:r>
            <a:r>
              <a:rPr lang="x-none" sz="2800" b="1" dirty="0">
                <a:ln w="0">
                  <a:noFill/>
                </a:ln>
                <a:solidFill>
                  <a:srgbClr val="0070C0"/>
                </a:solidFill>
                <a:latin typeface="Times New Roman" panose="02020603050405020304" pitchFamily="18" charset="0"/>
                <a:cs typeface="Times New Roman" panose="02020603050405020304" pitchFamily="18" charset="0"/>
              </a:rPr>
              <a:t>. </a:t>
            </a:r>
            <a:r>
              <a:rPr lang="en-US" sz="2800" b="1" dirty="0" err="1">
                <a:ln w="0">
                  <a:noFill/>
                </a:ln>
                <a:solidFill>
                  <a:srgbClr val="0070C0"/>
                </a:solidFill>
                <a:latin typeface="Times New Roman" panose="02020603050405020304" pitchFamily="18" charset="0"/>
                <a:cs typeface="Times New Roman" panose="02020603050405020304" pitchFamily="18" charset="0"/>
              </a:rPr>
              <a:t>Bài</a:t>
            </a:r>
            <a:r>
              <a:rPr lang="en-US" sz="2800" b="1" dirty="0">
                <a:ln w="0">
                  <a:noFill/>
                </a:ln>
                <a:solidFill>
                  <a:srgbClr val="0070C0"/>
                </a:solidFill>
                <a:latin typeface="Times New Roman" panose="02020603050405020304" pitchFamily="18" charset="0"/>
                <a:cs typeface="Times New Roman" panose="02020603050405020304" pitchFamily="18" charset="0"/>
              </a:rPr>
              <a:t> ca </a:t>
            </a:r>
            <a:r>
              <a:rPr lang="en-US" sz="2800" b="1" dirty="0" err="1">
                <a:ln w="0">
                  <a:noFill/>
                </a:ln>
                <a:solidFill>
                  <a:srgbClr val="0070C0"/>
                </a:solidFill>
                <a:latin typeface="Times New Roman" panose="02020603050405020304" pitchFamily="18" charset="0"/>
                <a:cs typeface="Times New Roman" panose="02020603050405020304" pitchFamily="18" charset="0"/>
              </a:rPr>
              <a:t>dao</a:t>
            </a:r>
            <a:r>
              <a:rPr lang="en-US" sz="2800" b="1" dirty="0">
                <a:ln w="0">
                  <a:noFill/>
                </a:ln>
                <a:solidFill>
                  <a:srgbClr val="0070C0"/>
                </a:solidFill>
                <a:latin typeface="Times New Roman" panose="02020603050405020304" pitchFamily="18" charset="0"/>
                <a:cs typeface="Times New Roman" panose="02020603050405020304" pitchFamily="18" charset="0"/>
              </a:rPr>
              <a:t> 2</a:t>
            </a:r>
            <a:endParaRPr lang="x-none" sz="2800" b="1" dirty="0">
              <a:ln w="0">
                <a:noFill/>
              </a:ln>
              <a:solidFill>
                <a:srgbClr val="0070C0"/>
              </a:solidFill>
              <a:latin typeface="Times New Roman" panose="02020603050405020304" pitchFamily="18" charset="0"/>
              <a:cs typeface="Times New Roman" panose="02020603050405020304" pitchFamily="18" charset="0"/>
            </a:endParaRPr>
          </a:p>
        </p:txBody>
      </p:sp>
      <p:pic>
        <p:nvPicPr>
          <p:cNvPr id="17" name="Picture 16" descr="Tay viÕt ">
            <a:extLst>
              <a:ext uri="{FF2B5EF4-FFF2-40B4-BE49-F238E27FC236}">
                <a16:creationId xmlns:a16="http://schemas.microsoft.com/office/drawing/2014/main" id="{DC1A59F4-4E95-48E4-AB45-CED02BBA84B0}"/>
              </a:ext>
            </a:extLst>
          </p:cNvPr>
          <p:cNvPicPr>
            <a:picLocks noChangeAspect="1" noChangeArrowheads="1" noCrop="1"/>
          </p:cNvPicPr>
          <p:nvPr/>
        </p:nvPicPr>
        <p:blipFill>
          <a:blip r:embed="rId4" cstate="print"/>
          <a:srcRect/>
          <a:stretch>
            <a:fillRect/>
          </a:stretch>
        </p:blipFill>
        <p:spPr bwMode="auto">
          <a:xfrm>
            <a:off x="3390127" y="246667"/>
            <a:ext cx="504056" cy="369641"/>
          </a:xfrm>
          <a:prstGeom prst="rect">
            <a:avLst/>
          </a:prstGeom>
          <a:noFill/>
          <a:ln w="9525">
            <a:noFill/>
            <a:miter lim="800000"/>
            <a:headEnd/>
            <a:tailEnd/>
          </a:ln>
        </p:spPr>
      </p:pic>
    </p:spTree>
    <p:extLst>
      <p:ext uri="{BB962C8B-B14F-4D97-AF65-F5344CB8AC3E}">
        <p14:creationId xmlns:p14="http://schemas.microsoft.com/office/powerpoint/2010/main" val="3309697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5"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xit" presetSubtype="10" fill="hold" grpId="1" nodeType="clickEffect">
                                  <p:stCondLst>
                                    <p:cond delay="0"/>
                                  </p:stCondLst>
                                  <p:childTnLst>
                                    <p:animEffect transition="out" filter="randombar(horizont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9"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0313 0.00247 L 0.62101 -0.01914 " pathEditMode="relative" ptsTypes="AA">
                                      <p:cBhvr>
                                        <p:cTn id="41" dur="2000" fill="hold"/>
                                        <p:tgtEl>
                                          <p:spTgt spid="9"/>
                                        </p:tgtEl>
                                        <p:attrNameLst>
                                          <p:attrName>ppt_x</p:attrName>
                                          <p:attrName>ppt_y</p:attrName>
                                        </p:attrNameLst>
                                      </p:cBhvr>
                                    </p:animMotion>
                                  </p:childTnLst>
                                </p:cTn>
                              </p:par>
                              <p:par>
                                <p:cTn id="42" presetID="3" presetClass="exit" presetSubtype="10" fill="hold" grpId="1" nodeType="withEffect">
                                  <p:stCondLst>
                                    <p:cond delay="0"/>
                                  </p:stCondLst>
                                  <p:childTnLst>
                                    <p:animEffect transition="out" filter="blinds(horizontal)">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3" presetClass="entr" presetSubtype="1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linds(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ox(in)">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1" grpId="1" animBg="1"/>
      <p:bldP spid="12" grpId="0"/>
      <p:bldP spid="12" grpId="1"/>
      <p:bldP spid="13" grpId="0" animBg="1"/>
      <p:bldP spid="13" grpId="1" animBg="1"/>
      <p:bldP spid="14" grpId="0"/>
      <p:bldP spid="14" grpId="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go&#10;&#10;Description automatically generated">
            <a:extLst>
              <a:ext uri="{FF2B5EF4-FFF2-40B4-BE49-F238E27FC236}">
                <a16:creationId xmlns:a16="http://schemas.microsoft.com/office/drawing/2014/main" id="{BA656B04-B259-374A-93B3-95DC48F4B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267494"/>
            <a:ext cx="3991372" cy="3991372"/>
          </a:xfrm>
          <a:prstGeom prst="rect">
            <a:avLst/>
          </a:prstGeom>
        </p:spPr>
      </p:pic>
      <p:sp>
        <p:nvSpPr>
          <p:cNvPr id="20" name="TextBox 19">
            <a:extLst>
              <a:ext uri="{FF2B5EF4-FFF2-40B4-BE49-F238E27FC236}">
                <a16:creationId xmlns:a16="http://schemas.microsoft.com/office/drawing/2014/main" id="{BFE8BC72-0A24-0C4B-B275-5E7001943593}"/>
              </a:ext>
            </a:extLst>
          </p:cNvPr>
          <p:cNvSpPr txBox="1"/>
          <p:nvPr/>
        </p:nvSpPr>
        <p:spPr>
          <a:xfrm>
            <a:off x="251520" y="1779662"/>
            <a:ext cx="2808312" cy="1323439"/>
          </a:xfrm>
          <a:prstGeom prst="rect">
            <a:avLst/>
          </a:prstGeom>
          <a:noFill/>
        </p:spPr>
        <p:txBody>
          <a:bodyPr wrap="square" rtlCol="0">
            <a:spAutoFit/>
          </a:bodyPr>
          <a:lstStyle/>
          <a:p>
            <a:pPr algn="ctr"/>
            <a:r>
              <a:rPr lang="x-none" sz="8000" dirty="0">
                <a:solidFill>
                  <a:schemeClr val="accent2">
                    <a:lumMod val="75000"/>
                  </a:schemeClr>
                </a:solidFill>
                <a:latin typeface="Times New Roman" panose="02020603050405020304" pitchFamily="18" charset="0"/>
                <a:cs typeface="Times New Roman" panose="02020603050405020304" pitchFamily="18" charset="0"/>
              </a:rPr>
              <a:t>CHỮ</a:t>
            </a:r>
          </a:p>
        </p:txBody>
      </p:sp>
      <p:sp>
        <p:nvSpPr>
          <p:cNvPr id="96" name="TextBox 95">
            <a:extLst>
              <a:ext uri="{FF2B5EF4-FFF2-40B4-BE49-F238E27FC236}">
                <a16:creationId xmlns:a16="http://schemas.microsoft.com/office/drawing/2014/main" id="{602965F0-1AFA-8A47-BA9C-FF50588B192E}"/>
              </a:ext>
            </a:extLst>
          </p:cNvPr>
          <p:cNvSpPr txBox="1"/>
          <p:nvPr/>
        </p:nvSpPr>
        <p:spPr>
          <a:xfrm>
            <a:off x="5039049" y="1779662"/>
            <a:ext cx="4250478" cy="1323439"/>
          </a:xfrm>
          <a:prstGeom prst="rect">
            <a:avLst/>
          </a:prstGeom>
          <a:noFill/>
        </p:spPr>
        <p:txBody>
          <a:bodyPr wrap="square" rtlCol="0">
            <a:spAutoFit/>
          </a:bodyPr>
          <a:lstStyle/>
          <a:p>
            <a:r>
              <a:rPr lang="x-none" sz="8000" dirty="0">
                <a:solidFill>
                  <a:schemeClr val="accent6">
                    <a:lumMod val="75000"/>
                  </a:schemeClr>
                </a:solidFill>
                <a:latin typeface="Times New Roman" panose="02020603050405020304" pitchFamily="18" charset="0"/>
                <a:cs typeface="Times New Roman" panose="02020603050405020304" pitchFamily="18" charset="0"/>
              </a:rPr>
              <a:t>BÍ</a:t>
            </a:r>
            <a:r>
              <a:rPr lang="x-none" sz="8000" dirty="0">
                <a:latin typeface="Times New Roman" panose="02020603050405020304" pitchFamily="18" charset="0"/>
                <a:cs typeface="Times New Roman" panose="02020603050405020304" pitchFamily="18" charset="0"/>
              </a:rPr>
              <a:t> </a:t>
            </a:r>
            <a:r>
              <a:rPr lang="x-none" sz="8000" dirty="0">
                <a:solidFill>
                  <a:srgbClr val="00B050"/>
                </a:solidFill>
                <a:latin typeface="Times New Roman" panose="02020603050405020304" pitchFamily="18" charset="0"/>
                <a:cs typeface="Times New Roman" panose="02020603050405020304" pitchFamily="18" charset="0"/>
              </a:rPr>
              <a:t>MẬT</a:t>
            </a:r>
          </a:p>
        </p:txBody>
      </p:sp>
      <p:sp>
        <p:nvSpPr>
          <p:cNvPr id="3" name="Rectangle 2">
            <a:extLst>
              <a:ext uri="{FF2B5EF4-FFF2-40B4-BE49-F238E27FC236}">
                <a16:creationId xmlns:a16="http://schemas.microsoft.com/office/drawing/2014/main" id="{8B448CAE-4DE3-48F4-9F88-BDF1DABF1468}"/>
              </a:ext>
            </a:extLst>
          </p:cNvPr>
          <p:cNvSpPr/>
          <p:nvPr/>
        </p:nvSpPr>
        <p:spPr>
          <a:xfrm>
            <a:off x="2432474" y="377247"/>
            <a:ext cx="2941831" cy="646331"/>
          </a:xfrm>
          <a:prstGeom prst="rect">
            <a:avLst/>
          </a:prstGeom>
        </p:spPr>
        <p:txBody>
          <a:bodyPr wrap="none">
            <a:spAutoFit/>
          </a:bodyPr>
          <a:lstStyle/>
          <a:p>
            <a:r>
              <a:rPr lang="en-US" sz="3600" b="1" dirty="0">
                <a:solidFill>
                  <a:srgbClr val="FF0000"/>
                </a:solidFill>
                <a:latin typeface="Times New Roman" panose="02020603050405020304" pitchFamily="18" charset="0"/>
                <a:ea typeface="Times New Roman" panose="02020603050405020304" pitchFamily="18" charset="0"/>
              </a:rPr>
              <a:t>KHỞI ĐỘNG</a:t>
            </a:r>
            <a:endParaRPr lang="en-US" sz="3600" dirty="0"/>
          </a:p>
        </p:txBody>
      </p:sp>
    </p:spTree>
    <p:extLst>
      <p:ext uri="{BB962C8B-B14F-4D97-AF65-F5344CB8AC3E}">
        <p14:creationId xmlns:p14="http://schemas.microsoft.com/office/powerpoint/2010/main" val="2473821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88889E-6 -1.11111E-6 L 3.88889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20"/>
                                        </p:tgtEl>
                                        <p:attrNameLst>
                                          <p:attrName>r</p:attrName>
                                        </p:attrNameLst>
                                      </p:cBhvr>
                                    </p:animRot>
                                    <p:animRot by="-240000">
                                      <p:cBhvr>
                                        <p:cTn id="15" dur="200" fill="hold">
                                          <p:stCondLst>
                                            <p:cond delay="200"/>
                                          </p:stCondLst>
                                        </p:cTn>
                                        <p:tgtEl>
                                          <p:spTgt spid="20"/>
                                        </p:tgtEl>
                                        <p:attrNameLst>
                                          <p:attrName>r</p:attrName>
                                        </p:attrNameLst>
                                      </p:cBhvr>
                                    </p:animRot>
                                    <p:animRot by="240000">
                                      <p:cBhvr>
                                        <p:cTn id="16" dur="200" fill="hold">
                                          <p:stCondLst>
                                            <p:cond delay="400"/>
                                          </p:stCondLst>
                                        </p:cTn>
                                        <p:tgtEl>
                                          <p:spTgt spid="20"/>
                                        </p:tgtEl>
                                        <p:attrNameLst>
                                          <p:attrName>r</p:attrName>
                                        </p:attrNameLst>
                                      </p:cBhvr>
                                    </p:animRot>
                                    <p:animRot by="-240000">
                                      <p:cBhvr>
                                        <p:cTn id="17" dur="200" fill="hold">
                                          <p:stCondLst>
                                            <p:cond delay="600"/>
                                          </p:stCondLst>
                                        </p:cTn>
                                        <p:tgtEl>
                                          <p:spTgt spid="20"/>
                                        </p:tgtEl>
                                        <p:attrNameLst>
                                          <p:attrName>r</p:attrName>
                                        </p:attrNameLst>
                                      </p:cBhvr>
                                    </p:animRot>
                                    <p:animRot by="120000">
                                      <p:cBhvr>
                                        <p:cTn id="18" dur="200" fill="hold">
                                          <p:stCondLst>
                                            <p:cond delay="800"/>
                                          </p:stCondLst>
                                        </p:cTn>
                                        <p:tgtEl>
                                          <p:spTgt spid="20"/>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par>
                                <p:cTn id="25" presetID="32" presetClass="emph" presetSubtype="0" fill="hold" grpId="0" nodeType="withEffect">
                                  <p:stCondLst>
                                    <p:cond delay="0"/>
                                  </p:stCondLst>
                                  <p:childTnLst>
                                    <p:animRot by="120000">
                                      <p:cBhvr>
                                        <p:cTn id="26" dur="100" fill="hold">
                                          <p:stCondLst>
                                            <p:cond delay="0"/>
                                          </p:stCondLst>
                                        </p:cTn>
                                        <p:tgtEl>
                                          <p:spTgt spid="96"/>
                                        </p:tgtEl>
                                        <p:attrNameLst>
                                          <p:attrName>r</p:attrName>
                                        </p:attrNameLst>
                                      </p:cBhvr>
                                    </p:animRot>
                                    <p:animRot by="-240000">
                                      <p:cBhvr>
                                        <p:cTn id="27" dur="200" fill="hold">
                                          <p:stCondLst>
                                            <p:cond delay="200"/>
                                          </p:stCondLst>
                                        </p:cTn>
                                        <p:tgtEl>
                                          <p:spTgt spid="96"/>
                                        </p:tgtEl>
                                        <p:attrNameLst>
                                          <p:attrName>r</p:attrName>
                                        </p:attrNameLst>
                                      </p:cBhvr>
                                    </p:animRot>
                                    <p:animRot by="240000">
                                      <p:cBhvr>
                                        <p:cTn id="28" dur="200" fill="hold">
                                          <p:stCondLst>
                                            <p:cond delay="400"/>
                                          </p:stCondLst>
                                        </p:cTn>
                                        <p:tgtEl>
                                          <p:spTgt spid="96"/>
                                        </p:tgtEl>
                                        <p:attrNameLst>
                                          <p:attrName>r</p:attrName>
                                        </p:attrNameLst>
                                      </p:cBhvr>
                                    </p:animRot>
                                    <p:animRot by="-240000">
                                      <p:cBhvr>
                                        <p:cTn id="29" dur="200" fill="hold">
                                          <p:stCondLst>
                                            <p:cond delay="600"/>
                                          </p:stCondLst>
                                        </p:cTn>
                                        <p:tgtEl>
                                          <p:spTgt spid="96"/>
                                        </p:tgtEl>
                                        <p:attrNameLst>
                                          <p:attrName>r</p:attrName>
                                        </p:attrNameLst>
                                      </p:cBhvr>
                                    </p:animRot>
                                    <p:animRot by="120000">
                                      <p:cBhvr>
                                        <p:cTn id="30" dur="200" fill="hold">
                                          <p:stCondLst>
                                            <p:cond delay="800"/>
                                          </p:stCondLst>
                                        </p:cTn>
                                        <p:tgtEl>
                                          <p:spTgt spid="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9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6B64445D-28AF-407F-B1AF-2373A3D2501B}"/>
              </a:ext>
            </a:extLst>
          </p:cNvPr>
          <p:cNvSpPr>
            <a:spLocks noGrp="1"/>
          </p:cNvSpPr>
          <p:nvPr>
            <p:ph type="ctrTitle"/>
          </p:nvPr>
        </p:nvSpPr>
        <p:spPr>
          <a:xfrm>
            <a:off x="971600" y="483518"/>
            <a:ext cx="7772400" cy="1102519"/>
          </a:xfrm>
        </p:spPr>
        <p:txBody>
          <a:bodyPr/>
          <a:lstStyle/>
          <a:p>
            <a:pPr algn="just"/>
            <a:r>
              <a:rPr lang="en-US" sz="2800" b="1" dirty="0" err="1">
                <a:solidFill>
                  <a:schemeClr val="accent6">
                    <a:lumMod val="75000"/>
                  </a:schemeClr>
                </a:solidFill>
                <a:latin typeface="Times  New Roman"/>
              </a:rPr>
              <a:t>Em</a:t>
            </a:r>
            <a:r>
              <a:rPr lang="en-US" sz="2800" b="1" dirty="0">
                <a:solidFill>
                  <a:schemeClr val="accent6">
                    <a:lumMod val="75000"/>
                  </a:schemeClr>
                </a:solidFill>
                <a:latin typeface="Times  New Roman"/>
              </a:rPr>
              <a:t> </a:t>
            </a:r>
            <a:r>
              <a:rPr lang="en-US" sz="2800" b="1" dirty="0" err="1">
                <a:solidFill>
                  <a:schemeClr val="accent6">
                    <a:lumMod val="75000"/>
                  </a:schemeClr>
                </a:solidFill>
                <a:latin typeface="Times  New Roman"/>
              </a:rPr>
              <a:t>cảm</a:t>
            </a:r>
            <a:r>
              <a:rPr lang="en-US" sz="2800" b="1" dirty="0">
                <a:solidFill>
                  <a:schemeClr val="accent6">
                    <a:lumMod val="75000"/>
                  </a:schemeClr>
                </a:solidFill>
                <a:latin typeface="Times  New Roman"/>
              </a:rPr>
              <a:t> </a:t>
            </a:r>
            <a:r>
              <a:rPr lang="en-US" sz="2800" b="1" dirty="0" err="1">
                <a:solidFill>
                  <a:schemeClr val="accent6">
                    <a:lumMod val="75000"/>
                  </a:schemeClr>
                </a:solidFill>
                <a:latin typeface="Times  New Roman"/>
              </a:rPr>
              <a:t>nhận</a:t>
            </a:r>
            <a:r>
              <a:rPr lang="en-US" sz="2800" b="1" dirty="0">
                <a:solidFill>
                  <a:schemeClr val="accent6">
                    <a:lumMod val="75000"/>
                  </a:schemeClr>
                </a:solidFill>
                <a:latin typeface="Times  New Roman"/>
              </a:rPr>
              <a:t> </a:t>
            </a:r>
            <a:r>
              <a:rPr lang="en-US" sz="2800" b="1" dirty="0" err="1">
                <a:solidFill>
                  <a:schemeClr val="accent6">
                    <a:lumMod val="75000"/>
                  </a:schemeClr>
                </a:solidFill>
                <a:latin typeface="Times  New Roman"/>
              </a:rPr>
              <a:t>nh</a:t>
            </a:r>
            <a:r>
              <a:rPr lang="vi-VN" sz="2800" b="1" dirty="0">
                <a:solidFill>
                  <a:schemeClr val="accent6">
                    <a:lumMod val="75000"/>
                  </a:schemeClr>
                </a:solidFill>
                <a:latin typeface="Times  New Roman"/>
              </a:rPr>
              <a:t>ư</a:t>
            </a:r>
            <a:r>
              <a:rPr lang="en-US" sz="2800" b="1" dirty="0">
                <a:solidFill>
                  <a:schemeClr val="accent6">
                    <a:lumMod val="75000"/>
                  </a:schemeClr>
                </a:solidFill>
                <a:latin typeface="Times  New Roman"/>
              </a:rPr>
              <a:t> </a:t>
            </a:r>
            <a:r>
              <a:rPr lang="en-US" sz="2800" b="1" dirty="0" err="1">
                <a:solidFill>
                  <a:schemeClr val="accent6">
                    <a:lumMod val="75000"/>
                  </a:schemeClr>
                </a:solidFill>
                <a:latin typeface="Times  New Roman"/>
              </a:rPr>
              <a:t>thế</a:t>
            </a:r>
            <a:r>
              <a:rPr lang="en-US" sz="2800" b="1" dirty="0">
                <a:solidFill>
                  <a:schemeClr val="accent6">
                    <a:lumMod val="75000"/>
                  </a:schemeClr>
                </a:solidFill>
                <a:latin typeface="Times  New Roman"/>
              </a:rPr>
              <a:t> </a:t>
            </a:r>
            <a:r>
              <a:rPr lang="en-US" sz="2800" b="1" dirty="0" err="1">
                <a:solidFill>
                  <a:schemeClr val="accent6">
                    <a:lumMod val="75000"/>
                  </a:schemeClr>
                </a:solidFill>
                <a:latin typeface="Times  New Roman"/>
              </a:rPr>
              <a:t>nào</a:t>
            </a:r>
            <a:r>
              <a:rPr lang="en-US" sz="2800" b="1" dirty="0">
                <a:solidFill>
                  <a:schemeClr val="accent6">
                    <a:lumMod val="75000"/>
                  </a:schemeClr>
                </a:solidFill>
                <a:latin typeface="Times  New Roman"/>
              </a:rPr>
              <a:t> </a:t>
            </a:r>
            <a:r>
              <a:rPr lang="en-US" sz="2800" b="1" dirty="0" err="1">
                <a:solidFill>
                  <a:schemeClr val="accent6">
                    <a:lumMod val="75000"/>
                  </a:schemeClr>
                </a:solidFill>
                <a:latin typeface="Times  New Roman"/>
              </a:rPr>
              <a:t>về</a:t>
            </a:r>
            <a:r>
              <a:rPr lang="en-US" sz="2800" b="1" dirty="0">
                <a:solidFill>
                  <a:schemeClr val="accent6">
                    <a:lumMod val="75000"/>
                  </a:schemeClr>
                </a:solidFill>
                <a:latin typeface="Times  New Roman"/>
              </a:rPr>
              <a:t> </a:t>
            </a:r>
            <a:r>
              <a:rPr lang="en-US" sz="2800" b="1" dirty="0" err="1">
                <a:solidFill>
                  <a:schemeClr val="accent6">
                    <a:lumMod val="75000"/>
                  </a:schemeClr>
                </a:solidFill>
                <a:latin typeface="Times  New Roman"/>
              </a:rPr>
              <a:t>vẻ</a:t>
            </a:r>
            <a:r>
              <a:rPr lang="en-US" sz="2800" b="1" dirty="0">
                <a:solidFill>
                  <a:schemeClr val="accent6">
                    <a:lumMod val="75000"/>
                  </a:schemeClr>
                </a:solidFill>
                <a:latin typeface="Times  New Roman"/>
              </a:rPr>
              <a:t> </a:t>
            </a:r>
            <a:r>
              <a:rPr lang="en-US" sz="2800" b="1" dirty="0" err="1">
                <a:solidFill>
                  <a:schemeClr val="accent6">
                    <a:lumMod val="75000"/>
                  </a:schemeClr>
                </a:solidFill>
                <a:latin typeface="Times  New Roman"/>
              </a:rPr>
              <a:t>đẹp</a:t>
            </a:r>
            <a:r>
              <a:rPr lang="en-US" sz="2800" b="1" dirty="0">
                <a:solidFill>
                  <a:schemeClr val="accent6">
                    <a:lumMod val="75000"/>
                  </a:schemeClr>
                </a:solidFill>
                <a:latin typeface="Times  New Roman"/>
              </a:rPr>
              <a:t> </a:t>
            </a:r>
            <a:r>
              <a:rPr lang="en-US" sz="2800" b="1" dirty="0" err="1">
                <a:solidFill>
                  <a:schemeClr val="accent6">
                    <a:lumMod val="75000"/>
                  </a:schemeClr>
                </a:solidFill>
                <a:latin typeface="Times  New Roman"/>
              </a:rPr>
              <a:t>của</a:t>
            </a:r>
            <a:r>
              <a:rPr lang="en-US" sz="2800" b="1" dirty="0">
                <a:solidFill>
                  <a:schemeClr val="accent6">
                    <a:lumMod val="75000"/>
                  </a:schemeClr>
                </a:solidFill>
                <a:latin typeface="Times  New Roman"/>
              </a:rPr>
              <a:t> </a:t>
            </a:r>
            <a:r>
              <a:rPr lang="en-US" sz="2800" b="1" dirty="0" err="1">
                <a:solidFill>
                  <a:schemeClr val="accent6">
                    <a:lumMod val="75000"/>
                  </a:schemeClr>
                </a:solidFill>
                <a:latin typeface="Times  New Roman"/>
              </a:rPr>
              <a:t>vùng</a:t>
            </a:r>
            <a:r>
              <a:rPr lang="en-US" sz="2800" b="1" dirty="0">
                <a:solidFill>
                  <a:schemeClr val="accent6">
                    <a:lumMod val="75000"/>
                  </a:schemeClr>
                </a:solidFill>
                <a:latin typeface="Times  New Roman"/>
              </a:rPr>
              <a:t> </a:t>
            </a:r>
            <a:r>
              <a:rPr lang="en-US" sz="2800" b="1" dirty="0" err="1">
                <a:solidFill>
                  <a:schemeClr val="accent6">
                    <a:lumMod val="75000"/>
                  </a:schemeClr>
                </a:solidFill>
                <a:latin typeface="Times  New Roman"/>
              </a:rPr>
              <a:t>đất</a:t>
            </a:r>
            <a:r>
              <a:rPr lang="en-US" sz="2800" b="1" dirty="0">
                <a:solidFill>
                  <a:schemeClr val="accent6">
                    <a:lumMod val="75000"/>
                  </a:schemeClr>
                </a:solidFill>
                <a:latin typeface="Times  New Roman"/>
              </a:rPr>
              <a:t> </a:t>
            </a:r>
            <a:r>
              <a:rPr lang="en-US" sz="2800" b="1" dirty="0" err="1">
                <a:solidFill>
                  <a:schemeClr val="accent6">
                    <a:lumMod val="75000"/>
                  </a:schemeClr>
                </a:solidFill>
                <a:latin typeface="Times  New Roman"/>
              </a:rPr>
              <a:t>Bình</a:t>
            </a:r>
            <a:r>
              <a:rPr lang="en-US" sz="2800" b="1" dirty="0">
                <a:solidFill>
                  <a:schemeClr val="accent6">
                    <a:lumMod val="75000"/>
                  </a:schemeClr>
                </a:solidFill>
                <a:latin typeface="Times  New Roman"/>
              </a:rPr>
              <a:t> </a:t>
            </a:r>
            <a:r>
              <a:rPr lang="en-US" sz="2800" b="1" dirty="0" err="1">
                <a:solidFill>
                  <a:schemeClr val="accent6">
                    <a:lumMod val="75000"/>
                  </a:schemeClr>
                </a:solidFill>
                <a:latin typeface="Times  New Roman"/>
              </a:rPr>
              <a:t>Định</a:t>
            </a:r>
            <a:r>
              <a:rPr lang="en-US" sz="2800" b="1" dirty="0">
                <a:solidFill>
                  <a:schemeClr val="accent6">
                    <a:lumMod val="75000"/>
                  </a:schemeClr>
                </a:solidFill>
                <a:latin typeface="Times  New Roman"/>
              </a:rPr>
              <a:t> qua </a:t>
            </a:r>
            <a:r>
              <a:rPr lang="en-US" sz="2800" b="1" dirty="0" err="1">
                <a:solidFill>
                  <a:schemeClr val="accent6">
                    <a:lumMod val="75000"/>
                  </a:schemeClr>
                </a:solidFill>
                <a:latin typeface="Times  New Roman"/>
              </a:rPr>
              <a:t>bài</a:t>
            </a:r>
            <a:r>
              <a:rPr lang="en-US" sz="2800" b="1" dirty="0">
                <a:solidFill>
                  <a:schemeClr val="accent6">
                    <a:lumMod val="75000"/>
                  </a:schemeClr>
                </a:solidFill>
                <a:latin typeface="Times  New Roman"/>
              </a:rPr>
              <a:t> ca </a:t>
            </a:r>
            <a:r>
              <a:rPr lang="en-US" sz="2800" b="1" dirty="0" err="1">
                <a:solidFill>
                  <a:schemeClr val="accent6">
                    <a:lumMod val="75000"/>
                  </a:schemeClr>
                </a:solidFill>
                <a:latin typeface="Times  New Roman"/>
              </a:rPr>
              <a:t>dao</a:t>
            </a:r>
            <a:r>
              <a:rPr lang="en-US" sz="2800" b="1" dirty="0">
                <a:solidFill>
                  <a:schemeClr val="accent6">
                    <a:lumMod val="75000"/>
                  </a:schemeClr>
                </a:solidFill>
                <a:latin typeface="Times  New Roman"/>
              </a:rPr>
              <a:t> 3?</a:t>
            </a:r>
          </a:p>
        </p:txBody>
      </p:sp>
      <p:sp>
        <p:nvSpPr>
          <p:cNvPr id="4" name="Title 1">
            <a:extLst>
              <a:ext uri="{FF2B5EF4-FFF2-40B4-BE49-F238E27FC236}">
                <a16:creationId xmlns:a16="http://schemas.microsoft.com/office/drawing/2014/main" id="{4AFCC9C4-831B-465D-8809-E0E12525BC38}"/>
              </a:ext>
            </a:extLst>
          </p:cNvPr>
          <p:cNvSpPr txBox="1">
            <a:spLocks/>
          </p:cNvSpPr>
          <p:nvPr/>
        </p:nvSpPr>
        <p:spPr>
          <a:xfrm>
            <a:off x="755576" y="1750219"/>
            <a:ext cx="7855024" cy="2765747"/>
          </a:xfr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err="1">
                <a:solidFill>
                  <a:srgbClr val="7030A0"/>
                </a:solidFill>
                <a:latin typeface="Times  New Roman"/>
              </a:rPr>
              <a:t>Xác</a:t>
            </a:r>
            <a:r>
              <a:rPr lang="en-US" sz="2800" b="1" dirty="0">
                <a:solidFill>
                  <a:srgbClr val="7030A0"/>
                </a:solidFill>
                <a:latin typeface="Times  New Roman"/>
              </a:rPr>
              <a:t> </a:t>
            </a:r>
            <a:r>
              <a:rPr lang="en-US" sz="2800" b="1" dirty="0" err="1">
                <a:solidFill>
                  <a:srgbClr val="7030A0"/>
                </a:solidFill>
                <a:latin typeface="Times  New Roman"/>
              </a:rPr>
              <a:t>định</a:t>
            </a:r>
            <a:r>
              <a:rPr lang="en-US" sz="2800" b="1" dirty="0">
                <a:solidFill>
                  <a:srgbClr val="7030A0"/>
                </a:solidFill>
                <a:latin typeface="Times  New Roman"/>
              </a:rPr>
              <a:t> </a:t>
            </a:r>
            <a:r>
              <a:rPr lang="en-US" sz="2800" b="1" dirty="0" err="1">
                <a:solidFill>
                  <a:srgbClr val="7030A0"/>
                </a:solidFill>
                <a:latin typeface="Times  New Roman"/>
              </a:rPr>
              <a:t>và</a:t>
            </a:r>
            <a:r>
              <a:rPr lang="en-US" sz="2800" b="1" dirty="0">
                <a:solidFill>
                  <a:srgbClr val="7030A0"/>
                </a:solidFill>
                <a:latin typeface="Times  New Roman"/>
              </a:rPr>
              <a:t> </a:t>
            </a:r>
            <a:r>
              <a:rPr lang="en-US" sz="2800" b="1" dirty="0" err="1">
                <a:solidFill>
                  <a:srgbClr val="7030A0"/>
                </a:solidFill>
                <a:latin typeface="Times  New Roman"/>
              </a:rPr>
              <a:t>nêu</a:t>
            </a:r>
            <a:r>
              <a:rPr lang="en-US" sz="2800" b="1" dirty="0">
                <a:solidFill>
                  <a:srgbClr val="7030A0"/>
                </a:solidFill>
                <a:latin typeface="Times  New Roman"/>
              </a:rPr>
              <a:t> </a:t>
            </a:r>
            <a:r>
              <a:rPr lang="en-US" sz="2800" b="1" dirty="0" err="1">
                <a:solidFill>
                  <a:srgbClr val="7030A0"/>
                </a:solidFill>
                <a:latin typeface="Times  New Roman"/>
              </a:rPr>
              <a:t>hiệu</a:t>
            </a:r>
            <a:r>
              <a:rPr lang="en-US" sz="2800" b="1" dirty="0">
                <a:solidFill>
                  <a:srgbClr val="7030A0"/>
                </a:solidFill>
                <a:latin typeface="Times  New Roman"/>
              </a:rPr>
              <a:t> </a:t>
            </a:r>
            <a:r>
              <a:rPr lang="en-US" sz="2800" b="1" dirty="0" err="1">
                <a:solidFill>
                  <a:srgbClr val="7030A0"/>
                </a:solidFill>
                <a:latin typeface="Times  New Roman"/>
              </a:rPr>
              <a:t>quả</a:t>
            </a:r>
            <a:r>
              <a:rPr lang="en-US" sz="2800" b="1" dirty="0">
                <a:solidFill>
                  <a:srgbClr val="7030A0"/>
                </a:solidFill>
                <a:latin typeface="Times  New Roman"/>
              </a:rPr>
              <a:t> </a:t>
            </a:r>
            <a:r>
              <a:rPr lang="en-US" sz="2800" b="1" dirty="0" err="1">
                <a:solidFill>
                  <a:srgbClr val="7030A0"/>
                </a:solidFill>
                <a:latin typeface="Times  New Roman"/>
              </a:rPr>
              <a:t>của</a:t>
            </a:r>
            <a:r>
              <a:rPr lang="en-US" sz="2800" b="1" dirty="0">
                <a:solidFill>
                  <a:srgbClr val="7030A0"/>
                </a:solidFill>
                <a:latin typeface="Times  New Roman"/>
              </a:rPr>
              <a:t> </a:t>
            </a:r>
            <a:r>
              <a:rPr lang="en-US" sz="2800" b="1" dirty="0" err="1">
                <a:solidFill>
                  <a:srgbClr val="7030A0"/>
                </a:solidFill>
                <a:latin typeface="Times  New Roman"/>
              </a:rPr>
              <a:t>biện</a:t>
            </a:r>
            <a:r>
              <a:rPr lang="en-US" sz="2800" b="1" dirty="0">
                <a:solidFill>
                  <a:srgbClr val="7030A0"/>
                </a:solidFill>
                <a:latin typeface="Times  New Roman"/>
              </a:rPr>
              <a:t> </a:t>
            </a:r>
            <a:r>
              <a:rPr lang="en-US" sz="2800" b="1" dirty="0" err="1">
                <a:solidFill>
                  <a:srgbClr val="7030A0"/>
                </a:solidFill>
                <a:latin typeface="Times  New Roman"/>
              </a:rPr>
              <a:t>pháp</a:t>
            </a:r>
            <a:r>
              <a:rPr lang="en-US" sz="2800" b="1" dirty="0">
                <a:solidFill>
                  <a:srgbClr val="7030A0"/>
                </a:solidFill>
                <a:latin typeface="Times  New Roman"/>
              </a:rPr>
              <a:t> </a:t>
            </a:r>
            <a:r>
              <a:rPr lang="en-US" sz="2800" b="1" dirty="0" err="1">
                <a:solidFill>
                  <a:srgbClr val="7030A0"/>
                </a:solidFill>
                <a:latin typeface="Times  New Roman"/>
              </a:rPr>
              <a:t>tu</a:t>
            </a:r>
            <a:r>
              <a:rPr lang="en-US" sz="2800" b="1" dirty="0">
                <a:solidFill>
                  <a:srgbClr val="7030A0"/>
                </a:solidFill>
                <a:latin typeface="Times  New Roman"/>
              </a:rPr>
              <a:t> </a:t>
            </a:r>
            <a:r>
              <a:rPr lang="en-US" sz="2800" b="1" dirty="0" err="1">
                <a:solidFill>
                  <a:srgbClr val="7030A0"/>
                </a:solidFill>
                <a:latin typeface="Times  New Roman"/>
              </a:rPr>
              <a:t>từ</a:t>
            </a:r>
            <a:r>
              <a:rPr lang="en-US" sz="2800" b="1" dirty="0">
                <a:solidFill>
                  <a:srgbClr val="7030A0"/>
                </a:solidFill>
                <a:latin typeface="Times  New Roman"/>
              </a:rPr>
              <a:t> đ</a:t>
            </a:r>
            <a:r>
              <a:rPr lang="vi-VN" sz="2800" b="1" dirty="0">
                <a:solidFill>
                  <a:srgbClr val="7030A0"/>
                </a:solidFill>
                <a:latin typeface="Times  New Roman"/>
              </a:rPr>
              <a:t>ư</a:t>
            </a:r>
            <a:r>
              <a:rPr lang="en-US" sz="2800" b="1" dirty="0" err="1">
                <a:solidFill>
                  <a:srgbClr val="7030A0"/>
                </a:solidFill>
                <a:latin typeface="Times  New Roman"/>
              </a:rPr>
              <a:t>ợc</a:t>
            </a:r>
            <a:r>
              <a:rPr lang="en-US" sz="2800" b="1" dirty="0">
                <a:solidFill>
                  <a:srgbClr val="7030A0"/>
                </a:solidFill>
                <a:latin typeface="Times  New Roman"/>
              </a:rPr>
              <a:t> </a:t>
            </a:r>
            <a:r>
              <a:rPr lang="en-US" sz="2800" b="1" dirty="0" err="1">
                <a:solidFill>
                  <a:srgbClr val="7030A0"/>
                </a:solidFill>
                <a:latin typeface="Times  New Roman"/>
              </a:rPr>
              <a:t>sử</a:t>
            </a:r>
            <a:r>
              <a:rPr lang="en-US" sz="2800" b="1" dirty="0">
                <a:solidFill>
                  <a:srgbClr val="7030A0"/>
                </a:solidFill>
                <a:latin typeface="Times  New Roman"/>
              </a:rPr>
              <a:t> </a:t>
            </a:r>
            <a:r>
              <a:rPr lang="en-US" sz="2800" b="1" dirty="0" err="1">
                <a:solidFill>
                  <a:srgbClr val="7030A0"/>
                </a:solidFill>
                <a:latin typeface="Times  New Roman"/>
              </a:rPr>
              <a:t>dụng</a:t>
            </a:r>
            <a:r>
              <a:rPr lang="en-US" sz="2800" b="1" dirty="0">
                <a:solidFill>
                  <a:srgbClr val="7030A0"/>
                </a:solidFill>
                <a:latin typeface="Times  New Roman"/>
              </a:rPr>
              <a:t> </a:t>
            </a:r>
            <a:r>
              <a:rPr lang="en-US" sz="2800" b="1" dirty="0" err="1">
                <a:solidFill>
                  <a:srgbClr val="7030A0"/>
                </a:solidFill>
                <a:latin typeface="Times  New Roman"/>
              </a:rPr>
              <a:t>trong</a:t>
            </a:r>
            <a:r>
              <a:rPr lang="en-US" sz="2800" b="1" dirty="0">
                <a:solidFill>
                  <a:srgbClr val="7030A0"/>
                </a:solidFill>
                <a:latin typeface="Times  New Roman"/>
              </a:rPr>
              <a:t> </a:t>
            </a:r>
            <a:r>
              <a:rPr lang="en-US" sz="2800" b="1" dirty="0" err="1">
                <a:solidFill>
                  <a:srgbClr val="7030A0"/>
                </a:solidFill>
                <a:latin typeface="Times  New Roman"/>
              </a:rPr>
              <a:t>hai</a:t>
            </a:r>
            <a:r>
              <a:rPr lang="en-US" sz="2800" b="1" dirty="0">
                <a:solidFill>
                  <a:srgbClr val="7030A0"/>
                </a:solidFill>
                <a:latin typeface="Times  New Roman"/>
              </a:rPr>
              <a:t> </a:t>
            </a:r>
            <a:r>
              <a:rPr lang="en-US" sz="2800" b="1" dirty="0" err="1">
                <a:solidFill>
                  <a:srgbClr val="7030A0"/>
                </a:solidFill>
                <a:latin typeface="Times  New Roman"/>
              </a:rPr>
              <a:t>câu</a:t>
            </a:r>
            <a:r>
              <a:rPr lang="en-US" sz="2800" b="1" dirty="0">
                <a:solidFill>
                  <a:srgbClr val="7030A0"/>
                </a:solidFill>
                <a:latin typeface="Times  New Roman"/>
              </a:rPr>
              <a:t> </a:t>
            </a:r>
            <a:r>
              <a:rPr lang="en-US" sz="2800" b="1" dirty="0" err="1">
                <a:solidFill>
                  <a:srgbClr val="7030A0"/>
                </a:solidFill>
                <a:latin typeface="Times  New Roman"/>
              </a:rPr>
              <a:t>lục</a:t>
            </a:r>
            <a:r>
              <a:rPr lang="en-US" sz="2800" b="1" dirty="0">
                <a:solidFill>
                  <a:srgbClr val="7030A0"/>
                </a:solidFill>
                <a:latin typeface="Times  New Roman"/>
              </a:rPr>
              <a:t> </a:t>
            </a:r>
            <a:r>
              <a:rPr lang="en-US" sz="2800" b="1" dirty="0" err="1">
                <a:solidFill>
                  <a:srgbClr val="7030A0"/>
                </a:solidFill>
                <a:latin typeface="Times  New Roman"/>
              </a:rPr>
              <a:t>bát</a:t>
            </a:r>
            <a:r>
              <a:rPr lang="en-US" sz="2800" b="1" dirty="0">
                <a:solidFill>
                  <a:srgbClr val="7030A0"/>
                </a:solidFill>
                <a:latin typeface="Times  New Roman"/>
              </a:rPr>
              <a:t>:</a:t>
            </a:r>
          </a:p>
          <a:p>
            <a:r>
              <a:rPr lang="en-US" sz="2800" dirty="0">
                <a:solidFill>
                  <a:srgbClr val="7030A0"/>
                </a:solidFill>
                <a:latin typeface="Times  New Roman"/>
              </a:rPr>
              <a:t>“ </a:t>
            </a:r>
            <a:r>
              <a:rPr lang="en-US" sz="2800" i="1" dirty="0" err="1">
                <a:solidFill>
                  <a:srgbClr val="7030A0"/>
                </a:solidFill>
                <a:latin typeface="Times  New Roman"/>
              </a:rPr>
              <a:t>Bình</a:t>
            </a:r>
            <a:r>
              <a:rPr lang="en-US" sz="2800" i="1" dirty="0">
                <a:solidFill>
                  <a:srgbClr val="7030A0"/>
                </a:solidFill>
                <a:latin typeface="Times  New Roman"/>
              </a:rPr>
              <a:t> </a:t>
            </a:r>
            <a:r>
              <a:rPr lang="en-US" sz="2800" i="1" dirty="0" err="1">
                <a:solidFill>
                  <a:srgbClr val="7030A0"/>
                </a:solidFill>
                <a:latin typeface="Times  New Roman"/>
              </a:rPr>
              <a:t>Định</a:t>
            </a:r>
            <a:r>
              <a:rPr lang="en-US" sz="2800" i="1" dirty="0">
                <a:solidFill>
                  <a:srgbClr val="7030A0"/>
                </a:solidFill>
                <a:latin typeface="Times  New Roman"/>
              </a:rPr>
              <a:t> </a:t>
            </a:r>
            <a:r>
              <a:rPr lang="en-US" sz="2800" i="1" dirty="0" err="1">
                <a:solidFill>
                  <a:srgbClr val="7030A0"/>
                </a:solidFill>
                <a:latin typeface="Times  New Roman"/>
              </a:rPr>
              <a:t>có</a:t>
            </a:r>
            <a:r>
              <a:rPr lang="en-US" sz="2800" i="1" dirty="0">
                <a:solidFill>
                  <a:srgbClr val="7030A0"/>
                </a:solidFill>
                <a:latin typeface="Times  New Roman"/>
              </a:rPr>
              <a:t> </a:t>
            </a:r>
            <a:r>
              <a:rPr lang="en-US" sz="2800" i="1" dirty="0" err="1">
                <a:solidFill>
                  <a:srgbClr val="7030A0"/>
                </a:solidFill>
                <a:latin typeface="Times  New Roman"/>
              </a:rPr>
              <a:t>núi</a:t>
            </a:r>
            <a:r>
              <a:rPr lang="en-US" sz="2800" i="1" dirty="0">
                <a:solidFill>
                  <a:srgbClr val="7030A0"/>
                </a:solidFill>
                <a:latin typeface="Times  New Roman"/>
              </a:rPr>
              <a:t> </a:t>
            </a:r>
            <a:r>
              <a:rPr lang="en-US" sz="2800" i="1" dirty="0" err="1">
                <a:solidFill>
                  <a:srgbClr val="7030A0"/>
                </a:solidFill>
                <a:latin typeface="Times  New Roman"/>
              </a:rPr>
              <a:t>Vọng</a:t>
            </a:r>
            <a:r>
              <a:rPr lang="en-US" sz="2800" i="1" dirty="0">
                <a:solidFill>
                  <a:srgbClr val="7030A0"/>
                </a:solidFill>
                <a:latin typeface="Times  New Roman"/>
              </a:rPr>
              <a:t> </a:t>
            </a:r>
            <a:r>
              <a:rPr lang="en-US" sz="2800" i="1" dirty="0" err="1">
                <a:solidFill>
                  <a:srgbClr val="7030A0"/>
                </a:solidFill>
                <a:latin typeface="Times  New Roman"/>
              </a:rPr>
              <a:t>Phu</a:t>
            </a:r>
            <a:r>
              <a:rPr lang="en-US" sz="2800" i="1" dirty="0">
                <a:solidFill>
                  <a:srgbClr val="7030A0"/>
                </a:solidFill>
                <a:latin typeface="Times  New Roman"/>
              </a:rPr>
              <a:t>,</a:t>
            </a:r>
          </a:p>
          <a:p>
            <a:r>
              <a:rPr lang="en-US" sz="2800" i="1" dirty="0" err="1">
                <a:solidFill>
                  <a:srgbClr val="7030A0"/>
                </a:solidFill>
                <a:latin typeface="Times  New Roman"/>
              </a:rPr>
              <a:t>Có</a:t>
            </a:r>
            <a:r>
              <a:rPr lang="en-US" sz="2800" i="1" dirty="0">
                <a:solidFill>
                  <a:srgbClr val="7030A0"/>
                </a:solidFill>
                <a:latin typeface="Times  New Roman"/>
              </a:rPr>
              <a:t> </a:t>
            </a:r>
            <a:r>
              <a:rPr lang="en-US" sz="2800" i="1" dirty="0" err="1">
                <a:solidFill>
                  <a:srgbClr val="7030A0"/>
                </a:solidFill>
                <a:latin typeface="Times  New Roman"/>
              </a:rPr>
              <a:t>đầm</a:t>
            </a:r>
            <a:r>
              <a:rPr lang="en-US" sz="2800" i="1" dirty="0">
                <a:solidFill>
                  <a:srgbClr val="7030A0"/>
                </a:solidFill>
                <a:latin typeface="Times  New Roman"/>
              </a:rPr>
              <a:t> </a:t>
            </a:r>
            <a:r>
              <a:rPr lang="en-US" sz="2800" i="1" dirty="0" err="1">
                <a:solidFill>
                  <a:srgbClr val="7030A0"/>
                </a:solidFill>
                <a:latin typeface="Times  New Roman"/>
              </a:rPr>
              <a:t>Thị</a:t>
            </a:r>
            <a:r>
              <a:rPr lang="en-US" sz="2800" i="1" dirty="0">
                <a:solidFill>
                  <a:srgbClr val="7030A0"/>
                </a:solidFill>
                <a:latin typeface="Times  New Roman"/>
              </a:rPr>
              <a:t> </a:t>
            </a:r>
            <a:r>
              <a:rPr lang="en-US" sz="2800" i="1" dirty="0" err="1">
                <a:solidFill>
                  <a:srgbClr val="7030A0"/>
                </a:solidFill>
                <a:latin typeface="Times  New Roman"/>
              </a:rPr>
              <a:t>Nại</a:t>
            </a:r>
            <a:r>
              <a:rPr lang="en-US" sz="2800" i="1" dirty="0">
                <a:solidFill>
                  <a:srgbClr val="7030A0"/>
                </a:solidFill>
                <a:latin typeface="Times  New Roman"/>
              </a:rPr>
              <a:t>, </a:t>
            </a:r>
            <a:r>
              <a:rPr lang="en-US" sz="2800" i="1" dirty="0" err="1">
                <a:solidFill>
                  <a:srgbClr val="7030A0"/>
                </a:solidFill>
                <a:latin typeface="Times  New Roman"/>
              </a:rPr>
              <a:t>có</a:t>
            </a:r>
            <a:r>
              <a:rPr lang="en-US" sz="2800" i="1" dirty="0">
                <a:solidFill>
                  <a:srgbClr val="7030A0"/>
                </a:solidFill>
                <a:latin typeface="Times  New Roman"/>
              </a:rPr>
              <a:t> </a:t>
            </a:r>
            <a:r>
              <a:rPr lang="en-US" sz="2800" i="1" dirty="0" err="1">
                <a:solidFill>
                  <a:srgbClr val="7030A0"/>
                </a:solidFill>
                <a:latin typeface="Times  New Roman"/>
              </a:rPr>
              <a:t>cù</a:t>
            </a:r>
            <a:r>
              <a:rPr lang="en-US" sz="2800" i="1" dirty="0">
                <a:solidFill>
                  <a:srgbClr val="7030A0"/>
                </a:solidFill>
                <a:latin typeface="Times  New Roman"/>
              </a:rPr>
              <a:t> lao </a:t>
            </a:r>
            <a:r>
              <a:rPr lang="en-US" sz="2800" i="1" dirty="0" err="1">
                <a:solidFill>
                  <a:srgbClr val="7030A0"/>
                </a:solidFill>
                <a:latin typeface="Times  New Roman"/>
              </a:rPr>
              <a:t>Xanh</a:t>
            </a:r>
            <a:r>
              <a:rPr lang="en-US" sz="2800" i="1" dirty="0">
                <a:solidFill>
                  <a:srgbClr val="7030A0"/>
                </a:solidFill>
                <a:latin typeface="Times  New Roman"/>
              </a:rPr>
              <a:t>”</a:t>
            </a:r>
          </a:p>
        </p:txBody>
      </p:sp>
    </p:spTree>
    <p:extLst>
      <p:ext uri="{BB962C8B-B14F-4D97-AF65-F5344CB8AC3E}">
        <p14:creationId xmlns:p14="http://schemas.microsoft.com/office/powerpoint/2010/main" val="2839220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8193B60-568B-4E4B-B121-5FD408BDE909}"/>
              </a:ext>
            </a:extLst>
          </p:cNvPr>
          <p:cNvSpPr txBox="1"/>
          <p:nvPr/>
        </p:nvSpPr>
        <p:spPr>
          <a:xfrm>
            <a:off x="107504" y="627534"/>
            <a:ext cx="54006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 Vẻ đẹp của vùng đất Bình Định</a:t>
            </a:r>
            <a:endParaRPr lang="x-none" sz="2800" b="1" dirty="0">
              <a:latin typeface="Times New Roman" panose="02020603050405020304" pitchFamily="18" charset="0"/>
              <a:cs typeface="Times New Roman" panose="02020603050405020304" pitchFamily="18" charset="0"/>
            </a:endParaRPr>
          </a:p>
        </p:txBody>
      </p:sp>
      <p:pic>
        <p:nvPicPr>
          <p:cNvPr id="12290" name="Picture 2" descr="Hòn Vọng Phu Bình Định phẩm hạnh của người phụ nữ Việt Nam">
            <a:extLst>
              <a:ext uri="{FF2B5EF4-FFF2-40B4-BE49-F238E27FC236}">
                <a16:creationId xmlns:a16="http://schemas.microsoft.com/office/drawing/2014/main" id="{EE715133-5704-4343-A713-24D7F304C8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889144"/>
            <a:ext cx="3008932" cy="4011909"/>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2F7A55C-8787-AC44-AE7D-D5DDA44D7447}"/>
              </a:ext>
            </a:extLst>
          </p:cNvPr>
          <p:cNvSpPr txBox="1"/>
          <p:nvPr/>
        </p:nvSpPr>
        <p:spPr>
          <a:xfrm>
            <a:off x="107504" y="1211431"/>
            <a:ext cx="5400600"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Núi Vọng Phu</a:t>
            </a:r>
            <a:r>
              <a:rPr lang="vi-VN" sz="2800" dirty="0">
                <a:latin typeface="Times New Roman" panose="02020603050405020304" pitchFamily="18" charset="0"/>
                <a:cs typeface="Times New Roman" panose="02020603050405020304" pitchFamily="18" charset="0"/>
              </a:rPr>
              <a:t>: ca ngợi lòng thuỷ chung, son sắt của người phụ nữ.</a:t>
            </a:r>
            <a:endParaRPr lang="x-none"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A7089F23-0231-7643-A139-A35C23B20CE6}"/>
              </a:ext>
            </a:extLst>
          </p:cNvPr>
          <p:cNvSpPr txBox="1"/>
          <p:nvPr/>
        </p:nvSpPr>
        <p:spPr>
          <a:xfrm>
            <a:off x="103852" y="2226215"/>
            <a:ext cx="5400600" cy="954107"/>
          </a:xfrm>
          <a:prstGeom prst="rect">
            <a:avLst/>
          </a:prstGeom>
          <a:noFill/>
        </p:spPr>
        <p:txBody>
          <a:bodyPr wrap="square" rtlCol="0">
            <a:spAutoFit/>
          </a:bodyPr>
          <a:lstStyle/>
          <a:p>
            <a:r>
              <a:rPr lang="vi-VN" sz="2800" dirty="0">
                <a:solidFill>
                  <a:srgbClr val="002060"/>
                </a:solidFill>
                <a:latin typeface="Times New Roman" panose="02020603050405020304" pitchFamily="18" charset="0"/>
                <a:cs typeface="Times New Roman" panose="02020603050405020304" pitchFamily="18" charset="0"/>
              </a:rPr>
              <a:t>+ Đầm Thị Nại</a:t>
            </a:r>
            <a:r>
              <a:rPr lang="vi-VN" sz="2800" dirty="0">
                <a:latin typeface="Times New Roman" panose="02020603050405020304" pitchFamily="18" charset="0"/>
                <a:cs typeface="Times New Roman" panose="02020603050405020304" pitchFamily="18" charset="0"/>
              </a:rPr>
              <a:t>: gợi nhắc chiến công lừng lẫy của nghĩa quân Tây Sơn.</a:t>
            </a:r>
            <a:endParaRPr lang="x-none" sz="2800" dirty="0">
              <a:latin typeface="Times New Roman" panose="02020603050405020304" pitchFamily="18" charset="0"/>
              <a:cs typeface="Times New Roman" panose="02020603050405020304" pitchFamily="18" charset="0"/>
            </a:endParaRPr>
          </a:p>
        </p:txBody>
      </p:sp>
      <p:pic>
        <p:nvPicPr>
          <p:cNvPr id="12292" name="Picture 4" descr="Đầm Thị Nại – Wikipedia tiếng Việt">
            <a:extLst>
              <a:ext uri="{FF2B5EF4-FFF2-40B4-BE49-F238E27FC236}">
                <a16:creationId xmlns:a16="http://schemas.microsoft.com/office/drawing/2014/main" id="{8D11F4C1-74AC-5440-8643-C2BC28CE97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0858" y="699542"/>
            <a:ext cx="3260336" cy="216553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Du lịch đầm Thị Nại Quy Nhơn đẹp say đắm lòng người">
            <a:extLst>
              <a:ext uri="{FF2B5EF4-FFF2-40B4-BE49-F238E27FC236}">
                <a16:creationId xmlns:a16="http://schemas.microsoft.com/office/drawing/2014/main" id="{101333B9-B899-1241-8059-39FBF60A81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0858" y="3012192"/>
            <a:ext cx="3238226" cy="194006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5C56770-F2DE-ED48-99A9-7491765FDD0A}"/>
              </a:ext>
            </a:extLst>
          </p:cNvPr>
          <p:cNvSpPr txBox="1"/>
          <p:nvPr/>
        </p:nvSpPr>
        <p:spPr>
          <a:xfrm>
            <a:off x="134886" y="3153222"/>
            <a:ext cx="5400600" cy="954107"/>
          </a:xfrm>
          <a:prstGeom prst="rect">
            <a:avLst/>
          </a:prstGeom>
          <a:noFill/>
        </p:spPr>
        <p:txBody>
          <a:bodyPr wrap="square" rtlCol="0">
            <a:spAutoFit/>
          </a:bodyPr>
          <a:lstStyle/>
          <a:p>
            <a:r>
              <a:rPr lang="vi-VN" sz="2800" dirty="0">
                <a:solidFill>
                  <a:srgbClr val="002060"/>
                </a:solidFill>
                <a:latin typeface="Times New Roman" panose="02020603050405020304" pitchFamily="18" charset="0"/>
                <a:cs typeface="Times New Roman" panose="02020603050405020304" pitchFamily="18" charset="0"/>
              </a:rPr>
              <a:t>+ Cù lao Xanh: </a:t>
            </a:r>
            <a:r>
              <a:rPr lang="vi-VN" sz="2800" dirty="0">
                <a:latin typeface="Times New Roman" panose="02020603050405020304" pitchFamily="18" charset="0"/>
                <a:cs typeface="Times New Roman" panose="02020603050405020304" pitchFamily="18" charset="0"/>
              </a:rPr>
              <a:t>cảnh sắc thiên nhiên tươi đẹp.</a:t>
            </a:r>
            <a:endParaRPr lang="x-none" sz="2800" dirty="0">
              <a:latin typeface="Times New Roman" panose="02020603050405020304" pitchFamily="18" charset="0"/>
              <a:cs typeface="Times New Roman" panose="02020603050405020304" pitchFamily="18" charset="0"/>
            </a:endParaRPr>
          </a:p>
        </p:txBody>
      </p:sp>
      <p:pic>
        <p:nvPicPr>
          <p:cNvPr id="12296" name="Picture 8" descr="TOUR GHÉP CÙ LAO XANH - Khởi hành hàng ngày dù chỉ 1 khách - Quy Nhơn Go  Travel">
            <a:extLst>
              <a:ext uri="{FF2B5EF4-FFF2-40B4-BE49-F238E27FC236}">
                <a16:creationId xmlns:a16="http://schemas.microsoft.com/office/drawing/2014/main" id="{C0B3B25B-31FF-1A46-AC8A-D16C7F34FD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5486" y="908553"/>
            <a:ext cx="3444044" cy="1963178"/>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Tour Cù Lao Xanh 1 ngày: Khám phá hòn ngọc xanh Quy Nhơn - Công ty du lịch  Quy Nhơn Tourist">
            <a:extLst>
              <a:ext uri="{FF2B5EF4-FFF2-40B4-BE49-F238E27FC236}">
                <a16:creationId xmlns:a16="http://schemas.microsoft.com/office/drawing/2014/main" id="{C38E31B8-2CB3-EA4E-91F4-46D3429200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1596" y="2805334"/>
            <a:ext cx="3309254" cy="23333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426EEAA-5C86-B348-B6AB-6B8B96DDEE77}"/>
              </a:ext>
            </a:extLst>
          </p:cNvPr>
          <p:cNvSpPr txBox="1"/>
          <p:nvPr/>
        </p:nvSpPr>
        <p:spPr>
          <a:xfrm>
            <a:off x="168982" y="3998146"/>
            <a:ext cx="5400600" cy="954107"/>
          </a:xfrm>
          <a:prstGeom prst="rect">
            <a:avLst/>
          </a:prstGeom>
          <a:noFill/>
        </p:spPr>
        <p:txBody>
          <a:bodyPr wrap="square" rtlCol="0">
            <a:spAutoFit/>
          </a:bodyPr>
          <a:lstStyle/>
          <a:p>
            <a:r>
              <a:rPr lang="x-none" sz="280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B</a:t>
            </a:r>
            <a:r>
              <a:rPr lang="x-none" sz="2800">
                <a:solidFill>
                  <a:srgbClr val="002060"/>
                </a:solidFill>
                <a:latin typeface="Times New Roman" panose="02020603050405020304" pitchFamily="18" charset="0"/>
                <a:cs typeface="Times New Roman" panose="02020603050405020304" pitchFamily="18" charset="0"/>
              </a:rPr>
              <a:t>í </a:t>
            </a:r>
            <a:r>
              <a:rPr lang="x-none" sz="2800" dirty="0">
                <a:solidFill>
                  <a:srgbClr val="002060"/>
                </a:solidFill>
                <a:latin typeface="Times New Roman" panose="02020603050405020304" pitchFamily="18" charset="0"/>
                <a:cs typeface="Times New Roman" panose="02020603050405020304" pitchFamily="18" charset="0"/>
              </a:rPr>
              <a:t>đỏ nấu canh nước dừa: </a:t>
            </a:r>
            <a:r>
              <a:rPr lang="x-none" sz="2800" dirty="0">
                <a:latin typeface="Times New Roman" panose="02020603050405020304" pitchFamily="18" charset="0"/>
                <a:cs typeface="Times New Roman" panose="02020603050405020304" pitchFamily="18" charset="0"/>
              </a:rPr>
              <a:t>món ăn dân dã đặ</a:t>
            </a:r>
            <a:r>
              <a:rPr lang="en-US" sz="2800" dirty="0">
                <a:latin typeface="Times New Roman" panose="02020603050405020304" pitchFamily="18" charset="0"/>
                <a:cs typeface="Times New Roman" panose="02020603050405020304" pitchFamily="18" charset="0"/>
              </a:rPr>
              <a:t>c</a:t>
            </a:r>
            <a:r>
              <a:rPr lang="x-none" sz="2800" dirty="0">
                <a:latin typeface="Times New Roman" panose="02020603050405020304" pitchFamily="18" charset="0"/>
                <a:cs typeface="Times New Roman" panose="02020603050405020304" pitchFamily="18" charset="0"/>
              </a:rPr>
              <a:t> trưng riêng.</a:t>
            </a:r>
          </a:p>
        </p:txBody>
      </p:sp>
      <p:sp>
        <p:nvSpPr>
          <p:cNvPr id="15" name="Rectangle 14">
            <a:extLst>
              <a:ext uri="{FF2B5EF4-FFF2-40B4-BE49-F238E27FC236}">
                <a16:creationId xmlns:a16="http://schemas.microsoft.com/office/drawing/2014/main" id="{671FC47E-AF71-4BF9-ABD2-B136B6A6B548}"/>
              </a:ext>
            </a:extLst>
          </p:cNvPr>
          <p:cNvSpPr/>
          <p:nvPr/>
        </p:nvSpPr>
        <p:spPr>
          <a:xfrm>
            <a:off x="539552" y="10142"/>
            <a:ext cx="2408032" cy="523220"/>
          </a:xfrm>
          <a:prstGeom prst="rect">
            <a:avLst/>
          </a:prstGeom>
        </p:spPr>
        <p:txBody>
          <a:bodyPr wrap="none">
            <a:spAutoFit/>
          </a:bodyPr>
          <a:lstStyle/>
          <a:p>
            <a:pPr algn="ctr"/>
            <a:r>
              <a:rPr lang="en-US" sz="2800" b="1" dirty="0">
                <a:ln w="0">
                  <a:noFill/>
                </a:ln>
                <a:solidFill>
                  <a:srgbClr val="0070C0"/>
                </a:solidFill>
                <a:latin typeface="Times New Roman" panose="02020603050405020304" pitchFamily="18" charset="0"/>
                <a:cs typeface="Times New Roman" panose="02020603050405020304" pitchFamily="18" charset="0"/>
              </a:rPr>
              <a:t>3</a:t>
            </a:r>
            <a:r>
              <a:rPr lang="x-none" sz="2800" b="1" dirty="0">
                <a:ln w="0">
                  <a:noFill/>
                </a:ln>
                <a:solidFill>
                  <a:srgbClr val="0070C0"/>
                </a:solidFill>
                <a:latin typeface="Times New Roman" panose="02020603050405020304" pitchFamily="18" charset="0"/>
                <a:cs typeface="Times New Roman" panose="02020603050405020304" pitchFamily="18" charset="0"/>
              </a:rPr>
              <a:t>. </a:t>
            </a:r>
            <a:r>
              <a:rPr lang="en-US" sz="2800" b="1" dirty="0" err="1">
                <a:ln w="0">
                  <a:noFill/>
                </a:ln>
                <a:solidFill>
                  <a:srgbClr val="0070C0"/>
                </a:solidFill>
                <a:latin typeface="Times New Roman" panose="02020603050405020304" pitchFamily="18" charset="0"/>
                <a:cs typeface="Times New Roman" panose="02020603050405020304" pitchFamily="18" charset="0"/>
              </a:rPr>
              <a:t>Bài</a:t>
            </a:r>
            <a:r>
              <a:rPr lang="en-US" sz="2800" b="1" dirty="0">
                <a:ln w="0">
                  <a:noFill/>
                </a:ln>
                <a:solidFill>
                  <a:srgbClr val="0070C0"/>
                </a:solidFill>
                <a:latin typeface="Times New Roman" panose="02020603050405020304" pitchFamily="18" charset="0"/>
                <a:cs typeface="Times New Roman" panose="02020603050405020304" pitchFamily="18" charset="0"/>
              </a:rPr>
              <a:t> ca </a:t>
            </a:r>
            <a:r>
              <a:rPr lang="en-US" sz="2800" b="1" dirty="0" err="1">
                <a:ln w="0">
                  <a:noFill/>
                </a:ln>
                <a:solidFill>
                  <a:srgbClr val="0070C0"/>
                </a:solidFill>
                <a:latin typeface="Times New Roman" panose="02020603050405020304" pitchFamily="18" charset="0"/>
                <a:cs typeface="Times New Roman" panose="02020603050405020304" pitchFamily="18" charset="0"/>
              </a:rPr>
              <a:t>dao</a:t>
            </a:r>
            <a:r>
              <a:rPr lang="en-US" sz="2800" b="1" dirty="0">
                <a:ln w="0">
                  <a:noFill/>
                </a:ln>
                <a:solidFill>
                  <a:srgbClr val="0070C0"/>
                </a:solidFill>
                <a:latin typeface="Times New Roman" panose="02020603050405020304" pitchFamily="18" charset="0"/>
                <a:cs typeface="Times New Roman" panose="02020603050405020304" pitchFamily="18" charset="0"/>
              </a:rPr>
              <a:t> 3</a:t>
            </a:r>
            <a:endParaRPr lang="x-none" sz="2800" b="1" dirty="0">
              <a:ln w="0">
                <a:noFill/>
              </a:ln>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CBE5E56-E66C-4DD3-B426-606C14213E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8448" y="2816067"/>
            <a:ext cx="3560666" cy="2404884"/>
          </a:xfrm>
          <a:prstGeom prst="rect">
            <a:avLst/>
          </a:prstGeom>
        </p:spPr>
      </p:pic>
      <p:pic>
        <p:nvPicPr>
          <p:cNvPr id="6" name="Picture 5">
            <a:extLst>
              <a:ext uri="{FF2B5EF4-FFF2-40B4-BE49-F238E27FC236}">
                <a16:creationId xmlns:a16="http://schemas.microsoft.com/office/drawing/2014/main" id="{A4515203-4E4F-4643-B6F5-9E17AB465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2168" y="93764"/>
            <a:ext cx="3614327" cy="2704072"/>
          </a:xfrm>
          <a:prstGeom prst="rect">
            <a:avLst/>
          </a:prstGeom>
        </p:spPr>
      </p:pic>
    </p:spTree>
    <p:extLst>
      <p:ext uri="{BB962C8B-B14F-4D97-AF65-F5344CB8AC3E}">
        <p14:creationId xmlns:p14="http://schemas.microsoft.com/office/powerpoint/2010/main" val="2447018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circle(in)">
                                      <p:cBhvr>
                                        <p:cTn id="12" dur="2000"/>
                                        <p:tgtEl>
                                          <p:spTgt spid="1229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nodeType="clickEffect">
                                  <p:stCondLst>
                                    <p:cond delay="0"/>
                                  </p:stCondLst>
                                  <p:childTnLst>
                                    <p:animEffect transition="out" filter="checkerboard(across)">
                                      <p:cBhvr>
                                        <p:cTn id="19" dur="500"/>
                                        <p:tgtEl>
                                          <p:spTgt spid="12290"/>
                                        </p:tgtEl>
                                      </p:cBhvr>
                                    </p:animEffect>
                                    <p:set>
                                      <p:cBhvr>
                                        <p:cTn id="20" dur="1" fill="hold">
                                          <p:stCondLst>
                                            <p:cond delay="499"/>
                                          </p:stCondLst>
                                        </p:cTn>
                                        <p:tgtEl>
                                          <p:spTgt spid="1229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par>
                                <p:cTn id="26" presetID="3" presetClass="entr" presetSubtype="10" fill="hold" nodeType="withEffect">
                                  <p:stCondLst>
                                    <p:cond delay="0"/>
                                  </p:stCondLst>
                                  <p:childTnLst>
                                    <p:set>
                                      <p:cBhvr>
                                        <p:cTn id="27" dur="1" fill="hold">
                                          <p:stCondLst>
                                            <p:cond delay="0"/>
                                          </p:stCondLst>
                                        </p:cTn>
                                        <p:tgtEl>
                                          <p:spTgt spid="12292"/>
                                        </p:tgtEl>
                                        <p:attrNameLst>
                                          <p:attrName>style.visibility</p:attrName>
                                        </p:attrNameLst>
                                      </p:cBhvr>
                                      <p:to>
                                        <p:strVal val="visible"/>
                                      </p:to>
                                    </p:set>
                                    <p:animEffect transition="in" filter="blinds(horizontal)">
                                      <p:cBhvr>
                                        <p:cTn id="28" dur="500"/>
                                        <p:tgtEl>
                                          <p:spTgt spid="12292"/>
                                        </p:tgtEl>
                                      </p:cBhvr>
                                    </p:animEffect>
                                  </p:childTnLst>
                                </p:cTn>
                              </p:par>
                              <p:par>
                                <p:cTn id="29" presetID="3" presetClass="entr" presetSubtype="10" fill="hold" nodeType="withEffect">
                                  <p:stCondLst>
                                    <p:cond delay="0"/>
                                  </p:stCondLst>
                                  <p:childTnLst>
                                    <p:set>
                                      <p:cBhvr>
                                        <p:cTn id="30" dur="1" fill="hold">
                                          <p:stCondLst>
                                            <p:cond delay="0"/>
                                          </p:stCondLst>
                                        </p:cTn>
                                        <p:tgtEl>
                                          <p:spTgt spid="12294"/>
                                        </p:tgtEl>
                                        <p:attrNameLst>
                                          <p:attrName>style.visibility</p:attrName>
                                        </p:attrNameLst>
                                      </p:cBhvr>
                                      <p:to>
                                        <p:strVal val="visible"/>
                                      </p:to>
                                    </p:set>
                                    <p:animEffect transition="in" filter="blinds(horizontal)">
                                      <p:cBhvr>
                                        <p:cTn id="31" dur="500"/>
                                        <p:tgtEl>
                                          <p:spTgt spid="1229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nodeType="clickEffect">
                                  <p:stCondLst>
                                    <p:cond delay="0"/>
                                  </p:stCondLst>
                                  <p:childTnLst>
                                    <p:animEffect transition="out" filter="blinds(horizontal)">
                                      <p:cBhvr>
                                        <p:cTn id="35" dur="500"/>
                                        <p:tgtEl>
                                          <p:spTgt spid="12292"/>
                                        </p:tgtEl>
                                      </p:cBhvr>
                                    </p:animEffect>
                                    <p:set>
                                      <p:cBhvr>
                                        <p:cTn id="36" dur="1" fill="hold">
                                          <p:stCondLst>
                                            <p:cond delay="499"/>
                                          </p:stCondLst>
                                        </p:cTn>
                                        <p:tgtEl>
                                          <p:spTgt spid="12292"/>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12294"/>
                                        </p:tgtEl>
                                      </p:cBhvr>
                                    </p:animEffect>
                                    <p:set>
                                      <p:cBhvr>
                                        <p:cTn id="39" dur="1" fill="hold">
                                          <p:stCondLst>
                                            <p:cond delay="499"/>
                                          </p:stCondLst>
                                        </p:cTn>
                                        <p:tgtEl>
                                          <p:spTgt spid="1229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linds(horizontal)">
                                      <p:cBhvr>
                                        <p:cTn id="44" dur="500"/>
                                        <p:tgtEl>
                                          <p:spTgt spid="19"/>
                                        </p:tgtEl>
                                      </p:cBhvr>
                                    </p:animEffect>
                                  </p:childTnLst>
                                </p:cTn>
                              </p:par>
                              <p:par>
                                <p:cTn id="45" presetID="5" presetClass="entr" presetSubtype="10" fill="hold" nodeType="withEffect">
                                  <p:stCondLst>
                                    <p:cond delay="0"/>
                                  </p:stCondLst>
                                  <p:childTnLst>
                                    <p:set>
                                      <p:cBhvr>
                                        <p:cTn id="46" dur="1" fill="hold">
                                          <p:stCondLst>
                                            <p:cond delay="0"/>
                                          </p:stCondLst>
                                        </p:cTn>
                                        <p:tgtEl>
                                          <p:spTgt spid="12298"/>
                                        </p:tgtEl>
                                        <p:attrNameLst>
                                          <p:attrName>style.visibility</p:attrName>
                                        </p:attrNameLst>
                                      </p:cBhvr>
                                      <p:to>
                                        <p:strVal val="visible"/>
                                      </p:to>
                                    </p:set>
                                    <p:animEffect transition="in" filter="checkerboard(across)">
                                      <p:cBhvr>
                                        <p:cTn id="47" dur="500"/>
                                        <p:tgtEl>
                                          <p:spTgt spid="12298"/>
                                        </p:tgtEl>
                                      </p:cBhvr>
                                    </p:animEffect>
                                  </p:childTnLst>
                                </p:cTn>
                              </p:par>
                              <p:par>
                                <p:cTn id="48" presetID="5" presetClass="entr" presetSubtype="10" fill="hold" nodeType="withEffect">
                                  <p:stCondLst>
                                    <p:cond delay="0"/>
                                  </p:stCondLst>
                                  <p:childTnLst>
                                    <p:set>
                                      <p:cBhvr>
                                        <p:cTn id="49" dur="1" fill="hold">
                                          <p:stCondLst>
                                            <p:cond delay="0"/>
                                          </p:stCondLst>
                                        </p:cTn>
                                        <p:tgtEl>
                                          <p:spTgt spid="12296"/>
                                        </p:tgtEl>
                                        <p:attrNameLst>
                                          <p:attrName>style.visibility</p:attrName>
                                        </p:attrNameLst>
                                      </p:cBhvr>
                                      <p:to>
                                        <p:strVal val="visible"/>
                                      </p:to>
                                    </p:set>
                                    <p:animEffect transition="in" filter="checkerboard(across)">
                                      <p:cBhvr>
                                        <p:cTn id="50" dur="500"/>
                                        <p:tgtEl>
                                          <p:spTgt spid="12296"/>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xit" presetSubtype="10" fill="hold" nodeType="clickEffect">
                                  <p:stCondLst>
                                    <p:cond delay="0"/>
                                  </p:stCondLst>
                                  <p:childTnLst>
                                    <p:animEffect transition="out" filter="checkerboard(across)">
                                      <p:cBhvr>
                                        <p:cTn id="54" dur="500"/>
                                        <p:tgtEl>
                                          <p:spTgt spid="12296"/>
                                        </p:tgtEl>
                                      </p:cBhvr>
                                    </p:animEffect>
                                    <p:set>
                                      <p:cBhvr>
                                        <p:cTn id="55" dur="1" fill="hold">
                                          <p:stCondLst>
                                            <p:cond delay="499"/>
                                          </p:stCondLst>
                                        </p:cTn>
                                        <p:tgtEl>
                                          <p:spTgt spid="12296"/>
                                        </p:tgtEl>
                                        <p:attrNameLst>
                                          <p:attrName>style.visibility</p:attrName>
                                        </p:attrNameLst>
                                      </p:cBhvr>
                                      <p:to>
                                        <p:strVal val="hidden"/>
                                      </p:to>
                                    </p:set>
                                  </p:childTnLst>
                                </p:cTn>
                              </p:par>
                              <p:par>
                                <p:cTn id="56" presetID="5" presetClass="exit" presetSubtype="10" fill="hold" nodeType="withEffect">
                                  <p:stCondLst>
                                    <p:cond delay="0"/>
                                  </p:stCondLst>
                                  <p:childTnLst>
                                    <p:animEffect transition="out" filter="checkerboard(across)">
                                      <p:cBhvr>
                                        <p:cTn id="57" dur="500"/>
                                        <p:tgtEl>
                                          <p:spTgt spid="12298"/>
                                        </p:tgtEl>
                                      </p:cBhvr>
                                    </p:animEffect>
                                    <p:set>
                                      <p:cBhvr>
                                        <p:cTn id="58" dur="1" fill="hold">
                                          <p:stCondLst>
                                            <p:cond delay="499"/>
                                          </p:stCondLst>
                                        </p:cTn>
                                        <p:tgtEl>
                                          <p:spTgt spid="1229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linds(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p:cTn id="68" dur="500" fill="hold"/>
                                        <p:tgtEl>
                                          <p:spTgt spid="6"/>
                                        </p:tgtEl>
                                        <p:attrNameLst>
                                          <p:attrName>ppt_w</p:attrName>
                                        </p:attrNameLst>
                                      </p:cBhvr>
                                      <p:tavLst>
                                        <p:tav tm="0">
                                          <p:val>
                                            <p:fltVal val="0"/>
                                          </p:val>
                                        </p:tav>
                                        <p:tav tm="100000">
                                          <p:val>
                                            <p:strVal val="#ppt_w"/>
                                          </p:val>
                                        </p:tav>
                                      </p:tavLst>
                                    </p:anim>
                                    <p:anim calcmode="lin" valueType="num">
                                      <p:cBhvr>
                                        <p:cTn id="69" dur="500" fill="hold"/>
                                        <p:tgtEl>
                                          <p:spTgt spid="6"/>
                                        </p:tgtEl>
                                        <p:attrNameLst>
                                          <p:attrName>ppt_h</p:attrName>
                                        </p:attrNameLst>
                                      </p:cBhvr>
                                      <p:tavLst>
                                        <p:tav tm="0">
                                          <p:val>
                                            <p:fltVal val="0"/>
                                          </p:val>
                                        </p:tav>
                                        <p:tav tm="100000">
                                          <p:val>
                                            <p:strVal val="#ppt_h"/>
                                          </p:val>
                                        </p:tav>
                                      </p:tavLst>
                                    </p:anim>
                                    <p:animEffect transition="in" filter="fade">
                                      <p:cBhvr>
                                        <p:cTn id="70" dur="500"/>
                                        <p:tgtEl>
                                          <p:spTgt spid="6"/>
                                        </p:tgtEl>
                                      </p:cBhvr>
                                    </p:animEffect>
                                  </p:childTnLst>
                                </p:cTn>
                              </p:par>
                              <p:par>
                                <p:cTn id="71" presetID="53" presetClass="entr" presetSubtype="16"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p:cTn id="73" dur="500" fill="hold"/>
                                        <p:tgtEl>
                                          <p:spTgt spid="3"/>
                                        </p:tgtEl>
                                        <p:attrNameLst>
                                          <p:attrName>ppt_w</p:attrName>
                                        </p:attrNameLst>
                                      </p:cBhvr>
                                      <p:tavLst>
                                        <p:tav tm="0">
                                          <p:val>
                                            <p:fltVal val="0"/>
                                          </p:val>
                                        </p:tav>
                                        <p:tav tm="100000">
                                          <p:val>
                                            <p:strVal val="#ppt_w"/>
                                          </p:val>
                                        </p:tav>
                                      </p:tavLst>
                                    </p:anim>
                                    <p:anim calcmode="lin" valueType="num">
                                      <p:cBhvr>
                                        <p:cTn id="74" dur="500" fill="hold"/>
                                        <p:tgtEl>
                                          <p:spTgt spid="3"/>
                                        </p:tgtEl>
                                        <p:attrNameLst>
                                          <p:attrName>ppt_h</p:attrName>
                                        </p:attrNameLst>
                                      </p:cBhvr>
                                      <p:tavLst>
                                        <p:tav tm="0">
                                          <p:val>
                                            <p:fltVal val="0"/>
                                          </p:val>
                                        </p:tav>
                                        <p:tav tm="100000">
                                          <p:val>
                                            <p:strVal val="#ppt_h"/>
                                          </p:val>
                                        </p:tav>
                                      </p:tavLst>
                                    </p:anim>
                                    <p:animEffect transition="in" filter="fade">
                                      <p:cBhvr>
                                        <p:cTn id="7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8193B60-568B-4E4B-B121-5FD408BDE909}"/>
              </a:ext>
            </a:extLst>
          </p:cNvPr>
          <p:cNvSpPr txBox="1"/>
          <p:nvPr/>
        </p:nvSpPr>
        <p:spPr>
          <a:xfrm>
            <a:off x="107504" y="1289778"/>
            <a:ext cx="5400600" cy="523220"/>
          </a:xfrm>
          <a:prstGeom prst="rect">
            <a:avLst/>
          </a:prstGeom>
          <a:noFill/>
        </p:spPr>
        <p:txBody>
          <a:bodyPr wrap="square" rtlCol="0">
            <a:spAutoFit/>
          </a:bodyPr>
          <a:lstStyle/>
          <a:p>
            <a:r>
              <a:rPr lang="vi-VN" sz="2800" b="1" dirty="0">
                <a:solidFill>
                  <a:srgbClr val="002060"/>
                </a:solidFill>
                <a:latin typeface="Times New Roman" panose="02020603050405020304" pitchFamily="18" charset="0"/>
                <a:cs typeface="Times New Roman" panose="02020603050405020304" pitchFamily="18" charset="0"/>
              </a:rPr>
              <a:t>- Nghệ thuật:</a:t>
            </a:r>
            <a:r>
              <a:rPr lang="vi-VN" sz="2800" dirty="0">
                <a:solidFill>
                  <a:srgbClr val="002060"/>
                </a:solidFill>
                <a:latin typeface="Times New Roman" panose="02020603050405020304" pitchFamily="18" charset="0"/>
                <a:cs typeface="Times New Roman" panose="02020603050405020304" pitchFamily="18" charset="0"/>
              </a:rPr>
              <a:t> điệp từ “có”</a:t>
            </a:r>
            <a:endParaRPr lang="x-none" sz="2800" b="1"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2F7A55C-8787-AC44-AE7D-D5DDA44D7447}"/>
              </a:ext>
            </a:extLst>
          </p:cNvPr>
          <p:cNvSpPr txBox="1"/>
          <p:nvPr/>
        </p:nvSpPr>
        <p:spPr>
          <a:xfrm>
            <a:off x="126113" y="1861982"/>
            <a:ext cx="5400600" cy="523220"/>
          </a:xfrm>
          <a:prstGeom prst="rect">
            <a:avLst/>
          </a:prstGeom>
          <a:noFill/>
        </p:spPr>
        <p:txBody>
          <a:bodyPr wrap="square" rtlCol="0">
            <a:spAutoFit/>
          </a:bodyPr>
          <a:lstStyle/>
          <a:p>
            <a:r>
              <a:rPr lang="vi-VN" sz="2800" b="1" dirty="0">
                <a:solidFill>
                  <a:srgbClr val="002060"/>
                </a:solidFill>
                <a:latin typeface="Times New Roman" panose="02020603050405020304" pitchFamily="18" charset="0"/>
                <a:cs typeface="Times New Roman" panose="02020603050405020304" pitchFamily="18" charset="0"/>
              </a:rPr>
              <a:t>- Ý nghĩa:</a:t>
            </a:r>
            <a:endParaRPr lang="x-none" sz="2800" b="1" dirty="0">
              <a:solidFill>
                <a:srgbClr val="00206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A7089F23-0231-7643-A139-A35C23B20CE6}"/>
              </a:ext>
            </a:extLst>
          </p:cNvPr>
          <p:cNvSpPr txBox="1"/>
          <p:nvPr/>
        </p:nvSpPr>
        <p:spPr>
          <a:xfrm>
            <a:off x="135440" y="2316767"/>
            <a:ext cx="4464496" cy="954107"/>
          </a:xfrm>
          <a:prstGeom prst="rect">
            <a:avLst/>
          </a:prstGeom>
          <a:noFill/>
        </p:spPr>
        <p:txBody>
          <a:bodyPr wrap="square" rtlCol="0">
            <a:spAutoFit/>
          </a:bodyPr>
          <a:lstStyle/>
          <a:p>
            <a:r>
              <a:rPr lang="vi-VN" sz="2800" dirty="0">
                <a:solidFill>
                  <a:srgbClr val="002060"/>
                </a:solidFill>
                <a:latin typeface="Times New Roman" panose="02020603050405020304" pitchFamily="18" charset="0"/>
                <a:cs typeface="Times New Roman" panose="02020603050405020304" pitchFamily="18" charset="0"/>
              </a:rPr>
              <a:t>+ Gợi ra cảnh trí thiên nhiên, non nước.</a:t>
            </a:r>
            <a:endParaRPr lang="x-none" sz="2800" dirty="0">
              <a:solidFill>
                <a:srgbClr val="00206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5C56770-F2DE-ED48-99A9-7491765FDD0A}"/>
              </a:ext>
            </a:extLst>
          </p:cNvPr>
          <p:cNvSpPr txBox="1"/>
          <p:nvPr/>
        </p:nvSpPr>
        <p:spPr>
          <a:xfrm>
            <a:off x="144031" y="3268000"/>
            <a:ext cx="4257851" cy="1384995"/>
          </a:xfrm>
          <a:prstGeom prst="rect">
            <a:avLst/>
          </a:prstGeom>
          <a:noFill/>
        </p:spPr>
        <p:txBody>
          <a:bodyPr wrap="square" rtlCol="0">
            <a:spAutoFit/>
          </a:bodyPr>
          <a:lstStyle/>
          <a:p>
            <a:r>
              <a:rPr lang="vi-VN" sz="2800" dirty="0">
                <a:solidFill>
                  <a:srgbClr val="002060"/>
                </a:solidFill>
                <a:latin typeface="Times New Roman" panose="02020603050405020304" pitchFamily="18" charset="0"/>
                <a:cs typeface="Times New Roman" panose="02020603050405020304" pitchFamily="18" charset="0"/>
              </a:rPr>
              <a:t>+ Vẻ đẹp tâm hồn, cốt cách, truyền thống, văn hoá vùng đất Bình Định.</a:t>
            </a:r>
            <a:endParaRPr lang="x-none" sz="2800" dirty="0">
              <a:solidFill>
                <a:srgbClr val="002060"/>
              </a:solidFill>
              <a:latin typeface="Times New Roman" panose="02020603050405020304" pitchFamily="18" charset="0"/>
              <a:cs typeface="Times New Roman" panose="02020603050405020304" pitchFamily="18" charset="0"/>
            </a:endParaRPr>
          </a:p>
        </p:txBody>
      </p:sp>
      <p:pic>
        <p:nvPicPr>
          <p:cNvPr id="14338" name="Picture 2" descr="Tỉnh Bình Định tiếp tục bứt phá hậu dịch Covid-19 – Trang Ngoại giao Kinh tế">
            <a:extLst>
              <a:ext uri="{FF2B5EF4-FFF2-40B4-BE49-F238E27FC236}">
                <a16:creationId xmlns:a16="http://schemas.microsoft.com/office/drawing/2014/main" id="{ADC24D59-4586-6B40-8FEE-12FC73740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612" y="979184"/>
            <a:ext cx="4239798" cy="35367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ay viÕt ">
            <a:extLst>
              <a:ext uri="{FF2B5EF4-FFF2-40B4-BE49-F238E27FC236}">
                <a16:creationId xmlns:a16="http://schemas.microsoft.com/office/drawing/2014/main" id="{7FF3321D-66EA-4731-9A2D-B3632A03F8B5}"/>
              </a:ext>
            </a:extLst>
          </p:cNvPr>
          <p:cNvPicPr>
            <a:picLocks noChangeAspect="1" noChangeArrowheads="1" noCrop="1"/>
          </p:cNvPicPr>
          <p:nvPr/>
        </p:nvPicPr>
        <p:blipFill>
          <a:blip r:embed="rId3" cstate="print"/>
          <a:srcRect/>
          <a:stretch>
            <a:fillRect/>
          </a:stretch>
        </p:blipFill>
        <p:spPr bwMode="auto">
          <a:xfrm>
            <a:off x="3419872" y="208309"/>
            <a:ext cx="504056" cy="369641"/>
          </a:xfrm>
          <a:prstGeom prst="rect">
            <a:avLst/>
          </a:prstGeom>
          <a:noFill/>
          <a:ln w="9525">
            <a:noFill/>
            <a:miter lim="800000"/>
            <a:headEnd/>
            <a:tailEnd/>
          </a:ln>
        </p:spPr>
      </p:pic>
      <p:sp>
        <p:nvSpPr>
          <p:cNvPr id="2" name="Rectangle 1">
            <a:extLst>
              <a:ext uri="{FF2B5EF4-FFF2-40B4-BE49-F238E27FC236}">
                <a16:creationId xmlns:a16="http://schemas.microsoft.com/office/drawing/2014/main" id="{F1CB780B-7CF2-4D27-A227-1F19E8C11D6C}"/>
              </a:ext>
            </a:extLst>
          </p:cNvPr>
          <p:cNvSpPr/>
          <p:nvPr/>
        </p:nvSpPr>
        <p:spPr>
          <a:xfrm>
            <a:off x="126113" y="733247"/>
            <a:ext cx="5202001" cy="523220"/>
          </a:xfrm>
          <a:prstGeom prst="rect">
            <a:avLst/>
          </a:prstGeom>
        </p:spPr>
        <p:txBody>
          <a:bodyPr wrap="none">
            <a:spAutoFit/>
          </a:bodyPr>
          <a:lstStyle/>
          <a:p>
            <a:r>
              <a:rPr lang="vi-VN" sz="2800" b="1" dirty="0">
                <a:solidFill>
                  <a:srgbClr val="002060"/>
                </a:solidFill>
                <a:latin typeface="Times New Roman" panose="02020603050405020304" pitchFamily="18" charset="0"/>
                <a:cs typeface="Times New Roman" panose="02020603050405020304" pitchFamily="18" charset="0"/>
              </a:rPr>
              <a:t>- Vẻ đẹp của vùng đất Bình Định</a:t>
            </a:r>
            <a:endParaRPr lang="x-none" sz="2800" b="1" dirty="0">
              <a:solidFill>
                <a:srgbClr val="00206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8ECB1B68-C046-4FF7-9ECB-8C5898272322}"/>
              </a:ext>
            </a:extLst>
          </p:cNvPr>
          <p:cNvSpPr/>
          <p:nvPr/>
        </p:nvSpPr>
        <p:spPr>
          <a:xfrm>
            <a:off x="539552" y="10142"/>
            <a:ext cx="2408032" cy="523220"/>
          </a:xfrm>
          <a:prstGeom prst="rect">
            <a:avLst/>
          </a:prstGeom>
        </p:spPr>
        <p:txBody>
          <a:bodyPr wrap="none">
            <a:spAutoFit/>
          </a:bodyPr>
          <a:lstStyle/>
          <a:p>
            <a:pPr algn="ctr"/>
            <a:r>
              <a:rPr lang="en-US" sz="2800" b="1" dirty="0">
                <a:ln w="0">
                  <a:noFill/>
                </a:ln>
                <a:solidFill>
                  <a:srgbClr val="0070C0"/>
                </a:solidFill>
                <a:latin typeface="Times New Roman" panose="02020603050405020304" pitchFamily="18" charset="0"/>
                <a:cs typeface="Times New Roman" panose="02020603050405020304" pitchFamily="18" charset="0"/>
              </a:rPr>
              <a:t>3</a:t>
            </a:r>
            <a:r>
              <a:rPr lang="x-none" sz="2800" b="1" dirty="0">
                <a:ln w="0">
                  <a:noFill/>
                </a:ln>
                <a:solidFill>
                  <a:srgbClr val="0070C0"/>
                </a:solidFill>
                <a:latin typeface="Times New Roman" panose="02020603050405020304" pitchFamily="18" charset="0"/>
                <a:cs typeface="Times New Roman" panose="02020603050405020304" pitchFamily="18" charset="0"/>
              </a:rPr>
              <a:t>. </a:t>
            </a:r>
            <a:r>
              <a:rPr lang="en-US" sz="2800" b="1" dirty="0" err="1">
                <a:ln w="0">
                  <a:noFill/>
                </a:ln>
                <a:solidFill>
                  <a:srgbClr val="0070C0"/>
                </a:solidFill>
                <a:latin typeface="Times New Roman" panose="02020603050405020304" pitchFamily="18" charset="0"/>
                <a:cs typeface="Times New Roman" panose="02020603050405020304" pitchFamily="18" charset="0"/>
              </a:rPr>
              <a:t>Bài</a:t>
            </a:r>
            <a:r>
              <a:rPr lang="en-US" sz="2800" b="1" dirty="0">
                <a:ln w="0">
                  <a:noFill/>
                </a:ln>
                <a:solidFill>
                  <a:srgbClr val="0070C0"/>
                </a:solidFill>
                <a:latin typeface="Times New Roman" panose="02020603050405020304" pitchFamily="18" charset="0"/>
                <a:cs typeface="Times New Roman" panose="02020603050405020304" pitchFamily="18" charset="0"/>
              </a:rPr>
              <a:t> ca </a:t>
            </a:r>
            <a:r>
              <a:rPr lang="en-US" sz="2800" b="1" dirty="0" err="1">
                <a:ln w="0">
                  <a:noFill/>
                </a:ln>
                <a:solidFill>
                  <a:srgbClr val="0070C0"/>
                </a:solidFill>
                <a:latin typeface="Times New Roman" panose="02020603050405020304" pitchFamily="18" charset="0"/>
                <a:cs typeface="Times New Roman" panose="02020603050405020304" pitchFamily="18" charset="0"/>
              </a:rPr>
              <a:t>dao</a:t>
            </a:r>
            <a:r>
              <a:rPr lang="en-US" sz="2800" b="1" dirty="0">
                <a:ln w="0">
                  <a:noFill/>
                </a:ln>
                <a:solidFill>
                  <a:srgbClr val="0070C0"/>
                </a:solidFill>
                <a:latin typeface="Times New Roman" panose="02020603050405020304" pitchFamily="18" charset="0"/>
                <a:cs typeface="Times New Roman" panose="02020603050405020304" pitchFamily="18" charset="0"/>
              </a:rPr>
              <a:t> 3</a:t>
            </a:r>
            <a:endParaRPr lang="x-none" sz="2800" b="1" dirty="0">
              <a:ln w="0">
                <a:noFill/>
              </a:ln>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9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linds(horizont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linds(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ox(i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55E4-C5DD-4812-8D8B-F3CC82B28500}"/>
              </a:ext>
            </a:extLst>
          </p:cNvPr>
          <p:cNvSpPr>
            <a:spLocks noGrp="1"/>
          </p:cNvSpPr>
          <p:nvPr>
            <p:ph type="ctrTitle"/>
          </p:nvPr>
        </p:nvSpPr>
        <p:spPr>
          <a:xfrm>
            <a:off x="695822" y="526578"/>
            <a:ext cx="7990656" cy="1102519"/>
          </a:xfrm>
          <a:blipFill>
            <a:blip r:embed="rId3">
              <a:alphaModFix amt="42000"/>
            </a:blip>
            <a:stretch>
              <a:fillRect/>
            </a:stretch>
          </a:blipFill>
        </p:spPr>
        <p:txBody>
          <a:bodyPr/>
          <a:lstStyle/>
          <a:p>
            <a:pPr algn="just"/>
            <a:r>
              <a:rPr lang="en-US" sz="2800" b="1" dirty="0" err="1">
                <a:solidFill>
                  <a:schemeClr val="accent6">
                    <a:lumMod val="75000"/>
                  </a:schemeClr>
                </a:solidFill>
                <a:effectLst>
                  <a:outerShdw blurRad="38100" dist="38100" dir="2700000" algn="tl">
                    <a:srgbClr val="000000">
                      <a:alpha val="43137"/>
                    </a:srgbClr>
                  </a:outerShdw>
                </a:effectLst>
                <a:latin typeface="Times  New Roman"/>
              </a:rPr>
              <a:t>Em</a:t>
            </a:r>
            <a:r>
              <a:rPr lang="en-US" sz="2800" b="1" dirty="0">
                <a:solidFill>
                  <a:schemeClr val="accent6">
                    <a:lumMod val="75000"/>
                  </a:schemeClr>
                </a:solidFill>
                <a:effectLst>
                  <a:outerShdw blurRad="38100" dist="38100" dir="2700000" algn="tl">
                    <a:srgbClr val="000000">
                      <a:alpha val="43137"/>
                    </a:srgbClr>
                  </a:outerShdw>
                </a:effectLst>
                <a:latin typeface="Times  New Roman"/>
              </a:rPr>
              <a:t> </a:t>
            </a:r>
            <a:r>
              <a:rPr lang="en-US" sz="2800" b="1" dirty="0" err="1">
                <a:solidFill>
                  <a:schemeClr val="accent6">
                    <a:lumMod val="75000"/>
                  </a:schemeClr>
                </a:solidFill>
                <a:effectLst>
                  <a:outerShdw blurRad="38100" dist="38100" dir="2700000" algn="tl">
                    <a:srgbClr val="000000">
                      <a:alpha val="43137"/>
                    </a:srgbClr>
                  </a:outerShdw>
                </a:effectLst>
                <a:latin typeface="Times  New Roman"/>
              </a:rPr>
              <a:t>hãy</a:t>
            </a:r>
            <a:r>
              <a:rPr lang="en-US" sz="2800" b="1" dirty="0">
                <a:solidFill>
                  <a:schemeClr val="accent6">
                    <a:lumMod val="75000"/>
                  </a:schemeClr>
                </a:solidFill>
                <a:effectLst>
                  <a:outerShdw blurRad="38100" dist="38100" dir="2700000" algn="tl">
                    <a:srgbClr val="000000">
                      <a:alpha val="43137"/>
                    </a:srgbClr>
                  </a:outerShdw>
                </a:effectLst>
                <a:latin typeface="Times  New Roman"/>
              </a:rPr>
              <a:t> </a:t>
            </a:r>
            <a:r>
              <a:rPr lang="en-US" sz="2800" b="1" dirty="0" err="1">
                <a:solidFill>
                  <a:schemeClr val="accent6">
                    <a:lumMod val="75000"/>
                  </a:schemeClr>
                </a:solidFill>
                <a:effectLst>
                  <a:outerShdw blurRad="38100" dist="38100" dir="2700000" algn="tl">
                    <a:srgbClr val="000000">
                      <a:alpha val="43137"/>
                    </a:srgbClr>
                  </a:outerShdw>
                </a:effectLst>
                <a:latin typeface="Times  New Roman"/>
              </a:rPr>
              <a:t>chỉ</a:t>
            </a:r>
            <a:r>
              <a:rPr lang="en-US" sz="2800" b="1" dirty="0">
                <a:solidFill>
                  <a:schemeClr val="accent6">
                    <a:lumMod val="75000"/>
                  </a:schemeClr>
                </a:solidFill>
                <a:effectLst>
                  <a:outerShdw blurRad="38100" dist="38100" dir="2700000" algn="tl">
                    <a:srgbClr val="000000">
                      <a:alpha val="43137"/>
                    </a:srgbClr>
                  </a:outerShdw>
                </a:effectLst>
                <a:latin typeface="Times  New Roman"/>
              </a:rPr>
              <a:t> ra </a:t>
            </a:r>
            <a:r>
              <a:rPr lang="en-US" sz="2800" b="1" dirty="0" err="1">
                <a:solidFill>
                  <a:schemeClr val="accent6">
                    <a:lumMod val="75000"/>
                  </a:schemeClr>
                </a:solidFill>
                <a:effectLst>
                  <a:outerShdw blurRad="38100" dist="38100" dir="2700000" algn="tl">
                    <a:srgbClr val="000000">
                      <a:alpha val="43137"/>
                    </a:srgbClr>
                  </a:outerShdw>
                </a:effectLst>
                <a:latin typeface="Times  New Roman"/>
              </a:rPr>
              <a:t>đặc</a:t>
            </a:r>
            <a:r>
              <a:rPr lang="en-US" sz="2800" b="1" dirty="0">
                <a:solidFill>
                  <a:schemeClr val="accent6">
                    <a:lumMod val="75000"/>
                  </a:schemeClr>
                </a:solidFill>
                <a:effectLst>
                  <a:outerShdw blurRad="38100" dist="38100" dir="2700000" algn="tl">
                    <a:srgbClr val="000000">
                      <a:alpha val="43137"/>
                    </a:srgbClr>
                  </a:outerShdw>
                </a:effectLst>
                <a:latin typeface="Times  New Roman"/>
              </a:rPr>
              <a:t> </a:t>
            </a:r>
            <a:r>
              <a:rPr lang="en-US" sz="2800" b="1" dirty="0" err="1">
                <a:solidFill>
                  <a:schemeClr val="accent6">
                    <a:lumMod val="75000"/>
                  </a:schemeClr>
                </a:solidFill>
                <a:effectLst>
                  <a:outerShdw blurRad="38100" dist="38100" dir="2700000" algn="tl">
                    <a:srgbClr val="000000">
                      <a:alpha val="43137"/>
                    </a:srgbClr>
                  </a:outerShdw>
                </a:effectLst>
                <a:latin typeface="Times  New Roman"/>
              </a:rPr>
              <a:t>điểm</a:t>
            </a:r>
            <a:r>
              <a:rPr lang="en-US" sz="2800" b="1" dirty="0">
                <a:solidFill>
                  <a:schemeClr val="accent6">
                    <a:lumMod val="75000"/>
                  </a:schemeClr>
                </a:solidFill>
                <a:effectLst>
                  <a:outerShdw blurRad="38100" dist="38100" dir="2700000" algn="tl">
                    <a:srgbClr val="000000">
                      <a:alpha val="43137"/>
                    </a:srgbClr>
                  </a:outerShdw>
                </a:effectLst>
                <a:latin typeface="Times  New Roman"/>
              </a:rPr>
              <a:t> </a:t>
            </a:r>
            <a:r>
              <a:rPr lang="en-US" sz="2800" b="1" dirty="0" err="1">
                <a:solidFill>
                  <a:schemeClr val="accent6">
                    <a:lumMod val="75000"/>
                  </a:schemeClr>
                </a:solidFill>
                <a:effectLst>
                  <a:outerShdw blurRad="38100" dist="38100" dir="2700000" algn="tl">
                    <a:srgbClr val="000000">
                      <a:alpha val="43137"/>
                    </a:srgbClr>
                  </a:outerShdw>
                </a:effectLst>
                <a:latin typeface="Times  New Roman"/>
              </a:rPr>
              <a:t>của</a:t>
            </a:r>
            <a:r>
              <a:rPr lang="en-US" sz="2800" b="1" dirty="0">
                <a:solidFill>
                  <a:schemeClr val="accent6">
                    <a:lumMod val="75000"/>
                  </a:schemeClr>
                </a:solidFill>
                <a:effectLst>
                  <a:outerShdw blurRad="38100" dist="38100" dir="2700000" algn="tl">
                    <a:srgbClr val="000000">
                      <a:alpha val="43137"/>
                    </a:srgbClr>
                  </a:outerShdw>
                </a:effectLst>
                <a:latin typeface="Times  New Roman"/>
              </a:rPr>
              <a:t> </a:t>
            </a:r>
            <a:r>
              <a:rPr lang="en-US" sz="2800" b="1" dirty="0" err="1">
                <a:solidFill>
                  <a:schemeClr val="accent6">
                    <a:lumMod val="75000"/>
                  </a:schemeClr>
                </a:solidFill>
                <a:effectLst>
                  <a:outerShdw blurRad="38100" dist="38100" dir="2700000" algn="tl">
                    <a:srgbClr val="000000">
                      <a:alpha val="43137"/>
                    </a:srgbClr>
                  </a:outerShdw>
                </a:effectLst>
                <a:latin typeface="Times  New Roman"/>
              </a:rPr>
              <a:t>thể</a:t>
            </a:r>
            <a:r>
              <a:rPr lang="en-US" sz="2800" b="1" dirty="0">
                <a:solidFill>
                  <a:schemeClr val="accent6">
                    <a:lumMod val="75000"/>
                  </a:schemeClr>
                </a:solidFill>
                <a:effectLst>
                  <a:outerShdw blurRad="38100" dist="38100" dir="2700000" algn="tl">
                    <a:srgbClr val="000000">
                      <a:alpha val="43137"/>
                    </a:srgbClr>
                  </a:outerShdw>
                </a:effectLst>
                <a:latin typeface="Times  New Roman"/>
              </a:rPr>
              <a:t> </a:t>
            </a:r>
            <a:r>
              <a:rPr lang="en-US" sz="2800" b="1" dirty="0" err="1">
                <a:solidFill>
                  <a:schemeClr val="accent6">
                    <a:lumMod val="75000"/>
                  </a:schemeClr>
                </a:solidFill>
                <a:effectLst>
                  <a:outerShdw blurRad="38100" dist="38100" dir="2700000" algn="tl">
                    <a:srgbClr val="000000">
                      <a:alpha val="43137"/>
                    </a:srgbClr>
                  </a:outerShdw>
                </a:effectLst>
                <a:latin typeface="Times  New Roman"/>
              </a:rPr>
              <a:t>th</a:t>
            </a:r>
            <a:r>
              <a:rPr lang="vi-VN" sz="2800" b="1" dirty="0">
                <a:solidFill>
                  <a:schemeClr val="accent6">
                    <a:lumMod val="75000"/>
                  </a:schemeClr>
                </a:solidFill>
                <a:effectLst>
                  <a:outerShdw blurRad="38100" dist="38100" dir="2700000" algn="tl">
                    <a:srgbClr val="000000">
                      <a:alpha val="43137"/>
                    </a:srgbClr>
                  </a:outerShdw>
                </a:effectLst>
                <a:latin typeface="Times  New Roman"/>
              </a:rPr>
              <a:t>ơ</a:t>
            </a:r>
            <a:r>
              <a:rPr lang="en-US" sz="2800" b="1" dirty="0">
                <a:solidFill>
                  <a:schemeClr val="accent6">
                    <a:lumMod val="75000"/>
                  </a:schemeClr>
                </a:solidFill>
                <a:effectLst>
                  <a:outerShdw blurRad="38100" dist="38100" dir="2700000" algn="tl">
                    <a:srgbClr val="000000">
                      <a:alpha val="43137"/>
                    </a:srgbClr>
                  </a:outerShdw>
                </a:effectLst>
                <a:latin typeface="Times  New Roman"/>
              </a:rPr>
              <a:t> </a:t>
            </a:r>
            <a:r>
              <a:rPr lang="en-US" sz="2800" b="1" dirty="0" err="1">
                <a:solidFill>
                  <a:schemeClr val="accent6">
                    <a:lumMod val="75000"/>
                  </a:schemeClr>
                </a:solidFill>
                <a:effectLst>
                  <a:outerShdw blurRad="38100" dist="38100" dir="2700000" algn="tl">
                    <a:srgbClr val="000000">
                      <a:alpha val="43137"/>
                    </a:srgbClr>
                  </a:outerShdw>
                </a:effectLst>
                <a:latin typeface="Times  New Roman"/>
              </a:rPr>
              <a:t>lục</a:t>
            </a:r>
            <a:r>
              <a:rPr lang="en-US" sz="2800" b="1" dirty="0">
                <a:solidFill>
                  <a:schemeClr val="accent6">
                    <a:lumMod val="75000"/>
                  </a:schemeClr>
                </a:solidFill>
                <a:effectLst>
                  <a:outerShdw blurRad="38100" dist="38100" dir="2700000" algn="tl">
                    <a:srgbClr val="000000">
                      <a:alpha val="43137"/>
                    </a:srgbClr>
                  </a:outerShdw>
                </a:effectLst>
                <a:latin typeface="Times  New Roman"/>
              </a:rPr>
              <a:t> </a:t>
            </a:r>
            <a:r>
              <a:rPr lang="en-US" sz="2800" b="1" dirty="0" err="1">
                <a:solidFill>
                  <a:schemeClr val="accent6">
                    <a:lumMod val="75000"/>
                  </a:schemeClr>
                </a:solidFill>
                <a:effectLst>
                  <a:outerShdw blurRad="38100" dist="38100" dir="2700000" algn="tl">
                    <a:srgbClr val="000000">
                      <a:alpha val="43137"/>
                    </a:srgbClr>
                  </a:outerShdw>
                </a:effectLst>
                <a:latin typeface="Times  New Roman"/>
              </a:rPr>
              <a:t>bát</a:t>
            </a:r>
            <a:r>
              <a:rPr lang="en-US" sz="2800" b="1" dirty="0">
                <a:solidFill>
                  <a:schemeClr val="accent6">
                    <a:lumMod val="75000"/>
                  </a:schemeClr>
                </a:solidFill>
                <a:effectLst>
                  <a:outerShdw blurRad="38100" dist="38100" dir="2700000" algn="tl">
                    <a:srgbClr val="000000">
                      <a:alpha val="43137"/>
                    </a:srgbClr>
                  </a:outerShdw>
                </a:effectLst>
                <a:latin typeface="Times  New Roman"/>
              </a:rPr>
              <a:t> </a:t>
            </a:r>
            <a:r>
              <a:rPr lang="en-US" sz="2800" b="1" dirty="0" err="1">
                <a:solidFill>
                  <a:schemeClr val="accent6">
                    <a:lumMod val="75000"/>
                  </a:schemeClr>
                </a:solidFill>
                <a:effectLst>
                  <a:outerShdw blurRad="38100" dist="38100" dir="2700000" algn="tl">
                    <a:srgbClr val="000000">
                      <a:alpha val="43137"/>
                    </a:srgbClr>
                  </a:outerShdw>
                </a:effectLst>
                <a:latin typeface="Times  New Roman"/>
              </a:rPr>
              <a:t>trong</a:t>
            </a:r>
            <a:r>
              <a:rPr lang="en-US" sz="2800" b="1" dirty="0">
                <a:solidFill>
                  <a:schemeClr val="accent6">
                    <a:lumMod val="75000"/>
                  </a:schemeClr>
                </a:solidFill>
                <a:effectLst>
                  <a:outerShdw blurRad="38100" dist="38100" dir="2700000" algn="tl">
                    <a:srgbClr val="000000">
                      <a:alpha val="43137"/>
                    </a:srgbClr>
                  </a:outerShdw>
                </a:effectLst>
                <a:latin typeface="Times  New Roman"/>
              </a:rPr>
              <a:t> </a:t>
            </a:r>
            <a:r>
              <a:rPr lang="en-US" sz="2800" b="1" dirty="0" err="1">
                <a:solidFill>
                  <a:schemeClr val="accent6">
                    <a:lumMod val="75000"/>
                  </a:schemeClr>
                </a:solidFill>
                <a:effectLst>
                  <a:outerShdw blurRad="38100" dist="38100" dir="2700000" algn="tl">
                    <a:srgbClr val="000000">
                      <a:alpha val="43137"/>
                    </a:srgbClr>
                  </a:outerShdw>
                </a:effectLst>
                <a:latin typeface="Times  New Roman"/>
              </a:rPr>
              <a:t>bài</a:t>
            </a:r>
            <a:r>
              <a:rPr lang="en-US" sz="2800" b="1" dirty="0">
                <a:solidFill>
                  <a:schemeClr val="accent6">
                    <a:lumMod val="75000"/>
                  </a:schemeClr>
                </a:solidFill>
                <a:effectLst>
                  <a:outerShdw blurRad="38100" dist="38100" dir="2700000" algn="tl">
                    <a:srgbClr val="000000">
                      <a:alpha val="43137"/>
                    </a:srgbClr>
                  </a:outerShdw>
                </a:effectLst>
                <a:latin typeface="Times  New Roman"/>
              </a:rPr>
              <a:t> ca </a:t>
            </a:r>
            <a:r>
              <a:rPr lang="en-US" sz="2800" b="1" dirty="0" err="1">
                <a:solidFill>
                  <a:schemeClr val="accent6">
                    <a:lumMod val="75000"/>
                  </a:schemeClr>
                </a:solidFill>
                <a:effectLst>
                  <a:outerShdw blurRad="38100" dist="38100" dir="2700000" algn="tl">
                    <a:srgbClr val="000000">
                      <a:alpha val="43137"/>
                    </a:srgbClr>
                  </a:outerShdw>
                </a:effectLst>
                <a:latin typeface="Times  New Roman"/>
              </a:rPr>
              <a:t>dao</a:t>
            </a:r>
            <a:r>
              <a:rPr lang="en-US" sz="2800" b="1" dirty="0">
                <a:solidFill>
                  <a:schemeClr val="accent6">
                    <a:lumMod val="75000"/>
                  </a:schemeClr>
                </a:solidFill>
                <a:effectLst>
                  <a:outerShdw blurRad="38100" dist="38100" dir="2700000" algn="tl">
                    <a:srgbClr val="000000">
                      <a:alpha val="43137"/>
                    </a:srgbClr>
                  </a:outerShdw>
                </a:effectLst>
                <a:latin typeface="Times  New Roman"/>
              </a:rPr>
              <a:t> 3?</a:t>
            </a:r>
          </a:p>
        </p:txBody>
      </p:sp>
      <p:graphicFrame>
        <p:nvGraphicFramePr>
          <p:cNvPr id="4" name="Table 2">
            <a:extLst>
              <a:ext uri="{FF2B5EF4-FFF2-40B4-BE49-F238E27FC236}">
                <a16:creationId xmlns:a16="http://schemas.microsoft.com/office/drawing/2014/main" id="{119BC80A-6F9F-4DD0-A5F9-0FB9DC51CD1B}"/>
              </a:ext>
            </a:extLst>
          </p:cNvPr>
          <p:cNvGraphicFramePr>
            <a:graphicFrameLocks noGrp="1"/>
          </p:cNvGraphicFramePr>
          <p:nvPr>
            <p:extLst>
              <p:ext uri="{D42A27DB-BD31-4B8C-83A1-F6EECF244321}">
                <p14:modId xmlns:p14="http://schemas.microsoft.com/office/powerpoint/2010/main" val="2400381091"/>
              </p:ext>
            </p:extLst>
          </p:nvPr>
        </p:nvGraphicFramePr>
        <p:xfrm>
          <a:off x="685800" y="1779662"/>
          <a:ext cx="8208912" cy="2651760"/>
        </p:xfrm>
        <a:graphic>
          <a:graphicData uri="http://schemas.openxmlformats.org/drawingml/2006/table">
            <a:tbl>
              <a:tblPr firstRow="1" bandRow="1">
                <a:tableStyleId>{93296810-A885-4BE3-A3E7-6D5BEEA58F35}</a:tableStyleId>
              </a:tblPr>
              <a:tblGrid>
                <a:gridCol w="4020692">
                  <a:extLst>
                    <a:ext uri="{9D8B030D-6E8A-4147-A177-3AD203B41FA5}">
                      <a16:colId xmlns:a16="http://schemas.microsoft.com/office/drawing/2014/main" val="420954431"/>
                    </a:ext>
                  </a:extLst>
                </a:gridCol>
                <a:gridCol w="4188220">
                  <a:extLst>
                    <a:ext uri="{9D8B030D-6E8A-4147-A177-3AD203B41FA5}">
                      <a16:colId xmlns:a16="http://schemas.microsoft.com/office/drawing/2014/main" val="799050773"/>
                    </a:ext>
                  </a:extLst>
                </a:gridCol>
              </a:tblGrid>
              <a:tr h="413901">
                <a:tc>
                  <a:txBody>
                    <a:bodyPr/>
                    <a:lstStyle/>
                    <a:p>
                      <a:pPr algn="ctr"/>
                      <a:r>
                        <a:rPr lang="x-none" sz="2400" dirty="0">
                          <a:latin typeface="Times  New Roman"/>
                        </a:rPr>
                        <a:t>Đặc điểm thể loại thơ lục bát</a:t>
                      </a:r>
                      <a:endParaRPr lang="x-none" sz="2400" dirty="0">
                        <a:latin typeface="Times  New Roman"/>
                        <a:cs typeface="Times New Roman" panose="02020603050405020304" pitchFamily="18" charset="0"/>
                      </a:endParaRPr>
                    </a:p>
                  </a:txBody>
                  <a:tcPr/>
                </a:tc>
                <a:tc>
                  <a:txBody>
                    <a:bodyPr/>
                    <a:lstStyle/>
                    <a:p>
                      <a:pPr algn="ctr"/>
                      <a:r>
                        <a:rPr lang="x-none" sz="2400" dirty="0">
                          <a:latin typeface="Times  New Roman"/>
                        </a:rPr>
                        <a:t>Biểu hiện qua bài ca dao số 3</a:t>
                      </a:r>
                      <a:endParaRPr lang="x-none" sz="2400" dirty="0">
                        <a:latin typeface="Times  New Roman"/>
                        <a:cs typeface="Times New Roman" panose="02020603050405020304" pitchFamily="18" charset="0"/>
                      </a:endParaRPr>
                    </a:p>
                  </a:txBody>
                  <a:tcPr/>
                </a:tc>
                <a:extLst>
                  <a:ext uri="{0D108BD9-81ED-4DB2-BD59-A6C34878D82A}">
                    <a16:rowId xmlns:a16="http://schemas.microsoft.com/office/drawing/2014/main" val="2933211865"/>
                  </a:ext>
                </a:extLst>
              </a:tr>
              <a:tr h="255638">
                <a:tc>
                  <a:txBody>
                    <a:bodyPr/>
                    <a:lstStyle/>
                    <a:p>
                      <a:r>
                        <a:rPr lang="x-none" sz="2400" dirty="0">
                          <a:latin typeface="Times  New Roman"/>
                        </a:rPr>
                        <a:t>Số dòng thơ</a:t>
                      </a:r>
                      <a:endParaRPr lang="x-none" sz="2400" dirty="0">
                        <a:latin typeface="Times  New Roman"/>
                        <a:cs typeface="Times New Roman" panose="02020603050405020304" pitchFamily="18" charset="0"/>
                      </a:endParaRPr>
                    </a:p>
                  </a:txBody>
                  <a:tcPr/>
                </a:tc>
                <a:tc>
                  <a:txBody>
                    <a:bodyPr/>
                    <a:lstStyle/>
                    <a:p>
                      <a:endParaRPr lang="x-none" sz="2400" dirty="0">
                        <a:latin typeface="Times  New Roman"/>
                        <a:cs typeface="Times New Roman" panose="02020603050405020304" pitchFamily="18" charset="0"/>
                      </a:endParaRPr>
                    </a:p>
                  </a:txBody>
                  <a:tcPr/>
                </a:tc>
                <a:extLst>
                  <a:ext uri="{0D108BD9-81ED-4DB2-BD59-A6C34878D82A}">
                    <a16:rowId xmlns:a16="http://schemas.microsoft.com/office/drawing/2014/main" val="2364520096"/>
                  </a:ext>
                </a:extLst>
              </a:tr>
              <a:tr h="413901">
                <a:tc>
                  <a:txBody>
                    <a:bodyPr/>
                    <a:lstStyle/>
                    <a:p>
                      <a:r>
                        <a:rPr lang="x-none" sz="2400" dirty="0">
                          <a:latin typeface="Times  New Roman"/>
                        </a:rPr>
                        <a:t>Số tiếng trong từng dòng</a:t>
                      </a:r>
                      <a:endParaRPr lang="x-none" sz="2400" dirty="0">
                        <a:latin typeface="Times  New Roman"/>
                        <a:cs typeface="Times New Roman" panose="02020603050405020304" pitchFamily="18" charset="0"/>
                      </a:endParaRPr>
                    </a:p>
                  </a:txBody>
                  <a:tcPr/>
                </a:tc>
                <a:tc>
                  <a:txBody>
                    <a:bodyPr/>
                    <a:lstStyle/>
                    <a:p>
                      <a:endParaRPr lang="x-none" sz="2400" dirty="0">
                        <a:latin typeface="Times  New Roman"/>
                        <a:cs typeface="Times New Roman" panose="02020603050405020304" pitchFamily="18" charset="0"/>
                      </a:endParaRPr>
                    </a:p>
                  </a:txBody>
                  <a:tcPr/>
                </a:tc>
                <a:extLst>
                  <a:ext uri="{0D108BD9-81ED-4DB2-BD59-A6C34878D82A}">
                    <a16:rowId xmlns:a16="http://schemas.microsoft.com/office/drawing/2014/main" val="1061531144"/>
                  </a:ext>
                </a:extLst>
              </a:tr>
              <a:tr h="413901">
                <a:tc>
                  <a:txBody>
                    <a:bodyPr/>
                    <a:lstStyle/>
                    <a:p>
                      <a:r>
                        <a:rPr lang="x-none" sz="2400" dirty="0">
                          <a:latin typeface="Times  New Roman"/>
                        </a:rPr>
                        <a:t>Vần trong các dòng thơ</a:t>
                      </a:r>
                      <a:endParaRPr lang="x-none" sz="2400" dirty="0">
                        <a:latin typeface="Times  New Roman"/>
                        <a:cs typeface="Times New Roman" panose="02020603050405020304" pitchFamily="18" charset="0"/>
                      </a:endParaRPr>
                    </a:p>
                  </a:txBody>
                  <a:tcPr/>
                </a:tc>
                <a:tc>
                  <a:txBody>
                    <a:bodyPr/>
                    <a:lstStyle/>
                    <a:p>
                      <a:endParaRPr lang="x-none" sz="2400" dirty="0">
                        <a:latin typeface="Times  New Roman"/>
                        <a:cs typeface="Times New Roman" panose="02020603050405020304" pitchFamily="18" charset="0"/>
                      </a:endParaRPr>
                    </a:p>
                  </a:txBody>
                  <a:tcPr/>
                </a:tc>
                <a:extLst>
                  <a:ext uri="{0D108BD9-81ED-4DB2-BD59-A6C34878D82A}">
                    <a16:rowId xmlns:a16="http://schemas.microsoft.com/office/drawing/2014/main" val="426511867"/>
                  </a:ext>
                </a:extLst>
              </a:tr>
              <a:tr h="413901">
                <a:tc>
                  <a:txBody>
                    <a:bodyPr/>
                    <a:lstStyle/>
                    <a:p>
                      <a:r>
                        <a:rPr lang="x-none" sz="2400" dirty="0">
                          <a:latin typeface="Times  New Roman"/>
                        </a:rPr>
                        <a:t>Nhịp thơ của từng dòng</a:t>
                      </a:r>
                      <a:endParaRPr lang="x-none" sz="2400" dirty="0">
                        <a:latin typeface="Times  New Roman"/>
                        <a:cs typeface="Times New Roman" panose="02020603050405020304" pitchFamily="18" charset="0"/>
                      </a:endParaRPr>
                    </a:p>
                  </a:txBody>
                  <a:tcPr/>
                </a:tc>
                <a:tc>
                  <a:txBody>
                    <a:bodyPr/>
                    <a:lstStyle/>
                    <a:p>
                      <a:endParaRPr lang="x-none" sz="2400" dirty="0">
                        <a:latin typeface="Times  New Roman"/>
                        <a:cs typeface="Times New Roman" panose="02020603050405020304" pitchFamily="18" charset="0"/>
                      </a:endParaRPr>
                    </a:p>
                  </a:txBody>
                  <a:tcPr/>
                </a:tc>
                <a:extLst>
                  <a:ext uri="{0D108BD9-81ED-4DB2-BD59-A6C34878D82A}">
                    <a16:rowId xmlns:a16="http://schemas.microsoft.com/office/drawing/2014/main" val="49925641"/>
                  </a:ext>
                </a:extLst>
              </a:tr>
            </a:tbl>
          </a:graphicData>
        </a:graphic>
      </p:graphicFrame>
    </p:spTree>
    <p:extLst>
      <p:ext uri="{BB962C8B-B14F-4D97-AF65-F5344CB8AC3E}">
        <p14:creationId xmlns:p14="http://schemas.microsoft.com/office/powerpoint/2010/main" val="39240085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8193B60-568B-4E4B-B121-5FD408BDE909}"/>
              </a:ext>
            </a:extLst>
          </p:cNvPr>
          <p:cNvSpPr txBox="1"/>
          <p:nvPr/>
        </p:nvSpPr>
        <p:spPr>
          <a:xfrm>
            <a:off x="1259632" y="267494"/>
            <a:ext cx="7560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Đặc điểm thể thơ lục bát qua bài ca dao: </a:t>
            </a:r>
            <a:endParaRPr kumimoji="0" lang="x-non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2">
            <a:extLst>
              <a:ext uri="{FF2B5EF4-FFF2-40B4-BE49-F238E27FC236}">
                <a16:creationId xmlns:a16="http://schemas.microsoft.com/office/drawing/2014/main" id="{8D2D5786-A6B6-F047-8E10-EA59D9C3F1D1}"/>
              </a:ext>
            </a:extLst>
          </p:cNvPr>
          <p:cNvGraphicFramePr>
            <a:graphicFrameLocks noGrp="1"/>
          </p:cNvGraphicFramePr>
          <p:nvPr>
            <p:extLst>
              <p:ext uri="{D42A27DB-BD31-4B8C-83A1-F6EECF244321}">
                <p14:modId xmlns:p14="http://schemas.microsoft.com/office/powerpoint/2010/main" val="806902566"/>
              </p:ext>
            </p:extLst>
          </p:nvPr>
        </p:nvGraphicFramePr>
        <p:xfrm>
          <a:off x="323528" y="987574"/>
          <a:ext cx="8496944" cy="3981550"/>
        </p:xfrm>
        <a:graphic>
          <a:graphicData uri="http://schemas.openxmlformats.org/drawingml/2006/table">
            <a:tbl>
              <a:tblPr firstRow="1" bandRow="1">
                <a:tableStyleId>{93296810-A885-4BE3-A3E7-6D5BEEA58F35}</a:tableStyleId>
              </a:tblPr>
              <a:tblGrid>
                <a:gridCol w="3240360">
                  <a:extLst>
                    <a:ext uri="{9D8B030D-6E8A-4147-A177-3AD203B41FA5}">
                      <a16:colId xmlns:a16="http://schemas.microsoft.com/office/drawing/2014/main" val="420954431"/>
                    </a:ext>
                  </a:extLst>
                </a:gridCol>
                <a:gridCol w="5256584">
                  <a:extLst>
                    <a:ext uri="{9D8B030D-6E8A-4147-A177-3AD203B41FA5}">
                      <a16:colId xmlns:a16="http://schemas.microsoft.com/office/drawing/2014/main" val="799050773"/>
                    </a:ext>
                  </a:extLst>
                </a:gridCol>
              </a:tblGrid>
              <a:tr h="689710">
                <a:tc>
                  <a:txBody>
                    <a:bodyPr/>
                    <a:lstStyle/>
                    <a:p>
                      <a:pPr algn="ctr"/>
                      <a:r>
                        <a:rPr lang="x-none" sz="2400" dirty="0">
                          <a:latin typeface="Times  New Roman"/>
                        </a:rPr>
                        <a:t>Đặc điểm thể loại thơ lục bát</a:t>
                      </a:r>
                      <a:endParaRPr lang="x-none" sz="2400" dirty="0">
                        <a:latin typeface="Times  New Roman"/>
                        <a:cs typeface="Times New Roman" panose="02020603050405020304" pitchFamily="18" charset="0"/>
                      </a:endParaRPr>
                    </a:p>
                  </a:txBody>
                  <a:tcPr/>
                </a:tc>
                <a:tc>
                  <a:txBody>
                    <a:bodyPr/>
                    <a:lstStyle/>
                    <a:p>
                      <a:pPr algn="ctr"/>
                      <a:r>
                        <a:rPr lang="x-none" sz="2400" dirty="0">
                          <a:latin typeface="Times  New Roman"/>
                        </a:rPr>
                        <a:t>Biểu hiện qua bài ca dao số 3</a:t>
                      </a:r>
                      <a:endParaRPr lang="x-none" sz="2400" dirty="0">
                        <a:latin typeface="Times  New Roman"/>
                        <a:cs typeface="Times New Roman" panose="02020603050405020304" pitchFamily="18" charset="0"/>
                      </a:endParaRPr>
                    </a:p>
                  </a:txBody>
                  <a:tcPr/>
                </a:tc>
                <a:extLst>
                  <a:ext uri="{0D108BD9-81ED-4DB2-BD59-A6C34878D82A}">
                    <a16:rowId xmlns:a16="http://schemas.microsoft.com/office/drawing/2014/main" val="2933211865"/>
                  </a:ext>
                </a:extLst>
              </a:tr>
              <a:tr h="689710">
                <a:tc>
                  <a:txBody>
                    <a:bodyPr/>
                    <a:lstStyle/>
                    <a:p>
                      <a:r>
                        <a:rPr lang="x-none" sz="2400" dirty="0">
                          <a:latin typeface="Times  New Roman"/>
                        </a:rPr>
                        <a:t>Số dòng thơ</a:t>
                      </a:r>
                      <a:endParaRPr lang="x-none" sz="2400" dirty="0">
                        <a:latin typeface="Times  New Roman"/>
                        <a:cs typeface="Times New Roman" panose="02020603050405020304" pitchFamily="18" charset="0"/>
                      </a:endParaRPr>
                    </a:p>
                  </a:txBody>
                  <a:tcPr/>
                </a:tc>
                <a:tc>
                  <a:txBody>
                    <a:bodyPr/>
                    <a:lstStyle/>
                    <a:p>
                      <a:r>
                        <a:rPr lang="x-none" sz="2400" dirty="0">
                          <a:latin typeface="Times  New Roman"/>
                        </a:rPr>
                        <a:t>4 dòng (2 dòng lục, 2 dòng bát)</a:t>
                      </a:r>
                      <a:endParaRPr lang="x-none" sz="2400" dirty="0">
                        <a:latin typeface="Times  New Roman"/>
                        <a:cs typeface="Times New Roman" panose="02020603050405020304" pitchFamily="18" charset="0"/>
                      </a:endParaRPr>
                    </a:p>
                  </a:txBody>
                  <a:tcPr/>
                </a:tc>
                <a:extLst>
                  <a:ext uri="{0D108BD9-81ED-4DB2-BD59-A6C34878D82A}">
                    <a16:rowId xmlns:a16="http://schemas.microsoft.com/office/drawing/2014/main" val="2364520096"/>
                  </a:ext>
                </a:extLst>
              </a:tr>
              <a:tr h="689710">
                <a:tc>
                  <a:txBody>
                    <a:bodyPr/>
                    <a:lstStyle/>
                    <a:p>
                      <a:r>
                        <a:rPr lang="x-none" sz="2400" dirty="0">
                          <a:latin typeface="Times  New Roman"/>
                        </a:rPr>
                        <a:t>Số tiếng trong từng dòng</a:t>
                      </a:r>
                      <a:endParaRPr lang="x-none" sz="2400" dirty="0">
                        <a:latin typeface="Times  New Roman"/>
                        <a:cs typeface="Times New Roman" panose="02020603050405020304" pitchFamily="18" charset="0"/>
                      </a:endParaRPr>
                    </a:p>
                  </a:txBody>
                  <a:tcPr/>
                </a:tc>
                <a:tc>
                  <a:txBody>
                    <a:bodyPr/>
                    <a:lstStyle/>
                    <a:p>
                      <a:r>
                        <a:rPr lang="x-none" sz="2400" dirty="0">
                          <a:latin typeface="Times  New Roman"/>
                        </a:rPr>
                        <a:t>Mỗi dòng lục có 6 tiếng, mỗi dòng bát có 8 tiếng</a:t>
                      </a:r>
                      <a:endParaRPr lang="x-none" sz="2400" dirty="0">
                        <a:latin typeface="Times  New Roman"/>
                        <a:cs typeface="Times New Roman" panose="02020603050405020304" pitchFamily="18" charset="0"/>
                      </a:endParaRPr>
                    </a:p>
                  </a:txBody>
                  <a:tcPr/>
                </a:tc>
                <a:extLst>
                  <a:ext uri="{0D108BD9-81ED-4DB2-BD59-A6C34878D82A}">
                    <a16:rowId xmlns:a16="http://schemas.microsoft.com/office/drawing/2014/main" val="1061531144"/>
                  </a:ext>
                </a:extLst>
              </a:tr>
              <a:tr h="689710">
                <a:tc>
                  <a:txBody>
                    <a:bodyPr/>
                    <a:lstStyle/>
                    <a:p>
                      <a:r>
                        <a:rPr lang="x-none" sz="2400" dirty="0">
                          <a:latin typeface="Times  New Roman"/>
                        </a:rPr>
                        <a:t>Vần trong các dòng thơ</a:t>
                      </a:r>
                      <a:endParaRPr lang="x-none" sz="2400" dirty="0">
                        <a:latin typeface="Times  New Roman"/>
                        <a:cs typeface="Times New Roman" panose="02020603050405020304" pitchFamily="18" charset="0"/>
                      </a:endParaRPr>
                    </a:p>
                  </a:txBody>
                  <a:tcPr/>
                </a:tc>
                <a:tc>
                  <a:txBody>
                    <a:bodyPr/>
                    <a:lstStyle/>
                    <a:p>
                      <a:r>
                        <a:rPr lang="x-none" sz="2400" dirty="0">
                          <a:latin typeface="Times  New Roman"/>
                        </a:rPr>
                        <a:t>Phu – cù, xanh – canh – canh </a:t>
                      </a:r>
                      <a:endParaRPr lang="x-none" sz="2400" dirty="0">
                        <a:latin typeface="Times  New Roman"/>
                        <a:cs typeface="Times New Roman" panose="02020603050405020304" pitchFamily="18" charset="0"/>
                      </a:endParaRPr>
                    </a:p>
                  </a:txBody>
                  <a:tcPr/>
                </a:tc>
                <a:extLst>
                  <a:ext uri="{0D108BD9-81ED-4DB2-BD59-A6C34878D82A}">
                    <a16:rowId xmlns:a16="http://schemas.microsoft.com/office/drawing/2014/main" val="426511867"/>
                  </a:ext>
                </a:extLst>
              </a:tr>
              <a:tr h="689710">
                <a:tc>
                  <a:txBody>
                    <a:bodyPr/>
                    <a:lstStyle/>
                    <a:p>
                      <a:r>
                        <a:rPr lang="x-none" sz="2400" dirty="0">
                          <a:latin typeface="Times  New Roman"/>
                        </a:rPr>
                        <a:t>Nhịp thơ của từng dòng</a:t>
                      </a:r>
                      <a:endParaRPr lang="x-none" sz="2400" dirty="0">
                        <a:latin typeface="Times  New Roman"/>
                        <a:cs typeface="Times New Roman" panose="02020603050405020304" pitchFamily="18" charset="0"/>
                      </a:endParaRPr>
                    </a:p>
                  </a:txBody>
                  <a:tcPr/>
                </a:tc>
                <a:tc>
                  <a:txBody>
                    <a:bodyPr/>
                    <a:lstStyle/>
                    <a:p>
                      <a:r>
                        <a:rPr lang="x-none" sz="2400" dirty="0">
                          <a:latin typeface="Times  New Roman"/>
                        </a:rPr>
                        <a:t>Dòng 1: 2/4, dòng 2: 4/4, dòng 3: 4/2, dòng 4: 4/4</a:t>
                      </a:r>
                      <a:endParaRPr lang="x-none" sz="2400" dirty="0">
                        <a:latin typeface="Times  New Roman"/>
                        <a:cs typeface="Times New Roman" panose="02020603050405020304" pitchFamily="18" charset="0"/>
                      </a:endParaRPr>
                    </a:p>
                  </a:txBody>
                  <a:tcPr/>
                </a:tc>
                <a:extLst>
                  <a:ext uri="{0D108BD9-81ED-4DB2-BD59-A6C34878D82A}">
                    <a16:rowId xmlns:a16="http://schemas.microsoft.com/office/drawing/2014/main" val="49925641"/>
                  </a:ext>
                </a:extLst>
              </a:tr>
            </a:tbl>
          </a:graphicData>
        </a:graphic>
      </p:graphicFrame>
    </p:spTree>
    <p:extLst>
      <p:ext uri="{BB962C8B-B14F-4D97-AF65-F5344CB8AC3E}">
        <p14:creationId xmlns:p14="http://schemas.microsoft.com/office/powerpoint/2010/main" val="3413027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055FCF-5F4C-4584-9F50-2DCA3AAD6C57}"/>
              </a:ext>
            </a:extLst>
          </p:cNvPr>
          <p:cNvSpPr txBox="1"/>
          <p:nvPr/>
        </p:nvSpPr>
        <p:spPr>
          <a:xfrm>
            <a:off x="2555776" y="123478"/>
            <a:ext cx="6229200"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2800" dirty="0">
                <a:solidFill>
                  <a:srgbClr val="C00000"/>
                </a:solidFill>
                <a:latin typeface="+mj-lt"/>
              </a:rPr>
              <a:t>Những hình ảnh “</a:t>
            </a:r>
            <a:r>
              <a:rPr lang="vi-VN" sz="2800" i="1" dirty="0">
                <a:solidFill>
                  <a:srgbClr val="C00000"/>
                </a:solidFill>
                <a:latin typeface="+mj-lt"/>
              </a:rPr>
              <a:t>cá tôm sẵn bắt, lúa trời sẵn ăn” </a:t>
            </a:r>
            <a:r>
              <a:rPr lang="vi-VN" sz="2800" dirty="0">
                <a:solidFill>
                  <a:srgbClr val="C00000"/>
                </a:solidFill>
                <a:latin typeface="+mj-lt"/>
              </a:rPr>
              <a:t>thể hiện đặc điểm gì của vùng Tháp Mười? Từ đó cho biết tình cảm của tác giả đối với vùng đất này.</a:t>
            </a:r>
            <a:endParaRPr lang="en-US" sz="2800" dirty="0">
              <a:solidFill>
                <a:srgbClr val="C00000"/>
              </a:solidFill>
              <a:latin typeface="+mj-lt"/>
            </a:endParaRPr>
          </a:p>
        </p:txBody>
      </p:sp>
      <p:pic>
        <p:nvPicPr>
          <p:cNvPr id="8" name="Picture 7">
            <a:extLst>
              <a:ext uri="{FF2B5EF4-FFF2-40B4-BE49-F238E27FC236}">
                <a16:creationId xmlns:a16="http://schemas.microsoft.com/office/drawing/2014/main" id="{E504C6C4-BC6C-4882-8DF5-4D6BD0F58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675" y="2338582"/>
            <a:ext cx="4341325" cy="2834630"/>
          </a:xfrm>
          <a:prstGeom prst="ellipse">
            <a:avLst/>
          </a:prstGeom>
          <a:ln>
            <a:noFill/>
          </a:ln>
          <a:effectLst>
            <a:softEdge rad="112500"/>
          </a:effectLst>
        </p:spPr>
      </p:pic>
      <p:pic>
        <p:nvPicPr>
          <p:cNvPr id="10" name="Picture 9">
            <a:extLst>
              <a:ext uri="{FF2B5EF4-FFF2-40B4-BE49-F238E27FC236}">
                <a16:creationId xmlns:a16="http://schemas.microsoft.com/office/drawing/2014/main" id="{3330CA43-79ED-401F-B4A9-6F64945A4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3336" y="2643758"/>
            <a:ext cx="2855979" cy="21419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674346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
        <p15:prstTrans prst="peelOff"/>
      </p:transition>
    </mc:Choice>
    <mc:Fallback xmlns="">
      <p:transition spd="slow" advTm="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l="-10000" r="-10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8193B60-568B-4E4B-B121-5FD408BDE909}"/>
              </a:ext>
            </a:extLst>
          </p:cNvPr>
          <p:cNvSpPr txBox="1"/>
          <p:nvPr/>
        </p:nvSpPr>
        <p:spPr>
          <a:xfrm>
            <a:off x="179512" y="627534"/>
            <a:ext cx="4896544" cy="4401205"/>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 Hình ảnh:</a:t>
            </a:r>
            <a:r>
              <a:rPr lang="vi-VN" sz="2800" dirty="0">
                <a:latin typeface="Times New Roman" panose="02020603050405020304" pitchFamily="18" charset="0"/>
                <a:cs typeface="Times New Roman" panose="02020603050405020304" pitchFamily="18" charset="0"/>
              </a:rPr>
              <a:t> “Cá tôm sẵn bắt, lúa trời sẵn ăn”</a:t>
            </a:r>
          </a:p>
          <a:p>
            <a:r>
              <a:rPr lang="x-none"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a:t>
            </a:r>
            <a:r>
              <a:rPr lang="x-none" sz="2800" dirty="0">
                <a:latin typeface="Times New Roman" panose="02020603050405020304" pitchFamily="18" charset="0"/>
                <a:cs typeface="Times New Roman" panose="02020603050405020304" pitchFamily="18" charset="0"/>
              </a:rPr>
              <a:t>ự trù phú về sản vật mà thiên nhiên đã hào phóng ban tặng cho vùng Đồng Tháp Mười.</a:t>
            </a:r>
          </a:p>
          <a:p>
            <a:r>
              <a:rPr lang="x-none" sz="2800" b="1" dirty="0">
                <a:latin typeface="Times New Roman" panose="02020603050405020304" pitchFamily="18" charset="0"/>
                <a:cs typeface="Times New Roman" panose="02020603050405020304" pitchFamily="18" charset="0"/>
              </a:rPr>
              <a:t>- Nghệ thuật:</a:t>
            </a:r>
            <a:r>
              <a:rPr lang="x-none" sz="2800" dirty="0">
                <a:latin typeface="Times New Roman" panose="02020603050405020304" pitchFamily="18" charset="0"/>
                <a:cs typeface="Times New Roman" panose="02020603050405020304" pitchFamily="18" charset="0"/>
              </a:rPr>
              <a:t> điệp từ “sẵn” → nhiều, sẵn có. </a:t>
            </a:r>
          </a:p>
          <a:p>
            <a:r>
              <a:rPr lang="x-none" sz="2800" b="1">
                <a:solidFill>
                  <a:srgbClr val="FF0000"/>
                </a:solidFill>
                <a:latin typeface="Times New Roman" panose="02020603050405020304" pitchFamily="18" charset="0"/>
                <a:cs typeface="Times New Roman" panose="02020603050405020304" pitchFamily="18" charset="0"/>
              </a:rPr>
              <a:t>👉 </a:t>
            </a:r>
            <a:r>
              <a:rPr lang="x-none" sz="2800" b="1" dirty="0">
                <a:solidFill>
                  <a:srgbClr val="FF0000"/>
                </a:solidFill>
                <a:latin typeface="Times New Roman" panose="02020603050405020304" pitchFamily="18" charset="0"/>
                <a:cs typeface="Times New Roman" panose="02020603050405020304" pitchFamily="18" charset="0"/>
              </a:rPr>
              <a:t>Niềm tự hào về sự giàu có, trù phú của thiên nhiên vùng sông nước.</a:t>
            </a:r>
          </a:p>
        </p:txBody>
      </p:sp>
      <p:sp>
        <p:nvSpPr>
          <p:cNvPr id="3" name="AutoShape 2" descr="Mênh mông Đồng Tháp Mười | Mytour.vn">
            <a:extLst>
              <a:ext uri="{FF2B5EF4-FFF2-40B4-BE49-F238E27FC236}">
                <a16:creationId xmlns:a16="http://schemas.microsoft.com/office/drawing/2014/main" id="{48684C2F-2A47-2B4B-8094-863132E69A4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sp>
        <p:nvSpPr>
          <p:cNvPr id="4" name="AutoShape 4" descr="Mênh mông Đồng Tháp Mười | Mytour.vn">
            <a:extLst>
              <a:ext uri="{FF2B5EF4-FFF2-40B4-BE49-F238E27FC236}">
                <a16:creationId xmlns:a16="http://schemas.microsoft.com/office/drawing/2014/main" id="{DA5549BA-7163-734A-9BE3-3C5BCA6792A4}"/>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7" name="Picture 6" descr="An aerial view of a green field&#10;&#10;Description automatically generated with low confidence">
            <a:extLst>
              <a:ext uri="{FF2B5EF4-FFF2-40B4-BE49-F238E27FC236}">
                <a16:creationId xmlns:a16="http://schemas.microsoft.com/office/drawing/2014/main" id="{CEC2B578-66D7-5047-AB2D-7E932CD4E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416" y="187305"/>
            <a:ext cx="3619918" cy="24132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a:extLst>
              <a:ext uri="{FF2B5EF4-FFF2-40B4-BE49-F238E27FC236}">
                <a16:creationId xmlns:a16="http://schemas.microsoft.com/office/drawing/2014/main" id="{63E79D9D-C9FC-4C7A-8B7B-46A2D504A5DE}"/>
              </a:ext>
            </a:extLst>
          </p:cNvPr>
          <p:cNvSpPr/>
          <p:nvPr/>
        </p:nvSpPr>
        <p:spPr>
          <a:xfrm>
            <a:off x="539552" y="10142"/>
            <a:ext cx="2408032" cy="523220"/>
          </a:xfrm>
          <a:prstGeom prst="rect">
            <a:avLst/>
          </a:prstGeom>
        </p:spPr>
        <p:txBody>
          <a:bodyPr wrap="none">
            <a:spAutoFit/>
          </a:bodyPr>
          <a:lstStyle/>
          <a:p>
            <a:pPr algn="ctr"/>
            <a:r>
              <a:rPr lang="en-US" sz="2800" b="1" dirty="0">
                <a:ln w="0">
                  <a:noFill/>
                </a:ln>
                <a:solidFill>
                  <a:srgbClr val="0070C0"/>
                </a:solidFill>
                <a:latin typeface="Times New Roman" panose="02020603050405020304" pitchFamily="18" charset="0"/>
                <a:cs typeface="Times New Roman" panose="02020603050405020304" pitchFamily="18" charset="0"/>
              </a:rPr>
              <a:t>4</a:t>
            </a:r>
            <a:r>
              <a:rPr lang="x-none" sz="2800" b="1" dirty="0">
                <a:ln w="0">
                  <a:noFill/>
                </a:ln>
                <a:solidFill>
                  <a:srgbClr val="0070C0"/>
                </a:solidFill>
                <a:latin typeface="Times New Roman" panose="02020603050405020304" pitchFamily="18" charset="0"/>
                <a:cs typeface="Times New Roman" panose="02020603050405020304" pitchFamily="18" charset="0"/>
              </a:rPr>
              <a:t>. </a:t>
            </a:r>
            <a:r>
              <a:rPr lang="en-US" sz="2800" b="1" dirty="0" err="1">
                <a:ln w="0">
                  <a:noFill/>
                </a:ln>
                <a:solidFill>
                  <a:srgbClr val="0070C0"/>
                </a:solidFill>
                <a:latin typeface="Times New Roman" panose="02020603050405020304" pitchFamily="18" charset="0"/>
                <a:cs typeface="Times New Roman" panose="02020603050405020304" pitchFamily="18" charset="0"/>
              </a:rPr>
              <a:t>Bài</a:t>
            </a:r>
            <a:r>
              <a:rPr lang="en-US" sz="2800" b="1" dirty="0">
                <a:ln w="0">
                  <a:noFill/>
                </a:ln>
                <a:solidFill>
                  <a:srgbClr val="0070C0"/>
                </a:solidFill>
                <a:latin typeface="Times New Roman" panose="02020603050405020304" pitchFamily="18" charset="0"/>
                <a:cs typeface="Times New Roman" panose="02020603050405020304" pitchFamily="18" charset="0"/>
              </a:rPr>
              <a:t> ca </a:t>
            </a:r>
            <a:r>
              <a:rPr lang="en-US" sz="2800" b="1" dirty="0" err="1">
                <a:ln w="0">
                  <a:noFill/>
                </a:ln>
                <a:solidFill>
                  <a:srgbClr val="0070C0"/>
                </a:solidFill>
                <a:latin typeface="Times New Roman" panose="02020603050405020304" pitchFamily="18" charset="0"/>
                <a:cs typeface="Times New Roman" panose="02020603050405020304" pitchFamily="18" charset="0"/>
              </a:rPr>
              <a:t>dao</a:t>
            </a:r>
            <a:r>
              <a:rPr lang="en-US" sz="2800" b="1" dirty="0">
                <a:ln w="0">
                  <a:noFill/>
                </a:ln>
                <a:solidFill>
                  <a:srgbClr val="0070C0"/>
                </a:solidFill>
                <a:latin typeface="Times New Roman" panose="02020603050405020304" pitchFamily="18" charset="0"/>
                <a:cs typeface="Times New Roman" panose="02020603050405020304" pitchFamily="18" charset="0"/>
              </a:rPr>
              <a:t> 4</a:t>
            </a:r>
            <a:endParaRPr lang="x-none" sz="2800" b="1" dirty="0">
              <a:ln w="0">
                <a:noFill/>
              </a:ln>
              <a:solidFill>
                <a:srgbClr val="0070C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EE1B6AC-E2FC-4B2E-8E0F-DD7FDEAD3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505" y="2689690"/>
            <a:ext cx="3527739" cy="2438400"/>
          </a:xfrm>
          <a:prstGeom prst="rect">
            <a:avLst/>
          </a:prstGeom>
          <a:ln>
            <a:noFill/>
          </a:ln>
          <a:effectLst>
            <a:outerShdw blurRad="292100" dist="139700" dir="2700000" algn="tl" rotWithShape="0">
              <a:srgbClr val="333333">
                <a:alpha val="65000"/>
              </a:srgbClr>
            </a:outerShdw>
          </a:effectLst>
        </p:spPr>
      </p:pic>
      <p:pic>
        <p:nvPicPr>
          <p:cNvPr id="11" name="Picture 10" descr="Tay viÕt ">
            <a:extLst>
              <a:ext uri="{FF2B5EF4-FFF2-40B4-BE49-F238E27FC236}">
                <a16:creationId xmlns:a16="http://schemas.microsoft.com/office/drawing/2014/main" id="{902238A6-DCD8-4EAC-A075-CE96EF1535A7}"/>
              </a:ext>
            </a:extLst>
          </p:cNvPr>
          <p:cNvPicPr>
            <a:picLocks noChangeAspect="1" noChangeArrowheads="1" noCrop="1"/>
          </p:cNvPicPr>
          <p:nvPr/>
        </p:nvPicPr>
        <p:blipFill>
          <a:blip r:embed="rId5" cstate="print"/>
          <a:srcRect/>
          <a:stretch>
            <a:fillRect/>
          </a:stretch>
        </p:blipFill>
        <p:spPr bwMode="auto">
          <a:xfrm>
            <a:off x="3203848" y="114761"/>
            <a:ext cx="504056" cy="369641"/>
          </a:xfrm>
          <a:prstGeom prst="rect">
            <a:avLst/>
          </a:prstGeom>
          <a:noFill/>
          <a:ln w="9525">
            <a:noFill/>
            <a:miter lim="800000"/>
            <a:headEnd/>
            <a:tailEnd/>
          </a:ln>
        </p:spPr>
      </p:pic>
    </p:spTree>
    <p:extLst>
      <p:ext uri="{BB962C8B-B14F-4D97-AF65-F5344CB8AC3E}">
        <p14:creationId xmlns:p14="http://schemas.microsoft.com/office/powerpoint/2010/main" val="1427615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linds(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linds(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linds(horizont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l="-17000" r="-17000"/>
          </a:stretch>
        </a:blipFill>
        <a:effectLst/>
      </p:bgPr>
    </p:bg>
    <p:spTree>
      <p:nvGrpSpPr>
        <p:cNvPr id="1" name=""/>
        <p:cNvGrpSpPr/>
        <p:nvPr/>
      </p:nvGrpSpPr>
      <p:grpSpPr>
        <a:xfrm>
          <a:off x="0" y="0"/>
          <a:ext cx="0" cy="0"/>
          <a:chOff x="0" y="0"/>
          <a:chExt cx="0" cy="0"/>
        </a:xfrm>
      </p:grpSpPr>
      <p:pic>
        <p:nvPicPr>
          <p:cNvPr id="4" name="Picture 3" descr="F:\未标题-1.png">
            <a:extLst>
              <a:ext uri="{FF2B5EF4-FFF2-40B4-BE49-F238E27FC236}">
                <a16:creationId xmlns:a16="http://schemas.microsoft.com/office/drawing/2014/main" id="{4051F5C9-66C6-7740-BC29-F9AAE356FD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flipH="1">
            <a:off x="7559824" y="2732929"/>
            <a:ext cx="1584176" cy="23207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D97B6E-7932-884B-999C-D08B1D24F088}"/>
              </a:ext>
            </a:extLst>
          </p:cNvPr>
          <p:cNvSpPr txBox="1"/>
          <p:nvPr/>
        </p:nvSpPr>
        <p:spPr>
          <a:xfrm>
            <a:off x="2699792" y="323397"/>
            <a:ext cx="5798463"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i="1" dirty="0" err="1">
                <a:solidFill>
                  <a:schemeClr val="accent2">
                    <a:lumMod val="50000"/>
                  </a:schemeClr>
                </a:solidFill>
                <a:latin typeface="Times New Roman" pitchFamily="18" charset="0"/>
                <a:cs typeface="Times New Roman" pitchFamily="18" charset="0"/>
              </a:rPr>
              <a:t>Những</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vẻ</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đẹp</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nào</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của</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quê</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hương</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đất</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nước</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được</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thể</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hiện</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xuyên</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suốt</a:t>
            </a:r>
            <a:r>
              <a:rPr lang="en-US" sz="2800" b="1" i="1" dirty="0">
                <a:solidFill>
                  <a:schemeClr val="accent2">
                    <a:lumMod val="50000"/>
                  </a:schemeClr>
                </a:solidFill>
                <a:latin typeface="Times New Roman" pitchFamily="18" charset="0"/>
                <a:cs typeface="Times New Roman" pitchFamily="18" charset="0"/>
              </a:rPr>
              <a:t> 4 </a:t>
            </a:r>
            <a:r>
              <a:rPr lang="en-US" sz="2800" b="1" i="1" dirty="0" err="1">
                <a:solidFill>
                  <a:schemeClr val="accent2">
                    <a:lumMod val="50000"/>
                  </a:schemeClr>
                </a:solidFill>
                <a:latin typeface="Times New Roman" pitchFamily="18" charset="0"/>
                <a:cs typeface="Times New Roman" pitchFamily="18" charset="0"/>
              </a:rPr>
              <a:t>bài</a:t>
            </a:r>
            <a:r>
              <a:rPr lang="en-US" sz="2800" b="1" i="1" dirty="0">
                <a:solidFill>
                  <a:schemeClr val="accent2">
                    <a:lumMod val="50000"/>
                  </a:schemeClr>
                </a:solidFill>
                <a:latin typeface="Times New Roman" pitchFamily="18" charset="0"/>
                <a:cs typeface="Times New Roman" pitchFamily="18" charset="0"/>
              </a:rPr>
              <a:t> ca </a:t>
            </a:r>
            <a:r>
              <a:rPr lang="en-US" sz="2800" b="1" i="1" dirty="0" err="1">
                <a:solidFill>
                  <a:schemeClr val="accent2">
                    <a:lumMod val="50000"/>
                  </a:schemeClr>
                </a:solidFill>
                <a:latin typeface="Times New Roman" pitchFamily="18" charset="0"/>
                <a:cs typeface="Times New Roman" pitchFamily="18" charset="0"/>
              </a:rPr>
              <a:t>dao</a:t>
            </a:r>
            <a:r>
              <a:rPr lang="en-US" sz="2800" b="1" i="1" dirty="0">
                <a:solidFill>
                  <a:schemeClr val="accent2">
                    <a:lumMod val="50000"/>
                  </a:schemeClr>
                </a:solidFill>
                <a:latin typeface="Times New Roman" pitchFamily="18" charset="0"/>
                <a:cs typeface="Times New Roman" pitchFamily="18" charset="0"/>
              </a:rPr>
              <a:t>? Qua </a:t>
            </a:r>
            <a:r>
              <a:rPr lang="en-US" sz="2800" b="1" i="1" dirty="0" err="1">
                <a:solidFill>
                  <a:schemeClr val="accent2">
                    <a:lumMod val="50000"/>
                  </a:schemeClr>
                </a:solidFill>
                <a:latin typeface="Times New Roman" pitchFamily="18" charset="0"/>
                <a:cs typeface="Times New Roman" pitchFamily="18" charset="0"/>
              </a:rPr>
              <a:t>đó</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tác</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giả</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dân</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gian</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thể</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hiện</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tình</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cảm</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gì</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với</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quê</a:t>
            </a:r>
            <a:r>
              <a:rPr lang="en-US" sz="2800" b="1" i="1" dirty="0">
                <a:solidFill>
                  <a:schemeClr val="accent2">
                    <a:lumMod val="50000"/>
                  </a:schemeClr>
                </a:solidFill>
                <a:latin typeface="Times New Roman" pitchFamily="18" charset="0"/>
                <a:cs typeface="Times New Roman" pitchFamily="18" charset="0"/>
              </a:rPr>
              <a:t> </a:t>
            </a:r>
            <a:r>
              <a:rPr lang="en-US" sz="2800" b="1" i="1" dirty="0" err="1">
                <a:solidFill>
                  <a:schemeClr val="accent2">
                    <a:lumMod val="50000"/>
                  </a:schemeClr>
                </a:solidFill>
                <a:latin typeface="Times New Roman" pitchFamily="18" charset="0"/>
                <a:cs typeface="Times New Roman" pitchFamily="18" charset="0"/>
              </a:rPr>
              <a:t>hương</a:t>
            </a:r>
            <a:r>
              <a:rPr lang="en-US" sz="2800" b="1" i="1" dirty="0">
                <a:solidFill>
                  <a:schemeClr val="accent2">
                    <a:lumMod val="5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3481178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6E10723E-8789-B047-8A0D-655B93DCE9E5}"/>
              </a:ext>
            </a:extLst>
          </p:cNvPr>
          <p:cNvSpPr/>
          <p:nvPr/>
        </p:nvSpPr>
        <p:spPr>
          <a:xfrm>
            <a:off x="804606" y="164630"/>
            <a:ext cx="8354599" cy="553343"/>
          </a:xfrm>
          <a:prstGeom prst="roundRect">
            <a:avLst/>
          </a:prstGeom>
          <a:noFill/>
          <a:ln>
            <a:noFill/>
          </a:ln>
        </p:spPr>
        <p:style>
          <a:lnRef idx="0">
            <a:scrgbClr r="0" g="0" b="0"/>
          </a:lnRef>
          <a:fillRef idx="0">
            <a:scrgbClr r="0" g="0" b="0"/>
          </a:fillRef>
          <a:effectRef idx="0">
            <a:scrgbClr r="0" g="0" b="0"/>
          </a:effectRef>
          <a:fontRef idx="minor">
            <a:schemeClr val="accent4"/>
          </a:fontRef>
        </p:style>
        <p:txBody>
          <a:bodyPr wrap="square" lIns="68580" tIns="34290" rIns="68580" bIns="34290" rtlCol="0" anchor="ctr">
            <a:spAutoFit/>
          </a:bodyPr>
          <a:lstStyle/>
          <a:p>
            <a:pPr algn="ctr"/>
            <a:r>
              <a:rPr lang="en-US" sz="2800" b="1" dirty="0">
                <a:ln w="0">
                  <a:noFill/>
                </a:ln>
                <a:solidFill>
                  <a:srgbClr val="0070C0"/>
                </a:solidFill>
                <a:latin typeface="Times New Roman" panose="02020603050405020304" pitchFamily="18" charset="0"/>
                <a:cs typeface="Times New Roman" panose="02020603050405020304" pitchFamily="18" charset="0"/>
              </a:rPr>
              <a:t>5. </a:t>
            </a:r>
            <a:r>
              <a:rPr lang="vi-VN" sz="2800" b="1" dirty="0">
                <a:ln w="0">
                  <a:noFill/>
                </a:ln>
                <a:solidFill>
                  <a:srgbClr val="0070C0"/>
                </a:solidFill>
                <a:latin typeface="Times New Roman" panose="02020603050405020304" pitchFamily="18" charset="0"/>
                <a:cs typeface="Times New Roman" panose="02020603050405020304" pitchFamily="18" charset="0"/>
              </a:rPr>
              <a:t>Hình ảnh</a:t>
            </a:r>
            <a:r>
              <a:rPr lang="en-US" sz="2800" b="1" dirty="0">
                <a:ln w="0">
                  <a:noFill/>
                </a:ln>
                <a:solidFill>
                  <a:srgbClr val="0070C0"/>
                </a:solidFill>
                <a:latin typeface="Times New Roman" panose="02020603050405020304" pitchFamily="18" charset="0"/>
                <a:cs typeface="Times New Roman" panose="02020603050405020304" pitchFamily="18" charset="0"/>
              </a:rPr>
              <a:t> </a:t>
            </a:r>
            <a:r>
              <a:rPr lang="en-US" sz="2800" b="1" dirty="0" err="1">
                <a:ln w="0">
                  <a:noFill/>
                </a:ln>
                <a:solidFill>
                  <a:srgbClr val="0070C0"/>
                </a:solidFill>
                <a:latin typeface="Times New Roman" panose="02020603050405020304" pitchFamily="18" charset="0"/>
                <a:cs typeface="Times New Roman" panose="02020603050405020304" pitchFamily="18" charset="0"/>
              </a:rPr>
              <a:t>quê</a:t>
            </a:r>
            <a:r>
              <a:rPr lang="en-US" sz="2800" b="1" dirty="0">
                <a:ln w="0">
                  <a:noFill/>
                </a:ln>
                <a:solidFill>
                  <a:srgbClr val="0070C0"/>
                </a:solidFill>
                <a:latin typeface="Times New Roman" panose="02020603050405020304" pitchFamily="18" charset="0"/>
                <a:cs typeface="Times New Roman" panose="02020603050405020304" pitchFamily="18" charset="0"/>
              </a:rPr>
              <a:t> h</a:t>
            </a:r>
            <a:r>
              <a:rPr lang="vi-VN" sz="2800" b="1" dirty="0">
                <a:ln w="0">
                  <a:noFill/>
                </a:ln>
                <a:solidFill>
                  <a:srgbClr val="0070C0"/>
                </a:solidFill>
                <a:latin typeface="Times New Roman" panose="02020603050405020304" pitchFamily="18" charset="0"/>
                <a:cs typeface="Times New Roman" panose="02020603050405020304" pitchFamily="18" charset="0"/>
              </a:rPr>
              <a:t>ư</a:t>
            </a:r>
            <a:r>
              <a:rPr lang="en-US" sz="2800" b="1" dirty="0" err="1">
                <a:ln w="0">
                  <a:noFill/>
                </a:ln>
                <a:solidFill>
                  <a:srgbClr val="0070C0"/>
                </a:solidFill>
                <a:latin typeface="Times New Roman" panose="02020603050405020304" pitchFamily="18" charset="0"/>
                <a:cs typeface="Times New Roman" panose="02020603050405020304" pitchFamily="18" charset="0"/>
              </a:rPr>
              <a:t>ơng</a:t>
            </a:r>
            <a:r>
              <a:rPr lang="en-US" sz="2800" b="1" dirty="0">
                <a:ln w="0">
                  <a:noFill/>
                </a:ln>
                <a:solidFill>
                  <a:srgbClr val="0070C0"/>
                </a:solidFill>
                <a:latin typeface="Times New Roman" panose="02020603050405020304" pitchFamily="18" charset="0"/>
                <a:cs typeface="Times New Roman" panose="02020603050405020304" pitchFamily="18" charset="0"/>
              </a:rPr>
              <a:t> qua </a:t>
            </a:r>
            <a:r>
              <a:rPr lang="en-US" sz="2800" b="1" dirty="0" err="1">
                <a:ln w="0">
                  <a:noFill/>
                </a:ln>
                <a:solidFill>
                  <a:srgbClr val="0070C0"/>
                </a:solidFill>
                <a:latin typeface="Times New Roman" panose="02020603050405020304" pitchFamily="18" charset="0"/>
                <a:cs typeface="Times New Roman" panose="02020603050405020304" pitchFamily="18" charset="0"/>
              </a:rPr>
              <a:t>những</a:t>
            </a:r>
            <a:r>
              <a:rPr lang="en-US" sz="2800" b="1" dirty="0">
                <a:ln w="0">
                  <a:noFill/>
                </a:ln>
                <a:solidFill>
                  <a:srgbClr val="0070C0"/>
                </a:solidFill>
                <a:latin typeface="Times New Roman" panose="02020603050405020304" pitchFamily="18" charset="0"/>
                <a:cs typeface="Times New Roman" panose="02020603050405020304" pitchFamily="18" charset="0"/>
              </a:rPr>
              <a:t> </a:t>
            </a:r>
            <a:r>
              <a:rPr lang="en-US" sz="2800" b="1" dirty="0" err="1">
                <a:ln w="0">
                  <a:noFill/>
                </a:ln>
                <a:solidFill>
                  <a:srgbClr val="0070C0"/>
                </a:solidFill>
                <a:latin typeface="Times New Roman" panose="02020603050405020304" pitchFamily="18" charset="0"/>
                <a:cs typeface="Times New Roman" panose="02020603050405020304" pitchFamily="18" charset="0"/>
              </a:rPr>
              <a:t>câu</a:t>
            </a:r>
            <a:r>
              <a:rPr lang="en-US" sz="2800" b="1" dirty="0">
                <a:ln w="0">
                  <a:noFill/>
                </a:ln>
                <a:solidFill>
                  <a:srgbClr val="0070C0"/>
                </a:solidFill>
                <a:latin typeface="Times New Roman" panose="02020603050405020304" pitchFamily="18" charset="0"/>
                <a:cs typeface="Times New Roman" panose="02020603050405020304" pitchFamily="18" charset="0"/>
              </a:rPr>
              <a:t> </a:t>
            </a:r>
            <a:r>
              <a:rPr lang="en-US" sz="2800" b="1" dirty="0" err="1">
                <a:ln w="0">
                  <a:noFill/>
                </a:ln>
                <a:solidFill>
                  <a:srgbClr val="0070C0"/>
                </a:solidFill>
                <a:latin typeface="Times New Roman" panose="02020603050405020304" pitchFamily="18" charset="0"/>
                <a:cs typeface="Times New Roman" panose="02020603050405020304" pitchFamily="18" charset="0"/>
              </a:rPr>
              <a:t>hát</a:t>
            </a:r>
            <a:r>
              <a:rPr lang="en-US" sz="2800" b="1" dirty="0">
                <a:ln w="0">
                  <a:noFill/>
                </a:ln>
                <a:solidFill>
                  <a:srgbClr val="0070C0"/>
                </a:solidFill>
                <a:latin typeface="Times New Roman" panose="02020603050405020304" pitchFamily="18" charset="0"/>
                <a:cs typeface="Times New Roman" panose="02020603050405020304" pitchFamily="18" charset="0"/>
              </a:rPr>
              <a:t> </a:t>
            </a:r>
            <a:r>
              <a:rPr lang="en-US" sz="2800" b="1" dirty="0" err="1">
                <a:ln w="0">
                  <a:noFill/>
                </a:ln>
                <a:solidFill>
                  <a:srgbClr val="0070C0"/>
                </a:solidFill>
                <a:latin typeface="Times New Roman" panose="02020603050405020304" pitchFamily="18" charset="0"/>
                <a:cs typeface="Times New Roman" panose="02020603050405020304" pitchFamily="18" charset="0"/>
              </a:rPr>
              <a:t>dân</a:t>
            </a:r>
            <a:r>
              <a:rPr lang="en-US" sz="2800" b="1" dirty="0">
                <a:ln w="0">
                  <a:noFill/>
                </a:ln>
                <a:solidFill>
                  <a:srgbClr val="0070C0"/>
                </a:solidFill>
                <a:latin typeface="Times New Roman" panose="02020603050405020304" pitchFamily="18" charset="0"/>
                <a:cs typeface="Times New Roman" panose="02020603050405020304" pitchFamily="18" charset="0"/>
              </a:rPr>
              <a:t> </a:t>
            </a:r>
            <a:r>
              <a:rPr lang="en-US" sz="2800" b="1" dirty="0" err="1">
                <a:ln w="0">
                  <a:noFill/>
                </a:ln>
                <a:solidFill>
                  <a:srgbClr val="0070C0"/>
                </a:solidFill>
                <a:latin typeface="Times New Roman" panose="02020603050405020304" pitchFamily="18" charset="0"/>
                <a:cs typeface="Times New Roman" panose="02020603050405020304" pitchFamily="18" charset="0"/>
              </a:rPr>
              <a:t>gian</a:t>
            </a:r>
            <a:endParaRPr lang="x-none" sz="2800" b="1" dirty="0">
              <a:ln w="0">
                <a:noFill/>
              </a:ln>
              <a:solidFill>
                <a:srgbClr val="0070C0"/>
              </a:solidFill>
              <a:latin typeface="Times New Roman" panose="02020603050405020304" pitchFamily="18" charset="0"/>
              <a:cs typeface="Times New Roman" panose="02020603050405020304" pitchFamily="18" charset="0"/>
            </a:endParaRPr>
          </a:p>
        </p:txBody>
      </p:sp>
      <p:sp>
        <p:nvSpPr>
          <p:cNvPr id="3" name="AutoShape 2" descr="Mênh mông Đồng Tháp Mười | Mytour.vn">
            <a:extLst>
              <a:ext uri="{FF2B5EF4-FFF2-40B4-BE49-F238E27FC236}">
                <a16:creationId xmlns:a16="http://schemas.microsoft.com/office/drawing/2014/main" id="{48684C2F-2A47-2B4B-8094-863132E69A4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sp>
        <p:nvSpPr>
          <p:cNvPr id="4" name="AutoShape 4" descr="Mênh mông Đồng Tháp Mười | Mytour.vn">
            <a:extLst>
              <a:ext uri="{FF2B5EF4-FFF2-40B4-BE49-F238E27FC236}">
                <a16:creationId xmlns:a16="http://schemas.microsoft.com/office/drawing/2014/main" id="{DA5549BA-7163-734A-9BE3-3C5BCA6792A4}"/>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sp>
        <p:nvSpPr>
          <p:cNvPr id="16" name="TextBox 15">
            <a:extLst>
              <a:ext uri="{FF2B5EF4-FFF2-40B4-BE49-F238E27FC236}">
                <a16:creationId xmlns:a16="http://schemas.microsoft.com/office/drawing/2014/main" id="{40822BB2-AC34-054D-82C6-B91CE0659C06}"/>
              </a:ext>
            </a:extLst>
          </p:cNvPr>
          <p:cNvSpPr txBox="1"/>
          <p:nvPr/>
        </p:nvSpPr>
        <p:spPr>
          <a:xfrm>
            <a:off x="2820632" y="1319156"/>
            <a:ext cx="4824536"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 </a:t>
            </a:r>
            <a:r>
              <a:rPr lang="x-none" sz="2800" dirty="0">
                <a:solidFill>
                  <a:srgbClr val="002060"/>
                </a:solidFill>
                <a:latin typeface="Times New Roman" panose="02020603050405020304" pitchFamily="18" charset="0"/>
                <a:cs typeface="Times New Roman" panose="02020603050405020304" pitchFamily="18" charset="0"/>
              </a:rPr>
              <a:t>Vẻ đẹp thiên nhiên, cảnh vật</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129BA4CB-5D18-A347-B046-A4096A6A126D}"/>
              </a:ext>
            </a:extLst>
          </p:cNvPr>
          <p:cNvSpPr txBox="1"/>
          <p:nvPr/>
        </p:nvSpPr>
        <p:spPr>
          <a:xfrm>
            <a:off x="2710850" y="1994776"/>
            <a:ext cx="6264696" cy="954107"/>
          </a:xfrm>
          <a:prstGeom prst="rect">
            <a:avLst/>
          </a:prstGeom>
          <a:noFill/>
        </p:spPr>
        <p:txBody>
          <a:bodyPr wrap="square" rtlCol="0">
            <a:spAutoFit/>
          </a:bodyPr>
          <a:lstStyle/>
          <a:p>
            <a:pPr algn="just"/>
            <a:r>
              <a:rPr lang="en-US" sz="2800" dirty="0">
                <a:solidFill>
                  <a:srgbClr val="002060"/>
                </a:solidFill>
                <a:latin typeface="Times New Roman" panose="02020603050405020304" pitchFamily="18" charset="0"/>
                <a:cs typeface="Times New Roman" panose="02020603050405020304" pitchFamily="18" charset="0"/>
              </a:rPr>
              <a:t>- </a:t>
            </a:r>
            <a:r>
              <a:rPr lang="x-none" sz="2800" dirty="0">
                <a:solidFill>
                  <a:srgbClr val="002060"/>
                </a:solidFill>
                <a:latin typeface="Times New Roman" panose="02020603050405020304" pitchFamily="18" charset="0"/>
                <a:cs typeface="Times New Roman" panose="02020603050405020304" pitchFamily="18" charset="0"/>
              </a:rPr>
              <a:t>Vẻ đẹp con người, truyền thống yêu nước, đấu tranh chống giặc ngoại xâm</a:t>
            </a:r>
            <a:r>
              <a:rPr lang="en-US" sz="2800" dirty="0">
                <a:solidFill>
                  <a:srgbClr val="002060"/>
                </a:solidFill>
                <a:latin typeface="Times New Roman" panose="02020603050405020304" pitchFamily="18" charset="0"/>
                <a:cs typeface="Times New Roman" panose="02020603050405020304" pitchFamily="18" charset="0"/>
              </a:rPr>
              <a:t>;</a:t>
            </a:r>
            <a:endParaRPr lang="x-none" sz="2800" dirty="0">
              <a:solidFill>
                <a:srgbClr val="002060"/>
              </a:solidFill>
              <a:latin typeface="Times New Roman" panose="02020603050405020304" pitchFamily="18" charset="0"/>
              <a:cs typeface="Times New Roman" panose="02020603050405020304" pitchFamily="18" charset="0"/>
            </a:endParaRPr>
          </a:p>
        </p:txBody>
      </p:sp>
      <p:sp>
        <p:nvSpPr>
          <p:cNvPr id="21" name="星形: 七角 3">
            <a:extLst>
              <a:ext uri="{FF2B5EF4-FFF2-40B4-BE49-F238E27FC236}">
                <a16:creationId xmlns:a16="http://schemas.microsoft.com/office/drawing/2014/main" id="{821D0FDC-5B37-EC41-AF0C-06EE1303CCC2}"/>
              </a:ext>
            </a:extLst>
          </p:cNvPr>
          <p:cNvSpPr/>
          <p:nvPr/>
        </p:nvSpPr>
        <p:spPr>
          <a:xfrm>
            <a:off x="775785" y="3751631"/>
            <a:ext cx="680924" cy="680924"/>
          </a:xfrm>
          <a:prstGeom prst="star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a:extLst>
              <a:ext uri="{FF2B5EF4-FFF2-40B4-BE49-F238E27FC236}">
                <a16:creationId xmlns:a16="http://schemas.microsoft.com/office/drawing/2014/main" id="{6657BEEE-EF40-5045-9655-83CF6E333FF6}"/>
              </a:ext>
            </a:extLst>
          </p:cNvPr>
          <p:cNvSpPr txBox="1"/>
          <p:nvPr/>
        </p:nvSpPr>
        <p:spPr>
          <a:xfrm>
            <a:off x="2688118" y="3111192"/>
            <a:ext cx="6264696" cy="954107"/>
          </a:xfrm>
          <a:prstGeom prst="rect">
            <a:avLst/>
          </a:prstGeom>
          <a:noFill/>
        </p:spPr>
        <p:txBody>
          <a:bodyPr wrap="square" rtlCol="0">
            <a:spAutoFit/>
          </a:bodyPr>
          <a:lstStyle/>
          <a:p>
            <a:pPr algn="just"/>
            <a:r>
              <a:rPr lang="en-US" sz="2800" dirty="0">
                <a:solidFill>
                  <a:srgbClr val="002060"/>
                </a:solidFill>
                <a:latin typeface="Times New Roman" panose="02020603050405020304" pitchFamily="18" charset="0"/>
                <a:cs typeface="Times New Roman" panose="02020603050405020304" pitchFamily="18" charset="0"/>
              </a:rPr>
              <a:t>- </a:t>
            </a:r>
            <a:r>
              <a:rPr lang="x-none" sz="2800" dirty="0">
                <a:solidFill>
                  <a:srgbClr val="002060"/>
                </a:solidFill>
                <a:latin typeface="Times New Roman" panose="02020603050405020304" pitchFamily="18" charset="0"/>
                <a:cs typeface="Times New Roman" panose="02020603050405020304" pitchFamily="18" charset="0"/>
              </a:rPr>
              <a:t>Niềm tự hào, tình yêu quê hương, đất nước</a:t>
            </a:r>
            <a:r>
              <a:rPr lang="en-US" sz="2800" dirty="0">
                <a:solidFill>
                  <a:srgbClr val="002060"/>
                </a:solidFill>
                <a:latin typeface="Times New Roman" panose="02020603050405020304" pitchFamily="18" charset="0"/>
                <a:cs typeface="Times New Roman" panose="02020603050405020304" pitchFamily="18" charset="0"/>
              </a:rPr>
              <a:t>.</a:t>
            </a:r>
            <a:endParaRPr lang="x-none" sz="2800" dirty="0">
              <a:solidFill>
                <a:srgbClr val="00206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5B2318B-425F-4F21-9F10-72841D481E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14" y="585840"/>
            <a:ext cx="2565776" cy="1556325"/>
          </a:xfrm>
          <a:prstGeom prst="ellipse">
            <a:avLst/>
          </a:prstGeom>
          <a:ln>
            <a:noFill/>
          </a:ln>
          <a:effectLst>
            <a:softEdge rad="112500"/>
          </a:effectLst>
        </p:spPr>
      </p:pic>
      <p:pic>
        <p:nvPicPr>
          <p:cNvPr id="9" name="Picture 8">
            <a:extLst>
              <a:ext uri="{FF2B5EF4-FFF2-40B4-BE49-F238E27FC236}">
                <a16:creationId xmlns:a16="http://schemas.microsoft.com/office/drawing/2014/main" id="{F9A698B4-5163-4CBD-BEF2-2C7157CEC3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1" y="2142165"/>
            <a:ext cx="2283743" cy="1371595"/>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A0096A82-2F92-45B5-BC2B-181295B272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87" y="3495959"/>
            <a:ext cx="2649243" cy="1763983"/>
          </a:xfrm>
          <a:prstGeom prst="ellipse">
            <a:avLst/>
          </a:prstGeom>
          <a:ln>
            <a:noFill/>
          </a:ln>
          <a:effectLst>
            <a:softEdge rad="112500"/>
          </a:effectLst>
        </p:spPr>
      </p:pic>
      <p:pic>
        <p:nvPicPr>
          <p:cNvPr id="12" name="Picture 11" descr="Tay viÕt ">
            <a:extLst>
              <a:ext uri="{FF2B5EF4-FFF2-40B4-BE49-F238E27FC236}">
                <a16:creationId xmlns:a16="http://schemas.microsoft.com/office/drawing/2014/main" id="{DCE87733-83C5-4CDC-B543-EF86715E7D74}"/>
              </a:ext>
            </a:extLst>
          </p:cNvPr>
          <p:cNvPicPr>
            <a:picLocks noChangeAspect="1" noChangeArrowheads="1" noCrop="1"/>
          </p:cNvPicPr>
          <p:nvPr/>
        </p:nvPicPr>
        <p:blipFill>
          <a:blip r:embed="rId5" cstate="print"/>
          <a:srcRect/>
          <a:stretch>
            <a:fillRect/>
          </a:stretch>
        </p:blipFill>
        <p:spPr bwMode="auto">
          <a:xfrm>
            <a:off x="8028384" y="760833"/>
            <a:ext cx="504056" cy="369641"/>
          </a:xfrm>
          <a:prstGeom prst="rect">
            <a:avLst/>
          </a:prstGeom>
          <a:noFill/>
          <a:ln w="9525">
            <a:noFill/>
            <a:miter lim="800000"/>
            <a:headEnd/>
            <a:tailEnd/>
          </a:ln>
        </p:spPr>
      </p:pic>
    </p:spTree>
    <p:extLst>
      <p:ext uri="{BB962C8B-B14F-4D97-AF65-F5344CB8AC3E}">
        <p14:creationId xmlns:p14="http://schemas.microsoft.com/office/powerpoint/2010/main" val="323234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linds(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linds(horizont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blinds(horizontal)">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CF75F4-07F8-C947-AE4F-4D191EF5BF62}"/>
              </a:ext>
            </a:extLst>
          </p:cNvPr>
          <p:cNvSpPr txBox="1"/>
          <p:nvPr/>
        </p:nvSpPr>
        <p:spPr>
          <a:xfrm>
            <a:off x="2843808" y="655181"/>
            <a:ext cx="396044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LUYỆN TẬP</a:t>
            </a:r>
          </a:p>
        </p:txBody>
      </p:sp>
      <p:pic>
        <p:nvPicPr>
          <p:cNvPr id="6" name="Picture 5">
            <a:extLst>
              <a:ext uri="{FF2B5EF4-FFF2-40B4-BE49-F238E27FC236}">
                <a16:creationId xmlns:a16="http://schemas.microsoft.com/office/drawing/2014/main" id="{81B93AA8-AC16-4598-8048-57EDF5B66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 y="2211710"/>
            <a:ext cx="3048000" cy="2857500"/>
          </a:xfrm>
          <a:prstGeom prst="rect">
            <a:avLst/>
          </a:prstGeom>
        </p:spPr>
      </p:pic>
      <p:pic>
        <p:nvPicPr>
          <p:cNvPr id="8" name="Picture 7">
            <a:extLst>
              <a:ext uri="{FF2B5EF4-FFF2-40B4-BE49-F238E27FC236}">
                <a16:creationId xmlns:a16="http://schemas.microsoft.com/office/drawing/2014/main" id="{C6EB2072-539C-418D-8D71-355ED1224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746521"/>
            <a:ext cx="1572766" cy="1572766"/>
          </a:xfrm>
          <a:prstGeom prst="rect">
            <a:avLst/>
          </a:prstGeom>
        </p:spPr>
      </p:pic>
      <p:pic>
        <p:nvPicPr>
          <p:cNvPr id="10" name="Picture 9">
            <a:extLst>
              <a:ext uri="{FF2B5EF4-FFF2-40B4-BE49-F238E27FC236}">
                <a16:creationId xmlns:a16="http://schemas.microsoft.com/office/drawing/2014/main" id="{7E513E74-CB60-4F7E-811B-5CD456B34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1099" y="2099180"/>
            <a:ext cx="3960440" cy="3082560"/>
          </a:xfrm>
          <a:prstGeom prst="rect">
            <a:avLst/>
          </a:prstGeom>
        </p:spPr>
      </p:pic>
    </p:spTree>
    <p:extLst>
      <p:ext uri="{BB962C8B-B14F-4D97-AF65-F5344CB8AC3E}">
        <p14:creationId xmlns:p14="http://schemas.microsoft.com/office/powerpoint/2010/main" val="327999503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2900451" y="971550"/>
            <a:ext cx="2300199" cy="1600200"/>
            <a:chOff x="2343268" y="1295400"/>
            <a:chExt cx="3066932" cy="2133600"/>
          </a:xfrm>
        </p:grpSpPr>
        <p:pic>
          <p:nvPicPr>
            <p:cNvPr id="11" name="Picture 10" descr="Bắc Trung Bộ.png"/>
            <p:cNvPicPr>
              <a:picLocks noChangeAspect="1"/>
            </p:cNvPicPr>
            <p:nvPr/>
          </p:nvPicPr>
          <p:blipFill>
            <a:blip r:embed="rId2" cstate="print"/>
            <a:srcRect t="18889" r="29630" b="50000"/>
            <a:stretch>
              <a:fillRect/>
            </a:stretch>
          </p:blipFill>
          <p:spPr>
            <a:xfrm>
              <a:off x="2514600" y="1295400"/>
              <a:ext cx="2895600" cy="2133600"/>
            </a:xfrm>
            <a:prstGeom prst="rect">
              <a:avLst/>
            </a:prstGeom>
          </p:spPr>
        </p:pic>
        <p:sp>
          <p:nvSpPr>
            <p:cNvPr id="28" name="TextBox 27">
              <a:hlinkClick r:id="rId3" action="ppaction://hlinksldjump"/>
            </p:cNvPr>
            <p:cNvSpPr txBox="1"/>
            <p:nvPr/>
          </p:nvSpPr>
          <p:spPr>
            <a:xfrm>
              <a:off x="2343268" y="2352645"/>
              <a:ext cx="1981200" cy="400109"/>
            </a:xfrm>
            <a:prstGeom prst="rect">
              <a:avLst/>
            </a:prstGeom>
            <a:noFill/>
          </p:spPr>
          <p:txBody>
            <a:bodyPr wrap="square" rtlCol="0">
              <a:spAutoFit/>
            </a:bodyPr>
            <a:lstStyle/>
            <a:p>
              <a:pPr algn="ctr"/>
              <a:r>
                <a:rPr lang="en-US" sz="1350" dirty="0" err="1">
                  <a:solidFill>
                    <a:srgbClr val="00B050"/>
                  </a:solidFill>
                  <a:latin typeface="UTM Staccato " pitchFamily="18" charset="0"/>
                </a:rPr>
                <a:t>Bắc</a:t>
              </a:r>
              <a:r>
                <a:rPr lang="en-US" sz="1350" dirty="0">
                  <a:solidFill>
                    <a:srgbClr val="00B050"/>
                  </a:solidFill>
                  <a:latin typeface="UTM Staccato " pitchFamily="18" charset="0"/>
                </a:rPr>
                <a:t> </a:t>
              </a:r>
              <a:r>
                <a:rPr lang="en-US" sz="1350" dirty="0" err="1">
                  <a:solidFill>
                    <a:srgbClr val="00B050"/>
                  </a:solidFill>
                  <a:latin typeface="UTM Staccato " pitchFamily="18" charset="0"/>
                </a:rPr>
                <a:t>Trung</a:t>
              </a:r>
              <a:r>
                <a:rPr lang="en-US" sz="1350" dirty="0">
                  <a:solidFill>
                    <a:srgbClr val="00B050"/>
                  </a:solidFill>
                  <a:latin typeface="UTM Staccato " pitchFamily="18" charset="0"/>
                </a:rPr>
                <a:t> </a:t>
              </a:r>
              <a:r>
                <a:rPr lang="en-US" sz="1350" dirty="0" err="1">
                  <a:solidFill>
                    <a:srgbClr val="00B050"/>
                  </a:solidFill>
                  <a:latin typeface="UTM Staccato " pitchFamily="18" charset="0"/>
                </a:rPr>
                <a:t>Bộ</a:t>
              </a:r>
              <a:endParaRPr lang="en-US" sz="1350" dirty="0">
                <a:solidFill>
                  <a:srgbClr val="00B050"/>
                </a:solidFill>
                <a:latin typeface="UTM Staccato " pitchFamily="18" charset="0"/>
              </a:endParaRPr>
            </a:p>
          </p:txBody>
        </p:sp>
      </p:grpSp>
      <p:pic>
        <p:nvPicPr>
          <p:cNvPr id="19" name="Picture 18" descr="Quần Đảo VN.png"/>
          <p:cNvPicPr>
            <a:picLocks noChangeAspect="1"/>
          </p:cNvPicPr>
          <p:nvPr/>
        </p:nvPicPr>
        <p:blipFill>
          <a:blip r:embed="rId4" cstate="print"/>
          <a:srcRect l="85185" r="-5556"/>
          <a:stretch>
            <a:fillRect/>
          </a:stretch>
        </p:blipFill>
        <p:spPr>
          <a:xfrm>
            <a:off x="6515100" y="0"/>
            <a:ext cx="628650" cy="5143500"/>
          </a:xfrm>
          <a:prstGeom prst="rect">
            <a:avLst/>
          </a:prstGeom>
        </p:spPr>
      </p:pic>
      <p:grpSp>
        <p:nvGrpSpPr>
          <p:cNvPr id="27" name="Group 26"/>
          <p:cNvGrpSpPr/>
          <p:nvPr/>
        </p:nvGrpSpPr>
        <p:grpSpPr>
          <a:xfrm>
            <a:off x="3943350" y="0"/>
            <a:ext cx="2000250" cy="914400"/>
            <a:chOff x="3733800" y="0"/>
            <a:chExt cx="2667000" cy="1219200"/>
          </a:xfrm>
        </p:grpSpPr>
        <p:pic>
          <p:nvPicPr>
            <p:cNvPr id="9" name="Picture 8" descr="Đông Bắc Bộ.png"/>
            <p:cNvPicPr>
              <a:picLocks noChangeAspect="1"/>
            </p:cNvPicPr>
            <p:nvPr/>
          </p:nvPicPr>
          <p:blipFill>
            <a:blip r:embed="rId5" cstate="print"/>
            <a:srcRect l="29630" r="14814" b="82222"/>
            <a:stretch>
              <a:fillRect/>
            </a:stretch>
          </p:blipFill>
          <p:spPr>
            <a:xfrm>
              <a:off x="3733800" y="0"/>
              <a:ext cx="2286000" cy="1219200"/>
            </a:xfrm>
            <a:prstGeom prst="rect">
              <a:avLst/>
            </a:prstGeom>
          </p:spPr>
        </p:pic>
        <p:sp>
          <p:nvSpPr>
            <p:cNvPr id="20" name="TextBox 19">
              <a:hlinkClick r:id="rId6" action="ppaction://hlinksldjump"/>
            </p:cNvPr>
            <p:cNvSpPr txBox="1"/>
            <p:nvPr/>
          </p:nvSpPr>
          <p:spPr>
            <a:xfrm>
              <a:off x="4876800" y="457200"/>
              <a:ext cx="1524000" cy="400109"/>
            </a:xfrm>
            <a:prstGeom prst="rect">
              <a:avLst/>
            </a:prstGeom>
            <a:noFill/>
          </p:spPr>
          <p:txBody>
            <a:bodyPr wrap="square" rtlCol="0">
              <a:spAutoFit/>
            </a:bodyPr>
            <a:lstStyle/>
            <a:p>
              <a:r>
                <a:rPr lang="en-US" sz="1350" dirty="0" err="1">
                  <a:solidFill>
                    <a:schemeClr val="accent2">
                      <a:lumMod val="60000"/>
                      <a:lumOff val="40000"/>
                    </a:schemeClr>
                  </a:solidFill>
                  <a:latin typeface="UTM Staccato " pitchFamily="18" charset="0"/>
                </a:rPr>
                <a:t>Đông</a:t>
              </a:r>
              <a:r>
                <a:rPr lang="en-US" sz="1350" dirty="0">
                  <a:solidFill>
                    <a:schemeClr val="accent2">
                      <a:lumMod val="60000"/>
                      <a:lumOff val="40000"/>
                    </a:schemeClr>
                  </a:solidFill>
                  <a:latin typeface="UTM Staccato " pitchFamily="18" charset="0"/>
                </a:rPr>
                <a:t> </a:t>
              </a:r>
              <a:r>
                <a:rPr lang="en-US" sz="1350" dirty="0" err="1">
                  <a:solidFill>
                    <a:schemeClr val="accent2">
                      <a:lumMod val="60000"/>
                      <a:lumOff val="40000"/>
                    </a:schemeClr>
                  </a:solidFill>
                  <a:latin typeface="UTM Staccato " pitchFamily="18" charset="0"/>
                </a:rPr>
                <a:t>Bắc</a:t>
              </a:r>
              <a:r>
                <a:rPr lang="en-US" sz="1350" dirty="0">
                  <a:solidFill>
                    <a:schemeClr val="accent2">
                      <a:lumMod val="60000"/>
                      <a:lumOff val="40000"/>
                    </a:schemeClr>
                  </a:solidFill>
                  <a:latin typeface="UTM Staccato " pitchFamily="18" charset="0"/>
                </a:rPr>
                <a:t> </a:t>
              </a:r>
              <a:r>
                <a:rPr lang="en-US" sz="1350" dirty="0" err="1">
                  <a:solidFill>
                    <a:schemeClr val="accent2">
                      <a:lumMod val="60000"/>
                      <a:lumOff val="40000"/>
                    </a:schemeClr>
                  </a:solidFill>
                  <a:latin typeface="UTM Staccato " pitchFamily="18" charset="0"/>
                </a:rPr>
                <a:t>Bộ</a:t>
              </a:r>
              <a:endParaRPr lang="en-US" sz="1350" dirty="0">
                <a:solidFill>
                  <a:schemeClr val="accent2">
                    <a:lumMod val="60000"/>
                    <a:lumOff val="40000"/>
                  </a:schemeClr>
                </a:solidFill>
                <a:latin typeface="UTM Staccato " pitchFamily="18" charset="0"/>
              </a:endParaRPr>
            </a:p>
          </p:txBody>
        </p:sp>
      </p:grpSp>
      <p:grpSp>
        <p:nvGrpSpPr>
          <p:cNvPr id="24" name="Group 23"/>
          <p:cNvGrpSpPr/>
          <p:nvPr/>
        </p:nvGrpSpPr>
        <p:grpSpPr>
          <a:xfrm>
            <a:off x="2486025" y="228600"/>
            <a:ext cx="1914525" cy="914400"/>
            <a:chOff x="1790700" y="304800"/>
            <a:chExt cx="2552700" cy="1219200"/>
          </a:xfrm>
        </p:grpSpPr>
        <p:pic>
          <p:nvPicPr>
            <p:cNvPr id="13" name="Picture 12" descr="Tây Bấc Bộ.png"/>
            <p:cNvPicPr>
              <a:picLocks noChangeAspect="1"/>
            </p:cNvPicPr>
            <p:nvPr/>
          </p:nvPicPr>
          <p:blipFill>
            <a:blip r:embed="rId7" cstate="print"/>
            <a:srcRect l="-16667" t="4444" r="55556" b="77778"/>
            <a:stretch>
              <a:fillRect/>
            </a:stretch>
          </p:blipFill>
          <p:spPr>
            <a:xfrm>
              <a:off x="1828800" y="304800"/>
              <a:ext cx="2514600" cy="1219200"/>
            </a:xfrm>
            <a:prstGeom prst="rect">
              <a:avLst/>
            </a:prstGeom>
          </p:spPr>
        </p:pic>
        <p:sp>
          <p:nvSpPr>
            <p:cNvPr id="22" name="TextBox 21">
              <a:hlinkClick r:id="rId8" action="ppaction://hlinksldjump"/>
            </p:cNvPr>
            <p:cNvSpPr txBox="1"/>
            <p:nvPr/>
          </p:nvSpPr>
          <p:spPr>
            <a:xfrm>
              <a:off x="1790700" y="795381"/>
              <a:ext cx="1371600" cy="400109"/>
            </a:xfrm>
            <a:prstGeom prst="rect">
              <a:avLst/>
            </a:prstGeom>
            <a:noFill/>
          </p:spPr>
          <p:txBody>
            <a:bodyPr wrap="square" rtlCol="0">
              <a:spAutoFit/>
            </a:bodyPr>
            <a:lstStyle/>
            <a:p>
              <a:r>
                <a:rPr lang="en-US" sz="1350" dirty="0" err="1">
                  <a:solidFill>
                    <a:schemeClr val="accent5">
                      <a:lumMod val="60000"/>
                      <a:lumOff val="40000"/>
                    </a:schemeClr>
                  </a:solidFill>
                  <a:latin typeface="UTM Staccato " pitchFamily="18" charset="0"/>
                </a:rPr>
                <a:t>Tây</a:t>
              </a:r>
              <a:r>
                <a:rPr lang="en-US" sz="1350" dirty="0">
                  <a:solidFill>
                    <a:schemeClr val="accent5">
                      <a:lumMod val="60000"/>
                      <a:lumOff val="40000"/>
                    </a:schemeClr>
                  </a:solidFill>
                  <a:latin typeface="UTM Staccato " pitchFamily="18" charset="0"/>
                </a:rPr>
                <a:t> </a:t>
              </a:r>
              <a:r>
                <a:rPr lang="en-US" sz="1350" dirty="0" err="1">
                  <a:solidFill>
                    <a:schemeClr val="accent5">
                      <a:lumMod val="60000"/>
                      <a:lumOff val="40000"/>
                    </a:schemeClr>
                  </a:solidFill>
                  <a:latin typeface="UTM Staccato " pitchFamily="18" charset="0"/>
                </a:rPr>
                <a:t>Bắc</a:t>
              </a:r>
              <a:r>
                <a:rPr lang="en-US" sz="1350" dirty="0">
                  <a:solidFill>
                    <a:schemeClr val="accent5">
                      <a:lumMod val="60000"/>
                      <a:lumOff val="40000"/>
                    </a:schemeClr>
                  </a:solidFill>
                  <a:latin typeface="UTM Staccato " pitchFamily="18" charset="0"/>
                </a:rPr>
                <a:t> </a:t>
              </a:r>
              <a:r>
                <a:rPr lang="en-US" sz="1350" dirty="0" err="1">
                  <a:solidFill>
                    <a:schemeClr val="accent5">
                      <a:lumMod val="60000"/>
                      <a:lumOff val="40000"/>
                    </a:schemeClr>
                  </a:solidFill>
                  <a:latin typeface="UTM Staccato " pitchFamily="18" charset="0"/>
                </a:rPr>
                <a:t>Bộ</a:t>
              </a:r>
              <a:endParaRPr lang="en-US" sz="1350" dirty="0">
                <a:solidFill>
                  <a:schemeClr val="accent5">
                    <a:lumMod val="60000"/>
                    <a:lumOff val="40000"/>
                  </a:schemeClr>
                </a:solidFill>
                <a:latin typeface="UTM Staccato " pitchFamily="18" charset="0"/>
              </a:endParaRPr>
            </a:p>
          </p:txBody>
        </p:sp>
      </p:grpSp>
      <p:grpSp>
        <p:nvGrpSpPr>
          <p:cNvPr id="26" name="Group 25"/>
          <p:cNvGrpSpPr/>
          <p:nvPr/>
        </p:nvGrpSpPr>
        <p:grpSpPr>
          <a:xfrm>
            <a:off x="4229100" y="685800"/>
            <a:ext cx="2286000" cy="571500"/>
            <a:chOff x="4114800" y="914400"/>
            <a:chExt cx="3048000" cy="762000"/>
          </a:xfrm>
        </p:grpSpPr>
        <p:pic>
          <p:nvPicPr>
            <p:cNvPr id="12" name="Picture 11" descr="Đồng Bằng SH.png"/>
            <p:cNvPicPr>
              <a:picLocks noChangeAspect="1"/>
            </p:cNvPicPr>
            <p:nvPr/>
          </p:nvPicPr>
          <p:blipFill>
            <a:blip r:embed="rId9" cstate="print"/>
            <a:srcRect l="38889" t="13333" r="29629" b="75556"/>
            <a:stretch>
              <a:fillRect/>
            </a:stretch>
          </p:blipFill>
          <p:spPr>
            <a:xfrm>
              <a:off x="4114800" y="914400"/>
              <a:ext cx="1295400" cy="762000"/>
            </a:xfrm>
            <a:prstGeom prst="rect">
              <a:avLst/>
            </a:prstGeom>
          </p:spPr>
        </p:pic>
        <p:sp>
          <p:nvSpPr>
            <p:cNvPr id="25" name="TextBox 24">
              <a:hlinkClick r:id="rId10" action="ppaction://hlinksldjump"/>
            </p:cNvPr>
            <p:cNvSpPr txBox="1"/>
            <p:nvPr/>
          </p:nvSpPr>
          <p:spPr>
            <a:xfrm>
              <a:off x="4648200" y="1219200"/>
              <a:ext cx="2514600" cy="400109"/>
            </a:xfrm>
            <a:prstGeom prst="rect">
              <a:avLst/>
            </a:prstGeom>
            <a:noFill/>
          </p:spPr>
          <p:txBody>
            <a:bodyPr wrap="square" rtlCol="0">
              <a:spAutoFit/>
            </a:bodyPr>
            <a:lstStyle/>
            <a:p>
              <a:r>
                <a:rPr lang="en-US" sz="1350" dirty="0" err="1">
                  <a:solidFill>
                    <a:srgbClr val="FF0000"/>
                  </a:solidFill>
                  <a:latin typeface="UTM Staccato " pitchFamily="18" charset="0"/>
                </a:rPr>
                <a:t>Đồng</a:t>
              </a:r>
              <a:r>
                <a:rPr lang="en-US" sz="1350" dirty="0">
                  <a:solidFill>
                    <a:srgbClr val="FF0000"/>
                  </a:solidFill>
                  <a:latin typeface="UTM Staccato " pitchFamily="18" charset="0"/>
                </a:rPr>
                <a:t> </a:t>
              </a:r>
              <a:r>
                <a:rPr lang="en-US" sz="1350" dirty="0" err="1">
                  <a:solidFill>
                    <a:srgbClr val="FF0000"/>
                  </a:solidFill>
                  <a:latin typeface="UTM Staccato " pitchFamily="18" charset="0"/>
                </a:rPr>
                <a:t>Bằng</a:t>
              </a:r>
              <a:r>
                <a:rPr lang="en-US" sz="1350" dirty="0">
                  <a:solidFill>
                    <a:srgbClr val="FF0000"/>
                  </a:solidFill>
                  <a:latin typeface="UTM Staccato " pitchFamily="18" charset="0"/>
                </a:rPr>
                <a:t> </a:t>
              </a:r>
              <a:r>
                <a:rPr lang="en-US" sz="1350" dirty="0" err="1">
                  <a:solidFill>
                    <a:srgbClr val="FF0000"/>
                  </a:solidFill>
                  <a:latin typeface="UTM Staccato " pitchFamily="18" charset="0"/>
                </a:rPr>
                <a:t>Sông</a:t>
              </a:r>
              <a:r>
                <a:rPr lang="en-US" sz="1350" dirty="0">
                  <a:solidFill>
                    <a:srgbClr val="FF0000"/>
                  </a:solidFill>
                  <a:latin typeface="UTM Staccato " pitchFamily="18" charset="0"/>
                </a:rPr>
                <a:t> </a:t>
              </a:r>
              <a:r>
                <a:rPr lang="en-US" sz="1350" dirty="0" err="1">
                  <a:solidFill>
                    <a:srgbClr val="FF0000"/>
                  </a:solidFill>
                  <a:latin typeface="UTM Staccato " pitchFamily="18" charset="0"/>
                </a:rPr>
                <a:t>Hồng</a:t>
              </a:r>
              <a:endParaRPr lang="en-US" sz="1350" dirty="0">
                <a:solidFill>
                  <a:srgbClr val="FF0000"/>
                </a:solidFill>
                <a:latin typeface="UTM Staccato " pitchFamily="18" charset="0"/>
              </a:endParaRPr>
            </a:p>
          </p:txBody>
        </p:sp>
      </p:grpSp>
      <p:grpSp>
        <p:nvGrpSpPr>
          <p:cNvPr id="32" name="Group 31"/>
          <p:cNvGrpSpPr/>
          <p:nvPr/>
        </p:nvGrpSpPr>
        <p:grpSpPr>
          <a:xfrm>
            <a:off x="4857750" y="2457450"/>
            <a:ext cx="2000250" cy="1943100"/>
            <a:chOff x="4953000" y="3276600"/>
            <a:chExt cx="2667000" cy="2590800"/>
          </a:xfrm>
        </p:grpSpPr>
        <p:pic>
          <p:nvPicPr>
            <p:cNvPr id="15" name="Picture 14" descr="Nam trung Bộ.png"/>
            <p:cNvPicPr>
              <a:picLocks noChangeAspect="1"/>
            </p:cNvPicPr>
            <p:nvPr/>
          </p:nvPicPr>
          <p:blipFill>
            <a:blip r:embed="rId11" cstate="print"/>
            <a:srcRect l="59259" t="47778" r="1852" b="14444"/>
            <a:stretch>
              <a:fillRect/>
            </a:stretch>
          </p:blipFill>
          <p:spPr>
            <a:xfrm>
              <a:off x="4953000" y="3276600"/>
              <a:ext cx="1600200" cy="2590800"/>
            </a:xfrm>
            <a:prstGeom prst="rect">
              <a:avLst/>
            </a:prstGeom>
          </p:spPr>
        </p:pic>
        <p:sp>
          <p:nvSpPr>
            <p:cNvPr id="31" name="TextBox 30">
              <a:hlinkClick r:id="rId3" action="ppaction://hlinksldjump"/>
            </p:cNvPr>
            <p:cNvSpPr txBox="1"/>
            <p:nvPr/>
          </p:nvSpPr>
          <p:spPr>
            <a:xfrm>
              <a:off x="6019800" y="4419600"/>
              <a:ext cx="1600200" cy="400109"/>
            </a:xfrm>
            <a:prstGeom prst="rect">
              <a:avLst/>
            </a:prstGeom>
            <a:noFill/>
          </p:spPr>
          <p:txBody>
            <a:bodyPr wrap="square" rtlCol="0">
              <a:spAutoFit/>
            </a:bodyPr>
            <a:lstStyle/>
            <a:p>
              <a:r>
                <a:rPr lang="en-US" sz="1350" dirty="0">
                  <a:solidFill>
                    <a:srgbClr val="7030A0"/>
                  </a:solidFill>
                  <a:latin typeface="UTM Staccato " pitchFamily="18" charset="0"/>
                </a:rPr>
                <a:t>Nam </a:t>
              </a:r>
              <a:r>
                <a:rPr lang="en-US" sz="1350" dirty="0" err="1">
                  <a:solidFill>
                    <a:srgbClr val="7030A0"/>
                  </a:solidFill>
                  <a:latin typeface="UTM Staccato " pitchFamily="18" charset="0"/>
                </a:rPr>
                <a:t>Trung</a:t>
              </a:r>
              <a:r>
                <a:rPr lang="en-US" sz="1350" dirty="0">
                  <a:solidFill>
                    <a:srgbClr val="7030A0"/>
                  </a:solidFill>
                  <a:latin typeface="UTM Staccato " pitchFamily="18" charset="0"/>
                </a:rPr>
                <a:t> </a:t>
              </a:r>
              <a:r>
                <a:rPr lang="en-US" sz="1350" dirty="0" err="1">
                  <a:solidFill>
                    <a:srgbClr val="7030A0"/>
                  </a:solidFill>
                  <a:latin typeface="UTM Staccato " pitchFamily="18" charset="0"/>
                </a:rPr>
                <a:t>Bộ</a:t>
              </a:r>
              <a:endParaRPr lang="en-US" sz="1350" dirty="0">
                <a:solidFill>
                  <a:srgbClr val="7030A0"/>
                </a:solidFill>
                <a:latin typeface="UTM Staccato " pitchFamily="18" charset="0"/>
              </a:endParaRPr>
            </a:p>
          </p:txBody>
        </p:sp>
      </p:grpSp>
      <p:grpSp>
        <p:nvGrpSpPr>
          <p:cNvPr id="34" name="Group 33"/>
          <p:cNvGrpSpPr/>
          <p:nvPr/>
        </p:nvGrpSpPr>
        <p:grpSpPr>
          <a:xfrm>
            <a:off x="3829050" y="2743200"/>
            <a:ext cx="1657350" cy="1428750"/>
            <a:chOff x="3581400" y="3657600"/>
            <a:chExt cx="2209800" cy="1905000"/>
          </a:xfrm>
        </p:grpSpPr>
        <p:pic>
          <p:nvPicPr>
            <p:cNvPr id="16" name="Picture 15" descr="Tây Nguyên.png"/>
            <p:cNvPicPr>
              <a:picLocks noChangeAspect="1"/>
            </p:cNvPicPr>
            <p:nvPr/>
          </p:nvPicPr>
          <p:blipFill>
            <a:blip r:embed="rId12" cstate="print"/>
            <a:srcRect l="44445" t="53333" r="20370" b="18889"/>
            <a:stretch>
              <a:fillRect/>
            </a:stretch>
          </p:blipFill>
          <p:spPr>
            <a:xfrm>
              <a:off x="4343400" y="3657600"/>
              <a:ext cx="1447800" cy="1905000"/>
            </a:xfrm>
            <a:prstGeom prst="rect">
              <a:avLst/>
            </a:prstGeom>
          </p:spPr>
        </p:pic>
        <p:sp>
          <p:nvSpPr>
            <p:cNvPr id="33" name="TextBox 32">
              <a:hlinkClick r:id="rId13" action="ppaction://hlinksldjump"/>
            </p:cNvPr>
            <p:cNvSpPr txBox="1"/>
            <p:nvPr/>
          </p:nvSpPr>
          <p:spPr>
            <a:xfrm>
              <a:off x="3581400" y="4343400"/>
              <a:ext cx="1524000" cy="400109"/>
            </a:xfrm>
            <a:prstGeom prst="rect">
              <a:avLst/>
            </a:prstGeom>
            <a:noFill/>
          </p:spPr>
          <p:txBody>
            <a:bodyPr wrap="square" rtlCol="0">
              <a:spAutoFit/>
            </a:bodyPr>
            <a:lstStyle/>
            <a:p>
              <a:r>
                <a:rPr lang="en-US" sz="1350" dirty="0" err="1">
                  <a:solidFill>
                    <a:schemeClr val="accent2">
                      <a:lumMod val="75000"/>
                    </a:schemeClr>
                  </a:solidFill>
                  <a:latin typeface="UTM Staccato " pitchFamily="18" charset="0"/>
                </a:rPr>
                <a:t>Tây</a:t>
              </a:r>
              <a:r>
                <a:rPr lang="en-US" sz="1350" dirty="0">
                  <a:solidFill>
                    <a:schemeClr val="accent2">
                      <a:lumMod val="75000"/>
                    </a:schemeClr>
                  </a:solidFill>
                  <a:latin typeface="UTM Staccato " pitchFamily="18" charset="0"/>
                </a:rPr>
                <a:t> </a:t>
              </a:r>
              <a:r>
                <a:rPr lang="en-US" sz="1350" dirty="0" err="1">
                  <a:solidFill>
                    <a:schemeClr val="accent2">
                      <a:lumMod val="75000"/>
                    </a:schemeClr>
                  </a:solidFill>
                  <a:latin typeface="UTM Staccato " pitchFamily="18" charset="0"/>
                </a:rPr>
                <a:t>Nguyên</a:t>
              </a:r>
              <a:endParaRPr lang="en-US" sz="1350" dirty="0">
                <a:solidFill>
                  <a:schemeClr val="accent2">
                    <a:lumMod val="75000"/>
                  </a:schemeClr>
                </a:solidFill>
                <a:latin typeface="UTM Staccato " pitchFamily="18" charset="0"/>
              </a:endParaRPr>
            </a:p>
          </p:txBody>
        </p:sp>
      </p:grpSp>
      <p:grpSp>
        <p:nvGrpSpPr>
          <p:cNvPr id="36" name="Group 35"/>
          <p:cNvGrpSpPr/>
          <p:nvPr/>
        </p:nvGrpSpPr>
        <p:grpSpPr>
          <a:xfrm>
            <a:off x="4400550" y="3829050"/>
            <a:ext cx="2000250" cy="871583"/>
            <a:chOff x="4343400" y="5105400"/>
            <a:chExt cx="2667000" cy="1162110"/>
          </a:xfrm>
        </p:grpSpPr>
        <p:pic>
          <p:nvPicPr>
            <p:cNvPr id="18" name="Picture 17" descr="Đông Nam Bộ.png"/>
            <p:cNvPicPr>
              <a:picLocks noChangeAspect="1"/>
            </p:cNvPicPr>
            <p:nvPr/>
          </p:nvPicPr>
          <p:blipFill>
            <a:blip r:embed="rId14" cstate="print"/>
            <a:srcRect l="44444" t="74444" b="13334"/>
            <a:stretch>
              <a:fillRect/>
            </a:stretch>
          </p:blipFill>
          <p:spPr>
            <a:xfrm>
              <a:off x="4343400" y="5105400"/>
              <a:ext cx="2286000" cy="838200"/>
            </a:xfrm>
            <a:prstGeom prst="rect">
              <a:avLst/>
            </a:prstGeom>
          </p:spPr>
        </p:pic>
        <p:sp>
          <p:nvSpPr>
            <p:cNvPr id="35" name="TextBox 34">
              <a:hlinkClick r:id="rId15" action="ppaction://hlinksldjump"/>
            </p:cNvPr>
            <p:cNvSpPr txBox="1"/>
            <p:nvPr/>
          </p:nvSpPr>
          <p:spPr>
            <a:xfrm>
              <a:off x="5105400" y="5867401"/>
              <a:ext cx="1905000" cy="400109"/>
            </a:xfrm>
            <a:prstGeom prst="rect">
              <a:avLst/>
            </a:prstGeom>
            <a:noFill/>
          </p:spPr>
          <p:txBody>
            <a:bodyPr wrap="square" rtlCol="0">
              <a:spAutoFit/>
            </a:bodyPr>
            <a:lstStyle/>
            <a:p>
              <a:r>
                <a:rPr lang="en-US" sz="1350" dirty="0" err="1">
                  <a:solidFill>
                    <a:srgbClr val="FFC000"/>
                  </a:solidFill>
                  <a:latin typeface="UTM Staccato " pitchFamily="18" charset="0"/>
                </a:rPr>
                <a:t>Đông</a:t>
              </a:r>
              <a:r>
                <a:rPr lang="en-US" sz="1350" dirty="0">
                  <a:solidFill>
                    <a:srgbClr val="FFC000"/>
                  </a:solidFill>
                  <a:latin typeface="UTM Staccato " pitchFamily="18" charset="0"/>
                </a:rPr>
                <a:t> Nam </a:t>
              </a:r>
              <a:r>
                <a:rPr lang="en-US" sz="1350" dirty="0" err="1">
                  <a:solidFill>
                    <a:srgbClr val="FFC000"/>
                  </a:solidFill>
                  <a:latin typeface="UTM Staccato " pitchFamily="18" charset="0"/>
                </a:rPr>
                <a:t>Bộ</a:t>
              </a:r>
              <a:endParaRPr lang="en-US" sz="1350" dirty="0">
                <a:solidFill>
                  <a:srgbClr val="FFC000"/>
                </a:solidFill>
                <a:latin typeface="UTM Staccato " pitchFamily="18" charset="0"/>
              </a:endParaRPr>
            </a:p>
          </p:txBody>
        </p:sp>
      </p:grpSp>
      <p:grpSp>
        <p:nvGrpSpPr>
          <p:cNvPr id="38" name="Group 37"/>
          <p:cNvGrpSpPr/>
          <p:nvPr/>
        </p:nvGrpSpPr>
        <p:grpSpPr>
          <a:xfrm>
            <a:off x="1923384" y="4229100"/>
            <a:ext cx="2820066" cy="914400"/>
            <a:chOff x="1040512" y="5638800"/>
            <a:chExt cx="3760088" cy="1219200"/>
          </a:xfrm>
        </p:grpSpPr>
        <p:pic>
          <p:nvPicPr>
            <p:cNvPr id="17" name="Picture 16" descr="Đồng Bằng SCL.png"/>
            <p:cNvPicPr>
              <a:picLocks noChangeAspect="1"/>
            </p:cNvPicPr>
            <p:nvPr/>
          </p:nvPicPr>
          <p:blipFill>
            <a:blip r:embed="rId16" cstate="print"/>
            <a:srcRect t="82222" r="44444"/>
            <a:stretch>
              <a:fillRect/>
            </a:stretch>
          </p:blipFill>
          <p:spPr>
            <a:xfrm>
              <a:off x="2514600" y="5638800"/>
              <a:ext cx="2286000" cy="1219200"/>
            </a:xfrm>
            <a:prstGeom prst="rect">
              <a:avLst/>
            </a:prstGeom>
          </p:spPr>
        </p:pic>
        <p:sp>
          <p:nvSpPr>
            <p:cNvPr id="37" name="TextBox 36">
              <a:hlinkClick r:id="rId17" action="ppaction://hlinksldjump"/>
            </p:cNvPr>
            <p:cNvSpPr txBox="1"/>
            <p:nvPr/>
          </p:nvSpPr>
          <p:spPr>
            <a:xfrm>
              <a:off x="1040512" y="6135085"/>
              <a:ext cx="2708433" cy="400109"/>
            </a:xfrm>
            <a:prstGeom prst="rect">
              <a:avLst/>
            </a:prstGeom>
            <a:noFill/>
          </p:spPr>
          <p:txBody>
            <a:bodyPr wrap="none" rtlCol="0">
              <a:spAutoFit/>
            </a:bodyPr>
            <a:lstStyle/>
            <a:p>
              <a:r>
                <a:rPr lang="en-US" sz="1350" dirty="0" err="1">
                  <a:latin typeface="UTM Staccato " pitchFamily="18" charset="0"/>
                </a:rPr>
                <a:t>Đồng</a:t>
              </a:r>
              <a:r>
                <a:rPr lang="en-US" sz="1350" dirty="0">
                  <a:latin typeface="UTM Staccato " pitchFamily="18" charset="0"/>
                </a:rPr>
                <a:t> </a:t>
              </a:r>
              <a:r>
                <a:rPr lang="en-US" sz="1350" dirty="0" err="1">
                  <a:latin typeface="UTM Staccato " pitchFamily="18" charset="0"/>
                </a:rPr>
                <a:t>Bằng</a:t>
              </a:r>
              <a:r>
                <a:rPr lang="en-US" sz="1350" dirty="0">
                  <a:latin typeface="UTM Staccato " pitchFamily="18" charset="0"/>
                </a:rPr>
                <a:t> </a:t>
              </a:r>
              <a:r>
                <a:rPr lang="en-US" sz="1350" dirty="0" err="1">
                  <a:latin typeface="UTM Staccato " pitchFamily="18" charset="0"/>
                </a:rPr>
                <a:t>Sông</a:t>
              </a:r>
              <a:r>
                <a:rPr lang="en-US" sz="1350" dirty="0">
                  <a:latin typeface="UTM Staccato " pitchFamily="18" charset="0"/>
                </a:rPr>
                <a:t> </a:t>
              </a:r>
              <a:r>
                <a:rPr lang="en-US" sz="1350" dirty="0" err="1">
                  <a:latin typeface="UTM Staccato " pitchFamily="18" charset="0"/>
                </a:rPr>
                <a:t>Cửu</a:t>
              </a:r>
              <a:r>
                <a:rPr lang="en-US" sz="1350" dirty="0">
                  <a:latin typeface="UTM Staccato " pitchFamily="18" charset="0"/>
                </a:rPr>
                <a:t> Long</a:t>
              </a:r>
            </a:p>
          </p:txBody>
        </p:sp>
      </p:grpSp>
      <p:sp>
        <p:nvSpPr>
          <p:cNvPr id="40" name="TextBox 39">
            <a:hlinkClick r:id="rId17" action="ppaction://hlinksldjump"/>
          </p:cNvPr>
          <p:cNvSpPr txBox="1"/>
          <p:nvPr/>
        </p:nvSpPr>
        <p:spPr>
          <a:xfrm>
            <a:off x="6457950" y="2000250"/>
            <a:ext cx="1584088" cy="300082"/>
          </a:xfrm>
          <a:prstGeom prst="rect">
            <a:avLst/>
          </a:prstGeom>
          <a:noFill/>
        </p:spPr>
        <p:txBody>
          <a:bodyPr wrap="none" rtlCol="0">
            <a:spAutoFit/>
          </a:bodyPr>
          <a:lstStyle/>
          <a:p>
            <a:r>
              <a:rPr lang="en-US" sz="1350" dirty="0" err="1">
                <a:solidFill>
                  <a:srgbClr val="00B050"/>
                </a:solidFill>
                <a:latin typeface="UTM Staccato " pitchFamily="18" charset="0"/>
              </a:rPr>
              <a:t>Quần</a:t>
            </a:r>
            <a:r>
              <a:rPr lang="en-US" sz="1350" dirty="0">
                <a:solidFill>
                  <a:srgbClr val="00B050"/>
                </a:solidFill>
                <a:latin typeface="UTM Staccato " pitchFamily="18" charset="0"/>
              </a:rPr>
              <a:t> </a:t>
            </a:r>
            <a:r>
              <a:rPr lang="en-US" sz="1350" dirty="0" err="1">
                <a:solidFill>
                  <a:srgbClr val="00B050"/>
                </a:solidFill>
                <a:latin typeface="UTM Staccato " pitchFamily="18" charset="0"/>
              </a:rPr>
              <a:t>Đảo</a:t>
            </a:r>
            <a:r>
              <a:rPr lang="en-US" sz="1350" dirty="0">
                <a:solidFill>
                  <a:srgbClr val="00B050"/>
                </a:solidFill>
                <a:latin typeface="UTM Staccato " pitchFamily="18" charset="0"/>
              </a:rPr>
              <a:t> </a:t>
            </a:r>
            <a:r>
              <a:rPr lang="en-US" sz="1350" dirty="0" err="1">
                <a:solidFill>
                  <a:srgbClr val="00B050"/>
                </a:solidFill>
                <a:latin typeface="UTM Staccato " pitchFamily="18" charset="0"/>
              </a:rPr>
              <a:t>Hoàng</a:t>
            </a:r>
            <a:r>
              <a:rPr lang="en-US" sz="1350" dirty="0">
                <a:solidFill>
                  <a:srgbClr val="00B050"/>
                </a:solidFill>
                <a:latin typeface="UTM Staccato " pitchFamily="18" charset="0"/>
              </a:rPr>
              <a:t> Sa</a:t>
            </a:r>
          </a:p>
        </p:txBody>
      </p:sp>
      <p:sp>
        <p:nvSpPr>
          <p:cNvPr id="41" name="TextBox 40">
            <a:hlinkClick r:id="rId18" action="ppaction://hlinksldjump"/>
          </p:cNvPr>
          <p:cNvSpPr txBox="1"/>
          <p:nvPr/>
        </p:nvSpPr>
        <p:spPr>
          <a:xfrm>
            <a:off x="6457950" y="4286250"/>
            <a:ext cx="1640706" cy="300082"/>
          </a:xfrm>
          <a:prstGeom prst="rect">
            <a:avLst/>
          </a:prstGeom>
          <a:noFill/>
        </p:spPr>
        <p:txBody>
          <a:bodyPr wrap="none" rtlCol="0">
            <a:spAutoFit/>
          </a:bodyPr>
          <a:lstStyle/>
          <a:p>
            <a:r>
              <a:rPr lang="en-US" sz="1350" dirty="0" err="1">
                <a:solidFill>
                  <a:srgbClr val="00B050"/>
                </a:solidFill>
                <a:latin typeface="UTM Staccato " pitchFamily="18" charset="0"/>
              </a:rPr>
              <a:t>Quần</a:t>
            </a:r>
            <a:r>
              <a:rPr lang="en-US" sz="1350" dirty="0">
                <a:solidFill>
                  <a:srgbClr val="00B050"/>
                </a:solidFill>
                <a:latin typeface="UTM Staccato " pitchFamily="18" charset="0"/>
              </a:rPr>
              <a:t> </a:t>
            </a:r>
            <a:r>
              <a:rPr lang="en-US" sz="1350" dirty="0" err="1">
                <a:solidFill>
                  <a:srgbClr val="00B050"/>
                </a:solidFill>
                <a:latin typeface="UTM Staccato " pitchFamily="18" charset="0"/>
              </a:rPr>
              <a:t>Đảo</a:t>
            </a:r>
            <a:r>
              <a:rPr lang="en-US" sz="1350" dirty="0">
                <a:solidFill>
                  <a:srgbClr val="00B050"/>
                </a:solidFill>
                <a:latin typeface="UTM Staccato " pitchFamily="18" charset="0"/>
              </a:rPr>
              <a:t> </a:t>
            </a:r>
            <a:r>
              <a:rPr lang="en-US" sz="1350" dirty="0" err="1">
                <a:solidFill>
                  <a:srgbClr val="00B050"/>
                </a:solidFill>
                <a:latin typeface="UTM Staccato " pitchFamily="18" charset="0"/>
              </a:rPr>
              <a:t>Trường</a:t>
            </a:r>
            <a:r>
              <a:rPr lang="en-US" sz="1350" dirty="0">
                <a:solidFill>
                  <a:srgbClr val="00B050"/>
                </a:solidFill>
                <a:latin typeface="UTM Staccato " pitchFamily="18" charset="0"/>
              </a:rPr>
              <a:t> Sa</a:t>
            </a:r>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6E10723E-8789-B047-8A0D-655B93DCE9E5}"/>
              </a:ext>
            </a:extLst>
          </p:cNvPr>
          <p:cNvSpPr/>
          <p:nvPr/>
        </p:nvSpPr>
        <p:spPr>
          <a:xfrm>
            <a:off x="118254" y="0"/>
            <a:ext cx="9036496" cy="893862"/>
          </a:xfrm>
          <a:prstGeom prst="roundRect">
            <a:avLst/>
          </a:prstGeom>
        </p:spPr>
        <p:style>
          <a:lnRef idx="0">
            <a:schemeClr val="accent2"/>
          </a:lnRef>
          <a:fillRef idx="3">
            <a:schemeClr val="accent2"/>
          </a:fillRef>
          <a:effectRef idx="3">
            <a:schemeClr val="accent2"/>
          </a:effectRef>
          <a:fontRef idx="minor">
            <a:schemeClr val="lt1"/>
          </a:fontRef>
        </p:style>
        <p:txBody>
          <a:bodyPr wrap="square" lIns="68580" tIns="34290" rIns="68580" bIns="34290" rtlCol="0" anchor="ctr">
            <a:spAutoFit/>
          </a:bodyPr>
          <a:lstStyle/>
          <a:p>
            <a:pPr algn="ctr"/>
            <a:r>
              <a:rPr lang="en-US" sz="2400" b="1" dirty="0" err="1">
                <a:ln w="0">
                  <a:noFill/>
                </a:ln>
                <a:solidFill>
                  <a:schemeClr val="bg1"/>
                </a:solidFill>
                <a:latin typeface="Times New Roman" panose="02020603050405020304" pitchFamily="18" charset="0"/>
                <a:cs typeface="Times New Roman" panose="02020603050405020304" pitchFamily="18" charset="0"/>
              </a:rPr>
              <a:t>Điền</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vào</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bảng</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sau</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ít</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nhất</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một</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từ</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ngữ</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hoặc</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hình</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ảnh</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độc</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đáo</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của</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mỗi</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bài</a:t>
            </a:r>
            <a:r>
              <a:rPr lang="en-US" sz="2400" b="1" dirty="0">
                <a:ln w="0">
                  <a:noFill/>
                </a:ln>
                <a:solidFill>
                  <a:schemeClr val="bg1"/>
                </a:solidFill>
                <a:latin typeface="Times New Roman" panose="02020603050405020304" pitchFamily="18" charset="0"/>
                <a:cs typeface="Times New Roman" panose="02020603050405020304" pitchFamily="18" charset="0"/>
              </a:rPr>
              <a:t> ca </a:t>
            </a:r>
            <a:r>
              <a:rPr lang="en-US" sz="2400" b="1" dirty="0" err="1">
                <a:ln w="0">
                  <a:noFill/>
                </a:ln>
                <a:solidFill>
                  <a:schemeClr val="bg1"/>
                </a:solidFill>
                <a:latin typeface="Times New Roman" panose="02020603050405020304" pitchFamily="18" charset="0"/>
                <a:cs typeface="Times New Roman" panose="02020603050405020304" pitchFamily="18" charset="0"/>
              </a:rPr>
              <a:t>dao</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và</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giải</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thích</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vì</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sao</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em</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chọn</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từ</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ngữ</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hình</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ảnh</a:t>
            </a:r>
            <a:r>
              <a:rPr lang="en-US" sz="2400" b="1" dirty="0">
                <a:ln w="0">
                  <a:noFill/>
                </a:ln>
                <a:solidFill>
                  <a:schemeClr val="bg1"/>
                </a:solidFill>
                <a:latin typeface="Times New Roman" panose="02020603050405020304" pitchFamily="18" charset="0"/>
                <a:cs typeface="Times New Roman" panose="02020603050405020304" pitchFamily="18" charset="0"/>
              </a:rPr>
              <a:t> </a:t>
            </a:r>
            <a:r>
              <a:rPr lang="en-US" sz="2400" b="1" dirty="0" err="1">
                <a:ln w="0">
                  <a:noFill/>
                </a:ln>
                <a:solidFill>
                  <a:schemeClr val="bg1"/>
                </a:solidFill>
                <a:latin typeface="Times New Roman" panose="02020603050405020304" pitchFamily="18" charset="0"/>
                <a:cs typeface="Times New Roman" panose="02020603050405020304" pitchFamily="18" charset="0"/>
              </a:rPr>
              <a:t>ấy</a:t>
            </a:r>
            <a:r>
              <a:rPr lang="en-US" sz="2400" b="1" dirty="0">
                <a:ln w="0">
                  <a:noFill/>
                </a:ln>
                <a:solidFill>
                  <a:schemeClr val="bg1"/>
                </a:solidFill>
                <a:latin typeface="Times New Roman" panose="02020603050405020304" pitchFamily="18" charset="0"/>
                <a:cs typeface="Times New Roman" panose="02020603050405020304" pitchFamily="18" charset="0"/>
              </a:rPr>
              <a:t>.</a:t>
            </a:r>
            <a:endParaRPr lang="x-none" sz="2400" b="1" dirty="0">
              <a:ln w="0">
                <a:noFill/>
              </a:ln>
              <a:solidFill>
                <a:schemeClr val="bg1"/>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E7120E09-F305-7043-891E-0DBF29EB5FF1}"/>
              </a:ext>
            </a:extLst>
          </p:cNvPr>
          <p:cNvGraphicFramePr>
            <a:graphicFrameLocks noGrp="1"/>
          </p:cNvGraphicFramePr>
          <p:nvPr>
            <p:extLst>
              <p:ext uri="{D42A27DB-BD31-4B8C-83A1-F6EECF244321}">
                <p14:modId xmlns:p14="http://schemas.microsoft.com/office/powerpoint/2010/main" val="2823212617"/>
              </p:ext>
            </p:extLst>
          </p:nvPr>
        </p:nvGraphicFramePr>
        <p:xfrm>
          <a:off x="2936876" y="1203598"/>
          <a:ext cx="6099619" cy="3515360"/>
        </p:xfrm>
        <a:graphic>
          <a:graphicData uri="http://schemas.openxmlformats.org/drawingml/2006/table">
            <a:tbl>
              <a:tblPr firstRow="1" firstCol="1" bandRow="1">
                <a:tableStyleId>{93296810-A885-4BE3-A3E7-6D5BEEA58F35}</a:tableStyleId>
              </a:tblPr>
              <a:tblGrid>
                <a:gridCol w="1291684">
                  <a:extLst>
                    <a:ext uri="{9D8B030D-6E8A-4147-A177-3AD203B41FA5}">
                      <a16:colId xmlns:a16="http://schemas.microsoft.com/office/drawing/2014/main" val="4040330761"/>
                    </a:ext>
                  </a:extLst>
                </a:gridCol>
                <a:gridCol w="2774729">
                  <a:extLst>
                    <a:ext uri="{9D8B030D-6E8A-4147-A177-3AD203B41FA5}">
                      <a16:colId xmlns:a16="http://schemas.microsoft.com/office/drawing/2014/main" val="940645869"/>
                    </a:ext>
                  </a:extLst>
                </a:gridCol>
                <a:gridCol w="2033206">
                  <a:extLst>
                    <a:ext uri="{9D8B030D-6E8A-4147-A177-3AD203B41FA5}">
                      <a16:colId xmlns:a16="http://schemas.microsoft.com/office/drawing/2014/main" val="1473046826"/>
                    </a:ext>
                  </a:extLst>
                </a:gridCol>
              </a:tblGrid>
              <a:tr h="771580">
                <a:tc>
                  <a:txBody>
                    <a:bodyPr/>
                    <a:lstStyle/>
                    <a:p>
                      <a:pPr algn="ctr">
                        <a:lnSpc>
                          <a:spcPct val="100000"/>
                        </a:lnSpc>
                        <a:spcAft>
                          <a:spcPts val="80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p>
                    <a:p>
                      <a:pPr algn="ctr">
                        <a:lnSpc>
                          <a:spcPct val="100000"/>
                        </a:lnSpc>
                        <a:spcAft>
                          <a:spcPts val="800"/>
                        </a:spcAft>
                      </a:pPr>
                      <a:r>
                        <a:rPr lang="en-US" sz="2800" dirty="0">
                          <a:effectLst/>
                          <a:latin typeface="Times New Roman" panose="02020603050405020304" pitchFamily="18" charset="0"/>
                          <a:cs typeface="Times New Roman" panose="02020603050405020304" pitchFamily="18" charset="0"/>
                        </a:rPr>
                        <a:t>ca </a:t>
                      </a:r>
                      <a:r>
                        <a:rPr lang="en-US" sz="2800" dirty="0" err="1">
                          <a:effectLst/>
                          <a:latin typeface="Times New Roman" panose="02020603050405020304" pitchFamily="18" charset="0"/>
                          <a:cs typeface="Times New Roman" panose="02020603050405020304" pitchFamily="18" charset="0"/>
                        </a:rPr>
                        <a:t>dao</a:t>
                      </a:r>
                      <a:endParaRPr lang="x-none"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tc>
                <a:tc>
                  <a:txBody>
                    <a:bodyPr/>
                    <a:lstStyle/>
                    <a:p>
                      <a:pPr algn="ctr">
                        <a:lnSpc>
                          <a:spcPct val="100000"/>
                        </a:lnSpc>
                        <a:spcAft>
                          <a:spcPts val="800"/>
                        </a:spcAft>
                      </a:pP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đáo</a:t>
                      </a:r>
                      <a:endParaRPr lang="x-none"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tc>
                <a:tc>
                  <a:txBody>
                    <a:bodyPr/>
                    <a:lstStyle/>
                    <a:p>
                      <a:pPr algn="ctr">
                        <a:lnSpc>
                          <a:spcPct val="100000"/>
                        </a:lnSpc>
                        <a:spcAft>
                          <a:spcPts val="800"/>
                        </a:spcAft>
                      </a:pPr>
                      <a:r>
                        <a:rPr lang="en-US" sz="2800" dirty="0" err="1">
                          <a:effectLst/>
                          <a:latin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thích</a:t>
                      </a:r>
                      <a:endParaRPr lang="x-none"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tc>
                <a:extLst>
                  <a:ext uri="{0D108BD9-81ED-4DB2-BD59-A6C34878D82A}">
                    <a16:rowId xmlns:a16="http://schemas.microsoft.com/office/drawing/2014/main" val="2470117645"/>
                  </a:ext>
                </a:extLst>
              </a:tr>
              <a:tr h="639931">
                <a:tc>
                  <a:txBody>
                    <a:bodyPr/>
                    <a:lstStyle/>
                    <a:p>
                      <a:pPr algn="ctr">
                        <a:lnSpc>
                          <a:spcPct val="150000"/>
                        </a:lnSpc>
                        <a:spcAft>
                          <a:spcPts val="800"/>
                        </a:spcAft>
                      </a:pPr>
                      <a:r>
                        <a:rPr lang="en-US" sz="2800" dirty="0">
                          <a:effectLst/>
                          <a:latin typeface="Times New Roman" panose="02020603050405020304" pitchFamily="18" charset="0"/>
                          <a:cs typeface="Times New Roman" panose="02020603050405020304" pitchFamily="18" charset="0"/>
                        </a:rPr>
                        <a:t>1</a:t>
                      </a:r>
                      <a:endParaRPr lang="x-none"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nSpc>
                          <a:spcPct val="150000"/>
                        </a:lnSpc>
                        <a:spcAft>
                          <a:spcPts val="800"/>
                        </a:spcAft>
                      </a:pPr>
                      <a:r>
                        <a:rPr lang="en-US" sz="2800" dirty="0">
                          <a:effectLst/>
                          <a:latin typeface="Times New Roman" panose="02020603050405020304" pitchFamily="18" charset="0"/>
                          <a:cs typeface="Times New Roman" panose="02020603050405020304" pitchFamily="18" charset="0"/>
                        </a:rPr>
                        <a:t> </a:t>
                      </a:r>
                      <a:endParaRPr lang="x-none"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nSpc>
                          <a:spcPct val="150000"/>
                        </a:lnSpc>
                        <a:spcAft>
                          <a:spcPts val="800"/>
                        </a:spcAft>
                      </a:pPr>
                      <a:r>
                        <a:rPr lang="en-US" sz="2800">
                          <a:effectLst/>
                          <a:latin typeface="Times New Roman" panose="02020603050405020304" pitchFamily="18" charset="0"/>
                          <a:cs typeface="Times New Roman" panose="02020603050405020304" pitchFamily="18" charset="0"/>
                        </a:rPr>
                        <a:t> </a:t>
                      </a:r>
                      <a:endParaRPr lang="x-none"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extLst>
                  <a:ext uri="{0D108BD9-81ED-4DB2-BD59-A6C34878D82A}">
                    <a16:rowId xmlns:a16="http://schemas.microsoft.com/office/drawing/2014/main" val="270567522"/>
                  </a:ext>
                </a:extLst>
              </a:tr>
              <a:tr h="639931">
                <a:tc>
                  <a:txBody>
                    <a:bodyPr/>
                    <a:lstStyle/>
                    <a:p>
                      <a:pPr algn="ctr">
                        <a:lnSpc>
                          <a:spcPct val="150000"/>
                        </a:lnSpc>
                        <a:spcAft>
                          <a:spcPts val="800"/>
                        </a:spcAft>
                      </a:pPr>
                      <a:r>
                        <a:rPr lang="en-US" sz="2800">
                          <a:effectLst/>
                          <a:latin typeface="Times New Roman" panose="02020603050405020304" pitchFamily="18" charset="0"/>
                          <a:cs typeface="Times New Roman" panose="02020603050405020304" pitchFamily="18" charset="0"/>
                        </a:rPr>
                        <a:t>2</a:t>
                      </a:r>
                      <a:endParaRPr lang="x-none"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nSpc>
                          <a:spcPct val="150000"/>
                        </a:lnSpc>
                        <a:spcAft>
                          <a:spcPts val="800"/>
                        </a:spcAft>
                      </a:pPr>
                      <a:r>
                        <a:rPr lang="en-US" sz="2800">
                          <a:effectLst/>
                          <a:latin typeface="Times New Roman" panose="02020603050405020304" pitchFamily="18" charset="0"/>
                          <a:cs typeface="Times New Roman" panose="02020603050405020304" pitchFamily="18" charset="0"/>
                        </a:rPr>
                        <a:t> </a:t>
                      </a:r>
                      <a:endParaRPr lang="x-none"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nSpc>
                          <a:spcPct val="150000"/>
                        </a:lnSpc>
                        <a:spcAft>
                          <a:spcPts val="800"/>
                        </a:spcAft>
                      </a:pPr>
                      <a:r>
                        <a:rPr lang="en-US" sz="2800">
                          <a:effectLst/>
                          <a:latin typeface="Times New Roman" panose="02020603050405020304" pitchFamily="18" charset="0"/>
                          <a:cs typeface="Times New Roman" panose="02020603050405020304" pitchFamily="18" charset="0"/>
                        </a:rPr>
                        <a:t> </a:t>
                      </a:r>
                      <a:endParaRPr lang="x-none"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extLst>
                  <a:ext uri="{0D108BD9-81ED-4DB2-BD59-A6C34878D82A}">
                    <a16:rowId xmlns:a16="http://schemas.microsoft.com/office/drawing/2014/main" val="4153227540"/>
                  </a:ext>
                </a:extLst>
              </a:tr>
              <a:tr h="639931">
                <a:tc>
                  <a:txBody>
                    <a:bodyPr/>
                    <a:lstStyle/>
                    <a:p>
                      <a:pPr algn="ctr">
                        <a:lnSpc>
                          <a:spcPct val="150000"/>
                        </a:lnSpc>
                        <a:spcAft>
                          <a:spcPts val="800"/>
                        </a:spcAft>
                      </a:pPr>
                      <a:r>
                        <a:rPr lang="en-US" sz="2800">
                          <a:effectLst/>
                          <a:latin typeface="Times New Roman" panose="02020603050405020304" pitchFamily="18" charset="0"/>
                          <a:cs typeface="Times New Roman" panose="02020603050405020304" pitchFamily="18" charset="0"/>
                        </a:rPr>
                        <a:t>3</a:t>
                      </a:r>
                      <a:endParaRPr lang="x-none"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nSpc>
                          <a:spcPct val="107000"/>
                        </a:lnSpc>
                      </a:pPr>
                      <a:endParaRPr lang="x-none" sz="2800">
                        <a:effectLst/>
                        <a:latin typeface="Times New Roman" panose="02020603050405020304" pitchFamily="18" charset="0"/>
                        <a:cs typeface="Times New Roman" panose="02020603050405020304" pitchFamily="18" charset="0"/>
                      </a:endParaRPr>
                    </a:p>
                  </a:txBody>
                  <a:tcPr marL="73025" marR="73025" marT="0" marB="0"/>
                </a:tc>
                <a:tc>
                  <a:txBody>
                    <a:bodyPr/>
                    <a:lstStyle/>
                    <a:p>
                      <a:pPr>
                        <a:lnSpc>
                          <a:spcPct val="107000"/>
                        </a:lnSpc>
                      </a:pPr>
                      <a:endParaRPr lang="x-none" sz="2800">
                        <a:effectLst/>
                        <a:latin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3793851429"/>
                  </a:ext>
                </a:extLst>
              </a:tr>
              <a:tr h="639931">
                <a:tc>
                  <a:txBody>
                    <a:bodyPr/>
                    <a:lstStyle/>
                    <a:p>
                      <a:pPr algn="ctr">
                        <a:lnSpc>
                          <a:spcPct val="150000"/>
                        </a:lnSpc>
                        <a:spcAft>
                          <a:spcPts val="800"/>
                        </a:spcAft>
                      </a:pPr>
                      <a:r>
                        <a:rPr lang="en-US" sz="2800" dirty="0">
                          <a:effectLst/>
                          <a:latin typeface="Times New Roman" panose="02020603050405020304" pitchFamily="18" charset="0"/>
                          <a:cs typeface="Times New Roman" panose="02020603050405020304" pitchFamily="18" charset="0"/>
                        </a:rPr>
                        <a:t>4</a:t>
                      </a:r>
                      <a:endParaRPr lang="x-none"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nSpc>
                          <a:spcPct val="107000"/>
                        </a:lnSpc>
                      </a:pPr>
                      <a:endParaRPr lang="x-none" sz="2800">
                        <a:effectLst/>
                        <a:latin typeface="Times New Roman" panose="02020603050405020304" pitchFamily="18" charset="0"/>
                        <a:cs typeface="Times New Roman" panose="02020603050405020304" pitchFamily="18" charset="0"/>
                      </a:endParaRPr>
                    </a:p>
                  </a:txBody>
                  <a:tcPr marL="73025" marR="73025" marT="0" marB="0"/>
                </a:tc>
                <a:tc>
                  <a:txBody>
                    <a:bodyPr/>
                    <a:lstStyle/>
                    <a:p>
                      <a:pPr>
                        <a:lnSpc>
                          <a:spcPct val="107000"/>
                        </a:lnSpc>
                      </a:pPr>
                      <a:endParaRPr lang="x-none" sz="2800" dirty="0">
                        <a:effectLst/>
                        <a:latin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4270542428"/>
                  </a:ext>
                </a:extLst>
              </a:tr>
            </a:tbl>
          </a:graphicData>
        </a:graphic>
      </p:graphicFrame>
      <p:pic>
        <p:nvPicPr>
          <p:cNvPr id="10" name="Picture 9" descr="A picture containing text, toy, doll&#10;&#10;Description automatically generated">
            <a:extLst>
              <a:ext uri="{FF2B5EF4-FFF2-40B4-BE49-F238E27FC236}">
                <a16:creationId xmlns:a16="http://schemas.microsoft.com/office/drawing/2014/main" id="{8615829C-416C-6640-B4BE-C150AB9C6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1670738"/>
            <a:ext cx="3219822" cy="3219822"/>
          </a:xfrm>
          <a:prstGeom prst="rect">
            <a:avLst/>
          </a:prstGeom>
        </p:spPr>
      </p:pic>
    </p:spTree>
    <p:extLst>
      <p:ext uri="{BB962C8B-B14F-4D97-AF65-F5344CB8AC3E}">
        <p14:creationId xmlns:p14="http://schemas.microsoft.com/office/powerpoint/2010/main" val="173408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6E10723E-8789-B047-8A0D-655B93DCE9E5}"/>
              </a:ext>
            </a:extLst>
          </p:cNvPr>
          <p:cNvSpPr/>
          <p:nvPr/>
        </p:nvSpPr>
        <p:spPr>
          <a:xfrm>
            <a:off x="0" y="-20538"/>
            <a:ext cx="9144000" cy="587395"/>
          </a:xfrm>
          <a:prstGeom prst="roundRect">
            <a:avLst/>
          </a:prstGeom>
        </p:spPr>
        <p:style>
          <a:lnRef idx="0">
            <a:schemeClr val="accent2"/>
          </a:lnRef>
          <a:fillRef idx="3">
            <a:schemeClr val="accent2"/>
          </a:fillRef>
          <a:effectRef idx="3">
            <a:schemeClr val="accent2"/>
          </a:effectRef>
          <a:fontRef idx="minor">
            <a:schemeClr val="lt1"/>
          </a:fontRef>
        </p:style>
        <p:txBody>
          <a:bodyPr wrap="square" lIns="68580" tIns="34290" rIns="68580" bIns="34290" rtlCol="0" anchor="ctr">
            <a:spAutoFit/>
          </a:bodyPr>
          <a:lstStyle/>
          <a:p>
            <a:pPr algn="ctr"/>
            <a:r>
              <a:rPr lang="x-none" sz="3000" b="1" dirty="0">
                <a:ln w="0">
                  <a:noFill/>
                </a:ln>
                <a:solidFill>
                  <a:schemeClr val="bg1"/>
                </a:solidFill>
                <a:latin typeface="Times New Roman" panose="02020603050405020304" pitchFamily="18" charset="0"/>
                <a:cs typeface="Times New Roman" panose="02020603050405020304" pitchFamily="18" charset="0"/>
              </a:rPr>
              <a:t> NHỮNG HÌNH ẢNH ĐỘC ĐÁO TRONG CA DAO</a:t>
            </a:r>
          </a:p>
        </p:txBody>
      </p:sp>
      <p:graphicFrame>
        <p:nvGraphicFramePr>
          <p:cNvPr id="2" name="Table 1">
            <a:extLst>
              <a:ext uri="{FF2B5EF4-FFF2-40B4-BE49-F238E27FC236}">
                <a16:creationId xmlns:a16="http://schemas.microsoft.com/office/drawing/2014/main" id="{E7120E09-F305-7043-891E-0DBF29EB5FF1}"/>
              </a:ext>
            </a:extLst>
          </p:cNvPr>
          <p:cNvGraphicFramePr>
            <a:graphicFrameLocks noGrp="1"/>
          </p:cNvGraphicFramePr>
          <p:nvPr>
            <p:extLst>
              <p:ext uri="{D42A27DB-BD31-4B8C-83A1-F6EECF244321}">
                <p14:modId xmlns:p14="http://schemas.microsoft.com/office/powerpoint/2010/main" val="362815334"/>
              </p:ext>
            </p:extLst>
          </p:nvPr>
        </p:nvGraphicFramePr>
        <p:xfrm>
          <a:off x="35496" y="771550"/>
          <a:ext cx="8928992" cy="4368408"/>
        </p:xfrm>
        <a:graphic>
          <a:graphicData uri="http://schemas.openxmlformats.org/drawingml/2006/table">
            <a:tbl>
              <a:tblPr firstRow="1" firstCol="1" bandRow="1">
                <a:tableStyleId>{93296810-A885-4BE3-A3E7-6D5BEEA58F35}</a:tableStyleId>
              </a:tblPr>
              <a:tblGrid>
                <a:gridCol w="648072">
                  <a:extLst>
                    <a:ext uri="{9D8B030D-6E8A-4147-A177-3AD203B41FA5}">
                      <a16:colId xmlns:a16="http://schemas.microsoft.com/office/drawing/2014/main" val="4040330761"/>
                    </a:ext>
                  </a:extLst>
                </a:gridCol>
                <a:gridCol w="2849117">
                  <a:extLst>
                    <a:ext uri="{9D8B030D-6E8A-4147-A177-3AD203B41FA5}">
                      <a16:colId xmlns:a16="http://schemas.microsoft.com/office/drawing/2014/main" val="940645869"/>
                    </a:ext>
                  </a:extLst>
                </a:gridCol>
                <a:gridCol w="5431803">
                  <a:extLst>
                    <a:ext uri="{9D8B030D-6E8A-4147-A177-3AD203B41FA5}">
                      <a16:colId xmlns:a16="http://schemas.microsoft.com/office/drawing/2014/main" val="1473046826"/>
                    </a:ext>
                  </a:extLst>
                </a:gridCol>
              </a:tblGrid>
              <a:tr h="792088">
                <a:tc>
                  <a:txBody>
                    <a:bodyPr/>
                    <a:lstStyle/>
                    <a:p>
                      <a:pPr algn="ctr">
                        <a:lnSpc>
                          <a:spcPct val="100000"/>
                        </a:lnSpc>
                        <a:spcAft>
                          <a:spcPts val="800"/>
                        </a:spcAft>
                      </a:pPr>
                      <a:r>
                        <a:rPr lang="en-US" sz="1900" dirty="0" err="1">
                          <a:effectLst/>
                          <a:latin typeface="Times New Roman" panose="02020603050405020304" pitchFamily="18" charset="0"/>
                          <a:cs typeface="Times New Roman" panose="02020603050405020304" pitchFamily="18" charset="0"/>
                        </a:rPr>
                        <a:t>Bài</a:t>
                      </a:r>
                      <a:r>
                        <a:rPr lang="en-US" sz="1900" dirty="0">
                          <a:effectLst/>
                          <a:latin typeface="Times New Roman" panose="02020603050405020304" pitchFamily="18" charset="0"/>
                          <a:cs typeface="Times New Roman" panose="02020603050405020304" pitchFamily="18" charset="0"/>
                        </a:rPr>
                        <a:t> </a:t>
                      </a:r>
                    </a:p>
                    <a:p>
                      <a:pPr algn="ctr">
                        <a:lnSpc>
                          <a:spcPct val="100000"/>
                        </a:lnSpc>
                        <a:spcAft>
                          <a:spcPts val="800"/>
                        </a:spcAft>
                      </a:pPr>
                      <a:r>
                        <a:rPr lang="en-US" sz="1900" dirty="0">
                          <a:effectLst/>
                          <a:latin typeface="Times New Roman" panose="02020603050405020304" pitchFamily="18" charset="0"/>
                          <a:cs typeface="Times New Roman" panose="02020603050405020304" pitchFamily="18" charset="0"/>
                        </a:rPr>
                        <a:t>Ca </a:t>
                      </a:r>
                      <a:r>
                        <a:rPr lang="en-US" sz="1900" dirty="0" err="1">
                          <a:effectLst/>
                          <a:latin typeface="Times New Roman" panose="02020603050405020304" pitchFamily="18" charset="0"/>
                          <a:cs typeface="Times New Roman" panose="02020603050405020304" pitchFamily="18" charset="0"/>
                        </a:rPr>
                        <a:t>dao</a:t>
                      </a:r>
                      <a:endParaRPr lang="x-none"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tc>
                <a:tc>
                  <a:txBody>
                    <a:bodyPr/>
                    <a:lstStyle/>
                    <a:p>
                      <a:pPr algn="ctr">
                        <a:lnSpc>
                          <a:spcPct val="100000"/>
                        </a:lnSpc>
                        <a:spcAft>
                          <a:spcPts val="800"/>
                        </a:spcAft>
                      </a:pPr>
                      <a:r>
                        <a:rPr lang="en-US" sz="1900" dirty="0" err="1">
                          <a:effectLst/>
                          <a:latin typeface="Times New Roman" panose="02020603050405020304" pitchFamily="18" charset="0"/>
                          <a:cs typeface="Times New Roman" panose="02020603050405020304" pitchFamily="18" charset="0"/>
                        </a:rPr>
                        <a:t>Từ</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ngữ</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hình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ảnh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độc</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đáo</a:t>
                      </a:r>
                      <a:endParaRPr lang="x-none"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tc>
                <a:tc>
                  <a:txBody>
                    <a:bodyPr/>
                    <a:lstStyle/>
                    <a:p>
                      <a:pPr algn="ctr">
                        <a:lnSpc>
                          <a:spcPct val="100000"/>
                        </a:lnSpc>
                        <a:spcAft>
                          <a:spcPts val="800"/>
                        </a:spcAft>
                      </a:pPr>
                      <a:r>
                        <a:rPr lang="en-US" sz="1900" dirty="0" err="1">
                          <a:effectLst/>
                          <a:latin typeface="Times New Roman" panose="02020603050405020304" pitchFamily="18" charset="0"/>
                          <a:cs typeface="Times New Roman" panose="02020603050405020304" pitchFamily="18" charset="0"/>
                        </a:rPr>
                        <a:t>Giải</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thích</a:t>
                      </a:r>
                      <a:endParaRPr lang="x-none"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tc>
                <a:extLst>
                  <a:ext uri="{0D108BD9-81ED-4DB2-BD59-A6C34878D82A}">
                    <a16:rowId xmlns:a16="http://schemas.microsoft.com/office/drawing/2014/main" val="2470117645"/>
                  </a:ext>
                </a:extLst>
              </a:tr>
              <a:tr h="792088">
                <a:tc>
                  <a:txBody>
                    <a:bodyPr/>
                    <a:lstStyle/>
                    <a:p>
                      <a:pPr algn="ctr">
                        <a:lnSpc>
                          <a:spcPct val="100000"/>
                        </a:lnSpc>
                        <a:spcAft>
                          <a:spcPts val="800"/>
                        </a:spcAft>
                      </a:pPr>
                      <a:r>
                        <a:rPr lang="en-US" sz="1900" dirty="0">
                          <a:effectLst/>
                          <a:latin typeface="Times New Roman" panose="02020603050405020304" pitchFamily="18" charset="0"/>
                          <a:cs typeface="Times New Roman" panose="02020603050405020304" pitchFamily="18" charset="0"/>
                        </a:rPr>
                        <a:t>1</a:t>
                      </a:r>
                      <a:endParaRPr lang="x-none"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nSpc>
                          <a:spcPct val="100000"/>
                        </a:lnSpc>
                        <a:spcAft>
                          <a:spcPts val="800"/>
                        </a:spcAft>
                      </a:pP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Phồn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hoa</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thứ</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nhất</a:t>
                      </a:r>
                      <a:r>
                        <a:rPr lang="en-US" sz="1900" dirty="0">
                          <a:effectLst/>
                          <a:latin typeface="Times New Roman" panose="02020603050405020304" pitchFamily="18" charset="0"/>
                          <a:cs typeface="Times New Roman" panose="02020603050405020304" pitchFamily="18" charset="0"/>
                        </a:rPr>
                        <a:t> Long </a:t>
                      </a:r>
                      <a:r>
                        <a:rPr lang="en-US" sz="1900" dirty="0" err="1">
                          <a:effectLst/>
                          <a:latin typeface="Times New Roman" panose="02020603050405020304" pitchFamily="18" charset="0"/>
                          <a:cs typeface="Times New Roman" panose="02020603050405020304" pitchFamily="18" charset="0"/>
                        </a:rPr>
                        <a:t>Thành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Phố</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giăng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mắc</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cửi</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đường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quanh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bàn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cờ</a:t>
                      </a:r>
                      <a:r>
                        <a:rPr lang="en-US" sz="1900" dirty="0">
                          <a:effectLst/>
                          <a:latin typeface="Times New Roman" panose="02020603050405020304" pitchFamily="18" charset="0"/>
                          <a:cs typeface="Times New Roman" panose="02020603050405020304" pitchFamily="18" charset="0"/>
                        </a:rPr>
                        <a:t>.</a:t>
                      </a:r>
                      <a:endParaRPr lang="x-none"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gn="just">
                        <a:lnSpc>
                          <a:spcPct val="100000"/>
                        </a:lnSpc>
                        <a:spcAft>
                          <a:spcPts val="800"/>
                        </a:spcAft>
                      </a:pPr>
                      <a:r>
                        <a:rPr lang="en-US" sz="1900" dirty="0" err="1">
                          <a:effectLst/>
                          <a:latin typeface="Times New Roman" panose="02020603050405020304" pitchFamily="18" charset="0"/>
                          <a:cs typeface="Times New Roman" panose="02020603050405020304" pitchFamily="18" charset="0"/>
                        </a:rPr>
                        <a:t>Câu</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thơ</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gợi</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lên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hình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ảnh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kinh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thành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Thăng</a:t>
                      </a:r>
                      <a:r>
                        <a:rPr lang="en-US" sz="1900" dirty="0">
                          <a:effectLst/>
                          <a:latin typeface="Times New Roman" panose="02020603050405020304" pitchFamily="18" charset="0"/>
                          <a:cs typeface="Times New Roman" panose="02020603050405020304" pitchFamily="18" charset="0"/>
                        </a:rPr>
                        <a:t> Long </a:t>
                      </a:r>
                      <a:r>
                        <a:rPr lang="en-US" sz="1900" dirty="0" err="1">
                          <a:effectLst/>
                          <a:latin typeface="Times New Roman" panose="02020603050405020304" pitchFamily="18" charset="0"/>
                          <a:cs typeface="Times New Roman" panose="02020603050405020304" pitchFamily="18" charset="0"/>
                        </a:rPr>
                        <a:t>đông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đúc</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nhộn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nhịp</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tấp</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nập</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đường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xá</a:t>
                      </a:r>
                      <a:r>
                        <a:rPr lang="en-US" sz="1900" dirty="0">
                          <a:effectLst/>
                          <a:latin typeface="Times New Roman" panose="02020603050405020304" pitchFamily="18" charset="0"/>
                          <a:cs typeface="Times New Roman" panose="02020603050405020304" pitchFamily="18" charset="0"/>
                        </a:rPr>
                        <a:t>.</a:t>
                      </a:r>
                      <a:endParaRPr lang="x-none"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extLst>
                  <a:ext uri="{0D108BD9-81ED-4DB2-BD59-A6C34878D82A}">
                    <a16:rowId xmlns:a16="http://schemas.microsoft.com/office/drawing/2014/main" val="270567522"/>
                  </a:ext>
                </a:extLst>
              </a:tr>
              <a:tr h="792088">
                <a:tc>
                  <a:txBody>
                    <a:bodyPr/>
                    <a:lstStyle/>
                    <a:p>
                      <a:pPr algn="ctr">
                        <a:lnSpc>
                          <a:spcPct val="100000"/>
                        </a:lnSpc>
                        <a:spcAft>
                          <a:spcPts val="800"/>
                        </a:spcAft>
                      </a:pPr>
                      <a:r>
                        <a:rPr lang="en-US" sz="1900" dirty="0">
                          <a:effectLst/>
                          <a:latin typeface="Times New Roman" panose="02020603050405020304" pitchFamily="18" charset="0"/>
                          <a:cs typeface="Times New Roman" panose="02020603050405020304" pitchFamily="18" charset="0"/>
                        </a:rPr>
                        <a:t>2</a:t>
                      </a:r>
                      <a:endParaRPr lang="x-none"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nSpc>
                          <a:spcPct val="100000"/>
                        </a:lnSpc>
                        <a:spcAft>
                          <a:spcPts val="800"/>
                        </a:spcAft>
                      </a:pPr>
                      <a:r>
                        <a:rPr lang="en-US" sz="1900" dirty="0" err="1">
                          <a:effectLst/>
                          <a:latin typeface="Times New Roman" panose="02020603050405020304" pitchFamily="18" charset="0"/>
                          <a:cs typeface="Times New Roman" panose="02020603050405020304" pitchFamily="18" charset="0"/>
                        </a:rPr>
                        <a:t>Sâu</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nhất</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là</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sông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Bạch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Đằng</a:t>
                      </a:r>
                      <a:r>
                        <a:rPr lang="en-US" sz="1900" dirty="0">
                          <a:effectLst/>
                          <a:latin typeface="Times New Roman" panose="02020603050405020304" pitchFamily="18" charset="0"/>
                          <a:cs typeface="Times New Roman" panose="02020603050405020304" pitchFamily="18" charset="0"/>
                        </a:rPr>
                        <a:t>/ Ba </a:t>
                      </a:r>
                      <a:r>
                        <a:rPr lang="en-US" sz="1900" dirty="0" err="1">
                          <a:effectLst/>
                          <a:latin typeface="Times New Roman" panose="02020603050405020304" pitchFamily="18" charset="0"/>
                          <a:cs typeface="Times New Roman" panose="02020603050405020304" pitchFamily="18" charset="0"/>
                        </a:rPr>
                        <a:t>lần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giặc</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đến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ba</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lần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giặc</a:t>
                      </a:r>
                      <a:r>
                        <a:rPr lang="en-US" sz="1900" dirty="0">
                          <a:effectLst/>
                          <a:latin typeface="Times New Roman" panose="02020603050405020304" pitchFamily="18" charset="0"/>
                          <a:cs typeface="Times New Roman" panose="02020603050405020304" pitchFamily="18" charset="0"/>
                        </a:rPr>
                        <a:t> tan</a:t>
                      </a:r>
                      <a:endParaRPr lang="x-none"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gn="just">
                        <a:lnSpc>
                          <a:spcPct val="100000"/>
                        </a:lnSpc>
                        <a:spcAft>
                          <a:spcPts val="800"/>
                        </a:spcAft>
                      </a:pPr>
                      <a:r>
                        <a:rPr lang="en-US" sz="1900" dirty="0" err="1">
                          <a:effectLst/>
                          <a:latin typeface="Times New Roman" panose="02020603050405020304" pitchFamily="18" charset="0"/>
                          <a:cs typeface="Times New Roman" panose="02020603050405020304" pitchFamily="18" charset="0"/>
                        </a:rPr>
                        <a:t>Thể</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hiện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được</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vẻ</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đẹp</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và</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lòng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tự</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hào</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về</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lịch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sử</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quê</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hương</a:t>
                      </a:r>
                      <a:r>
                        <a:rPr lang="en-US" sz="1900" dirty="0">
                          <a:effectLst/>
                          <a:latin typeface="Times New Roman" panose="02020603050405020304" pitchFamily="18" charset="0"/>
                          <a:cs typeface="Times New Roman" panose="02020603050405020304" pitchFamily="18" charset="0"/>
                        </a:rPr>
                        <a:t>.</a:t>
                      </a:r>
                      <a:endParaRPr lang="x-none"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extLst>
                  <a:ext uri="{0D108BD9-81ED-4DB2-BD59-A6C34878D82A}">
                    <a16:rowId xmlns:a16="http://schemas.microsoft.com/office/drawing/2014/main" val="4153227540"/>
                  </a:ext>
                </a:extLst>
              </a:tr>
              <a:tr h="792088">
                <a:tc>
                  <a:txBody>
                    <a:bodyPr/>
                    <a:lstStyle/>
                    <a:p>
                      <a:pPr algn="ctr">
                        <a:lnSpc>
                          <a:spcPct val="100000"/>
                        </a:lnSpc>
                        <a:spcAft>
                          <a:spcPts val="800"/>
                        </a:spcAft>
                      </a:pPr>
                      <a:r>
                        <a:rPr lang="en-US" sz="1900">
                          <a:effectLst/>
                          <a:latin typeface="Times New Roman" panose="02020603050405020304" pitchFamily="18" charset="0"/>
                          <a:cs typeface="Times New Roman" panose="02020603050405020304" pitchFamily="18" charset="0"/>
                        </a:rPr>
                        <a:t>3</a:t>
                      </a:r>
                      <a:endParaRPr lang="x-none" sz="19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nSpc>
                          <a:spcPct val="100000"/>
                        </a:lnSpc>
                      </a:pPr>
                      <a:r>
                        <a:rPr lang="x-none" sz="1900" dirty="0">
                          <a:effectLst/>
                          <a:latin typeface="Times New Roman" panose="02020603050405020304" pitchFamily="18" charset="0"/>
                          <a:cs typeface="Times New Roman" panose="02020603050405020304" pitchFamily="18" charset="0"/>
                        </a:rPr>
                        <a:t>Có đầm Thị Nại, có cù lao Xanh</a:t>
                      </a:r>
                    </a:p>
                  </a:txBody>
                  <a:tcPr marL="73025" marR="73025" marT="0" marB="0"/>
                </a:tc>
                <a:tc>
                  <a:txBody>
                    <a:bodyPr/>
                    <a:lstStyle/>
                    <a:p>
                      <a:pPr algn="just">
                        <a:lnSpc>
                          <a:spcPct val="100000"/>
                        </a:lnSpc>
                      </a:pPr>
                      <a:r>
                        <a:rPr lang="x-none" sz="1900" dirty="0">
                          <a:effectLst/>
                          <a:latin typeface="Times New Roman" panose="02020603050405020304" pitchFamily="18" charset="0"/>
                          <a:cs typeface="Times New Roman" panose="02020603050405020304" pitchFamily="18" charset="0"/>
                        </a:rPr>
                        <a:t>Câu ca dao gợi đến những danh thắng gắn liền với lịch sử đấu tranh của dân tộc, đồng thời thể hiện lòng tự hào về những cảnh đẹp quê hương.</a:t>
                      </a:r>
                    </a:p>
                  </a:txBody>
                  <a:tcPr marL="73025" marR="73025" marT="0" marB="0"/>
                </a:tc>
                <a:extLst>
                  <a:ext uri="{0D108BD9-81ED-4DB2-BD59-A6C34878D82A}">
                    <a16:rowId xmlns:a16="http://schemas.microsoft.com/office/drawing/2014/main" val="3793851429"/>
                  </a:ext>
                </a:extLst>
              </a:tr>
              <a:tr h="792088">
                <a:tc>
                  <a:txBody>
                    <a:bodyPr/>
                    <a:lstStyle/>
                    <a:p>
                      <a:pPr algn="ctr">
                        <a:lnSpc>
                          <a:spcPct val="100000"/>
                        </a:lnSpc>
                        <a:spcAft>
                          <a:spcPts val="800"/>
                        </a:spcAft>
                      </a:pPr>
                      <a:r>
                        <a:rPr lang="en-US" sz="1900" dirty="0">
                          <a:effectLst/>
                          <a:latin typeface="Times New Roman" panose="02020603050405020304" pitchFamily="18" charset="0"/>
                          <a:cs typeface="Times New Roman" panose="02020603050405020304" pitchFamily="18" charset="0"/>
                        </a:rPr>
                        <a:t>4</a:t>
                      </a:r>
                      <a:endParaRPr lang="x-none"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nSpc>
                          <a:spcPct val="100000"/>
                        </a:lnSpc>
                      </a:pPr>
                      <a:r>
                        <a:rPr lang="x-none" sz="1900" dirty="0">
                          <a:effectLst/>
                          <a:latin typeface="Times New Roman" panose="02020603050405020304" pitchFamily="18" charset="0"/>
                          <a:cs typeface="Times New Roman" panose="02020603050405020304" pitchFamily="18" charset="0"/>
                        </a:rPr>
                        <a:t>Tôm sẵn bắt, trời sẵn ăn</a:t>
                      </a:r>
                    </a:p>
                  </a:txBody>
                  <a:tcPr marL="73025" marR="73025" marT="0" marB="0"/>
                </a:tc>
                <a:tc>
                  <a:txBody>
                    <a:bodyPr/>
                    <a:lstStyle/>
                    <a:p>
                      <a:pPr algn="just">
                        <a:lnSpc>
                          <a:spcPct val="100000"/>
                        </a:lnSpc>
                      </a:pPr>
                      <a:r>
                        <a:rPr lang="x-none" sz="1900" dirty="0">
                          <a:effectLst/>
                          <a:latin typeface="Times New Roman" panose="02020603050405020304" pitchFamily="18" charset="0"/>
                          <a:cs typeface="Times New Roman" panose="02020603050405020304" pitchFamily="18" charset="0"/>
                        </a:rPr>
                        <a:t>Hình ảnh thể hiện sự trù phú, giàu có của thiên nhiên ban tặng người dân Tháp Mười.</a:t>
                      </a:r>
                    </a:p>
                  </a:txBody>
                  <a:tcPr marL="73025" marR="73025" marT="0" marB="0"/>
                </a:tc>
                <a:extLst>
                  <a:ext uri="{0D108BD9-81ED-4DB2-BD59-A6C34878D82A}">
                    <a16:rowId xmlns:a16="http://schemas.microsoft.com/office/drawing/2014/main" val="4270542428"/>
                  </a:ext>
                </a:extLst>
              </a:tr>
            </a:tbl>
          </a:graphicData>
        </a:graphic>
      </p:graphicFrame>
    </p:spTree>
    <p:extLst>
      <p:ext uri="{BB962C8B-B14F-4D97-AF65-F5344CB8AC3E}">
        <p14:creationId xmlns:p14="http://schemas.microsoft.com/office/powerpoint/2010/main" val="83277786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245" descr="22">
            <a:extLst>
              <a:ext uri="{FF2B5EF4-FFF2-40B4-BE49-F238E27FC236}">
                <a16:creationId xmlns:a16="http://schemas.microsoft.com/office/drawing/2014/main" id="{B22E721D-CF2F-F14B-A1B2-4E702474E520}"/>
              </a:ext>
            </a:extLst>
          </p:cNvPr>
          <p:cNvPicPr>
            <a:picLocks noChangeAspect="1"/>
          </p:cNvPicPr>
          <p:nvPr/>
        </p:nvPicPr>
        <p:blipFill>
          <a:blip r:embed="rId2"/>
          <a:stretch>
            <a:fillRect/>
          </a:stretch>
        </p:blipFill>
        <p:spPr>
          <a:xfrm>
            <a:off x="1115616" y="0"/>
            <a:ext cx="5066757" cy="4669796"/>
          </a:xfrm>
          <a:prstGeom prst="rect">
            <a:avLst/>
          </a:prstGeom>
          <a:noFill/>
          <a:ln w="9525">
            <a:noFill/>
          </a:ln>
        </p:spPr>
      </p:pic>
      <p:pic>
        <p:nvPicPr>
          <p:cNvPr id="5" name="Picture 3" descr="F:\未标题-1.png">
            <a:extLst>
              <a:ext uri="{FF2B5EF4-FFF2-40B4-BE49-F238E27FC236}">
                <a16:creationId xmlns:a16="http://schemas.microsoft.com/office/drawing/2014/main" id="{B5F77F60-8AEF-D54F-A89E-8B36D744E7F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326" t="18942" r="23264" b="17870"/>
          <a:stretch/>
        </p:blipFill>
        <p:spPr bwMode="auto">
          <a:xfrm>
            <a:off x="6190690" y="2283718"/>
            <a:ext cx="2333377" cy="29840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5A3719-D1FB-7544-982A-227C09B20D2B}"/>
              </a:ext>
            </a:extLst>
          </p:cNvPr>
          <p:cNvSpPr txBox="1"/>
          <p:nvPr/>
        </p:nvSpPr>
        <p:spPr>
          <a:xfrm>
            <a:off x="1453612" y="2094696"/>
            <a:ext cx="4390764" cy="954107"/>
          </a:xfrm>
          <a:prstGeom prst="rect">
            <a:avLst/>
          </a:prstGeom>
          <a:noFill/>
        </p:spPr>
        <p:txBody>
          <a:bodyPr wrap="square" rtlCol="0">
            <a:spAutoFit/>
          </a:bodyPr>
          <a:lstStyle/>
          <a:p>
            <a:pPr algn="ct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4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ca </a:t>
            </a:r>
            <a:r>
              <a:rPr lang="en-US" sz="2800" b="1" i="1" dirty="0" err="1">
                <a:latin typeface="Times New Roman" panose="02020603050405020304" pitchFamily="18" charset="0"/>
                <a:cs typeface="Times New Roman" panose="02020603050405020304" pitchFamily="18" charset="0"/>
              </a:rPr>
              <a:t>dao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thích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Vì</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sao</a:t>
            </a:r>
            <a:r>
              <a:rPr lang="en-US" sz="2800" b="1" i="1" dirty="0">
                <a:latin typeface="Times New Roman" panose="02020603050405020304" pitchFamily="18" charset="0"/>
                <a:cs typeface="Times New Roman" panose="02020603050405020304" pitchFamily="18" charset="0"/>
              </a:rPr>
              <a:t>? </a:t>
            </a:r>
            <a:endParaRPr lang="x-none"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5826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50"/>
                                        <p:tgtEl>
                                          <p:spTgt spid="5"/>
                                        </p:tgtEl>
                                      </p:cBhvr>
                                    </p:animEffect>
                                    <p:anim calcmode="lin" valueType="num">
                                      <p:cBhvr>
                                        <p:cTn id="15" dur="750" fill="hold"/>
                                        <p:tgtEl>
                                          <p:spTgt spid="5"/>
                                        </p:tgtEl>
                                        <p:attrNameLst>
                                          <p:attrName>ppt_x</p:attrName>
                                        </p:attrNameLst>
                                      </p:cBhvr>
                                      <p:tavLst>
                                        <p:tav tm="0">
                                          <p:val>
                                            <p:strVal val="#ppt_x"/>
                                          </p:val>
                                        </p:tav>
                                        <p:tav tm="100000">
                                          <p:val>
                                            <p:strVal val="#ppt_x"/>
                                          </p:val>
                                        </p:tav>
                                      </p:tavLst>
                                    </p:anim>
                                    <p:anim calcmode="lin" valueType="num">
                                      <p:cBhvr>
                                        <p:cTn id="16"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linds(horizontal)">
                                      <p:cBhvr>
                                        <p:cTn id="2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32CF87-D4CE-AC44-BD8F-177533A90B2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91598" y="123478"/>
            <a:ext cx="6425141" cy="4011910"/>
          </a:xfrm>
          <a:prstGeom prst="rect">
            <a:avLst/>
          </a:prstGeom>
          <a:noFill/>
        </p:spPr>
      </p:pic>
      <p:sp>
        <p:nvSpPr>
          <p:cNvPr id="5" name="TextBox 4">
            <a:extLst>
              <a:ext uri="{FF2B5EF4-FFF2-40B4-BE49-F238E27FC236}">
                <a16:creationId xmlns:a16="http://schemas.microsoft.com/office/drawing/2014/main" id="{7E4EA55B-6D1B-0249-9120-AF09667D5258}"/>
              </a:ext>
            </a:extLst>
          </p:cNvPr>
          <p:cNvSpPr txBox="1"/>
          <p:nvPr/>
        </p:nvSpPr>
        <p:spPr>
          <a:xfrm>
            <a:off x="-84665" y="1144901"/>
            <a:ext cx="2284783" cy="2554545"/>
          </a:xfrm>
          <a:prstGeom prst="rect">
            <a:avLst/>
          </a:prstGeom>
          <a:noFill/>
        </p:spPr>
        <p:txBody>
          <a:bodyPr wrap="square" rtlCol="0">
            <a:spAutoFit/>
          </a:bodyPr>
          <a:lstStyle/>
          <a:p>
            <a:pPr algn="ctr"/>
            <a:r>
              <a:rPr lang="x-none" sz="4000" dirty="0">
                <a:solidFill>
                  <a:schemeClr val="accent6">
                    <a:lumMod val="75000"/>
                  </a:schemeClr>
                </a:solidFill>
                <a:latin typeface="#9Slide06 SVNJonitha Script" panose="02000000000000000000" pitchFamily="2" charset="0"/>
              </a:rPr>
              <a:t>MẢNH GHÉP</a:t>
            </a:r>
          </a:p>
          <a:p>
            <a:pPr algn="ctr"/>
            <a:r>
              <a:rPr lang="x-none" sz="4000" dirty="0">
                <a:solidFill>
                  <a:schemeClr val="accent6">
                    <a:lumMod val="75000"/>
                  </a:schemeClr>
                </a:solidFill>
                <a:latin typeface="#9Slide06 SVNJonitha Script" panose="02000000000000000000" pitchFamily="2" charset="0"/>
              </a:rPr>
              <a:t>BÍ</a:t>
            </a:r>
          </a:p>
          <a:p>
            <a:pPr algn="ctr"/>
            <a:r>
              <a:rPr lang="x-none" sz="4000" dirty="0">
                <a:solidFill>
                  <a:schemeClr val="accent6">
                    <a:lumMod val="75000"/>
                  </a:schemeClr>
                </a:solidFill>
                <a:latin typeface="#9Slide06 SVNJonitha Script" panose="02000000000000000000" pitchFamily="2" charset="0"/>
              </a:rPr>
              <a:t>MẬT</a:t>
            </a:r>
          </a:p>
        </p:txBody>
      </p:sp>
      <p:sp>
        <p:nvSpPr>
          <p:cNvPr id="6" name="Màu vàng">
            <a:extLst>
              <a:ext uri="{FF2B5EF4-FFF2-40B4-BE49-F238E27FC236}">
                <a16:creationId xmlns:a16="http://schemas.microsoft.com/office/drawing/2014/main" id="{D8E6B180-B28F-704B-9EE9-D71B79166248}"/>
              </a:ext>
            </a:extLst>
          </p:cNvPr>
          <p:cNvSpPr/>
          <p:nvPr/>
        </p:nvSpPr>
        <p:spPr>
          <a:xfrm>
            <a:off x="2267745" y="123477"/>
            <a:ext cx="2160240" cy="2016000"/>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lIns="68580" tIns="34290" rIns="68580" bIns="34290" rtlCol="0" anchor="ctr">
            <a:spAutoFit/>
          </a:bodyPr>
          <a:lstStyle/>
          <a:p>
            <a:pPr marL="457200" indent="-457200" algn="ctr">
              <a:buFont typeface="Arial" panose="020B0604020202020204" pitchFamily="34" charset="0"/>
              <a:buChar char="•"/>
            </a:pPr>
            <a:endParaRPr lang="x-none" sz="3000" dirty="0">
              <a:ln w="0">
                <a:noFill/>
              </a:ln>
              <a:solidFill>
                <a:schemeClr val="bg1"/>
              </a:solidFill>
              <a:latin typeface="FontAwesome" pitchFamily="2" charset="0"/>
            </a:endParaRPr>
          </a:p>
        </p:txBody>
      </p:sp>
      <p:sp>
        <p:nvSpPr>
          <p:cNvPr id="7" name="Màu đỏ">
            <a:extLst>
              <a:ext uri="{FF2B5EF4-FFF2-40B4-BE49-F238E27FC236}">
                <a16:creationId xmlns:a16="http://schemas.microsoft.com/office/drawing/2014/main" id="{F21B287E-35BF-0242-BEB4-868F3276183F}"/>
              </a:ext>
            </a:extLst>
          </p:cNvPr>
          <p:cNvSpPr/>
          <p:nvPr/>
        </p:nvSpPr>
        <p:spPr>
          <a:xfrm>
            <a:off x="4430743" y="123476"/>
            <a:ext cx="2160240" cy="1980000"/>
          </a:xfrm>
          <a:prstGeom prst="rect">
            <a:avLst/>
          </a:prstGeom>
          <a:solidFill>
            <a:srgbClr val="C86865"/>
          </a:solidFill>
        </p:spPr>
        <p:style>
          <a:lnRef idx="2">
            <a:schemeClr val="accent2"/>
          </a:lnRef>
          <a:fillRef idx="1">
            <a:schemeClr val="lt1"/>
          </a:fillRef>
          <a:effectRef idx="0">
            <a:schemeClr val="accent2"/>
          </a:effectRef>
          <a:fontRef idx="minor">
            <a:schemeClr val="dk1"/>
          </a:fontRef>
        </p:style>
        <p:txBody>
          <a:bodyPr wrap="square" lIns="68580" tIns="34290" rIns="68580" bIns="34290" rtlCol="0" anchor="ctr">
            <a:spAutoFit/>
          </a:bodyPr>
          <a:lstStyle/>
          <a:p>
            <a:pPr marL="457200" indent="-457200" algn="ctr">
              <a:buFont typeface="Arial" panose="020B0604020202020204" pitchFamily="34" charset="0"/>
              <a:buChar char="•"/>
            </a:pPr>
            <a:endParaRPr lang="x-none" sz="3000" dirty="0">
              <a:ln w="0">
                <a:noFill/>
              </a:ln>
              <a:solidFill>
                <a:schemeClr val="bg1"/>
              </a:solidFill>
              <a:latin typeface="FontAwesome" pitchFamily="2" charset="0"/>
            </a:endParaRPr>
          </a:p>
        </p:txBody>
      </p:sp>
      <p:sp>
        <p:nvSpPr>
          <p:cNvPr id="8" name="Màu xanh lá cây">
            <a:extLst>
              <a:ext uri="{FF2B5EF4-FFF2-40B4-BE49-F238E27FC236}">
                <a16:creationId xmlns:a16="http://schemas.microsoft.com/office/drawing/2014/main" id="{B99C7CEC-6183-BA45-919C-C10EA298381B}"/>
              </a:ext>
            </a:extLst>
          </p:cNvPr>
          <p:cNvSpPr/>
          <p:nvPr/>
        </p:nvSpPr>
        <p:spPr>
          <a:xfrm>
            <a:off x="6590983" y="123476"/>
            <a:ext cx="2160240" cy="1980000"/>
          </a:xfrm>
          <a:prstGeom prst="rect">
            <a:avLst/>
          </a:prstGeom>
          <a:solidFill>
            <a:srgbClr val="AFC679"/>
          </a:solidFill>
        </p:spPr>
        <p:style>
          <a:lnRef idx="2">
            <a:schemeClr val="accent2"/>
          </a:lnRef>
          <a:fillRef idx="1">
            <a:schemeClr val="lt1"/>
          </a:fillRef>
          <a:effectRef idx="0">
            <a:schemeClr val="accent2"/>
          </a:effectRef>
          <a:fontRef idx="minor">
            <a:schemeClr val="dk1"/>
          </a:fontRef>
        </p:style>
        <p:txBody>
          <a:bodyPr wrap="square" lIns="68580" tIns="34290" rIns="68580" bIns="34290" rtlCol="0" anchor="ctr">
            <a:spAutoFit/>
          </a:bodyPr>
          <a:lstStyle/>
          <a:p>
            <a:pPr marL="457200" indent="-457200" algn="ctr">
              <a:buFont typeface="Arial" panose="020B0604020202020204" pitchFamily="34" charset="0"/>
              <a:buChar char="•"/>
            </a:pPr>
            <a:endParaRPr lang="x-none" sz="3000" dirty="0">
              <a:ln w="0">
                <a:noFill/>
              </a:ln>
              <a:solidFill>
                <a:schemeClr val="bg1"/>
              </a:solidFill>
              <a:latin typeface="FontAwesome" pitchFamily="2" charset="0"/>
            </a:endParaRPr>
          </a:p>
        </p:txBody>
      </p:sp>
      <p:sp>
        <p:nvSpPr>
          <p:cNvPr id="9" name="Màu tím">
            <a:extLst>
              <a:ext uri="{FF2B5EF4-FFF2-40B4-BE49-F238E27FC236}">
                <a16:creationId xmlns:a16="http://schemas.microsoft.com/office/drawing/2014/main" id="{09C358AD-4371-DB46-B0B0-F8910F5C90B5}"/>
              </a:ext>
            </a:extLst>
          </p:cNvPr>
          <p:cNvSpPr/>
          <p:nvPr/>
        </p:nvSpPr>
        <p:spPr>
          <a:xfrm>
            <a:off x="2261010" y="2109115"/>
            <a:ext cx="2160240" cy="2016000"/>
          </a:xfrm>
          <a:prstGeom prst="rect">
            <a:avLst/>
          </a:prstGeom>
          <a:solidFill>
            <a:srgbClr val="7030A0"/>
          </a:solidFill>
        </p:spPr>
        <p:style>
          <a:lnRef idx="2">
            <a:schemeClr val="accent2"/>
          </a:lnRef>
          <a:fillRef idx="1">
            <a:schemeClr val="lt1"/>
          </a:fillRef>
          <a:effectRef idx="0">
            <a:schemeClr val="accent2"/>
          </a:effectRef>
          <a:fontRef idx="minor">
            <a:schemeClr val="dk1"/>
          </a:fontRef>
        </p:style>
        <p:txBody>
          <a:bodyPr wrap="square" lIns="68580" tIns="34290" rIns="68580" bIns="34290" rtlCol="0" anchor="ctr">
            <a:spAutoFit/>
          </a:bodyPr>
          <a:lstStyle/>
          <a:p>
            <a:pPr marL="457200" indent="-457200" algn="ctr">
              <a:buFont typeface="Arial" panose="020B0604020202020204" pitchFamily="34" charset="0"/>
              <a:buChar char="•"/>
            </a:pPr>
            <a:endParaRPr lang="x-none" sz="3000" dirty="0">
              <a:ln w="0">
                <a:noFill/>
              </a:ln>
              <a:solidFill>
                <a:schemeClr val="bg1"/>
              </a:solidFill>
              <a:latin typeface="FontAwesome" pitchFamily="2" charset="0"/>
            </a:endParaRPr>
          </a:p>
        </p:txBody>
      </p:sp>
      <p:sp>
        <p:nvSpPr>
          <p:cNvPr id="10" name="Màu xanh da trời">
            <a:extLst>
              <a:ext uri="{FF2B5EF4-FFF2-40B4-BE49-F238E27FC236}">
                <a16:creationId xmlns:a16="http://schemas.microsoft.com/office/drawing/2014/main" id="{D5C4EEBD-34DD-AF46-8E1F-4812E6B11B92}"/>
              </a:ext>
            </a:extLst>
          </p:cNvPr>
          <p:cNvSpPr/>
          <p:nvPr/>
        </p:nvSpPr>
        <p:spPr>
          <a:xfrm>
            <a:off x="4424008" y="2109114"/>
            <a:ext cx="2160240" cy="2016000"/>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lIns="68580" tIns="34290" rIns="68580" bIns="34290" rtlCol="0" anchor="ctr">
            <a:spAutoFit/>
          </a:bodyPr>
          <a:lstStyle/>
          <a:p>
            <a:pPr marL="457200" indent="-457200" algn="ctr">
              <a:buFont typeface="Arial" panose="020B0604020202020204" pitchFamily="34" charset="0"/>
              <a:buChar char="•"/>
            </a:pPr>
            <a:endParaRPr lang="x-none" sz="3000" dirty="0">
              <a:ln w="0">
                <a:noFill/>
              </a:ln>
              <a:solidFill>
                <a:schemeClr val="bg1"/>
              </a:solidFill>
              <a:latin typeface="FontAwesome" pitchFamily="2" charset="0"/>
            </a:endParaRPr>
          </a:p>
        </p:txBody>
      </p:sp>
      <p:sp>
        <p:nvSpPr>
          <p:cNvPr id="11" name="Màu cam">
            <a:extLst>
              <a:ext uri="{FF2B5EF4-FFF2-40B4-BE49-F238E27FC236}">
                <a16:creationId xmlns:a16="http://schemas.microsoft.com/office/drawing/2014/main" id="{6168B834-5880-5748-92D3-D1389F0C690F}"/>
              </a:ext>
            </a:extLst>
          </p:cNvPr>
          <p:cNvSpPr/>
          <p:nvPr/>
        </p:nvSpPr>
        <p:spPr>
          <a:xfrm>
            <a:off x="6584533" y="2103476"/>
            <a:ext cx="2160240" cy="2016000"/>
          </a:xfrm>
          <a:prstGeom prst="rect">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wrap="square" lIns="68580" tIns="34290" rIns="68580" bIns="34290" rtlCol="0" anchor="ctr">
            <a:spAutoFit/>
          </a:bodyPr>
          <a:lstStyle/>
          <a:p>
            <a:pPr marL="457200" indent="-457200" algn="ctr">
              <a:buFont typeface="Arial" panose="020B0604020202020204" pitchFamily="34" charset="0"/>
              <a:buChar char="•"/>
            </a:pPr>
            <a:endParaRPr lang="x-none" sz="3000" dirty="0">
              <a:ln w="0">
                <a:noFill/>
              </a:ln>
              <a:solidFill>
                <a:schemeClr val="bg1"/>
              </a:solidFill>
              <a:latin typeface="FontAwesome" pitchFamily="2" charset="0"/>
            </a:endParaRPr>
          </a:p>
        </p:txBody>
      </p:sp>
      <p:sp>
        <p:nvSpPr>
          <p:cNvPr id="12" name="TextBox 11">
            <a:extLst>
              <a:ext uri="{FF2B5EF4-FFF2-40B4-BE49-F238E27FC236}">
                <a16:creationId xmlns:a16="http://schemas.microsoft.com/office/drawing/2014/main" id="{4449E304-EE2F-7847-B354-6F73D7B3A3A7}"/>
              </a:ext>
            </a:extLst>
          </p:cNvPr>
          <p:cNvSpPr txBox="1"/>
          <p:nvPr/>
        </p:nvSpPr>
        <p:spPr>
          <a:xfrm>
            <a:off x="3359680" y="4299645"/>
            <a:ext cx="5059749" cy="523220"/>
          </a:xfrm>
          <a:prstGeom prst="rect">
            <a:avLst/>
          </a:prstGeom>
          <a:noFill/>
        </p:spPr>
        <p:txBody>
          <a:bodyPr wrap="square" rtlCol="0">
            <a:spAutoFit/>
          </a:bodyPr>
          <a:lstStyle/>
          <a:p>
            <a:pPr algn="ctr"/>
            <a:r>
              <a:rPr lang="x-none" sz="2800" b="1" dirty="0">
                <a:latin typeface="Times New Roman" panose="02020603050405020304" pitchFamily="18" charset="0"/>
                <a:cs typeface="Times New Roman" panose="02020603050405020304" pitchFamily="18" charset="0"/>
              </a:rPr>
              <a:t>Phố gì có dáng lừ lừ cua đi?</a:t>
            </a:r>
          </a:p>
        </p:txBody>
      </p:sp>
      <p:sp>
        <p:nvSpPr>
          <p:cNvPr id="13" name="TextBox 12">
            <a:extLst>
              <a:ext uri="{FF2B5EF4-FFF2-40B4-BE49-F238E27FC236}">
                <a16:creationId xmlns:a16="http://schemas.microsoft.com/office/drawing/2014/main" id="{2BB31F49-4422-674E-9F2F-772FC1D049A0}"/>
              </a:ext>
            </a:extLst>
          </p:cNvPr>
          <p:cNvSpPr txBox="1"/>
          <p:nvPr/>
        </p:nvSpPr>
        <p:spPr>
          <a:xfrm>
            <a:off x="2778211" y="4308384"/>
            <a:ext cx="5940152" cy="523220"/>
          </a:xfrm>
          <a:prstGeom prst="rect">
            <a:avLst/>
          </a:prstGeom>
          <a:noFill/>
        </p:spPr>
        <p:txBody>
          <a:bodyPr wrap="square" rtlCol="0">
            <a:spAutoFit/>
          </a:bodyPr>
          <a:lstStyle/>
          <a:p>
            <a:pPr algn="ctr"/>
            <a:r>
              <a:rPr lang="x-none" sz="2800" b="1" dirty="0">
                <a:latin typeface="Times New Roman" panose="02020603050405020304" pitchFamily="18" charset="0"/>
                <a:cs typeface="Times New Roman" panose="02020603050405020304" pitchFamily="18" charset="0"/>
              </a:rPr>
              <a:t>Phố gì vật gáy hừng đông rạng dần?</a:t>
            </a:r>
          </a:p>
        </p:txBody>
      </p:sp>
      <p:sp>
        <p:nvSpPr>
          <p:cNvPr id="14" name="TextBox 13">
            <a:extLst>
              <a:ext uri="{FF2B5EF4-FFF2-40B4-BE49-F238E27FC236}">
                <a16:creationId xmlns:a16="http://schemas.microsoft.com/office/drawing/2014/main" id="{1C3EFD8E-E975-CD4E-AE40-FBF1198023E6}"/>
              </a:ext>
            </a:extLst>
          </p:cNvPr>
          <p:cNvSpPr txBox="1"/>
          <p:nvPr/>
        </p:nvSpPr>
        <p:spPr>
          <a:xfrm>
            <a:off x="2660291" y="4354836"/>
            <a:ext cx="5940152" cy="523220"/>
          </a:xfrm>
          <a:prstGeom prst="rect">
            <a:avLst/>
          </a:prstGeom>
          <a:noFill/>
        </p:spPr>
        <p:txBody>
          <a:bodyPr wrap="square" rtlCol="0">
            <a:spAutoFit/>
          </a:bodyPr>
          <a:lstStyle/>
          <a:p>
            <a:pPr algn="ctr"/>
            <a:r>
              <a:rPr lang="x-none" sz="2800" b="1" dirty="0">
                <a:latin typeface="Times New Roman" panose="02020603050405020304" pitchFamily="18" charset="0"/>
                <a:cs typeface="Times New Roman" panose="02020603050405020304" pitchFamily="18" charset="0"/>
              </a:rPr>
              <a:t>Phố gì bao bọc quanh thân thể mình?</a:t>
            </a:r>
          </a:p>
        </p:txBody>
      </p:sp>
      <p:sp>
        <p:nvSpPr>
          <p:cNvPr id="15" name="TextBox 14">
            <a:extLst>
              <a:ext uri="{FF2B5EF4-FFF2-40B4-BE49-F238E27FC236}">
                <a16:creationId xmlns:a16="http://schemas.microsoft.com/office/drawing/2014/main" id="{646C4BC9-D8B5-2C49-AC59-B28F0504EAAF}"/>
              </a:ext>
            </a:extLst>
          </p:cNvPr>
          <p:cNvSpPr txBox="1"/>
          <p:nvPr/>
        </p:nvSpPr>
        <p:spPr>
          <a:xfrm>
            <a:off x="2737501" y="4411017"/>
            <a:ext cx="5940152" cy="523220"/>
          </a:xfrm>
          <a:prstGeom prst="rect">
            <a:avLst/>
          </a:prstGeom>
          <a:noFill/>
        </p:spPr>
        <p:txBody>
          <a:bodyPr wrap="square" rtlCol="0">
            <a:spAutoFit/>
          </a:bodyPr>
          <a:lstStyle/>
          <a:p>
            <a:pPr algn="ctr"/>
            <a:r>
              <a:rPr lang="x-none" sz="2800" b="1" dirty="0">
                <a:latin typeface="Times New Roman" panose="02020603050405020304" pitchFamily="18" charset="0"/>
                <a:cs typeface="Times New Roman" panose="02020603050405020304" pitchFamily="18" charset="0"/>
              </a:rPr>
              <a:t>Phố gì tới bữa cầm tay?</a:t>
            </a:r>
          </a:p>
        </p:txBody>
      </p:sp>
      <p:sp>
        <p:nvSpPr>
          <p:cNvPr id="16" name="TextBox 15">
            <a:extLst>
              <a:ext uri="{FF2B5EF4-FFF2-40B4-BE49-F238E27FC236}">
                <a16:creationId xmlns:a16="http://schemas.microsoft.com/office/drawing/2014/main" id="{9BED09FB-0FD4-A244-AA0B-10FFD557E3E8}"/>
              </a:ext>
            </a:extLst>
          </p:cNvPr>
          <p:cNvSpPr txBox="1"/>
          <p:nvPr/>
        </p:nvSpPr>
        <p:spPr>
          <a:xfrm>
            <a:off x="1601924" y="4382322"/>
            <a:ext cx="5940152" cy="523220"/>
          </a:xfrm>
          <a:prstGeom prst="rect">
            <a:avLst/>
          </a:prstGeom>
          <a:noFill/>
        </p:spPr>
        <p:txBody>
          <a:bodyPr wrap="square" rtlCol="0">
            <a:spAutoFit/>
          </a:bodyPr>
          <a:lstStyle/>
          <a:p>
            <a:pPr algn="ctr"/>
            <a:r>
              <a:rPr lang="x-none" sz="2800" b="1" dirty="0">
                <a:latin typeface="Times New Roman" panose="02020603050405020304" pitchFamily="18" charset="0"/>
                <a:cs typeface="Times New Roman" panose="02020603050405020304" pitchFamily="18" charset="0"/>
              </a:rPr>
              <a:t>Phố gì căng gió ra khơi?</a:t>
            </a:r>
          </a:p>
        </p:txBody>
      </p:sp>
      <p:sp>
        <p:nvSpPr>
          <p:cNvPr id="17" name="TextBox 16">
            <a:extLst>
              <a:ext uri="{FF2B5EF4-FFF2-40B4-BE49-F238E27FC236}">
                <a16:creationId xmlns:a16="http://schemas.microsoft.com/office/drawing/2014/main" id="{1562F9B9-15FF-7B4D-B3C7-81E1F667B8D1}"/>
              </a:ext>
            </a:extLst>
          </p:cNvPr>
          <p:cNvSpPr txBox="1"/>
          <p:nvPr/>
        </p:nvSpPr>
        <p:spPr>
          <a:xfrm>
            <a:off x="2698376" y="4289662"/>
            <a:ext cx="5940152" cy="523220"/>
          </a:xfrm>
          <a:prstGeom prst="rect">
            <a:avLst/>
          </a:prstGeom>
          <a:noFill/>
        </p:spPr>
        <p:txBody>
          <a:bodyPr wrap="square" rtlCol="0">
            <a:spAutoFit/>
          </a:bodyPr>
          <a:lstStyle/>
          <a:p>
            <a:pPr algn="ctr"/>
            <a:r>
              <a:rPr lang="x-none" sz="2800" b="1" dirty="0">
                <a:latin typeface="Times New Roman" panose="02020603050405020304" pitchFamily="18" charset="0"/>
                <a:cs typeface="Times New Roman" panose="02020603050405020304" pitchFamily="18" charset="0"/>
              </a:rPr>
              <a:t>Phố gì che nắng che mưa mái đầu?</a:t>
            </a:r>
          </a:p>
        </p:txBody>
      </p:sp>
      <p:sp>
        <p:nvSpPr>
          <p:cNvPr id="18" name="TextBox 17">
            <a:extLst>
              <a:ext uri="{FF2B5EF4-FFF2-40B4-BE49-F238E27FC236}">
                <a16:creationId xmlns:a16="http://schemas.microsoft.com/office/drawing/2014/main" id="{79AA876C-7D93-AA45-AE48-02C56C08E297}"/>
              </a:ext>
            </a:extLst>
          </p:cNvPr>
          <p:cNvSpPr txBox="1"/>
          <p:nvPr/>
        </p:nvSpPr>
        <p:spPr>
          <a:xfrm>
            <a:off x="2728921" y="10066472"/>
            <a:ext cx="5940152" cy="523220"/>
          </a:xfrm>
          <a:prstGeom prst="rect">
            <a:avLst/>
          </a:prstGeom>
          <a:noFill/>
        </p:spPr>
        <p:txBody>
          <a:bodyPr wrap="square" rtlCol="0">
            <a:spAutoFit/>
          </a:bodyPr>
          <a:lstStyle/>
          <a:p>
            <a:pPr algn="ctr"/>
            <a:r>
              <a:rPr lang="x-none" sz="2800" b="1" dirty="0">
                <a:latin typeface="Times New Roman" panose="02020603050405020304" pitchFamily="18" charset="0"/>
                <a:cs typeface="Times New Roman" panose="02020603050405020304" pitchFamily="18" charset="0"/>
              </a:rPr>
              <a:t>Phố gì đen nhẻm trời ơi?</a:t>
            </a:r>
          </a:p>
        </p:txBody>
      </p:sp>
      <p:sp>
        <p:nvSpPr>
          <p:cNvPr id="19" name="Rounded Rectangle 18">
            <a:extLst>
              <a:ext uri="{FF2B5EF4-FFF2-40B4-BE49-F238E27FC236}">
                <a16:creationId xmlns:a16="http://schemas.microsoft.com/office/drawing/2014/main" id="{53455184-FC3F-D643-B8A7-072483C29AEB}"/>
              </a:ext>
            </a:extLst>
          </p:cNvPr>
          <p:cNvSpPr/>
          <p:nvPr/>
        </p:nvSpPr>
        <p:spPr>
          <a:xfrm>
            <a:off x="3746621" y="4314516"/>
            <a:ext cx="2909449" cy="587395"/>
          </a:xfrm>
          <a:prstGeom prst="round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rtlCol="0" anchor="ctr">
            <a:spAutoFit/>
          </a:bodyPr>
          <a:lstStyle/>
          <a:p>
            <a:pPr algn="ctr"/>
            <a:r>
              <a:rPr lang="x-none" sz="3000" dirty="0">
                <a:ln w="0">
                  <a:noFill/>
                </a:ln>
                <a:solidFill>
                  <a:schemeClr val="tx1"/>
                </a:solidFill>
                <a:latin typeface="Times New Roman" panose="02020603050405020304" pitchFamily="18" charset="0"/>
                <a:cs typeface="Times New Roman" panose="02020603050405020304" pitchFamily="18" charset="0"/>
              </a:rPr>
              <a:t>Hàng Ngang</a:t>
            </a:r>
          </a:p>
        </p:txBody>
      </p:sp>
      <p:sp>
        <p:nvSpPr>
          <p:cNvPr id="20" name="Rounded Rectangle 19">
            <a:extLst>
              <a:ext uri="{FF2B5EF4-FFF2-40B4-BE49-F238E27FC236}">
                <a16:creationId xmlns:a16="http://schemas.microsoft.com/office/drawing/2014/main" id="{B3B698AD-0C2F-EB4E-9223-4FBD2D230D5F}"/>
              </a:ext>
            </a:extLst>
          </p:cNvPr>
          <p:cNvSpPr/>
          <p:nvPr/>
        </p:nvSpPr>
        <p:spPr>
          <a:xfrm>
            <a:off x="3746621" y="4314516"/>
            <a:ext cx="2909449" cy="587395"/>
          </a:xfrm>
          <a:prstGeom prst="round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rtlCol="0" anchor="ctr">
            <a:spAutoFit/>
          </a:bodyPr>
          <a:lstStyle/>
          <a:p>
            <a:pPr algn="ctr"/>
            <a:r>
              <a:rPr lang="x-none" sz="3000" dirty="0">
                <a:ln w="0">
                  <a:noFill/>
                </a:ln>
                <a:solidFill>
                  <a:schemeClr val="tx1"/>
                </a:solidFill>
                <a:latin typeface="Times New Roman" panose="02020603050405020304" pitchFamily="18" charset="0"/>
                <a:cs typeface="Times New Roman" panose="02020603050405020304" pitchFamily="18" charset="0"/>
              </a:rPr>
              <a:t>Hàng Gà</a:t>
            </a:r>
          </a:p>
        </p:txBody>
      </p:sp>
      <p:sp>
        <p:nvSpPr>
          <p:cNvPr id="21" name="Rounded Rectangle 20">
            <a:extLst>
              <a:ext uri="{FF2B5EF4-FFF2-40B4-BE49-F238E27FC236}">
                <a16:creationId xmlns:a16="http://schemas.microsoft.com/office/drawing/2014/main" id="{46946BB3-7D29-404E-ADEB-AF5A1E9FAF3E}"/>
              </a:ext>
            </a:extLst>
          </p:cNvPr>
          <p:cNvSpPr/>
          <p:nvPr/>
        </p:nvSpPr>
        <p:spPr>
          <a:xfrm>
            <a:off x="3746621" y="4308009"/>
            <a:ext cx="2909449" cy="587395"/>
          </a:xfrm>
          <a:prstGeom prst="round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rtlCol="0" anchor="ctr">
            <a:spAutoFit/>
          </a:bodyPr>
          <a:lstStyle/>
          <a:p>
            <a:pPr algn="ctr"/>
            <a:r>
              <a:rPr lang="x-none" sz="3000" dirty="0">
                <a:ln w="0">
                  <a:noFill/>
                </a:ln>
                <a:solidFill>
                  <a:schemeClr val="tx1"/>
                </a:solidFill>
                <a:latin typeface="Times New Roman" panose="02020603050405020304" pitchFamily="18" charset="0"/>
                <a:cs typeface="Times New Roman" panose="02020603050405020304" pitchFamily="18" charset="0"/>
              </a:rPr>
              <a:t>Hàng Da</a:t>
            </a:r>
          </a:p>
        </p:txBody>
      </p:sp>
      <p:sp>
        <p:nvSpPr>
          <p:cNvPr id="22" name="Rounded Rectangle 21">
            <a:extLst>
              <a:ext uri="{FF2B5EF4-FFF2-40B4-BE49-F238E27FC236}">
                <a16:creationId xmlns:a16="http://schemas.microsoft.com/office/drawing/2014/main" id="{9A8B25D9-D867-E84D-9A99-E92346AF9885}"/>
              </a:ext>
            </a:extLst>
          </p:cNvPr>
          <p:cNvSpPr/>
          <p:nvPr/>
        </p:nvSpPr>
        <p:spPr>
          <a:xfrm>
            <a:off x="3757304" y="4330549"/>
            <a:ext cx="2909449" cy="587395"/>
          </a:xfrm>
          <a:prstGeom prst="round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rtlCol="0" anchor="ctr">
            <a:spAutoFit/>
          </a:bodyPr>
          <a:lstStyle/>
          <a:p>
            <a:pPr algn="ctr"/>
            <a:r>
              <a:rPr lang="x-none" sz="3000" dirty="0">
                <a:ln w="0">
                  <a:noFill/>
                </a:ln>
                <a:solidFill>
                  <a:schemeClr val="tx1"/>
                </a:solidFill>
                <a:latin typeface="Times New Roman" panose="02020603050405020304" pitchFamily="18" charset="0"/>
                <a:cs typeface="Times New Roman" panose="02020603050405020304" pitchFamily="18" charset="0"/>
              </a:rPr>
              <a:t>Hàng Bát</a:t>
            </a:r>
          </a:p>
        </p:txBody>
      </p:sp>
      <p:sp>
        <p:nvSpPr>
          <p:cNvPr id="23" name="Rounded Rectangle 22">
            <a:extLst>
              <a:ext uri="{FF2B5EF4-FFF2-40B4-BE49-F238E27FC236}">
                <a16:creationId xmlns:a16="http://schemas.microsoft.com/office/drawing/2014/main" id="{BF9BCBAF-0F2A-614B-81CD-D22203B1B8E6}"/>
              </a:ext>
            </a:extLst>
          </p:cNvPr>
          <p:cNvSpPr/>
          <p:nvPr/>
        </p:nvSpPr>
        <p:spPr>
          <a:xfrm>
            <a:off x="3787553" y="4293070"/>
            <a:ext cx="2909449" cy="587395"/>
          </a:xfrm>
          <a:prstGeom prst="round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rtlCol="0" anchor="ctr">
            <a:spAutoFit/>
          </a:bodyPr>
          <a:lstStyle/>
          <a:p>
            <a:pPr algn="ctr"/>
            <a:r>
              <a:rPr lang="x-none" sz="3000" dirty="0">
                <a:ln w="0">
                  <a:noFill/>
                </a:ln>
                <a:solidFill>
                  <a:schemeClr val="tx1"/>
                </a:solidFill>
                <a:latin typeface="Times New Roman" panose="02020603050405020304" pitchFamily="18" charset="0"/>
                <a:cs typeface="Times New Roman" panose="02020603050405020304" pitchFamily="18" charset="0"/>
              </a:rPr>
              <a:t>Hàng Buồm</a:t>
            </a:r>
          </a:p>
        </p:txBody>
      </p:sp>
      <p:sp>
        <p:nvSpPr>
          <p:cNvPr id="24" name="Rounded Rectangle 23">
            <a:extLst>
              <a:ext uri="{FF2B5EF4-FFF2-40B4-BE49-F238E27FC236}">
                <a16:creationId xmlns:a16="http://schemas.microsoft.com/office/drawing/2014/main" id="{1F5D546F-FC7F-0E42-8670-C0270B869595}"/>
              </a:ext>
            </a:extLst>
          </p:cNvPr>
          <p:cNvSpPr/>
          <p:nvPr/>
        </p:nvSpPr>
        <p:spPr>
          <a:xfrm>
            <a:off x="3817802" y="4379761"/>
            <a:ext cx="2909449" cy="587395"/>
          </a:xfrm>
          <a:prstGeom prst="round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rtlCol="0" anchor="ctr">
            <a:spAutoFit/>
          </a:bodyPr>
          <a:lstStyle/>
          <a:p>
            <a:pPr algn="ctr"/>
            <a:r>
              <a:rPr lang="x-none" sz="3000" dirty="0">
                <a:ln w="0">
                  <a:noFill/>
                </a:ln>
                <a:solidFill>
                  <a:schemeClr val="tx1"/>
                </a:solidFill>
                <a:latin typeface="Times New Roman" panose="02020603050405020304" pitchFamily="18" charset="0"/>
                <a:cs typeface="Times New Roman" panose="02020603050405020304" pitchFamily="18" charset="0"/>
              </a:rPr>
              <a:t>Hàng Nón</a:t>
            </a:r>
          </a:p>
        </p:txBody>
      </p:sp>
      <p:sp>
        <p:nvSpPr>
          <p:cNvPr id="25" name="Rounded Rectangle 24">
            <a:extLst>
              <a:ext uri="{FF2B5EF4-FFF2-40B4-BE49-F238E27FC236}">
                <a16:creationId xmlns:a16="http://schemas.microsoft.com/office/drawing/2014/main" id="{46DDBCDC-30FE-9B42-A7AC-F2F5056A9989}"/>
              </a:ext>
            </a:extLst>
          </p:cNvPr>
          <p:cNvSpPr/>
          <p:nvPr/>
        </p:nvSpPr>
        <p:spPr>
          <a:xfrm>
            <a:off x="320081" y="10121868"/>
            <a:ext cx="2909449" cy="587395"/>
          </a:xfrm>
          <a:prstGeom prst="round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rtlCol="0" anchor="ctr">
            <a:spAutoFit/>
          </a:bodyPr>
          <a:lstStyle/>
          <a:p>
            <a:pPr algn="ctr"/>
            <a:r>
              <a:rPr lang="x-none" sz="3000" dirty="0">
                <a:ln w="0">
                  <a:noFill/>
                </a:ln>
                <a:solidFill>
                  <a:schemeClr val="tx1"/>
                </a:solidFill>
                <a:latin typeface="Times New Roman" panose="02020603050405020304" pitchFamily="18" charset="0"/>
                <a:cs typeface="Times New Roman" panose="02020603050405020304" pitchFamily="18" charset="0"/>
              </a:rPr>
              <a:t>Hàng Than</a:t>
            </a:r>
          </a:p>
        </p:txBody>
      </p:sp>
      <p:sp>
        <p:nvSpPr>
          <p:cNvPr id="26" name="Oval 25">
            <a:extLst>
              <a:ext uri="{FF2B5EF4-FFF2-40B4-BE49-F238E27FC236}">
                <a16:creationId xmlns:a16="http://schemas.microsoft.com/office/drawing/2014/main" id="{B9EC523B-718D-CF45-BF1A-A5B5D95377A8}"/>
              </a:ext>
            </a:extLst>
          </p:cNvPr>
          <p:cNvSpPr/>
          <p:nvPr/>
        </p:nvSpPr>
        <p:spPr>
          <a:xfrm>
            <a:off x="2904539" y="677023"/>
            <a:ext cx="913263" cy="854765"/>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lIns="68580" tIns="34290" rIns="68580" bIns="34290" rtlCol="0" anchor="ctr">
            <a:spAutoFit/>
          </a:bodyPr>
          <a:lstStyle/>
          <a:p>
            <a:pPr algn="ctr"/>
            <a:r>
              <a:rPr lang="x-none" sz="3500" b="1" dirty="0">
                <a:ln w="0">
                  <a:noFill/>
                </a:ln>
                <a:solidFill>
                  <a:schemeClr val="tx1"/>
                </a:solidFill>
                <a:latin typeface="FontAwesome" pitchFamily="2" charset="0"/>
              </a:rPr>
              <a:t>1</a:t>
            </a:r>
          </a:p>
        </p:txBody>
      </p:sp>
      <p:sp>
        <p:nvSpPr>
          <p:cNvPr id="27" name="Oval 26">
            <a:extLst>
              <a:ext uri="{FF2B5EF4-FFF2-40B4-BE49-F238E27FC236}">
                <a16:creationId xmlns:a16="http://schemas.microsoft.com/office/drawing/2014/main" id="{59243D68-7D1D-F44D-AA50-F58D17093ED5}"/>
              </a:ext>
            </a:extLst>
          </p:cNvPr>
          <p:cNvSpPr/>
          <p:nvPr/>
        </p:nvSpPr>
        <p:spPr>
          <a:xfrm>
            <a:off x="5064779" y="704094"/>
            <a:ext cx="913263" cy="854765"/>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lIns="68580" tIns="34290" rIns="68580" bIns="34290" rtlCol="0" anchor="ctr">
            <a:spAutoFit/>
          </a:bodyPr>
          <a:lstStyle/>
          <a:p>
            <a:pPr algn="ctr"/>
            <a:r>
              <a:rPr lang="x-none" sz="3500" b="1" dirty="0">
                <a:ln w="0">
                  <a:noFill/>
                </a:ln>
                <a:solidFill>
                  <a:schemeClr val="tx1"/>
                </a:solidFill>
                <a:latin typeface="FontAwesome" pitchFamily="2" charset="0"/>
              </a:rPr>
              <a:t>2</a:t>
            </a:r>
          </a:p>
        </p:txBody>
      </p:sp>
      <p:sp>
        <p:nvSpPr>
          <p:cNvPr id="28" name="Oval 27">
            <a:extLst>
              <a:ext uri="{FF2B5EF4-FFF2-40B4-BE49-F238E27FC236}">
                <a16:creationId xmlns:a16="http://schemas.microsoft.com/office/drawing/2014/main" id="{4BE5625B-D91D-4D4D-AFA3-022697C80AA4}"/>
              </a:ext>
            </a:extLst>
          </p:cNvPr>
          <p:cNvSpPr/>
          <p:nvPr/>
        </p:nvSpPr>
        <p:spPr>
          <a:xfrm>
            <a:off x="7225019" y="731165"/>
            <a:ext cx="913263" cy="854765"/>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lIns="68580" tIns="34290" rIns="68580" bIns="34290" rtlCol="0" anchor="ctr">
            <a:spAutoFit/>
          </a:bodyPr>
          <a:lstStyle/>
          <a:p>
            <a:pPr algn="ctr"/>
            <a:r>
              <a:rPr lang="x-none" sz="3500" b="1" dirty="0">
                <a:ln w="0">
                  <a:noFill/>
                </a:ln>
                <a:solidFill>
                  <a:schemeClr val="tx1"/>
                </a:solidFill>
                <a:latin typeface="FontAwesome" pitchFamily="2" charset="0"/>
              </a:rPr>
              <a:t>3</a:t>
            </a:r>
          </a:p>
        </p:txBody>
      </p:sp>
      <p:sp>
        <p:nvSpPr>
          <p:cNvPr id="29" name="Oval 28">
            <a:extLst>
              <a:ext uri="{FF2B5EF4-FFF2-40B4-BE49-F238E27FC236}">
                <a16:creationId xmlns:a16="http://schemas.microsoft.com/office/drawing/2014/main" id="{6FA065A3-09C7-6549-8685-71F9B2D9861F}"/>
              </a:ext>
            </a:extLst>
          </p:cNvPr>
          <p:cNvSpPr/>
          <p:nvPr/>
        </p:nvSpPr>
        <p:spPr>
          <a:xfrm>
            <a:off x="2904539" y="2695211"/>
            <a:ext cx="913263" cy="854765"/>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lIns="68580" tIns="34290" rIns="68580" bIns="34290" rtlCol="0" anchor="ctr">
            <a:spAutoFit/>
          </a:bodyPr>
          <a:lstStyle/>
          <a:p>
            <a:pPr algn="ctr"/>
            <a:r>
              <a:rPr lang="x-none" sz="3500" b="1" dirty="0">
                <a:ln w="0">
                  <a:noFill/>
                </a:ln>
                <a:solidFill>
                  <a:schemeClr val="tx1"/>
                </a:solidFill>
                <a:latin typeface="FontAwesome" pitchFamily="2" charset="0"/>
              </a:rPr>
              <a:t>4</a:t>
            </a:r>
          </a:p>
        </p:txBody>
      </p:sp>
      <p:sp>
        <p:nvSpPr>
          <p:cNvPr id="30" name="Oval 29">
            <a:extLst>
              <a:ext uri="{FF2B5EF4-FFF2-40B4-BE49-F238E27FC236}">
                <a16:creationId xmlns:a16="http://schemas.microsoft.com/office/drawing/2014/main" id="{A12CB0DB-21A9-094C-A575-56146866BEB5}"/>
              </a:ext>
            </a:extLst>
          </p:cNvPr>
          <p:cNvSpPr/>
          <p:nvPr/>
        </p:nvSpPr>
        <p:spPr>
          <a:xfrm>
            <a:off x="5064779" y="2722282"/>
            <a:ext cx="913263" cy="854765"/>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lIns="68580" tIns="34290" rIns="68580" bIns="34290" rtlCol="0" anchor="ctr">
            <a:spAutoFit/>
          </a:bodyPr>
          <a:lstStyle/>
          <a:p>
            <a:pPr algn="ctr"/>
            <a:r>
              <a:rPr lang="x-none" sz="3500" b="1" dirty="0">
                <a:ln w="0">
                  <a:noFill/>
                </a:ln>
                <a:solidFill>
                  <a:schemeClr val="tx1"/>
                </a:solidFill>
                <a:latin typeface="FontAwesome" pitchFamily="2" charset="0"/>
              </a:rPr>
              <a:t>5</a:t>
            </a:r>
          </a:p>
        </p:txBody>
      </p:sp>
      <p:sp>
        <p:nvSpPr>
          <p:cNvPr id="31" name="Oval 30">
            <a:extLst>
              <a:ext uri="{FF2B5EF4-FFF2-40B4-BE49-F238E27FC236}">
                <a16:creationId xmlns:a16="http://schemas.microsoft.com/office/drawing/2014/main" id="{DBB3E3D9-717B-0B41-A763-FA0E63582CD1}"/>
              </a:ext>
            </a:extLst>
          </p:cNvPr>
          <p:cNvSpPr/>
          <p:nvPr/>
        </p:nvSpPr>
        <p:spPr>
          <a:xfrm>
            <a:off x="7225019" y="2749353"/>
            <a:ext cx="913263" cy="854765"/>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lIns="68580" tIns="34290" rIns="68580" bIns="34290" rtlCol="0" anchor="ctr">
            <a:spAutoFit/>
          </a:bodyPr>
          <a:lstStyle/>
          <a:p>
            <a:pPr algn="ctr"/>
            <a:r>
              <a:rPr lang="x-none" sz="3500" b="1" dirty="0">
                <a:ln w="0">
                  <a:noFill/>
                </a:ln>
                <a:solidFill>
                  <a:schemeClr val="tx1"/>
                </a:solidFill>
                <a:latin typeface="FontAwesome" pitchFamily="2" charset="0"/>
              </a:rPr>
              <a:t>6</a:t>
            </a:r>
          </a:p>
        </p:txBody>
      </p:sp>
      <p:sp>
        <p:nvSpPr>
          <p:cNvPr id="32" name="Rounded Rectangle 31">
            <a:extLst>
              <a:ext uri="{FF2B5EF4-FFF2-40B4-BE49-F238E27FC236}">
                <a16:creationId xmlns:a16="http://schemas.microsoft.com/office/drawing/2014/main" id="{A44448AD-D408-2F47-B0A8-FEA5AC2D7474}"/>
              </a:ext>
            </a:extLst>
          </p:cNvPr>
          <p:cNvSpPr/>
          <p:nvPr/>
        </p:nvSpPr>
        <p:spPr>
          <a:xfrm>
            <a:off x="3970202" y="4532161"/>
            <a:ext cx="2909449" cy="587395"/>
          </a:xfrm>
          <a:prstGeom prst="round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rtlCol="0" anchor="ctr">
            <a:spAutoFit/>
          </a:bodyPr>
          <a:lstStyle/>
          <a:p>
            <a:pPr algn="ctr"/>
            <a:r>
              <a:rPr lang="x-none" sz="3000" dirty="0">
                <a:ln w="0">
                  <a:noFill/>
                </a:ln>
                <a:solidFill>
                  <a:schemeClr val="tx1"/>
                </a:solidFill>
                <a:latin typeface="Times New Roman" panose="02020603050405020304" pitchFamily="18" charset="0"/>
                <a:cs typeface="Times New Roman" panose="02020603050405020304" pitchFamily="18" charset="0"/>
              </a:rPr>
              <a:t>Hàng Nón</a:t>
            </a:r>
          </a:p>
        </p:txBody>
      </p:sp>
    </p:spTree>
    <p:extLst>
      <p:ext uri="{BB962C8B-B14F-4D97-AF65-F5344CB8AC3E}">
        <p14:creationId xmlns:p14="http://schemas.microsoft.com/office/powerpoint/2010/main" val="491938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 3-CL (2).wav"/>
                                        </p:tgtEl>
                                      </p:cMediaNode>
                                    </p:audio>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dissolv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6"/>
                    </p:tgtEl>
                  </p:cond>
                </p:stCondLst>
                <p:endSync evt="end" delay="0">
                  <p:rtn val="all"/>
                </p:endSync>
                <p:childTnLst>
                  <p:par>
                    <p:cTn id="22" fill="hold">
                      <p:stCondLst>
                        <p:cond delay="0"/>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nextCondLst>
                <p:cond evt="onClick" delay="0">
                  <p:tgtEl>
                    <p:spTgt spid="26"/>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500"/>
                                        <p:tgtEl>
                                          <p:spTgt spid="19"/>
                                        </p:tgtEl>
                                      </p:cBhvr>
                                    </p:animEffect>
                                  </p:childTnLst>
                                </p:cTn>
                              </p:par>
                              <p:par>
                                <p:cTn id="33" presetID="3" presetClass="exit" presetSubtype="10" fill="hold" grpId="0" nodeType="withEffect">
                                  <p:stCondLst>
                                    <p:cond delay="0"/>
                                  </p:stCondLst>
                                  <p:childTnLst>
                                    <p:animEffect transition="out" filter="blinds(horizontal)">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3" presetClass="exit" presetSubtype="10" fill="hold" grpId="0" nodeType="withEffect">
                                  <p:stCondLst>
                                    <p:cond delay="0"/>
                                  </p:stCondLst>
                                  <p:childTnLst>
                                    <p:animEffect transition="out" filter="blinds(horizontal)">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par>
                                <p:cTn id="48" presetID="5" presetClass="exit" presetSubtype="10" fill="hold" grpId="1" nodeType="withEffect">
                                  <p:stCondLst>
                                    <p:cond delay="0"/>
                                  </p:stCondLst>
                                  <p:childTnLst>
                                    <p:animEffect transition="out" filter="checkerboard(across)">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checkerboard(across)">
                                      <p:cBhvr>
                                        <p:cTn id="56" dur="500"/>
                                        <p:tgtEl>
                                          <p:spTgt spid="20"/>
                                        </p:tgtEl>
                                      </p:cBhvr>
                                    </p:animEffect>
                                  </p:childTnLst>
                                </p:cTn>
                              </p:par>
                              <p:par>
                                <p:cTn id="57" presetID="14" presetClass="exit" presetSubtype="10" fill="hold" grpId="1" nodeType="withEffect">
                                  <p:stCondLst>
                                    <p:cond delay="0"/>
                                  </p:stCondLst>
                                  <p:childTnLst>
                                    <p:animEffect transition="out" filter="randombar(horizontal)">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4" presetClass="exit" presetSubtype="10" fill="hold" grpId="0" nodeType="withEffect">
                                  <p:stCondLst>
                                    <p:cond delay="0"/>
                                  </p:stCondLst>
                                  <p:childTnLst>
                                    <p:animEffect transition="out" filter="randombar(horizontal)">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4" presetClass="exit" presetSubtype="10" fill="hold" grpId="0" nodeType="withEffect">
                                  <p:stCondLst>
                                    <p:cond delay="0"/>
                                  </p:stCondLst>
                                  <p:childTnLst>
                                    <p:animEffect transition="out" filter="randombar(horizontal)">
                                      <p:cBhvr>
                                        <p:cTn id="64" dur="500"/>
                                        <p:tgtEl>
                                          <p:spTgt spid="27"/>
                                        </p:tgtEl>
                                      </p:cBhvr>
                                    </p:animEffect>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28"/>
                    </p:tgtEl>
                  </p:cond>
                </p:stCondLst>
                <p:endSync evt="end" delay="0">
                  <p:rtn val="all"/>
                </p:endSync>
                <p:childTnLst>
                  <p:par>
                    <p:cTn id="67" fill="hold">
                      <p:stCondLst>
                        <p:cond delay="0"/>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par>
                                <p:cTn id="72" presetID="3" presetClass="exit" presetSubtype="10" fill="hold" grpId="1" nodeType="withEffect">
                                  <p:stCondLst>
                                    <p:cond delay="0"/>
                                  </p:stCondLst>
                                  <p:childTnLst>
                                    <p:animEffect transition="out" filter="blinds(horizontal)">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linds(horizontal)">
                                      <p:cBhvr>
                                        <p:cTn id="80" dur="500"/>
                                        <p:tgtEl>
                                          <p:spTgt spid="21"/>
                                        </p:tgtEl>
                                      </p:cBhvr>
                                    </p:animEffect>
                                  </p:childTnLst>
                                </p:cTn>
                              </p:par>
                              <p:par>
                                <p:cTn id="81" presetID="3" presetClass="exit" presetSubtype="10" fill="hold" grpId="1" nodeType="withEffect">
                                  <p:stCondLst>
                                    <p:cond delay="0"/>
                                  </p:stCondLst>
                                  <p:childTnLst>
                                    <p:animEffect transition="out" filter="blinds(horizontal)">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3" presetClass="exit" presetSubtype="10" fill="hold" grpId="0" nodeType="withEffect">
                                  <p:stCondLst>
                                    <p:cond delay="0"/>
                                  </p:stCondLst>
                                  <p:childTnLst>
                                    <p:animEffect transition="out" filter="blinds(horizontal)">
                                      <p:cBhvr>
                                        <p:cTn id="85" dur="500"/>
                                        <p:tgtEl>
                                          <p:spTgt spid="28"/>
                                        </p:tgtEl>
                                      </p:cBhvr>
                                    </p:animEffect>
                                    <p:set>
                                      <p:cBhvr>
                                        <p:cTn id="86" dur="1" fill="hold">
                                          <p:stCondLst>
                                            <p:cond delay="499"/>
                                          </p:stCondLst>
                                        </p:cTn>
                                        <p:tgtEl>
                                          <p:spTgt spid="28"/>
                                        </p:tgtEl>
                                        <p:attrNameLst>
                                          <p:attrName>style.visibility</p:attrName>
                                        </p:attrNameLst>
                                      </p:cBhvr>
                                      <p:to>
                                        <p:strVal val="hidden"/>
                                      </p:to>
                                    </p:set>
                                  </p:childTnLst>
                                </p:cTn>
                              </p:par>
                              <p:par>
                                <p:cTn id="87" presetID="3" presetClass="exit" presetSubtype="10" fill="hold" grpId="0" nodeType="withEffect">
                                  <p:stCondLst>
                                    <p:cond delay="0"/>
                                  </p:stCondLst>
                                  <p:childTnLst>
                                    <p:animEffect transition="out" filter="blinds(horizontal)">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29"/>
                    </p:tgtEl>
                  </p:cond>
                </p:stCondLst>
                <p:endSync evt="end" delay="0">
                  <p:rtn val="all"/>
                </p:endSync>
                <p:childTnLst>
                  <p:par>
                    <p:cTn id="91" fill="hold">
                      <p:stCondLst>
                        <p:cond delay="0"/>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dissolve">
                                      <p:cBhvr>
                                        <p:cTn id="95" dur="500"/>
                                        <p:tgtEl>
                                          <p:spTgt spid="15"/>
                                        </p:tgtEl>
                                      </p:cBhvr>
                                    </p:animEffect>
                                  </p:childTnLst>
                                </p:cTn>
                              </p:par>
                              <p:par>
                                <p:cTn id="96" presetID="3" presetClass="exit" presetSubtype="10" fill="hold" grpId="1" nodeType="withEffect">
                                  <p:stCondLst>
                                    <p:cond delay="0"/>
                                  </p:stCondLst>
                                  <p:childTnLst>
                                    <p:animEffect transition="out" filter="blinds(horizontal)">
                                      <p:cBhvr>
                                        <p:cTn id="97" dur="500"/>
                                        <p:tgtEl>
                                          <p:spTgt spid="21"/>
                                        </p:tgtEl>
                                      </p:cBhvr>
                                    </p:animEffect>
                                    <p:set>
                                      <p:cBhvr>
                                        <p:cTn id="9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9" restart="whenNotActive" fill="hold" evtFilter="cancelBubble" nodeType="interactiveSeq">
                <p:stCondLst>
                  <p:cond evt="onClick" delay="0">
                    <p:tgtEl>
                      <p:spTgt spid="9"/>
                    </p:tgtEl>
                  </p:cond>
                </p:stCondLst>
                <p:endSync evt="end" delay="0">
                  <p:rtn val="all"/>
                </p:endSync>
                <p:childTnLst>
                  <p:par>
                    <p:cTn id="100" fill="hold">
                      <p:stCondLst>
                        <p:cond delay="0"/>
                      </p:stCondLst>
                      <p:childTnLst>
                        <p:par>
                          <p:cTn id="101" fill="hold">
                            <p:stCondLst>
                              <p:cond delay="0"/>
                            </p:stCondLst>
                            <p:childTnLst>
                              <p:par>
                                <p:cTn id="102" presetID="5" presetClass="entr" presetSubtype="10" fill="hold" grpId="0" nodeType="click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checkerboard(across)">
                                      <p:cBhvr>
                                        <p:cTn id="104" dur="500"/>
                                        <p:tgtEl>
                                          <p:spTgt spid="22"/>
                                        </p:tgtEl>
                                      </p:cBhvr>
                                    </p:animEffect>
                                  </p:childTnLst>
                                </p:cTn>
                              </p:par>
                              <p:par>
                                <p:cTn id="105" presetID="3" presetClass="exit" presetSubtype="10" fill="hold" grpId="1" nodeType="withEffect">
                                  <p:stCondLst>
                                    <p:cond delay="0"/>
                                  </p:stCondLst>
                                  <p:childTnLst>
                                    <p:animEffect transition="out" filter="blinds(horizontal)">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par>
                                <p:cTn id="108" presetID="3" presetClass="exit" presetSubtype="10" fill="hold" grpId="0" nodeType="withEffect">
                                  <p:stCondLst>
                                    <p:cond delay="0"/>
                                  </p:stCondLst>
                                  <p:childTnLst>
                                    <p:animEffect transition="out" filter="blinds(horizontal)">
                                      <p:cBhvr>
                                        <p:cTn id="109" dur="500"/>
                                        <p:tgtEl>
                                          <p:spTgt spid="29"/>
                                        </p:tgtEl>
                                      </p:cBhvr>
                                    </p:animEffect>
                                    <p:set>
                                      <p:cBhvr>
                                        <p:cTn id="110" dur="1" fill="hold">
                                          <p:stCondLst>
                                            <p:cond delay="499"/>
                                          </p:stCondLst>
                                        </p:cTn>
                                        <p:tgtEl>
                                          <p:spTgt spid="29"/>
                                        </p:tgtEl>
                                        <p:attrNameLst>
                                          <p:attrName>style.visibility</p:attrName>
                                        </p:attrNameLst>
                                      </p:cBhvr>
                                      <p:to>
                                        <p:strVal val="hidden"/>
                                      </p:to>
                                    </p:set>
                                  </p:childTnLst>
                                </p:cTn>
                              </p:par>
                              <p:par>
                                <p:cTn id="111" presetID="3" presetClass="exit" presetSubtype="10" fill="hold" grpId="0" nodeType="withEffect">
                                  <p:stCondLst>
                                    <p:cond delay="0"/>
                                  </p:stCondLst>
                                  <p:childTnLst>
                                    <p:animEffect transition="out" filter="blinds(horizontal)">
                                      <p:cBhvr>
                                        <p:cTn id="112" dur="500"/>
                                        <p:tgtEl>
                                          <p:spTgt spid="9"/>
                                        </p:tgtEl>
                                      </p:cBhvr>
                                    </p:animEffect>
                                    <p:set>
                                      <p:cBhvr>
                                        <p:cTn id="1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4" restart="whenNotActive" fill="hold" evtFilter="cancelBubble" nodeType="interactiveSeq">
                <p:stCondLst>
                  <p:cond evt="onClick" delay="0">
                    <p:tgtEl>
                      <p:spTgt spid="30"/>
                    </p:tgtEl>
                  </p:cond>
                </p:stCondLst>
                <p:endSync evt="end" delay="0">
                  <p:rtn val="all"/>
                </p:endSync>
                <p:childTnLst>
                  <p:par>
                    <p:cTn id="115" fill="hold">
                      <p:stCondLst>
                        <p:cond delay="0"/>
                      </p:stCondLst>
                      <p:childTnLst>
                        <p:par>
                          <p:cTn id="116" fill="hold">
                            <p:stCondLst>
                              <p:cond delay="0"/>
                            </p:stCondLst>
                            <p:childTnLst>
                              <p:par>
                                <p:cTn id="117" presetID="5" presetClass="entr" presetSubtype="10" fill="hold" grpId="0" nodeType="clickEffect">
                                  <p:stCondLst>
                                    <p:cond delay="0"/>
                                  </p:stCondLst>
                                  <p:childTnLst>
                                    <p:set>
                                      <p:cBhvr>
                                        <p:cTn id="118" dur="1" fill="hold">
                                          <p:stCondLst>
                                            <p:cond delay="0"/>
                                          </p:stCondLst>
                                        </p:cTn>
                                        <p:tgtEl>
                                          <p:spTgt spid="16"/>
                                        </p:tgtEl>
                                        <p:attrNameLst>
                                          <p:attrName>style.visibility</p:attrName>
                                        </p:attrNameLst>
                                      </p:cBhvr>
                                      <p:to>
                                        <p:strVal val="visible"/>
                                      </p:to>
                                    </p:set>
                                    <p:animEffect transition="in" filter="checkerboard(across)">
                                      <p:cBhvr>
                                        <p:cTn id="119" dur="500"/>
                                        <p:tgtEl>
                                          <p:spTgt spid="16"/>
                                        </p:tgtEl>
                                      </p:cBhvr>
                                    </p:animEffect>
                                  </p:childTnLst>
                                </p:cTn>
                              </p:par>
                              <p:par>
                                <p:cTn id="120" presetID="12" presetClass="exit" presetSubtype="4" fill="hold" grpId="1" nodeType="withEffect">
                                  <p:stCondLst>
                                    <p:cond delay="0"/>
                                  </p:stCondLst>
                                  <p:childTnLst>
                                    <p:anim calcmode="lin" valueType="num">
                                      <p:cBhvr additive="base">
                                        <p:cTn id="121" dur="500"/>
                                        <p:tgtEl>
                                          <p:spTgt spid="22"/>
                                        </p:tgtEl>
                                        <p:attrNameLst>
                                          <p:attrName>ppt_y</p:attrName>
                                        </p:attrNameLst>
                                      </p:cBhvr>
                                      <p:tavLst>
                                        <p:tav tm="0">
                                          <p:val>
                                            <p:strVal val="#ppt_y"/>
                                          </p:val>
                                        </p:tav>
                                        <p:tav tm="100000">
                                          <p:val>
                                            <p:strVal val="#ppt_y+#ppt_h*1.125000"/>
                                          </p:val>
                                        </p:tav>
                                      </p:tavLst>
                                    </p:anim>
                                    <p:animEffect transition="out" filter="wipe(down)">
                                      <p:cBhvr>
                                        <p:cTn id="122" dur="500"/>
                                        <p:tgtEl>
                                          <p:spTgt spid="22"/>
                                        </p:tgtEl>
                                      </p:cBhvr>
                                    </p:animEffect>
                                    <p:set>
                                      <p:cBhvr>
                                        <p:cTn id="12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4" restart="whenNotActive" fill="hold" evtFilter="cancelBubble" nodeType="interactiveSeq">
                <p:stCondLst>
                  <p:cond evt="onClick" delay="0">
                    <p:tgtEl>
                      <p:spTgt spid="10"/>
                    </p:tgtEl>
                  </p:cond>
                </p:stCondLst>
                <p:endSync evt="end" delay="0">
                  <p:rtn val="all"/>
                </p:endSync>
                <p:childTnLst>
                  <p:par>
                    <p:cTn id="125" fill="hold">
                      <p:stCondLst>
                        <p:cond delay="0"/>
                      </p:stCondLst>
                      <p:childTnLst>
                        <p:par>
                          <p:cTn id="126" fill="hold">
                            <p:stCondLst>
                              <p:cond delay="0"/>
                            </p:stCondLst>
                            <p:childTnLst>
                              <p:par>
                                <p:cTn id="127" presetID="5" presetClass="entr" presetSubtype="10" fill="hold" grpId="0" nodeType="clickEffect">
                                  <p:stCondLst>
                                    <p:cond delay="0"/>
                                  </p:stCondLst>
                                  <p:childTnLst>
                                    <p:set>
                                      <p:cBhvr>
                                        <p:cTn id="128" dur="1" fill="hold">
                                          <p:stCondLst>
                                            <p:cond delay="0"/>
                                          </p:stCondLst>
                                        </p:cTn>
                                        <p:tgtEl>
                                          <p:spTgt spid="23"/>
                                        </p:tgtEl>
                                        <p:attrNameLst>
                                          <p:attrName>style.visibility</p:attrName>
                                        </p:attrNameLst>
                                      </p:cBhvr>
                                      <p:to>
                                        <p:strVal val="visible"/>
                                      </p:to>
                                    </p:set>
                                    <p:animEffect transition="in" filter="checkerboard(across)">
                                      <p:cBhvr>
                                        <p:cTn id="129" dur="500"/>
                                        <p:tgtEl>
                                          <p:spTgt spid="23"/>
                                        </p:tgtEl>
                                      </p:cBhvr>
                                    </p:animEffect>
                                  </p:childTnLst>
                                </p:cTn>
                              </p:par>
                              <p:par>
                                <p:cTn id="130" presetID="14" presetClass="exit" presetSubtype="10" fill="hold" grpId="1" nodeType="withEffect">
                                  <p:stCondLst>
                                    <p:cond delay="0"/>
                                  </p:stCondLst>
                                  <p:childTnLst>
                                    <p:animEffect transition="out" filter="randombar(horizontal)">
                                      <p:cBhvr>
                                        <p:cTn id="131" dur="500"/>
                                        <p:tgtEl>
                                          <p:spTgt spid="16"/>
                                        </p:tgtEl>
                                      </p:cBhvr>
                                    </p:animEffect>
                                    <p:set>
                                      <p:cBhvr>
                                        <p:cTn id="132" dur="1" fill="hold">
                                          <p:stCondLst>
                                            <p:cond delay="499"/>
                                          </p:stCondLst>
                                        </p:cTn>
                                        <p:tgtEl>
                                          <p:spTgt spid="16"/>
                                        </p:tgtEl>
                                        <p:attrNameLst>
                                          <p:attrName>style.visibility</p:attrName>
                                        </p:attrNameLst>
                                      </p:cBhvr>
                                      <p:to>
                                        <p:strVal val="hidden"/>
                                      </p:to>
                                    </p:set>
                                  </p:childTnLst>
                                </p:cTn>
                              </p:par>
                              <p:par>
                                <p:cTn id="133" presetID="14" presetClass="exit" presetSubtype="10" fill="hold" grpId="0" nodeType="withEffect">
                                  <p:stCondLst>
                                    <p:cond delay="0"/>
                                  </p:stCondLst>
                                  <p:childTnLst>
                                    <p:animEffect transition="out" filter="randombar(horizontal)">
                                      <p:cBhvr>
                                        <p:cTn id="134" dur="500"/>
                                        <p:tgtEl>
                                          <p:spTgt spid="30"/>
                                        </p:tgtEl>
                                      </p:cBhvr>
                                    </p:animEffect>
                                    <p:set>
                                      <p:cBhvr>
                                        <p:cTn id="135" dur="1" fill="hold">
                                          <p:stCondLst>
                                            <p:cond delay="499"/>
                                          </p:stCondLst>
                                        </p:cTn>
                                        <p:tgtEl>
                                          <p:spTgt spid="30"/>
                                        </p:tgtEl>
                                        <p:attrNameLst>
                                          <p:attrName>style.visibility</p:attrName>
                                        </p:attrNameLst>
                                      </p:cBhvr>
                                      <p:to>
                                        <p:strVal val="hidden"/>
                                      </p:to>
                                    </p:set>
                                  </p:childTnLst>
                                </p:cTn>
                              </p:par>
                              <p:par>
                                <p:cTn id="136" presetID="14" presetClass="exit" presetSubtype="10" fill="hold" grpId="0" nodeType="withEffect">
                                  <p:stCondLst>
                                    <p:cond delay="0"/>
                                  </p:stCondLst>
                                  <p:childTnLst>
                                    <p:animEffect transition="out" filter="randombar(horizontal)">
                                      <p:cBhvr>
                                        <p:cTn id="137" dur="500"/>
                                        <p:tgtEl>
                                          <p:spTgt spid="10"/>
                                        </p:tgtEl>
                                      </p:cBhvr>
                                    </p:animEffect>
                                    <p:set>
                                      <p:cBhvr>
                                        <p:cTn id="13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39" restart="whenNotActive" fill="hold" evtFilter="cancelBubble" nodeType="interactiveSeq">
                <p:stCondLst>
                  <p:cond evt="onClick" delay="0">
                    <p:tgtEl>
                      <p:spTgt spid="31"/>
                    </p:tgtEl>
                  </p:cond>
                </p:stCondLst>
                <p:endSync evt="end" delay="0">
                  <p:rtn val="all"/>
                </p:endSync>
                <p:childTnLst>
                  <p:par>
                    <p:cTn id="140" fill="hold">
                      <p:stCondLst>
                        <p:cond delay="0"/>
                      </p:stCondLst>
                      <p:childTnLst>
                        <p:par>
                          <p:cTn id="141" fill="hold">
                            <p:stCondLst>
                              <p:cond delay="0"/>
                            </p:stCondLst>
                            <p:childTnLst>
                              <p:par>
                                <p:cTn id="142" presetID="5" presetClass="entr" presetSubtype="10" fill="hold" grpId="0" nodeType="clickEffect">
                                  <p:stCondLst>
                                    <p:cond delay="0"/>
                                  </p:stCondLst>
                                  <p:childTnLst>
                                    <p:set>
                                      <p:cBhvr>
                                        <p:cTn id="143" dur="1" fill="hold">
                                          <p:stCondLst>
                                            <p:cond delay="0"/>
                                          </p:stCondLst>
                                        </p:cTn>
                                        <p:tgtEl>
                                          <p:spTgt spid="17"/>
                                        </p:tgtEl>
                                        <p:attrNameLst>
                                          <p:attrName>style.visibility</p:attrName>
                                        </p:attrNameLst>
                                      </p:cBhvr>
                                      <p:to>
                                        <p:strVal val="visible"/>
                                      </p:to>
                                    </p:set>
                                    <p:animEffect transition="in" filter="checkerboard(across)">
                                      <p:cBhvr>
                                        <p:cTn id="144" dur="500"/>
                                        <p:tgtEl>
                                          <p:spTgt spid="17"/>
                                        </p:tgtEl>
                                      </p:cBhvr>
                                    </p:animEffect>
                                  </p:childTnLst>
                                </p:cTn>
                              </p:par>
                              <p:par>
                                <p:cTn id="145" presetID="3" presetClass="exit" presetSubtype="10" fill="hold" grpId="1" nodeType="withEffect">
                                  <p:stCondLst>
                                    <p:cond delay="0"/>
                                  </p:stCondLst>
                                  <p:childTnLst>
                                    <p:animEffect transition="out" filter="blinds(horizontal)">
                                      <p:cBhvr>
                                        <p:cTn id="146" dur="500"/>
                                        <p:tgtEl>
                                          <p:spTgt spid="23"/>
                                        </p:tgtEl>
                                      </p:cBhvr>
                                    </p:animEffect>
                                    <p:set>
                                      <p:cBhvr>
                                        <p:cTn id="14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48" restart="whenNotActive" fill="hold" evtFilter="cancelBubble" nodeType="interactiveSeq">
                <p:stCondLst>
                  <p:cond evt="onClick" delay="0">
                    <p:tgtEl>
                      <p:spTgt spid="11"/>
                    </p:tgtEl>
                  </p:cond>
                </p:stCondLst>
                <p:endSync evt="end" delay="0">
                  <p:rtn val="all"/>
                </p:endSync>
                <p:childTnLst>
                  <p:par>
                    <p:cTn id="149" fill="hold">
                      <p:stCondLst>
                        <p:cond delay="0"/>
                      </p:stCondLst>
                      <p:childTnLst>
                        <p:par>
                          <p:cTn id="150" fill="hold">
                            <p:stCondLst>
                              <p:cond delay="0"/>
                            </p:stCondLst>
                            <p:childTnLst>
                              <p:par>
                                <p:cTn id="151" presetID="9" presetClass="entr" presetSubtype="0" fill="hold" grpId="0" nodeType="clickEffect">
                                  <p:stCondLst>
                                    <p:cond delay="0"/>
                                  </p:stCondLst>
                                  <p:childTnLst>
                                    <p:set>
                                      <p:cBhvr>
                                        <p:cTn id="152" dur="1" fill="hold">
                                          <p:stCondLst>
                                            <p:cond delay="0"/>
                                          </p:stCondLst>
                                        </p:cTn>
                                        <p:tgtEl>
                                          <p:spTgt spid="24"/>
                                        </p:tgtEl>
                                        <p:attrNameLst>
                                          <p:attrName>style.visibility</p:attrName>
                                        </p:attrNameLst>
                                      </p:cBhvr>
                                      <p:to>
                                        <p:strVal val="visible"/>
                                      </p:to>
                                    </p:set>
                                    <p:animEffect transition="in" filter="dissolve">
                                      <p:cBhvr>
                                        <p:cTn id="153" dur="500"/>
                                        <p:tgtEl>
                                          <p:spTgt spid="24"/>
                                        </p:tgtEl>
                                      </p:cBhvr>
                                    </p:animEffect>
                                  </p:childTnLst>
                                </p:cTn>
                              </p:par>
                              <p:par>
                                <p:cTn id="154" presetID="22" presetClass="exit" presetSubtype="4" fill="hold" grpId="1" nodeType="withEffect">
                                  <p:stCondLst>
                                    <p:cond delay="0"/>
                                  </p:stCondLst>
                                  <p:childTnLst>
                                    <p:animEffect transition="out" filter="wipe(down)">
                                      <p:cBhvr>
                                        <p:cTn id="155" dur="500"/>
                                        <p:tgtEl>
                                          <p:spTgt spid="17"/>
                                        </p:tgtEl>
                                      </p:cBhvr>
                                    </p:animEffect>
                                    <p:set>
                                      <p:cBhvr>
                                        <p:cTn id="156" dur="1" fill="hold">
                                          <p:stCondLst>
                                            <p:cond delay="499"/>
                                          </p:stCondLst>
                                        </p:cTn>
                                        <p:tgtEl>
                                          <p:spTgt spid="17"/>
                                        </p:tgtEl>
                                        <p:attrNameLst>
                                          <p:attrName>style.visibility</p:attrName>
                                        </p:attrNameLst>
                                      </p:cBhvr>
                                      <p:to>
                                        <p:strVal val="hidden"/>
                                      </p:to>
                                    </p:set>
                                  </p:childTnLst>
                                </p:cTn>
                              </p:par>
                              <p:par>
                                <p:cTn id="157" presetID="22" presetClass="exit" presetSubtype="4" fill="hold" grpId="0" nodeType="withEffect">
                                  <p:stCondLst>
                                    <p:cond delay="0"/>
                                  </p:stCondLst>
                                  <p:childTnLst>
                                    <p:animEffect transition="out" filter="wipe(down)">
                                      <p:cBhvr>
                                        <p:cTn id="158" dur="500"/>
                                        <p:tgtEl>
                                          <p:spTgt spid="11"/>
                                        </p:tgtEl>
                                      </p:cBhvr>
                                    </p:animEffect>
                                    <p:set>
                                      <p:cBhvr>
                                        <p:cTn id="159" dur="1" fill="hold">
                                          <p:stCondLst>
                                            <p:cond delay="499"/>
                                          </p:stCondLst>
                                        </p:cTn>
                                        <p:tgtEl>
                                          <p:spTgt spid="11"/>
                                        </p:tgtEl>
                                        <p:attrNameLst>
                                          <p:attrName>style.visibility</p:attrName>
                                        </p:attrNameLst>
                                      </p:cBhvr>
                                      <p:to>
                                        <p:strVal val="hidden"/>
                                      </p:to>
                                    </p:set>
                                  </p:childTnLst>
                                </p:cTn>
                              </p:par>
                              <p:par>
                                <p:cTn id="160" presetID="22" presetClass="exit" presetSubtype="4" fill="hold" grpId="0" nodeType="withEffect">
                                  <p:stCondLst>
                                    <p:cond delay="0"/>
                                  </p:stCondLst>
                                  <p:childTnLst>
                                    <p:animEffect transition="out" filter="wipe(down)">
                                      <p:cBhvr>
                                        <p:cTn id="161" dur="500"/>
                                        <p:tgtEl>
                                          <p:spTgt spid="31"/>
                                        </p:tgtEl>
                                      </p:cBhvr>
                                    </p:animEffect>
                                    <p:set>
                                      <p:cBhvr>
                                        <p:cTn id="162" dur="1" fill="hold">
                                          <p:stCondLst>
                                            <p:cond delay="499"/>
                                          </p:stCondLst>
                                        </p:cTn>
                                        <p:tgtEl>
                                          <p:spTgt spid="31"/>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4" presetClass="exit" presetSubtype="10" fill="hold" grpId="1" nodeType="clickEffect">
                                  <p:stCondLst>
                                    <p:cond delay="0"/>
                                  </p:stCondLst>
                                  <p:childTnLst>
                                    <p:animEffect transition="out" filter="randombar(horizontal)">
                                      <p:cBhvr>
                                        <p:cTn id="166" dur="500"/>
                                        <p:tgtEl>
                                          <p:spTgt spid="24"/>
                                        </p:tgtEl>
                                      </p:cBhvr>
                                    </p:animEffect>
                                    <p:set>
                                      <p:cBhvr>
                                        <p:cTn id="1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p:bldP spid="6" grpId="0" animBg="1"/>
      <p:bldP spid="7" grpId="0" animBg="1"/>
      <p:bldP spid="8" grpId="0" animBg="1"/>
      <p:bldP spid="9" grpId="0" animBg="1"/>
      <p:bldP spid="10" grpId="0" animBg="1"/>
      <p:bldP spid="11" grpId="0" animBg="1"/>
      <p:bldP spid="12" grpId="0"/>
      <p:bldP spid="12" grpId="1"/>
      <p:bldP spid="13" grpId="0"/>
      <p:bldP spid="13" grpId="1"/>
      <p:bldP spid="14" grpId="0"/>
      <p:bldP spid="14" grpId="1"/>
      <p:bldP spid="15" grpId="0"/>
      <p:bldP spid="15" grpId="1"/>
      <p:bldP spid="16" grpId="0"/>
      <p:bldP spid="16" grpId="1"/>
      <p:bldP spid="17" grpId="0"/>
      <p:bldP spid="17" grpId="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6" grpId="0" animBg="1"/>
      <p:bldP spid="27" grpId="0" animBg="1"/>
      <p:bldP spid="28" grpId="0" animBg="1"/>
      <p:bldP spid="29" grpId="0" animBg="1"/>
      <p:bldP spid="30" grpId="0" animBg="1"/>
      <p:bldP spid="31" grpId="0" animBg="1"/>
      <p:bldP spid="32" grpId="0" animBg="1"/>
      <p:bldP spid="32"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5000"/>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3F9A2B-F27D-4F0C-A694-67D9E4DEC01B}"/>
              </a:ext>
            </a:extLst>
          </p:cNvPr>
          <p:cNvSpPr/>
          <p:nvPr/>
        </p:nvSpPr>
        <p:spPr>
          <a:xfrm>
            <a:off x="2141948" y="1203598"/>
            <a:ext cx="6499216" cy="1323439"/>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r>
              <a:rPr lang="en-US" sz="4000" b="1" dirty="0">
                <a:solidFill>
                  <a:schemeClr val="accent6">
                    <a:lumMod val="75000"/>
                  </a:schemeClr>
                </a:solidFill>
                <a:latin typeface="Arial" panose="020B0604020202020204" pitchFamily="34" charset="0"/>
                <a:cs typeface="Arial" panose="020B0604020202020204" pitchFamily="34" charset="0"/>
              </a:rPr>
              <a:t>CHÀO TẠM BIỆT </a:t>
            </a:r>
          </a:p>
          <a:p>
            <a:pPr algn="ctr"/>
            <a:r>
              <a:rPr lang="en-US" sz="4000" b="1" dirty="0">
                <a:solidFill>
                  <a:schemeClr val="accent6">
                    <a:lumMod val="75000"/>
                  </a:schemeClr>
                </a:solidFill>
                <a:latin typeface="Arial" panose="020B0604020202020204" pitchFamily="34" charset="0"/>
                <a:cs typeface="Arial" panose="020B0604020202020204" pitchFamily="34" charset="0"/>
              </a:rPr>
              <a:t>VÀ HẸN GẶP LẠI CÁC EM</a:t>
            </a:r>
            <a:endParaRPr lang="x-none" sz="40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14729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a:hlinkClick r:id="rId2" action="ppaction://hlinksldjump"/>
          </p:cNvPr>
          <p:cNvSpPr/>
          <p:nvPr/>
        </p:nvSpPr>
        <p:spPr>
          <a:xfrm flipH="1">
            <a:off x="8407084" y="4597001"/>
            <a:ext cx="341379" cy="51967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350" dirty="0">
              <a:solidFill>
                <a:schemeClr val="bg1"/>
              </a:solidFill>
              <a:latin typeface="UTM Staccato " pitchFamily="18" charset="0"/>
            </a:endParaRPr>
          </a:p>
        </p:txBody>
      </p:sp>
      <p:sp>
        <p:nvSpPr>
          <p:cNvPr id="2" name="Rounded Rectangle 1">
            <a:extLst>
              <a:ext uri="{FF2B5EF4-FFF2-40B4-BE49-F238E27FC236}">
                <a16:creationId xmlns:a16="http://schemas.microsoft.com/office/drawing/2014/main" id="{B97AC4F8-0A21-6B4D-88D8-618B02EB9268}"/>
              </a:ext>
            </a:extLst>
          </p:cNvPr>
          <p:cNvSpPr/>
          <p:nvPr/>
        </p:nvSpPr>
        <p:spPr>
          <a:xfrm>
            <a:off x="611560" y="546499"/>
            <a:ext cx="8136904" cy="1098173"/>
          </a:xfrm>
          <a:prstGeom prst="roundRect">
            <a:avLst/>
          </a:prstGeom>
          <a:solidFill>
            <a:schemeClr val="accent3">
              <a:lumMod val="20000"/>
              <a:lumOff val="80000"/>
            </a:schemeClr>
          </a:solidFill>
          <a:ln w="38100"/>
        </p:spPr>
        <p:style>
          <a:lnRef idx="2">
            <a:schemeClr val="accent3"/>
          </a:lnRef>
          <a:fillRef idx="1">
            <a:schemeClr val="lt1"/>
          </a:fillRef>
          <a:effectRef idx="0">
            <a:schemeClr val="accent3"/>
          </a:effectRef>
          <a:fontRef idx="minor">
            <a:schemeClr val="dk1"/>
          </a:fontRef>
        </p:style>
        <p:txBody>
          <a:bodyPr wrap="square" lIns="68580" tIns="34290" rIns="68580" bIns="34290" rtlCol="0" anchor="ctr">
            <a:spAutoFit/>
          </a:bodyPr>
          <a:lstStyle/>
          <a:p>
            <a:pPr algn="ctr"/>
            <a:r>
              <a:rPr lang="x-none" sz="3000" i="1" dirty="0">
                <a:ln w="0">
                  <a:noFill/>
                </a:ln>
                <a:solidFill>
                  <a:schemeClr val="tx1"/>
                </a:solidFill>
                <a:latin typeface="Times New Roman" panose="02020603050405020304" pitchFamily="18" charset="0"/>
                <a:cs typeface="Times New Roman" panose="02020603050405020304" pitchFamily="18" charset="0"/>
              </a:rPr>
              <a:t>Tỉnh gì có đỉnh Xi Păng</a:t>
            </a:r>
          </a:p>
          <a:p>
            <a:pPr algn="ctr"/>
            <a:r>
              <a:rPr lang="x-none" sz="3000" i="1" dirty="0">
                <a:ln w="0">
                  <a:noFill/>
                </a:ln>
                <a:solidFill>
                  <a:schemeClr val="tx1"/>
                </a:solidFill>
                <a:latin typeface="Times New Roman" panose="02020603050405020304" pitchFamily="18" charset="0"/>
                <a:cs typeface="Times New Roman" panose="02020603050405020304" pitchFamily="18" charset="0"/>
              </a:rPr>
              <a:t>Sa Pa mây trắng dung dăng bốn mùa?</a:t>
            </a:r>
          </a:p>
        </p:txBody>
      </p:sp>
      <p:pic>
        <p:nvPicPr>
          <p:cNvPr id="2050" name="Picture 2" descr="Nâng cấp Sa Pa thành thị xã của Lào Cai - Báo Nhân Dân">
            <a:extLst>
              <a:ext uri="{FF2B5EF4-FFF2-40B4-BE49-F238E27FC236}">
                <a16:creationId xmlns:a16="http://schemas.microsoft.com/office/drawing/2014/main" id="{2EA6BD9A-7A2A-904C-8A53-9414DF4CC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99" y="1776207"/>
            <a:ext cx="5006578" cy="334046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3CF742D1-C466-F942-8B33-F548ACBCC171}"/>
              </a:ext>
            </a:extLst>
          </p:cNvPr>
          <p:cNvSpPr/>
          <p:nvPr/>
        </p:nvSpPr>
        <p:spPr>
          <a:xfrm>
            <a:off x="5940152" y="2068276"/>
            <a:ext cx="2466933" cy="58739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68580" tIns="34290" rIns="68580" bIns="34290" rtlCol="0" anchor="ctr">
            <a:spAutoFit/>
          </a:bodyPr>
          <a:lstStyle/>
          <a:p>
            <a:pPr algn="ctr"/>
            <a:r>
              <a:rPr lang="x-none" sz="3000" b="1" dirty="0">
                <a:ln w="0">
                  <a:noFill/>
                </a:ln>
                <a:solidFill>
                  <a:schemeClr val="tx1"/>
                </a:solidFill>
                <a:latin typeface="Times New Roman" panose="02020603050405020304" pitchFamily="18" charset="0"/>
                <a:cs typeface="Times New Roman" panose="02020603050405020304" pitchFamily="18" charset="0"/>
              </a:rPr>
              <a:t>LÀO CAI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linds(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8817D6A-8808-AB49-9E33-658FC66B3873}"/>
              </a:ext>
            </a:extLst>
          </p:cNvPr>
          <p:cNvSpPr/>
          <p:nvPr/>
        </p:nvSpPr>
        <p:spPr>
          <a:xfrm>
            <a:off x="1085089" y="195486"/>
            <a:ext cx="6552728" cy="2119729"/>
          </a:xfrm>
          <a:prstGeom prst="roundRect">
            <a:avLst/>
          </a:prstGeom>
          <a:solidFill>
            <a:schemeClr val="accent3">
              <a:lumMod val="20000"/>
              <a:lumOff val="80000"/>
            </a:schemeClr>
          </a:solidFill>
          <a:ln w="38100"/>
        </p:spPr>
        <p:style>
          <a:lnRef idx="2">
            <a:schemeClr val="accent3"/>
          </a:lnRef>
          <a:fillRef idx="1">
            <a:schemeClr val="lt1"/>
          </a:fillRef>
          <a:effectRef idx="0">
            <a:schemeClr val="accent3"/>
          </a:effectRef>
          <a:fontRef idx="minor">
            <a:schemeClr val="dk1"/>
          </a:fontRef>
        </p:style>
        <p:txBody>
          <a:bodyPr wrap="square" lIns="68580" tIns="34290" rIns="68580" bIns="34290" rtlCol="0" anchor="ctr">
            <a:spAutoFit/>
          </a:bodyPr>
          <a:lstStyle/>
          <a:p>
            <a:pPr algn="ctr"/>
            <a:r>
              <a:rPr lang="x-none" sz="3000" i="1" dirty="0">
                <a:ln w="0">
                  <a:noFill/>
                </a:ln>
                <a:solidFill>
                  <a:schemeClr val="tx1"/>
                </a:solidFill>
                <a:latin typeface="Times New Roman" panose="02020603050405020304" pitchFamily="18" charset="0"/>
                <a:cs typeface="Times New Roman" panose="02020603050405020304" pitchFamily="18" charset="0"/>
              </a:rPr>
              <a:t>Tỉnh gì xứ sở vàng đen</a:t>
            </a:r>
          </a:p>
          <a:p>
            <a:pPr algn="ctr"/>
            <a:r>
              <a:rPr lang="x-none" sz="3000" i="1" dirty="0">
                <a:ln w="0">
                  <a:noFill/>
                </a:ln>
                <a:solidFill>
                  <a:schemeClr val="tx1"/>
                </a:solidFill>
                <a:latin typeface="Times New Roman" panose="02020603050405020304" pitchFamily="18" charset="0"/>
                <a:cs typeface="Times New Roman" panose="02020603050405020304" pitchFamily="18" charset="0"/>
              </a:rPr>
              <a:t>Có chùa Yên Tử mây chen thông ngàn</a:t>
            </a:r>
          </a:p>
          <a:p>
            <a:pPr algn="ctr"/>
            <a:r>
              <a:rPr lang="x-none" sz="3000" i="1" dirty="0">
                <a:ln w="0">
                  <a:noFill/>
                </a:ln>
                <a:solidFill>
                  <a:schemeClr val="tx1"/>
                </a:solidFill>
                <a:latin typeface="Times New Roman" panose="02020603050405020304" pitchFamily="18" charset="0"/>
                <a:cs typeface="Times New Roman" panose="02020603050405020304" pitchFamily="18" charset="0"/>
              </a:rPr>
              <a:t>Có Hạ Long đẹp tuyệt trần</a:t>
            </a:r>
          </a:p>
          <a:p>
            <a:pPr algn="ctr"/>
            <a:r>
              <a:rPr lang="x-none" sz="3000" i="1" dirty="0">
                <a:ln w="0">
                  <a:noFill/>
                </a:ln>
                <a:solidFill>
                  <a:schemeClr val="tx1"/>
                </a:solidFill>
                <a:latin typeface="Times New Roman" panose="02020603050405020304" pitchFamily="18" charset="0"/>
                <a:cs typeface="Times New Roman" panose="02020603050405020304" pitchFamily="18" charset="0"/>
              </a:rPr>
              <a:t>Một lần đến vạn muôn lần </a:t>
            </a:r>
            <a:r>
              <a:rPr lang="x-none" sz="3000" i="1">
                <a:ln w="0">
                  <a:noFill/>
                </a:ln>
                <a:solidFill>
                  <a:schemeClr val="tx1"/>
                </a:solidFill>
                <a:latin typeface="Times New Roman" panose="02020603050405020304" pitchFamily="18" charset="0"/>
                <a:cs typeface="Times New Roman" panose="02020603050405020304" pitchFamily="18" charset="0"/>
              </a:rPr>
              <a:t>mê say</a:t>
            </a:r>
            <a:r>
              <a:rPr lang="vi-VN" sz="3000" i="1" dirty="0">
                <a:ln w="0">
                  <a:noFill/>
                </a:ln>
                <a:solidFill>
                  <a:schemeClr val="tx1"/>
                </a:solidFill>
                <a:latin typeface="Times New Roman" panose="02020603050405020304" pitchFamily="18" charset="0"/>
                <a:cs typeface="Times New Roman" panose="02020603050405020304" pitchFamily="18" charset="0"/>
              </a:rPr>
              <a:t>?</a:t>
            </a:r>
            <a:endParaRPr lang="x-none" sz="3000" i="1" dirty="0">
              <a:ln w="0">
                <a:noFill/>
              </a:ln>
              <a:solidFill>
                <a:schemeClr val="tx1"/>
              </a:solidFill>
              <a:latin typeface="Times New Roman" panose="02020603050405020304" pitchFamily="18" charset="0"/>
              <a:cs typeface="Times New Roman" panose="02020603050405020304" pitchFamily="18" charset="0"/>
            </a:endParaRPr>
          </a:p>
        </p:txBody>
      </p:sp>
      <p:pic>
        <p:nvPicPr>
          <p:cNvPr id="3074" name="Picture 2" descr="Hạ Long - Sửng Sốt - Titop 2 ngày 1 đêm - BestPrice">
            <a:extLst>
              <a:ext uri="{FF2B5EF4-FFF2-40B4-BE49-F238E27FC236}">
                <a16:creationId xmlns:a16="http://schemas.microsoft.com/office/drawing/2014/main" id="{DA699A7A-1B61-7C49-99A1-F603C83FFF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743" y="2542085"/>
            <a:ext cx="3979710" cy="252482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B83F62A8-92BF-C845-AD71-8858EE288A6D}"/>
              </a:ext>
            </a:extLst>
          </p:cNvPr>
          <p:cNvSpPr/>
          <p:nvPr/>
        </p:nvSpPr>
        <p:spPr>
          <a:xfrm>
            <a:off x="4675956" y="3217100"/>
            <a:ext cx="3280420" cy="58739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68580" tIns="34290" rIns="68580" bIns="34290" rtlCol="0" anchor="ctr">
            <a:spAutoFit/>
          </a:bodyPr>
          <a:lstStyle/>
          <a:p>
            <a:pPr algn="ctr"/>
            <a:r>
              <a:rPr lang="x-none" sz="3000" b="1" dirty="0">
                <a:ln w="0">
                  <a:noFill/>
                </a:ln>
                <a:solidFill>
                  <a:schemeClr val="tx1"/>
                </a:solidFill>
                <a:latin typeface="Times New Roman" panose="02020603050405020304" pitchFamily="18" charset="0"/>
                <a:cs typeface="Times New Roman" panose="02020603050405020304" pitchFamily="18" charset="0"/>
              </a:rPr>
              <a:t>QUẢNG NINH</a:t>
            </a:r>
          </a:p>
        </p:txBody>
      </p:sp>
      <p:sp>
        <p:nvSpPr>
          <p:cNvPr id="9" name="Right Arrow 4">
            <a:hlinkClick r:id="rId3" action="ppaction://hlinksldjump"/>
            <a:extLst>
              <a:ext uri="{FF2B5EF4-FFF2-40B4-BE49-F238E27FC236}">
                <a16:creationId xmlns:a16="http://schemas.microsoft.com/office/drawing/2014/main" id="{32BABE8A-3AD7-45F0-B553-843965F5F55C}"/>
              </a:ext>
            </a:extLst>
          </p:cNvPr>
          <p:cNvSpPr/>
          <p:nvPr/>
        </p:nvSpPr>
        <p:spPr>
          <a:xfrm flipH="1">
            <a:off x="8407084" y="4597001"/>
            <a:ext cx="341379" cy="51967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350" dirty="0">
              <a:solidFill>
                <a:schemeClr val="bg1"/>
              </a:solidFill>
              <a:latin typeface="UTM Staccato "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linds(horizont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3AA1D40-37F2-744E-B782-A3113950D302}"/>
              </a:ext>
            </a:extLst>
          </p:cNvPr>
          <p:cNvSpPr/>
          <p:nvPr/>
        </p:nvSpPr>
        <p:spPr>
          <a:xfrm>
            <a:off x="323528" y="298549"/>
            <a:ext cx="4680520" cy="3652064"/>
          </a:xfrm>
          <a:prstGeom prst="roundRect">
            <a:avLst/>
          </a:prstGeom>
          <a:ln/>
        </p:spPr>
        <p:style>
          <a:lnRef idx="2">
            <a:schemeClr val="accent3"/>
          </a:lnRef>
          <a:fillRef idx="1">
            <a:schemeClr val="lt1"/>
          </a:fillRef>
          <a:effectRef idx="0">
            <a:schemeClr val="accent3"/>
          </a:effectRef>
          <a:fontRef idx="minor">
            <a:schemeClr val="dk1"/>
          </a:fontRef>
        </p:style>
        <p:txBody>
          <a:bodyPr wrap="square" lIns="68580" tIns="34290" rIns="68580" bIns="34290" rtlCol="0" anchor="ctr">
            <a:spAutoFit/>
          </a:bodyPr>
          <a:lstStyle/>
          <a:p>
            <a:pPr algn="ctr"/>
            <a:r>
              <a:rPr lang="x-none" sz="3000" i="1" dirty="0">
                <a:ln w="0">
                  <a:noFill/>
                </a:ln>
                <a:solidFill>
                  <a:schemeClr val="tx1"/>
                </a:solidFill>
                <a:latin typeface="Times New Roman" panose="02020603050405020304" pitchFamily="18" charset="0"/>
                <a:cs typeface="Times New Roman" panose="02020603050405020304" pitchFamily="18" charset="0"/>
              </a:rPr>
              <a:t>Thành phố xanh hoà bình</a:t>
            </a:r>
          </a:p>
          <a:p>
            <a:pPr algn="ctr"/>
            <a:r>
              <a:rPr lang="en-US" sz="3000" i="1" dirty="0">
                <a:ln w="0">
                  <a:noFill/>
                </a:ln>
                <a:solidFill>
                  <a:schemeClr val="tx1"/>
                </a:solidFill>
                <a:latin typeface="Times New Roman" panose="02020603050405020304" pitchFamily="18" charset="0"/>
                <a:cs typeface="Times New Roman" panose="02020603050405020304" pitchFamily="18" charset="0"/>
              </a:rPr>
              <a:t>S</a:t>
            </a:r>
            <a:r>
              <a:rPr lang="x-none" sz="3000" i="1" dirty="0">
                <a:ln w="0">
                  <a:noFill/>
                </a:ln>
                <a:solidFill>
                  <a:schemeClr val="tx1"/>
                </a:solidFill>
                <a:latin typeface="Times New Roman" panose="02020603050405020304" pitchFamily="18" charset="0"/>
                <a:cs typeface="Times New Roman" panose="02020603050405020304" pitchFamily="18" charset="0"/>
              </a:rPr>
              <a:t>oi bóng dòng sông đổ</a:t>
            </a:r>
          </a:p>
          <a:p>
            <a:pPr algn="ctr"/>
            <a:r>
              <a:rPr lang="en-US" sz="3000" i="1" dirty="0">
                <a:ln w="0">
                  <a:noFill/>
                </a:ln>
                <a:solidFill>
                  <a:schemeClr val="tx1"/>
                </a:solidFill>
                <a:latin typeface="Times New Roman" panose="02020603050405020304" pitchFamily="18" charset="0"/>
                <a:cs typeface="Times New Roman" panose="02020603050405020304" pitchFamily="18" charset="0"/>
              </a:rPr>
              <a:t>L</a:t>
            </a:r>
            <a:r>
              <a:rPr lang="x-none" sz="3000" i="1" dirty="0">
                <a:ln w="0">
                  <a:noFill/>
                </a:ln>
                <a:solidFill>
                  <a:schemeClr val="tx1"/>
                </a:solidFill>
                <a:latin typeface="Times New Roman" panose="02020603050405020304" pitchFamily="18" charset="0"/>
                <a:cs typeface="Times New Roman" panose="02020603050405020304" pitchFamily="18" charset="0"/>
              </a:rPr>
              <a:t>ịch sử ngàn năm qua</a:t>
            </a:r>
          </a:p>
          <a:p>
            <a:pPr algn="ctr"/>
            <a:r>
              <a:rPr lang="en-US" sz="3000" i="1" dirty="0">
                <a:ln w="0">
                  <a:noFill/>
                </a:ln>
                <a:solidFill>
                  <a:schemeClr val="tx1"/>
                </a:solidFill>
                <a:latin typeface="Times New Roman" panose="02020603050405020304" pitchFamily="18" charset="0"/>
                <a:cs typeface="Times New Roman" panose="02020603050405020304" pitchFamily="18" charset="0"/>
              </a:rPr>
              <a:t>B</a:t>
            </a:r>
            <a:r>
              <a:rPr lang="x-none" sz="3000" i="1" dirty="0">
                <a:ln w="0">
                  <a:noFill/>
                </a:ln>
                <a:solidFill>
                  <a:schemeClr val="tx1"/>
                </a:solidFill>
                <a:latin typeface="Times New Roman" panose="02020603050405020304" pitchFamily="18" charset="0"/>
                <a:cs typeface="Times New Roman" panose="02020603050405020304" pitchFamily="18" charset="0"/>
              </a:rPr>
              <a:t>ao dấu son còn đó</a:t>
            </a:r>
          </a:p>
          <a:p>
            <a:pPr algn="ctr"/>
            <a:r>
              <a:rPr lang="en-US" sz="3000" i="1" dirty="0" err="1">
                <a:ln w="0">
                  <a:noFill/>
                </a:ln>
                <a:solidFill>
                  <a:schemeClr val="tx1"/>
                </a:solidFill>
                <a:latin typeface="Times New Roman" panose="02020603050405020304" pitchFamily="18" charset="0"/>
                <a:cs typeface="Times New Roman" panose="02020603050405020304" pitchFamily="18" charset="0"/>
              </a:rPr>
              <a:t>Đ</a:t>
            </a:r>
            <a:r>
              <a:rPr lang="x-none" sz="3000" i="1" dirty="0">
                <a:ln w="0">
                  <a:noFill/>
                </a:ln>
                <a:solidFill>
                  <a:schemeClr val="tx1"/>
                </a:solidFill>
                <a:latin typeface="Times New Roman" panose="02020603050405020304" pitchFamily="18" charset="0"/>
                <a:cs typeface="Times New Roman" panose="02020603050405020304" pitchFamily="18" charset="0"/>
              </a:rPr>
              <a:t>ây Ba Đình, Đống Đa</a:t>
            </a:r>
          </a:p>
          <a:p>
            <a:pPr algn="ctr"/>
            <a:r>
              <a:rPr lang="x-none" sz="3000" i="1" dirty="0">
                <a:ln w="0">
                  <a:noFill/>
                </a:ln>
                <a:solidFill>
                  <a:schemeClr val="tx1"/>
                </a:solidFill>
                <a:latin typeface="Times New Roman" panose="02020603050405020304" pitchFamily="18" charset="0"/>
                <a:cs typeface="Times New Roman" panose="02020603050405020304" pitchFamily="18" charset="0"/>
              </a:rPr>
              <a:t>Đây Hồ Gươm, Tháp Bút</a:t>
            </a:r>
          </a:p>
          <a:p>
            <a:pPr algn="ctr"/>
            <a:r>
              <a:rPr lang="x-none" sz="3000" i="1" dirty="0">
                <a:ln w="0">
                  <a:noFill/>
                </a:ln>
                <a:solidFill>
                  <a:schemeClr val="tx1"/>
                </a:solidFill>
                <a:latin typeface="Times New Roman" panose="02020603050405020304" pitchFamily="18" charset="0"/>
                <a:cs typeface="Times New Roman" panose="02020603050405020304" pitchFamily="18" charset="0"/>
              </a:rPr>
              <a:t>Mãi mãi bản hùng ca?</a:t>
            </a:r>
          </a:p>
        </p:txBody>
      </p:sp>
      <p:pic>
        <p:nvPicPr>
          <p:cNvPr id="4098" name="Picture 2" descr="Không phát hiện cụ rùa ở Hồ Gươm">
            <a:extLst>
              <a:ext uri="{FF2B5EF4-FFF2-40B4-BE49-F238E27FC236}">
                <a16:creationId xmlns:a16="http://schemas.microsoft.com/office/drawing/2014/main" id="{D948AAE4-3348-194D-A869-D1ADE9450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11510"/>
            <a:ext cx="3797052" cy="2448272"/>
          </a:xfrm>
          <a:prstGeom prst="rect">
            <a:avLst/>
          </a:prstGeom>
          <a:ln>
            <a:noFill/>
          </a:ln>
          <a:effectLst>
            <a:outerShdw blurRad="292100" dist="139700" dir="2700000" algn="tl" rotWithShape="0">
              <a:srgbClr val="333333">
                <a:alpha val="65000"/>
              </a:srgbClr>
            </a:outerShdw>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D7855544-D972-6249-A641-7035606A77B0}"/>
              </a:ext>
            </a:extLst>
          </p:cNvPr>
          <p:cNvSpPr/>
          <p:nvPr/>
        </p:nvSpPr>
        <p:spPr>
          <a:xfrm>
            <a:off x="5406380" y="3291830"/>
            <a:ext cx="3280420" cy="58739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68580" tIns="34290" rIns="68580" bIns="34290" rtlCol="0" anchor="ctr">
            <a:spAutoFit/>
          </a:bodyPr>
          <a:lstStyle/>
          <a:p>
            <a:pPr algn="ctr"/>
            <a:r>
              <a:rPr lang="x-none" sz="3000" b="1" dirty="0">
                <a:ln w="0">
                  <a:noFill/>
                </a:ln>
                <a:solidFill>
                  <a:schemeClr val="tx1"/>
                </a:solidFill>
                <a:latin typeface="Times New Roman" panose="02020603050405020304" pitchFamily="18" charset="0"/>
                <a:cs typeface="Times New Roman" panose="02020603050405020304" pitchFamily="18" charset="0"/>
              </a:rPr>
              <a:t>HÀ NỘI</a:t>
            </a:r>
          </a:p>
        </p:txBody>
      </p:sp>
      <p:sp>
        <p:nvSpPr>
          <p:cNvPr id="9" name="Right Arrow 4">
            <a:hlinkClick r:id="rId3" action="ppaction://hlinksldjump"/>
            <a:extLst>
              <a:ext uri="{FF2B5EF4-FFF2-40B4-BE49-F238E27FC236}">
                <a16:creationId xmlns:a16="http://schemas.microsoft.com/office/drawing/2014/main" id="{94DED5E4-B263-4CF6-8A75-26368430E9E4}"/>
              </a:ext>
            </a:extLst>
          </p:cNvPr>
          <p:cNvSpPr/>
          <p:nvPr/>
        </p:nvSpPr>
        <p:spPr>
          <a:xfrm flipH="1">
            <a:off x="8407084" y="4597001"/>
            <a:ext cx="341379" cy="51967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350" dirty="0">
              <a:solidFill>
                <a:schemeClr val="bg1"/>
              </a:solidFill>
              <a:latin typeface="UTM Staccato "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28805C3-9C46-B94D-9C28-6407EEF667E0}"/>
              </a:ext>
            </a:extLst>
          </p:cNvPr>
          <p:cNvSpPr/>
          <p:nvPr/>
        </p:nvSpPr>
        <p:spPr>
          <a:xfrm>
            <a:off x="611560" y="195486"/>
            <a:ext cx="8136904" cy="2119729"/>
          </a:xfrm>
          <a:prstGeom prst="roundRect">
            <a:avLst/>
          </a:prstGeom>
          <a:solidFill>
            <a:schemeClr val="accent3">
              <a:lumMod val="20000"/>
              <a:lumOff val="80000"/>
            </a:schemeClr>
          </a:solidFill>
          <a:ln w="38100"/>
        </p:spPr>
        <p:style>
          <a:lnRef idx="2">
            <a:schemeClr val="accent3"/>
          </a:lnRef>
          <a:fillRef idx="1">
            <a:schemeClr val="lt1"/>
          </a:fillRef>
          <a:effectRef idx="0">
            <a:schemeClr val="accent3"/>
          </a:effectRef>
          <a:fontRef idx="minor">
            <a:schemeClr val="dk1"/>
          </a:fontRef>
        </p:style>
        <p:txBody>
          <a:bodyPr wrap="square" lIns="68580" tIns="34290" rIns="68580" bIns="34290" rtlCol="0" anchor="ctr">
            <a:spAutoFit/>
          </a:bodyPr>
          <a:lstStyle/>
          <a:p>
            <a:pPr algn="ctr"/>
            <a:r>
              <a:rPr lang="x-none" sz="3000" i="1" dirty="0">
                <a:ln w="0">
                  <a:noFill/>
                </a:ln>
                <a:solidFill>
                  <a:schemeClr val="tx1"/>
                </a:solidFill>
                <a:latin typeface="Times New Roman" panose="02020603050405020304" pitchFamily="18" charset="0"/>
                <a:cs typeface="Times New Roman" panose="02020603050405020304" pitchFamily="18" charset="0"/>
              </a:rPr>
              <a:t>Tỉnh gì có cầu Hiền Lương</a:t>
            </a:r>
          </a:p>
          <a:p>
            <a:pPr algn="ctr"/>
            <a:r>
              <a:rPr lang="x-none" sz="3000" i="1" dirty="0">
                <a:ln w="0">
                  <a:noFill/>
                </a:ln>
                <a:solidFill>
                  <a:schemeClr val="tx1"/>
                </a:solidFill>
                <a:latin typeface="Times New Roman" panose="02020603050405020304" pitchFamily="18" charset="0"/>
                <a:cs typeface="Times New Roman" panose="02020603050405020304" pitchFamily="18" charset="0"/>
              </a:rPr>
              <a:t>Trăm năm còn mãi nhớ thương một thời</a:t>
            </a:r>
          </a:p>
          <a:p>
            <a:pPr algn="ctr"/>
            <a:r>
              <a:rPr lang="x-none" sz="3000" i="1" dirty="0">
                <a:ln w="0">
                  <a:noFill/>
                </a:ln>
                <a:solidFill>
                  <a:schemeClr val="tx1"/>
                </a:solidFill>
                <a:latin typeface="Times New Roman" panose="02020603050405020304" pitchFamily="18" charset="0"/>
                <a:cs typeface="Times New Roman" panose="02020603050405020304" pitchFamily="18" charset="0"/>
              </a:rPr>
              <a:t>Có sông Bến Hải xanh trời</a:t>
            </a:r>
          </a:p>
          <a:p>
            <a:pPr algn="ctr"/>
            <a:r>
              <a:rPr lang="x-none" sz="3000" i="1" dirty="0">
                <a:ln w="0">
                  <a:noFill/>
                </a:ln>
                <a:solidFill>
                  <a:schemeClr val="tx1"/>
                </a:solidFill>
                <a:latin typeface="Times New Roman" panose="02020603050405020304" pitchFamily="18" charset="0"/>
                <a:cs typeface="Times New Roman" panose="02020603050405020304" pitchFamily="18" charset="0"/>
              </a:rPr>
              <a:t>Có Thành Cổ vọng muôn đời tráng ca?</a:t>
            </a:r>
          </a:p>
        </p:txBody>
      </p:sp>
      <p:sp>
        <p:nvSpPr>
          <p:cNvPr id="8" name="Rounded Rectangle 7">
            <a:extLst>
              <a:ext uri="{FF2B5EF4-FFF2-40B4-BE49-F238E27FC236}">
                <a16:creationId xmlns:a16="http://schemas.microsoft.com/office/drawing/2014/main" id="{DABEC8D0-8307-C94D-99C7-DA8F3D11FB24}"/>
              </a:ext>
            </a:extLst>
          </p:cNvPr>
          <p:cNvSpPr/>
          <p:nvPr/>
        </p:nvSpPr>
        <p:spPr>
          <a:xfrm>
            <a:off x="5652120" y="2990942"/>
            <a:ext cx="2829593" cy="58739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68580" tIns="34290" rIns="68580" bIns="34290" rtlCol="0" anchor="ctr">
            <a:spAutoFit/>
          </a:bodyPr>
          <a:lstStyle/>
          <a:p>
            <a:pPr algn="ctr"/>
            <a:r>
              <a:rPr lang="x-none" sz="3000" b="1" dirty="0">
                <a:ln w="0">
                  <a:noFill/>
                </a:ln>
                <a:solidFill>
                  <a:schemeClr val="tx1"/>
                </a:solidFill>
                <a:latin typeface="Times New Roman" panose="02020603050405020304" pitchFamily="18" charset="0"/>
                <a:cs typeface="Times New Roman" panose="02020603050405020304" pitchFamily="18" charset="0"/>
              </a:rPr>
              <a:t>QUẢNG TRỊ</a:t>
            </a:r>
          </a:p>
        </p:txBody>
      </p:sp>
      <p:pic>
        <p:nvPicPr>
          <p:cNvPr id="5122" name="Picture 2" descr="Thành cổ Quảng Trị - Di tích quốc gia đặc biệt của Việt Nam">
            <a:extLst>
              <a:ext uri="{FF2B5EF4-FFF2-40B4-BE49-F238E27FC236}">
                <a16:creationId xmlns:a16="http://schemas.microsoft.com/office/drawing/2014/main" id="{18A6C2A7-0250-FE45-9078-978A1BD1F8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019" y="2544925"/>
            <a:ext cx="4060032" cy="2571750"/>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ight Arrow 4">
            <a:hlinkClick r:id="rId3" action="ppaction://hlinksldjump"/>
            <a:extLst>
              <a:ext uri="{FF2B5EF4-FFF2-40B4-BE49-F238E27FC236}">
                <a16:creationId xmlns:a16="http://schemas.microsoft.com/office/drawing/2014/main" id="{2AC6DDCA-B326-4AA4-8623-D1955358D84D}"/>
              </a:ext>
            </a:extLst>
          </p:cNvPr>
          <p:cNvSpPr/>
          <p:nvPr/>
        </p:nvSpPr>
        <p:spPr>
          <a:xfrm flipH="1">
            <a:off x="8407084" y="4597001"/>
            <a:ext cx="341379" cy="51967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350" dirty="0">
              <a:solidFill>
                <a:schemeClr val="bg1"/>
              </a:solidFill>
              <a:latin typeface="UTM Staccato "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6ECE2C54-EB48-1149-95B1-8A526AC51C8C}"/>
              </a:ext>
            </a:extLst>
          </p:cNvPr>
          <p:cNvSpPr/>
          <p:nvPr/>
        </p:nvSpPr>
        <p:spPr>
          <a:xfrm>
            <a:off x="611559" y="267494"/>
            <a:ext cx="8136904" cy="1098173"/>
          </a:xfrm>
          <a:prstGeom prst="roundRect">
            <a:avLst/>
          </a:prstGeom>
          <a:solidFill>
            <a:schemeClr val="accent3">
              <a:lumMod val="20000"/>
              <a:lumOff val="80000"/>
            </a:schemeClr>
          </a:solidFill>
          <a:ln w="38100"/>
        </p:spPr>
        <p:style>
          <a:lnRef idx="2">
            <a:schemeClr val="accent3"/>
          </a:lnRef>
          <a:fillRef idx="1">
            <a:schemeClr val="lt1"/>
          </a:fillRef>
          <a:effectRef idx="0">
            <a:schemeClr val="accent3"/>
          </a:effectRef>
          <a:fontRef idx="minor">
            <a:schemeClr val="dk1"/>
          </a:fontRef>
        </p:style>
        <p:txBody>
          <a:bodyPr wrap="square" lIns="68580" tIns="34290" rIns="68580" bIns="34290" rtlCol="0" anchor="ctr">
            <a:spAutoFit/>
          </a:bodyPr>
          <a:lstStyle/>
          <a:p>
            <a:pPr algn="ctr"/>
            <a:r>
              <a:rPr lang="x-none" sz="3000" i="1" dirty="0">
                <a:ln w="0">
                  <a:noFill/>
                </a:ln>
                <a:solidFill>
                  <a:schemeClr val="tx1"/>
                </a:solidFill>
                <a:latin typeface="Times New Roman" panose="02020603050405020304" pitchFamily="18" charset="0"/>
                <a:cs typeface="Times New Roman" panose="02020603050405020304" pitchFamily="18" charset="0"/>
              </a:rPr>
              <a:t>Đường lên bát ngát thông reo</a:t>
            </a:r>
          </a:p>
          <a:p>
            <a:pPr algn="ctr"/>
            <a:r>
              <a:rPr lang="x-none" sz="3000" i="1" dirty="0">
                <a:ln w="0">
                  <a:noFill/>
                </a:ln>
                <a:solidFill>
                  <a:schemeClr val="tx1"/>
                </a:solidFill>
                <a:latin typeface="Times New Roman" panose="02020603050405020304" pitchFamily="18" charset="0"/>
                <a:cs typeface="Times New Roman" panose="02020603050405020304" pitchFamily="18" charset="0"/>
              </a:rPr>
              <a:t>Ở đâu thung lũng tình yêu sương mờ</a:t>
            </a:r>
            <a:r>
              <a:rPr lang="en-US" sz="3000" i="1" dirty="0">
                <a:ln w="0">
                  <a:noFill/>
                </a:ln>
                <a:solidFill>
                  <a:schemeClr val="tx1"/>
                </a:solidFill>
                <a:latin typeface="Times New Roman" panose="02020603050405020304" pitchFamily="18" charset="0"/>
                <a:cs typeface="Times New Roman" panose="02020603050405020304" pitchFamily="18" charset="0"/>
              </a:rPr>
              <a:t>?</a:t>
            </a:r>
            <a:endParaRPr lang="x-none" sz="3000" i="1" dirty="0">
              <a:ln w="0">
                <a:noFill/>
              </a:ln>
              <a:solidFill>
                <a:schemeClr val="tx1"/>
              </a:solidFill>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7A244D5B-4645-D44F-B740-784AD33683D0}"/>
              </a:ext>
            </a:extLst>
          </p:cNvPr>
          <p:cNvSpPr/>
          <p:nvPr/>
        </p:nvSpPr>
        <p:spPr>
          <a:xfrm>
            <a:off x="6228184" y="2355726"/>
            <a:ext cx="2242377" cy="58739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68580" tIns="34290" rIns="68580" bIns="34290" rtlCol="0" anchor="ctr">
            <a:spAutoFit/>
          </a:bodyPr>
          <a:lstStyle/>
          <a:p>
            <a:pPr algn="ctr"/>
            <a:r>
              <a:rPr lang="x-none" sz="3000" b="1" dirty="0">
                <a:ln w="0">
                  <a:noFill/>
                </a:ln>
                <a:solidFill>
                  <a:schemeClr val="tx1"/>
                </a:solidFill>
                <a:latin typeface="Times New Roman" panose="02020603050405020304" pitchFamily="18" charset="0"/>
                <a:cs typeface="Times New Roman" panose="02020603050405020304" pitchFamily="18" charset="0"/>
              </a:rPr>
              <a:t>ĐÀ LẠT</a:t>
            </a:r>
          </a:p>
        </p:txBody>
      </p:sp>
      <p:sp>
        <p:nvSpPr>
          <p:cNvPr id="9" name="Right Arrow 4">
            <a:hlinkClick r:id="rId2" action="ppaction://hlinksldjump"/>
            <a:extLst>
              <a:ext uri="{FF2B5EF4-FFF2-40B4-BE49-F238E27FC236}">
                <a16:creationId xmlns:a16="http://schemas.microsoft.com/office/drawing/2014/main" id="{F020B572-C50F-4006-9E30-D054EFDDD9FD}"/>
              </a:ext>
            </a:extLst>
          </p:cNvPr>
          <p:cNvSpPr/>
          <p:nvPr/>
        </p:nvSpPr>
        <p:spPr>
          <a:xfrm flipH="1">
            <a:off x="8407084" y="4597001"/>
            <a:ext cx="341379" cy="51967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350" dirty="0">
              <a:solidFill>
                <a:schemeClr val="bg1"/>
              </a:solidFill>
              <a:latin typeface="UTM Staccato " pitchFamily="18" charset="0"/>
            </a:endParaRPr>
          </a:p>
        </p:txBody>
      </p:sp>
      <p:pic>
        <p:nvPicPr>
          <p:cNvPr id="5" name="Picture 4">
            <a:extLst>
              <a:ext uri="{FF2B5EF4-FFF2-40B4-BE49-F238E27FC236}">
                <a16:creationId xmlns:a16="http://schemas.microsoft.com/office/drawing/2014/main" id="{133B05A8-1D94-4364-8CDA-A437E6CF4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30" y="1644672"/>
            <a:ext cx="5764109" cy="354081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E0597B8-2949-7745-AA91-C10D15B4933F}"/>
              </a:ext>
            </a:extLst>
          </p:cNvPr>
          <p:cNvSpPr/>
          <p:nvPr/>
        </p:nvSpPr>
        <p:spPr>
          <a:xfrm>
            <a:off x="162388" y="515629"/>
            <a:ext cx="4286250" cy="2936974"/>
          </a:xfrm>
          <a:prstGeom prst="roundRect">
            <a:avLst/>
          </a:prstGeom>
          <a:solidFill>
            <a:schemeClr val="accent3">
              <a:lumMod val="20000"/>
              <a:lumOff val="80000"/>
            </a:schemeClr>
          </a:solidFill>
          <a:ln w="38100"/>
        </p:spPr>
        <p:style>
          <a:lnRef idx="2">
            <a:schemeClr val="accent3"/>
          </a:lnRef>
          <a:fillRef idx="1">
            <a:schemeClr val="lt1"/>
          </a:fillRef>
          <a:effectRef idx="0">
            <a:schemeClr val="accent3"/>
          </a:effectRef>
          <a:fontRef idx="minor">
            <a:schemeClr val="dk1"/>
          </a:fontRef>
        </p:style>
        <p:txBody>
          <a:bodyPr wrap="square" lIns="68580" tIns="34290" rIns="68580" bIns="34290" rtlCol="0" anchor="ctr">
            <a:spAutoFit/>
          </a:bodyPr>
          <a:lstStyle/>
          <a:p>
            <a:pPr algn="ctr"/>
            <a:r>
              <a:rPr lang="x-none" sz="2800" i="1" dirty="0">
                <a:ln w="0">
                  <a:noFill/>
                </a:ln>
                <a:solidFill>
                  <a:schemeClr val="tx1"/>
                </a:solidFill>
                <a:latin typeface="Times New Roman" panose="02020603050405020304" pitchFamily="18" charset="0"/>
                <a:cs typeface="Times New Roman" panose="02020603050405020304" pitchFamily="18" charset="0"/>
              </a:rPr>
              <a:t>Đảo gì nơi xưa ấy</a:t>
            </a:r>
          </a:p>
          <a:p>
            <a:pPr algn="ctr"/>
            <a:r>
              <a:rPr lang="x-none" sz="2800" i="1" dirty="0">
                <a:ln w="0">
                  <a:noFill/>
                </a:ln>
                <a:solidFill>
                  <a:schemeClr val="tx1"/>
                </a:solidFill>
                <a:latin typeface="Times New Roman" panose="02020603050405020304" pitchFamily="18" charset="0"/>
                <a:cs typeface="Times New Roman" panose="02020603050405020304" pitchFamily="18" charset="0"/>
              </a:rPr>
              <a:t>Là địa ngục trần gian</a:t>
            </a:r>
          </a:p>
          <a:p>
            <a:pPr algn="ctr"/>
            <a:r>
              <a:rPr lang="x-none" sz="2800" i="1" dirty="0">
                <a:ln w="0">
                  <a:noFill/>
                </a:ln>
                <a:solidFill>
                  <a:schemeClr val="tx1"/>
                </a:solidFill>
                <a:latin typeface="Times New Roman" panose="02020603050405020304" pitchFamily="18" charset="0"/>
                <a:cs typeface="Times New Roman" panose="02020603050405020304" pitchFamily="18" charset="0"/>
              </a:rPr>
              <a:t>Bao nhiêu người yêu nước</a:t>
            </a:r>
          </a:p>
          <a:p>
            <a:pPr algn="ctr"/>
            <a:r>
              <a:rPr lang="x-none" sz="2800" i="1" dirty="0">
                <a:ln w="0">
                  <a:noFill/>
                </a:ln>
                <a:solidFill>
                  <a:schemeClr val="tx1"/>
                </a:solidFill>
                <a:latin typeface="Times New Roman" panose="02020603050405020304" pitchFamily="18" charset="0"/>
                <a:cs typeface="Times New Roman" panose="02020603050405020304" pitchFamily="18" charset="0"/>
              </a:rPr>
              <a:t>Xiềng xích vẫn bền gan</a:t>
            </a:r>
          </a:p>
          <a:p>
            <a:pPr algn="ctr"/>
            <a:r>
              <a:rPr lang="x-none" sz="2800" i="1" dirty="0">
                <a:ln w="0">
                  <a:noFill/>
                </a:ln>
                <a:solidFill>
                  <a:schemeClr val="tx1"/>
                </a:solidFill>
                <a:latin typeface="Times New Roman" panose="02020603050405020304" pitchFamily="18" charset="0"/>
                <a:cs typeface="Times New Roman" panose="02020603050405020304" pitchFamily="18" charset="0"/>
              </a:rPr>
              <a:t>Mỗi lần về thăm đảo</a:t>
            </a:r>
          </a:p>
          <a:p>
            <a:pPr algn="ctr"/>
            <a:r>
              <a:rPr lang="x-none" sz="2800" i="1" dirty="0">
                <a:ln w="0">
                  <a:noFill/>
                </a:ln>
                <a:solidFill>
                  <a:schemeClr val="tx1"/>
                </a:solidFill>
                <a:latin typeface="Times New Roman" panose="02020603050405020304" pitchFamily="18" charset="0"/>
                <a:cs typeface="Times New Roman" panose="02020603050405020304" pitchFamily="18" charset="0"/>
              </a:rPr>
              <a:t>Nhớ chị Sáu muôn vàn?</a:t>
            </a:r>
          </a:p>
        </p:txBody>
      </p:sp>
      <p:sp>
        <p:nvSpPr>
          <p:cNvPr id="5" name="Right Arrow 4">
            <a:hlinkClick r:id="rId2" action="ppaction://hlinksldjump"/>
            <a:extLst>
              <a:ext uri="{FF2B5EF4-FFF2-40B4-BE49-F238E27FC236}">
                <a16:creationId xmlns:a16="http://schemas.microsoft.com/office/drawing/2014/main" id="{6A8F2965-7E1A-4CCA-9BE5-37A70CD0DABE}"/>
              </a:ext>
            </a:extLst>
          </p:cNvPr>
          <p:cNvSpPr/>
          <p:nvPr/>
        </p:nvSpPr>
        <p:spPr>
          <a:xfrm flipH="1">
            <a:off x="8407084" y="4597001"/>
            <a:ext cx="341379" cy="51967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350" dirty="0">
              <a:solidFill>
                <a:schemeClr val="bg1"/>
              </a:solidFill>
              <a:latin typeface="UTM Staccato " pitchFamily="18" charset="0"/>
            </a:endParaRPr>
          </a:p>
        </p:txBody>
      </p:sp>
      <p:pic>
        <p:nvPicPr>
          <p:cNvPr id="3" name="Picture 2">
            <a:extLst>
              <a:ext uri="{FF2B5EF4-FFF2-40B4-BE49-F238E27FC236}">
                <a16:creationId xmlns:a16="http://schemas.microsoft.com/office/drawing/2014/main" id="{74FDC00B-1F3B-4057-80AD-C14989392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596" y="388053"/>
            <a:ext cx="4286250" cy="3192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ounded Rectangle 7">
            <a:extLst>
              <a:ext uri="{FF2B5EF4-FFF2-40B4-BE49-F238E27FC236}">
                <a16:creationId xmlns:a16="http://schemas.microsoft.com/office/drawing/2014/main" id="{82AD34AB-BAE6-485F-9E2E-C204106F65C9}"/>
              </a:ext>
            </a:extLst>
          </p:cNvPr>
          <p:cNvSpPr/>
          <p:nvPr/>
        </p:nvSpPr>
        <p:spPr>
          <a:xfrm>
            <a:off x="5508104" y="3794892"/>
            <a:ext cx="2242377" cy="58739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68580" tIns="34290" rIns="68580" bIns="34290" rtlCol="0" anchor="ctr">
            <a:spAutoFit/>
          </a:bodyPr>
          <a:lstStyle/>
          <a:p>
            <a:pPr algn="ctr"/>
            <a:r>
              <a:rPr lang="en-US" sz="3000" b="1" dirty="0">
                <a:ln w="0">
                  <a:noFill/>
                </a:ln>
                <a:solidFill>
                  <a:schemeClr val="tx1"/>
                </a:solidFill>
                <a:latin typeface="Times New Roman" panose="02020603050405020304" pitchFamily="18" charset="0"/>
                <a:cs typeface="Times New Roman" panose="02020603050405020304" pitchFamily="18" charset="0"/>
              </a:rPr>
              <a:t>CÔN ĐẢO</a:t>
            </a:r>
            <a:endParaRPr lang="x-none" sz="3000" b="1" dirty="0">
              <a:ln w="0">
                <a:noFill/>
              </a:ln>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wrap="square" lIns="68580" tIns="34290" rIns="68580" bIns="34290" anchor="ctr">
        <a:spAutoFit/>
      </a:bodyPr>
      <a:lstStyle>
        <a:defPPr marL="457200" indent="-457200" algn="ctr">
          <a:buFont typeface="Arial" panose="020B0604020202020204" pitchFamily="34" charset="0"/>
          <a:buChar char="•"/>
          <a:defRPr sz="3000" dirty="0">
            <a:ln w="0">
              <a:noFill/>
            </a:ln>
            <a:solidFill>
              <a:schemeClr val="bg1"/>
            </a:solidFill>
            <a:latin typeface="FontAwesome" pitchFamily="2" charset="0"/>
          </a:defRPr>
        </a:defPPr>
      </a:lstStyle>
    </a:spDef>
  </a:objectDefaults>
  <a:extraClrSchemeLst/>
</a:theme>
</file>

<file path=ppt/theme/theme2.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5423</TotalTime>
  <Words>1461</Words>
  <Application>Microsoft Office PowerPoint</Application>
  <PresentationFormat>On-screen Show (16:9)</PresentationFormat>
  <Paragraphs>188</Paragraphs>
  <Slides>34</Slides>
  <Notes>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34</vt:i4>
      </vt:variant>
    </vt:vector>
  </HeadingPairs>
  <TitlesOfParts>
    <vt:vector size="49" baseType="lpstr">
      <vt:lpstr>宋体</vt:lpstr>
      <vt:lpstr>#9Slide06 SVNJonitha Script</vt:lpstr>
      <vt:lpstr>Arial</vt:lpstr>
      <vt:lpstr>Bodoni MT</vt:lpstr>
      <vt:lpstr>Calibri</vt:lpstr>
      <vt:lpstr>Calibri Light</vt:lpstr>
      <vt:lpstr>FontAwesome</vt:lpstr>
      <vt:lpstr>Times  New Roman</vt:lpstr>
      <vt:lpstr>Times New Roman</vt:lpstr>
      <vt:lpstr>UTM Staccato </vt:lpstr>
      <vt:lpstr>方正正中黑简体</vt:lpstr>
      <vt:lpstr>方正行楷简体</vt:lpstr>
      <vt:lpstr>汉真广标</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cảm nhận như thế nào về vẻ đẹp của vùng đất Bình Định qua bài ca dao 3?</vt:lpstr>
      <vt:lpstr>PowerPoint Presentation</vt:lpstr>
      <vt:lpstr>PowerPoint Presentation</vt:lpstr>
      <vt:lpstr>Em hãy chỉ ra đặc điểm của thể thơ lục bát trong bài ca dao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cp:lastModifiedBy>user</cp:lastModifiedBy>
  <cp:revision>582</cp:revision>
  <dcterms:created xsi:type="dcterms:W3CDTF">2014-04-26T02:40:12Z</dcterms:created>
  <dcterms:modified xsi:type="dcterms:W3CDTF">2021-10-24T12:55:38Z</dcterms:modified>
</cp:coreProperties>
</file>