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0"/>
  </p:notesMasterIdLst>
  <p:sldIdLst>
    <p:sldId id="267" r:id="rId3"/>
    <p:sldId id="269" r:id="rId4"/>
    <p:sldId id="315" r:id="rId5"/>
    <p:sldId id="320" r:id="rId6"/>
    <p:sldId id="317" r:id="rId7"/>
    <p:sldId id="301" r:id="rId8"/>
    <p:sldId id="29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3BD"/>
    <a:srgbClr val="CC3300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2B1D19-4D8D-431B-8D8A-34E9E81E2E6B}" type="datetimeFigureOut">
              <a:rPr lang="en-US"/>
              <a:pPr>
                <a:defRPr/>
              </a:pPr>
              <a:t>27/10/2021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EF5F43-72FB-4B39-B91D-43AD0E043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C3CE-A09C-49D1-A2A8-D55196001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00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AC3B7-71AE-4B50-96A4-E99072529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3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7D2DC-F568-4EA5-903B-FDB597979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74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42A1AE36-26FE-4BB3-96BD-D9038EE01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186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A3B8F-BB92-4962-ACB6-99D93C240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3027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0BB1A-0617-42C9-8274-65F53F570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1371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35220-D715-4330-9708-8799233D4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9765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3A61D-5D32-4BFA-9946-EE5FEE009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8936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846C-654F-42E9-8BA0-EEA057BEE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0344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669EE-F038-4CC8-9BEB-ACCDF896F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579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C36F-7453-428A-9676-1EF807D8B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4042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A1EB4-A7E4-4F27-8DC9-CCBB6A816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27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9DD0-7CA6-4D4E-A077-148B62967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221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23A8F-DF71-462B-B9CB-E05B4D3D74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6915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1129-40AB-441C-8CD6-7783E0126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7809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9615B-F5B2-4542-8B77-9C4F5EDA4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82892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83B4A-8394-41B9-A12D-9CA9779B6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3597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6AED3-9387-4144-BF2C-0655BD81C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96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E23C0-A02D-4682-A995-CB0EED39E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56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B067B-6C39-4D26-AA3A-5018A8D9D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32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0A110-E4A4-41CC-8D81-CE37C38E7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15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AAC3D-3CE1-4EB2-A08C-21ADED9EA4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06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10614-9D3D-44EE-8F7D-EE1D832F2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25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D4E38-40C7-481A-84CF-FDBC26E18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26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9562339-A199-4C29-AD57-69DCE8990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30" r:id="rId2"/>
    <p:sldLayoutId id="2147485031" r:id="rId3"/>
    <p:sldLayoutId id="2147485032" r:id="rId4"/>
    <p:sldLayoutId id="2147485033" r:id="rId5"/>
    <p:sldLayoutId id="2147485034" r:id="rId6"/>
    <p:sldLayoutId id="2147485035" r:id="rId7"/>
    <p:sldLayoutId id="2147485036" r:id="rId8"/>
    <p:sldLayoutId id="2147485037" r:id="rId9"/>
    <p:sldLayoutId id="2147485038" r:id="rId10"/>
    <p:sldLayoutId id="2147485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BFB315B-655B-4010-AF7E-7AA33FE67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  <p:sldLayoutId id="2147485050" r:id="rId12"/>
    <p:sldLayoutId id="2147485051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zalea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503613"/>
            <a:ext cx="39671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8"/>
          <p:cNvSpPr>
            <a:spLocks noChangeArrowheads="1" noChangeShapeType="1" noTextEdit="1"/>
          </p:cNvSpPr>
          <p:nvPr/>
        </p:nvSpPr>
        <p:spPr bwMode="auto">
          <a:xfrm>
            <a:off x="776288" y="823913"/>
            <a:ext cx="7815262" cy="2381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735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CHÀO MỪNG </a:t>
            </a:r>
          </a:p>
          <a:p>
            <a:pPr algn="ctr"/>
            <a:r>
              <a:rPr lang="en-US" sz="2735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 EM ĐẾN VỚI TIẾT HỌC</a:t>
            </a:r>
          </a:p>
          <a:p>
            <a:pPr algn="ctr"/>
            <a:r>
              <a:rPr lang="en-US" sz="2735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HÔM NAY 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191000" y="4675188"/>
            <a:ext cx="416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FF00"/>
                </a:solidFill>
                <a:latin typeface="Times New Roman" panose="02020603050405020304" pitchFamily="18" charset="0"/>
              </a:rPr>
              <a:t>Môn Công Nghệ 9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690938" y="6030913"/>
            <a:ext cx="515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</a:rPr>
              <a:t>GV:Nguyễn Thị Ánh Tuyết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7983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20" grpId="0"/>
      <p:bldP spid="92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r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0" y="0"/>
            <a:ext cx="7620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 descr="blumen-pflanzen04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488">
            <a:off x="7772400" y="52578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 descr="bar01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95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 descr="blumen-pflanzen04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488">
            <a:off x="0" y="-6096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62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 descr="bar01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0"/>
            <a:ext cx="795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95400" y="3416300"/>
            <a:ext cx="6862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</a:rPr>
              <a:t>CHỦ ĐỀ 4 : TH: SỬ DỤNG ĐỒNG HỒ ĐO ĐIỆN (tt2)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6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12763" y="1312863"/>
            <a:ext cx="1341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 :</a:t>
            </a: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523875" y="381000"/>
            <a:ext cx="405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I. TÌM HIỂU VỀ CÔNG TƠ ĐIỆN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417638" y="14288"/>
            <a:ext cx="6862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</a:rPr>
              <a:t>CHỦ ĐỀ 4 : TH: SỬ DỤNG ĐỒNG HỒ ĐO ĐIỆN (tt2)</a:t>
            </a:r>
          </a:p>
        </p:txBody>
      </p: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433388" y="679450"/>
            <a:ext cx="518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II. BÀI TẬP VỀ ĐIỆN NĂNG TIÊU THỤ (ĐNTT)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2763" y="1684338"/>
            <a:ext cx="7772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a) Tính điện năng tiêu thụ trong tháng 5 của nhà bạn Tâm . Biết số chỉ công tơ tháng 4 là 1672 , số chỉ công tơ tháng 5 là 2672.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chọn đáp án đúng :				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2925" y="5191125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c) Tính điện năng tiêu thụ trong 1 ngày của 3 quạt điện 65W, sử dụng 2 giờ trong ngày. Hãy chọn đáp án đúng :			</a:t>
            </a:r>
          </a:p>
        </p:txBody>
      </p:sp>
      <p:pic>
        <p:nvPicPr>
          <p:cNvPr id="13" name="Graphic 2" descr="Penc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411288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6588" y="3041650"/>
            <a:ext cx="1649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1000 kWh</a:t>
            </a:r>
            <a:endParaRPr lang="en-US" altLang="en-US" sz="18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29200" y="26733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999 kWh</a:t>
            </a:r>
            <a:endParaRPr lang="en-US" altLang="en-US" sz="18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5000" y="2682875"/>
            <a:ext cx="1706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1189 kWh</a:t>
            </a:r>
            <a:endParaRPr lang="en-US" altLang="en-US" sz="18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24438" y="301466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1001 kWh</a:t>
            </a:r>
            <a:endParaRPr lang="en-US" altLang="en-US" sz="18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7850" y="477202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688 kWh</a:t>
            </a:r>
            <a:endParaRPr lang="en-US" altLang="en-US" sz="18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51413" y="4394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699 kWh</a:t>
            </a:r>
            <a:endParaRPr lang="en-US" altLang="en-US" sz="18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7213" y="440055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689 kWh</a:t>
            </a:r>
            <a:endParaRPr lang="en-US" altLang="en-US" sz="18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51413" y="4722813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700 kWh</a:t>
            </a:r>
            <a:endParaRPr lang="en-US" altLang="en-US" sz="18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3413" y="3032125"/>
            <a:ext cx="1652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1000 kWh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51413" y="4721225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700 kWh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433388" y="1014413"/>
            <a:ext cx="314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III. BÀI TẬP VẬN DỤNG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1663" y="3484563"/>
            <a:ext cx="777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b) Tính điện năng tiêu thụ trong tháng 7 của nhà bạn Lâm . Biết số chỉ công tơ tháng 6 là 2003 , số chỉ công tơ tháng 7 là 2703.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chọn đáp án đúng :			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1663" y="596106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390 </a:t>
            </a:r>
            <a:r>
              <a:rPr lang="en-US" alt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en-US" altLang="en-US" sz="1800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93725" y="634365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389 </a:t>
            </a:r>
            <a:r>
              <a:rPr lang="en-US" alt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en-US" altLang="en-US" sz="1800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53013" y="630555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400 </a:t>
            </a:r>
            <a:r>
              <a:rPr lang="en-US" alt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en-US" altLang="en-US" sz="1800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059363" y="596106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489 </a:t>
            </a:r>
            <a:r>
              <a:rPr lang="en-US" alt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en-US" altLang="en-US" sz="1800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09600" y="5974771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390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72"/>
    </mc:Choice>
    <mc:Fallback xmlns="">
      <p:transition spd="slow" advTm="148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3" grpId="0"/>
      <p:bldP spid="8" grpId="0"/>
      <p:bldP spid="9" grpId="0"/>
      <p:bldP spid="10" grpId="0"/>
      <p:bldP spid="11" grpId="0"/>
      <p:bldP spid="12" grpId="0"/>
      <p:bldP spid="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8000" y="0"/>
            <a:ext cx="1341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 :</a:t>
            </a:r>
          </a:p>
        </p:txBody>
      </p:sp>
      <p:pic>
        <p:nvPicPr>
          <p:cNvPr id="12" name="Graphic 2" descr="Penc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425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oup 373"/>
          <p:cNvGraphicFramePr>
            <a:graphicFrameLocks/>
          </p:cNvGraphicFramePr>
          <p:nvPr/>
        </p:nvGraphicFramePr>
        <p:xfrm>
          <a:off x="76200" y="457200"/>
          <a:ext cx="8991600" cy="5202238"/>
        </p:xfrm>
        <a:graphic>
          <a:graphicData uri="http://schemas.openxmlformats.org/drawingml/2006/table">
            <a:tbl>
              <a:tblPr/>
              <a:tblGrid>
                <a:gridCol w="636905">
                  <a:extLst>
                    <a:ext uri="{9D8B030D-6E8A-4147-A177-3AD203B41FA5}">
                      <a16:colId xmlns:a16="http://schemas.microsoft.com/office/drawing/2014/main" val="318990656"/>
                    </a:ext>
                  </a:extLst>
                </a:gridCol>
                <a:gridCol w="2784898">
                  <a:extLst>
                    <a:ext uri="{9D8B030D-6E8A-4147-A177-3AD203B41FA5}">
                      <a16:colId xmlns:a16="http://schemas.microsoft.com/office/drawing/2014/main" val="12086632"/>
                    </a:ext>
                  </a:extLst>
                </a:gridCol>
                <a:gridCol w="1749929">
                  <a:extLst>
                    <a:ext uri="{9D8B030D-6E8A-4147-A177-3AD203B41FA5}">
                      <a16:colId xmlns:a16="http://schemas.microsoft.com/office/drawing/2014/main" val="2108525202"/>
                    </a:ext>
                  </a:extLst>
                </a:gridCol>
                <a:gridCol w="1273810">
                  <a:extLst>
                    <a:ext uri="{9D8B030D-6E8A-4147-A177-3AD203B41FA5}">
                      <a16:colId xmlns:a16="http://schemas.microsoft.com/office/drawing/2014/main" val="2837148804"/>
                    </a:ext>
                  </a:extLst>
                </a:gridCol>
                <a:gridCol w="2546058">
                  <a:extLst>
                    <a:ext uri="{9D8B030D-6E8A-4147-A177-3AD203B41FA5}">
                      <a16:colId xmlns:a16="http://schemas.microsoft.com/office/drawing/2014/main" val="2403051275"/>
                    </a:ext>
                  </a:extLst>
                </a:gridCol>
              </a:tblGrid>
              <a:tr h="7810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TT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Tên đồ dùng điện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Công suất điện (W)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Số lượng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Thời gian sử dụng trong ngày (h)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591998"/>
                  </a:ext>
                </a:extLst>
              </a:tr>
              <a:tr h="552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Đèn sợi đốt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603427"/>
                  </a:ext>
                </a:extLst>
              </a:tr>
              <a:tr h="552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Quạt bàn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61726"/>
                  </a:ext>
                </a:extLst>
              </a:tr>
              <a:tr h="552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Quạt trần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355266"/>
                  </a:ext>
                </a:extLst>
              </a:tr>
              <a:tr h="552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Tủ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lạnh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243807"/>
                  </a:ext>
                </a:extLst>
              </a:tr>
              <a:tr h="552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Tivi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132984"/>
                  </a:ext>
                </a:extLst>
              </a:tr>
              <a:tr h="552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Bếp điện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71673"/>
                  </a:ext>
                </a:extLst>
              </a:tr>
              <a:tr h="554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Nồi cơm điện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630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285384"/>
                  </a:ext>
                </a:extLst>
              </a:tr>
              <a:tr h="552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bơm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nước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0.5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791938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0013" y="6367463"/>
            <a:ext cx="8948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c) Tính tiền điện nhà bạn Bảo phải trả trong 1 tháng ( biết 1kWh giá 2000 đồng 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5250" y="5988050"/>
            <a:ext cx="876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b) Tính điện năng tiêu thụ ( ĐNTT ) của nhà bạn Bảo trong 1 tháng ( 30 ngày 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5250" y="5659438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a) Tính điện năng tiêu thụ ( ĐNTT ) của nhà bạn Bảo trong 1 ngày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06"/>
    </mc:Choice>
    <mc:Fallback xmlns="">
      <p:transition spd="slow" advTm="38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2" descr="Penc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8938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0838" y="152400"/>
            <a:ext cx="856456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(ĐNTT)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A =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P. t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A   = 2 . 60 . 4     =  </a:t>
            </a:r>
            <a:r>
              <a:rPr lang="en-US" alt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A   =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4 . 65 .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alt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A   = 2 . 80 .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=   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A   =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1 . 120 . 24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2880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A   = 1 .   70 . 4   =   </a:t>
            </a:r>
            <a:r>
              <a:rPr lang="en-US" alt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A   =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1. 1000 . 1 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  A   = 1 . 630 . 1   =    </a:t>
            </a:r>
            <a:r>
              <a:rPr lang="en-US" alt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A   =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1. 250 . 0.5 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</a:t>
            </a:r>
            <a:r>
              <a:rPr lang="en-US" alt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1788" y="1165225"/>
            <a:ext cx="457200" cy="38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33688" y="1466850"/>
            <a:ext cx="45720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6238" y="1793875"/>
            <a:ext cx="3683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74963" y="2101850"/>
            <a:ext cx="457200" cy="38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163" y="9525"/>
            <a:ext cx="1341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 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90838" y="2390775"/>
            <a:ext cx="457200" cy="38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16238" y="2684463"/>
            <a:ext cx="457200" cy="388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86075" y="3041650"/>
            <a:ext cx="457200" cy="38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76550" y="3322638"/>
            <a:ext cx="457200" cy="388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9563" y="3552825"/>
            <a:ext cx="5048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a) ĐNTT của gia đình bạn Bảo trong 1 ngày :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2925" y="3843338"/>
            <a:ext cx="5495925" cy="471487"/>
            <a:chOff x="833437" y="3859609"/>
            <a:chExt cx="5495926" cy="472508"/>
          </a:xfrm>
        </p:grpSpPr>
        <p:sp>
          <p:nvSpPr>
            <p:cNvPr id="20" name="Rectangle 19"/>
            <p:cNvSpPr/>
            <p:nvPr/>
          </p:nvSpPr>
          <p:spPr>
            <a:xfrm>
              <a:off x="1914525" y="3935974"/>
              <a:ext cx="457200" cy="3881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46362" y="3940746"/>
              <a:ext cx="368300" cy="380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8575" y="3928019"/>
              <a:ext cx="457200" cy="3897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33737" y="3921655"/>
              <a:ext cx="457200" cy="3881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84826" y="3935974"/>
              <a:ext cx="457200" cy="3881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83163" y="3935974"/>
              <a:ext cx="457200" cy="3881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78326" y="3943928"/>
              <a:ext cx="457200" cy="3881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90951" y="3921655"/>
              <a:ext cx="457200" cy="3881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242" name="TextBox 3"/>
            <p:cNvSpPr txBox="1">
              <a:spLocks noChangeArrowheads="1"/>
            </p:cNvSpPr>
            <p:nvPr/>
          </p:nvSpPr>
          <p:spPr bwMode="auto">
            <a:xfrm>
              <a:off x="833437" y="3859609"/>
              <a:ext cx="5495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 = A    +  A     +  A     +  A   +  A   +  A    +  A    +  A 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42925" y="4276725"/>
            <a:ext cx="73199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480  + 520  +  320  +  2880  + 280  + 1000  +  630  +  125  = </a:t>
            </a:r>
            <a:r>
              <a:rPr lang="en-US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6235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650" y="4768850"/>
            <a:ext cx="70358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ĐNTT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( 30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:</a:t>
            </a:r>
          </a:p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 = </a:t>
            </a:r>
            <a:r>
              <a:rPr lang="en-US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6235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30 </a:t>
            </a:r>
            <a:r>
              <a:rPr lang="en-US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187.050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187,05 kWh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8938" y="5656263"/>
            <a:ext cx="785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c) Tiền điện nhà bạn Bảo phải trả trong 1 tháng ( biết 1kWh giá 2000 đồng )</a:t>
            </a:r>
          </a:p>
          <a:p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187,05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x 2000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374.100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316"/>
    </mc:Choice>
    <mc:Fallback xmlns="">
      <p:transition spd="slow" advTm="214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/>
      <p:bldP spid="12" grpId="0"/>
      <p:bldP spid="15" grpId="0"/>
      <p:bldP spid="22" grpId="0"/>
      <p:bldP spid="23" grpId="0"/>
      <p:bldP spid="24" grpId="0"/>
      <p:bldP spid="3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71663" y="2209800"/>
            <a:ext cx="5715000" cy="3478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u="sng" dirty="0">
                <a:solidFill>
                  <a:srgbClr val="990000"/>
                </a:solidFill>
              </a:rPr>
              <a:t>DẶN DÒ: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/>
              <a:t> </a:t>
            </a:r>
            <a:r>
              <a:rPr lang="en-US" sz="4000" b="1" dirty="0" smtClean="0"/>
              <a:t>- </a:t>
            </a:r>
            <a:r>
              <a:rPr lang="en-US" sz="4000" b="1" dirty="0" err="1" smtClean="0">
                <a:solidFill>
                  <a:schemeClr val="accent5">
                    <a:lumMod val="25000"/>
                  </a:schemeClr>
                </a:solidFill>
              </a:rPr>
              <a:t>Học</a:t>
            </a: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25000"/>
                  </a:schemeClr>
                </a:solidFill>
              </a:rPr>
              <a:t>chủ</a:t>
            </a: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25000"/>
                  </a:schemeClr>
                </a:solidFill>
              </a:rPr>
              <a:t>đề</a:t>
            </a: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</a:rPr>
              <a:t> 4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</a:rPr>
              <a:t>-  </a:t>
            </a:r>
            <a:r>
              <a:rPr lang="en-US" sz="4000" b="1" dirty="0" err="1" smtClean="0">
                <a:solidFill>
                  <a:schemeClr val="accent5">
                    <a:lumMod val="25000"/>
                  </a:schemeClr>
                </a:solidFill>
              </a:rPr>
              <a:t>Xem</a:t>
            </a: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25000"/>
                  </a:schemeClr>
                </a:solidFill>
              </a:rPr>
              <a:t>trước</a:t>
            </a: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25000"/>
                  </a:schemeClr>
                </a:solidFill>
              </a:rPr>
              <a:t>bài</a:t>
            </a: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</a:rPr>
              <a:t> 5</a:t>
            </a:r>
            <a:endParaRPr lang="en-US" sz="4000" b="1" dirty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endParaRPr lang="en-US" sz="4000" b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0243" name="Picture 6" descr="N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13716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4"/>
    </mc:Choice>
    <mc:Fallback xmlns="">
      <p:transition spd="slow" advTm="7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azalea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967163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5994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 ƠN CÁC EM ĐÃ CHÚ Ý LẮNG NGHE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en-US" altLang="en-US">
              <a:solidFill>
                <a:srgbClr val="FF0000"/>
              </a:solidFill>
              <a:latin typeface="VNI-Cooper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7"/>
    </mc:Choice>
    <mc:Fallback xmlns="">
      <p:transition spd="slow" advTm="9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2|40.4|6.7|38.1|6.3|4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6.3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3.1|10.2|9.8|10.1|12.3|9.8|8.6|11.7|19.9|7.4|27.4|35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680</Words>
  <Application>Microsoft Office PowerPoint</Application>
  <PresentationFormat>On-screen Show (4:3)</PresentationFormat>
  <Paragraphs>123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VNI-Cooper</vt:lpstr>
      <vt:lpstr>Wingdings</vt:lpstr>
      <vt:lpstr>Default Design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gv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Van Canh</dc:creator>
  <cp:lastModifiedBy>Binh</cp:lastModifiedBy>
  <cp:revision>356</cp:revision>
  <dcterms:created xsi:type="dcterms:W3CDTF">2010-04-22T23:11:41Z</dcterms:created>
  <dcterms:modified xsi:type="dcterms:W3CDTF">2021-10-27T13:44:23Z</dcterms:modified>
</cp:coreProperties>
</file>