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52" r:id="rId2"/>
    <p:sldId id="381" r:id="rId3"/>
    <p:sldId id="351" r:id="rId4"/>
    <p:sldId id="383" r:id="rId5"/>
    <p:sldId id="323" r:id="rId6"/>
    <p:sldId id="259" r:id="rId7"/>
    <p:sldId id="349" r:id="rId8"/>
    <p:sldId id="261" r:id="rId9"/>
    <p:sldId id="345" r:id="rId10"/>
    <p:sldId id="324" r:id="rId11"/>
    <p:sldId id="333" r:id="rId12"/>
    <p:sldId id="334" r:id="rId13"/>
    <p:sldId id="337" r:id="rId14"/>
    <p:sldId id="339" r:id="rId15"/>
    <p:sldId id="348" r:id="rId16"/>
    <p:sldId id="263" r:id="rId17"/>
    <p:sldId id="277" r:id="rId18"/>
    <p:sldId id="279" r:id="rId19"/>
    <p:sldId id="327" r:id="rId20"/>
    <p:sldId id="347" r:id="rId21"/>
    <p:sldId id="355" r:id="rId22"/>
    <p:sldId id="313" r:id="rId23"/>
    <p:sldId id="283" r:id="rId24"/>
    <p:sldId id="320" r:id="rId25"/>
    <p:sldId id="317" r:id="rId26"/>
    <p:sldId id="357" r:id="rId27"/>
    <p:sldId id="408" r:id="rId28"/>
    <p:sldId id="318" r:id="rId29"/>
    <p:sldId id="379" r:id="rId30"/>
  </p:sldIdLst>
  <p:sldSz cx="9144000" cy="6858000" type="screen4x3"/>
  <p:notesSz cx="6858000" cy="9144000"/>
  <p:custDataLst>
    <p:tags r:id="rId32"/>
  </p:custDataLst>
  <p:defaultTextStyle>
    <a:defPPr>
      <a:defRPr lang="vi-VN"/>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99"/>
    <a:srgbClr val="3333FF"/>
    <a:srgbClr val="0000FF"/>
    <a:srgbClr val="FFFFFF"/>
    <a:srgbClr val="F5F517"/>
    <a:srgbClr val="FF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3" autoAdjust="0"/>
    <p:restoredTop sz="93612" autoAdjust="0"/>
  </p:normalViewPr>
  <p:slideViewPr>
    <p:cSldViewPr>
      <p:cViewPr varScale="1">
        <p:scale>
          <a:sx n="68" d="100"/>
          <a:sy n="68" d="100"/>
        </p:scale>
        <p:origin x="1248" y="48"/>
      </p:cViewPr>
      <p:guideLst>
        <p:guide orient="horz" pos="2160"/>
        <p:guide pos="277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vi-VN"/>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vi-V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vi-V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a:defRPr/>
            </a:pPr>
            <a:fld id="{7AC9DC6F-9BE2-4C86-97EB-8604CAED5C4D}" type="slidenum">
              <a:rPr lang="vi-VN" altLang="en-US"/>
              <a:t>‹#›</a:t>
            </a:fld>
            <a:endParaRPr lang="vi-VN" altLang="en-US"/>
          </a:p>
        </p:txBody>
      </p:sp>
    </p:spTree>
    <p:extLst>
      <p:ext uri="{BB962C8B-B14F-4D97-AF65-F5344CB8AC3E}">
        <p14:creationId xmlns:p14="http://schemas.microsoft.com/office/powerpoint/2010/main" val="2628701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619A3FC-FAD6-4E90-9CF7-0929FE752A3A}" type="slidenum">
              <a:rPr lang="vi-VN" altLang="en-US">
                <a:latin typeface="Arial" panose="020B0604020202020204" pitchFamily="34" charset="0"/>
              </a:rPr>
              <a:t>16</a:t>
            </a:fld>
            <a:endParaRPr lang="vi-VN" altLang="en-US">
              <a:latin typeface="Arial" panose="020B0604020202020204" pitchFamily="34" charset="0"/>
            </a:endParaRPr>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B5F6E097-C212-4AE4-9EDD-AC61A68E34F9}" type="datetimeFigureOut">
              <a:rPr lang="en-US"/>
              <a:t>11/14/2021</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D17A80D-0BE2-4B5E-A564-F201D28E5767}"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01174472-C69B-41E7-8E4D-0247A5F5B94F}" type="datetimeFigureOut">
              <a:rPr lang="en-US"/>
              <a:t>11/14/2021</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45FCF8B-4DCB-4DA9-B376-5398D5295CCD}"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F46B58C-9C8D-4CDF-AD35-68C34F9C8C83}" type="datetimeFigureOut">
              <a:rPr lang="en-US"/>
              <a:t>11/14/2021</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2C2D58B-C92F-4FBD-9E3B-29478A42CD4B}"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3AB7B62F-FB8E-4811-8E30-71ABEC617C57}" type="datetimeFigureOut">
              <a:rPr lang="en-US"/>
              <a:t>11/14/2021</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668E707-8BA2-48BB-B60B-89992EE05B45}"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BA792ED0-B2D9-4AB8-9CF9-F5D5E084D017}" type="datetimeFigureOut">
              <a:rPr lang="en-US"/>
              <a:t>11/14/2021</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DE748B0-173C-4C3B-8F7B-B93DADF2A235}"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3C04976-9408-43D8-B9BD-13ED2AC8AB88}" type="datetimeFigureOut">
              <a:rPr lang="en-US"/>
              <a:t>11/14/2021</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289894-997D-442B-BA59-DE9A54E44443}"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23BAF940-F476-4F83-96B4-A6CCA5BE6FB1}" type="datetimeFigureOut">
              <a:rPr lang="en-US"/>
              <a:t>11/14/2021</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6E6B100-B52C-4D14-A729-FFDB14A6A0E3}"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CA8A7663-FC27-43D9-A0EA-E1043D357F18}" type="datetimeFigureOut">
              <a:rPr lang="en-US"/>
              <a:t>11/14/2021</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046136F-EA61-452D-AAD0-8537F422EAF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3B72DEB3-A05F-4564-90BE-5D8ED9014DE4}" type="datetimeFigureOut">
              <a:rPr lang="en-US"/>
              <a:t>11/14/2021</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005C5F0-B1EA-4556-BF97-D65DBABB452C}"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88C9E5D0-BFCB-4E74-8A3C-C767CB392CE7}" type="datetimeFigureOut">
              <a:rPr lang="en-US"/>
              <a:t>11/14/2021</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BF36CA8-4461-4820-8795-912020C4062F}"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31FE346-B573-414A-972E-143A2CC02430}" type="datetimeFigureOut">
              <a:rPr lang="en-US"/>
              <a:t>11/14/2021</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DCE0F3F-4C60-40BB-B7F4-B5E552651F13}"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2C47F3A-7BCE-4029-974C-EB9EF89B599A}" type="datetimeFigureOut">
              <a:rPr lang="en-US"/>
              <a:t>11/14/2021</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26A3973-10AB-475D-B2C7-C7C06A4F2842}"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a:defRPr/>
            </a:pPr>
            <a:fld id="{3826C8C9-74AA-473B-97C5-3E984705D94F}" type="datetimeFigureOut">
              <a:rPr lang="en-US"/>
              <a:t>11/14/2021</a:t>
            </a:fld>
            <a:endParaRPr lang="en-US"/>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a:defRPr/>
            </a:pPr>
            <a:endParaRPr lang="en-US"/>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atin typeface="Arial" panose="020B0604020202020204" pitchFamily="34" charset="0"/>
              </a:defRPr>
            </a:lvl1pPr>
          </a:lstStyle>
          <a:p>
            <a:pPr>
              <a:defRPr/>
            </a:pPr>
            <a:fld id="{E03FF97C-769B-47A0-8670-35D306D5717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A5120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878"/>
          <a:stretch>
            <a:fillRect/>
          </a:stretch>
        </p:blipFill>
        <p:spPr bwMode="auto">
          <a:xfrm rot="369966" flipH="1">
            <a:off x="25400" y="4808538"/>
            <a:ext cx="14509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A021020"/>
          <p:cNvPicPr>
            <a:picLocks noChangeAspect="1" noChangeArrowheads="1"/>
          </p:cNvPicPr>
          <p:nvPr/>
        </p:nvPicPr>
        <p:blipFill>
          <a:blip r:embed="rId3">
            <a:clrChange>
              <a:clrFrom>
                <a:srgbClr val="FAFAFD"/>
              </a:clrFrom>
              <a:clrTo>
                <a:srgbClr val="FAFAFD">
                  <a:alpha val="0"/>
                </a:srgbClr>
              </a:clrTo>
            </a:clrChange>
            <a:extLst>
              <a:ext uri="{28A0092B-C50C-407E-A947-70E740481C1C}">
                <a14:useLocalDpi xmlns:a14="http://schemas.microsoft.com/office/drawing/2010/main" val="0"/>
              </a:ext>
            </a:extLst>
          </a:blip>
          <a:srcRect/>
          <a:stretch>
            <a:fillRect/>
          </a:stretch>
        </p:blipFill>
        <p:spPr bwMode="auto">
          <a:xfrm>
            <a:off x="68263" y="111125"/>
            <a:ext cx="21812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167"/>
          <p:cNvPicPr>
            <a:picLocks noChangeAspect="1" noChangeArrowheads="1" noCrop="1"/>
          </p:cNvPicPr>
          <p:nvPr/>
        </p:nvPicPr>
        <p:blipFill>
          <a:blip r:embed="rId4">
            <a:lum bright="42000"/>
          </a:blip>
          <a:srcRect/>
          <a:stretch>
            <a:fillRect/>
          </a:stretch>
        </p:blipFill>
        <p:spPr bwMode="auto">
          <a:xfrm>
            <a:off x="2355850" y="1885950"/>
            <a:ext cx="1028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67"/>
          <p:cNvPicPr>
            <a:picLocks noChangeAspect="1" noChangeArrowheads="1" noCrop="1"/>
          </p:cNvPicPr>
          <p:nvPr/>
        </p:nvPicPr>
        <p:blipFill>
          <a:blip r:embed="rId4">
            <a:lum bright="36000"/>
          </a:blip>
          <a:srcRect/>
          <a:stretch>
            <a:fillRect/>
          </a:stretch>
        </p:blipFill>
        <p:spPr bwMode="auto">
          <a:xfrm>
            <a:off x="3098800" y="12573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167"/>
          <p:cNvPicPr>
            <a:picLocks noChangeAspect="1" noChangeArrowheads="1" noCrop="1"/>
          </p:cNvPicPr>
          <p:nvPr/>
        </p:nvPicPr>
        <p:blipFill>
          <a:blip r:embed="rId4">
            <a:lum bright="42000"/>
          </a:blip>
          <a:srcRect/>
          <a:stretch>
            <a:fillRect/>
          </a:stretch>
        </p:blipFill>
        <p:spPr bwMode="auto">
          <a:xfrm rot="795352">
            <a:off x="4127500" y="1600200"/>
            <a:ext cx="91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2000250" y="2857500"/>
            <a:ext cx="6457950"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en-US" sz="2400">
              <a:solidFill>
                <a:srgbClr val="000000"/>
              </a:solidFill>
              <a:latin typeface="VNI-Jamai" pitchFamily="2" charset="0"/>
            </a:endParaRPr>
          </a:p>
          <a:p>
            <a:pPr eaLnBrk="1" hangingPunct="1">
              <a:lnSpc>
                <a:spcPct val="110000"/>
              </a:lnSpc>
              <a:spcBef>
                <a:spcPct val="0"/>
              </a:spcBef>
              <a:buFontTx/>
              <a:buNone/>
              <a:defRPr/>
            </a:pPr>
            <a:r>
              <a:rPr lang="en-US" altLang="en-US" sz="1800">
                <a:solidFill>
                  <a:srgbClr val="000000"/>
                </a:solidFill>
                <a:latin typeface="VNI-Times" pitchFamily="2" charset="0"/>
              </a:rPr>
              <a:t>		         </a:t>
            </a:r>
            <a:endParaRPr lang="en-US" altLang="en-US" sz="4050">
              <a:solidFill>
                <a:srgbClr val="FFFF00"/>
              </a:solidFill>
              <a:latin typeface="VNI-Times" pitchFamily="2" charset="0"/>
            </a:endParaRPr>
          </a:p>
        </p:txBody>
      </p:sp>
      <p:pic>
        <p:nvPicPr>
          <p:cNvPr id="2056" name="Picture 8" descr="167"/>
          <p:cNvPicPr>
            <a:picLocks noChangeAspect="1" noChangeArrowheads="1" noCrop="1"/>
          </p:cNvPicPr>
          <p:nvPr/>
        </p:nvPicPr>
        <p:blipFill>
          <a:blip r:embed="rId4">
            <a:lum bright="36000"/>
          </a:blip>
          <a:srcRect/>
          <a:stretch>
            <a:fillRect/>
          </a:stretch>
        </p:blipFill>
        <p:spPr bwMode="auto">
          <a:xfrm>
            <a:off x="3327400" y="19431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167"/>
          <p:cNvPicPr>
            <a:picLocks noChangeAspect="1" noChangeArrowheads="1" noCrop="1"/>
          </p:cNvPicPr>
          <p:nvPr/>
        </p:nvPicPr>
        <p:blipFill>
          <a:blip r:embed="rId4">
            <a:lum bright="42000"/>
          </a:blip>
          <a:srcRect/>
          <a:stretch>
            <a:fillRect/>
          </a:stretch>
        </p:blipFill>
        <p:spPr bwMode="auto">
          <a:xfrm rot="795352">
            <a:off x="5041900" y="1714500"/>
            <a:ext cx="91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67"/>
          <p:cNvPicPr>
            <a:picLocks noChangeAspect="1" noChangeArrowheads="1" noCrop="1"/>
          </p:cNvPicPr>
          <p:nvPr/>
        </p:nvPicPr>
        <p:blipFill>
          <a:blip r:embed="rId4">
            <a:lum bright="42000"/>
          </a:blip>
          <a:srcRect/>
          <a:stretch>
            <a:fillRect/>
          </a:stretch>
        </p:blipFill>
        <p:spPr bwMode="auto">
          <a:xfrm rot="795352">
            <a:off x="5784850" y="1028700"/>
            <a:ext cx="91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67"/>
          <p:cNvPicPr>
            <a:picLocks noChangeAspect="1" noChangeArrowheads="1" noCrop="1"/>
          </p:cNvPicPr>
          <p:nvPr/>
        </p:nvPicPr>
        <p:blipFill>
          <a:blip r:embed="rId4">
            <a:lum bright="42000"/>
          </a:blip>
          <a:srcRect/>
          <a:stretch>
            <a:fillRect/>
          </a:stretch>
        </p:blipFill>
        <p:spPr bwMode="auto">
          <a:xfrm rot="795352">
            <a:off x="4870450" y="1028700"/>
            <a:ext cx="91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 descr="CGA5120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878"/>
          <a:stretch>
            <a:fillRect/>
          </a:stretch>
        </p:blipFill>
        <p:spPr bwMode="auto">
          <a:xfrm rot="-369966">
            <a:off x="7732713" y="4878388"/>
            <a:ext cx="14509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3" descr="A021020"/>
          <p:cNvPicPr>
            <a:picLocks noChangeAspect="1" noChangeArrowheads="1"/>
          </p:cNvPicPr>
          <p:nvPr/>
        </p:nvPicPr>
        <p:blipFill>
          <a:blip r:embed="rId5">
            <a:clrChange>
              <a:clrFrom>
                <a:srgbClr val="FAFAFD"/>
              </a:clrFrom>
              <a:clrTo>
                <a:srgbClr val="FAFAFD">
                  <a:alpha val="0"/>
                </a:srgbClr>
              </a:clrTo>
            </a:clrChange>
            <a:extLst>
              <a:ext uri="{28A0092B-C50C-407E-A947-70E740481C1C}">
                <a14:useLocalDpi xmlns:a14="http://schemas.microsoft.com/office/drawing/2010/main" val="0"/>
              </a:ext>
            </a:extLst>
          </a:blip>
          <a:srcRect/>
          <a:stretch>
            <a:fillRect/>
          </a:stretch>
        </p:blipFill>
        <p:spPr bwMode="auto">
          <a:xfrm>
            <a:off x="6923088" y="111125"/>
            <a:ext cx="217963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00534" y="381226"/>
            <a:ext cx="6774873" cy="891540"/>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 PHÒNG GIÁO DỤC QUẬN 12</a:t>
            </a:r>
          </a:p>
          <a:p>
            <a:r>
              <a:rPr lang="en-US" sz="2400" b="1" dirty="0">
                <a:solidFill>
                  <a:srgbClr val="000099"/>
                </a:solidFill>
                <a:latin typeface="Times New Roman" panose="02020603050405020304" pitchFamily="18" charset="0"/>
                <a:cs typeface="Times New Roman" panose="02020603050405020304" pitchFamily="18" charset="0"/>
              </a:rPr>
              <a:t>TRƯỜNG </a:t>
            </a:r>
            <a:r>
              <a:rPr lang="en-US" sz="2400" b="1">
                <a:solidFill>
                  <a:srgbClr val="000099"/>
                </a:solidFill>
                <a:latin typeface="Times New Roman" panose="02020603050405020304" pitchFamily="18" charset="0"/>
                <a:cs typeface="Times New Roman" panose="02020603050405020304" pitchFamily="18" charset="0"/>
              </a:rPr>
              <a:t>THCS </a:t>
            </a:r>
            <a:r>
              <a:rPr lang="en-US" sz="2400" b="1">
                <a:solidFill>
                  <a:srgbClr val="000099"/>
                </a:solidFill>
                <a:cs typeface="Times New Roman" panose="02020603050405020304" pitchFamily="18" charset="0"/>
              </a:rPr>
              <a:t>NGUYỄN VĨNH NGHIỆP</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3400" y="2819400"/>
            <a:ext cx="8368030" cy="645160"/>
          </a:xfrm>
          <a:prstGeom prst="rect">
            <a:avLst/>
          </a:prstGeom>
        </p:spPr>
        <p:txBody>
          <a:bodyPr wrap="square">
            <a:spAutoFit/>
          </a:bodyPr>
          <a:lstStyle/>
          <a:p>
            <a:pPr>
              <a:defRPr/>
            </a:pP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Chào</a:t>
            </a:r>
            <a:r>
              <a:rPr lang="en-US"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mừng</a:t>
            </a:r>
            <a:r>
              <a:rPr lang="en-US"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các</a:t>
            </a:r>
            <a:r>
              <a:rPr lang="en-US"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em</a:t>
            </a:r>
            <a:r>
              <a:rPr lang="en-US"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đến</a:t>
            </a:r>
            <a:r>
              <a:rPr lang="en-US"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với</a:t>
            </a:r>
            <a:r>
              <a:rPr lang="vi-VN"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tiết</a:t>
            </a:r>
            <a:r>
              <a:rPr lang="en-US"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r>
              <a:rPr lang="en-US" sz="3600" b="1" dirty="0" err="1">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học</a:t>
            </a:r>
            <a:r>
              <a:rPr lang="en-US" sz="36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online</a:t>
            </a:r>
            <a:r>
              <a:rPr lang="en-US" sz="2800" b="1" dirty="0">
                <a:solidFill>
                  <a:srgbClr val="FF0066"/>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 </a:t>
            </a:r>
          </a:p>
        </p:txBody>
      </p:sp>
      <p:sp>
        <p:nvSpPr>
          <p:cNvPr id="7" name="Rectangle 2"/>
          <p:cNvSpPr>
            <a:spLocks noChangeArrowheads="1"/>
          </p:cNvSpPr>
          <p:nvPr/>
        </p:nvSpPr>
        <p:spPr bwMode="auto">
          <a:xfrm>
            <a:off x="1752600" y="4343675"/>
            <a:ext cx="5715000" cy="769441"/>
          </a:xfrm>
          <a:prstGeom prst="rect">
            <a:avLst/>
          </a:prstGeom>
          <a:noFill/>
          <a:ln w="9525">
            <a:noFill/>
            <a:miter lim="800000"/>
          </a:ln>
        </p:spPr>
        <p:txBody>
          <a:bodyPr wrap="square">
            <a:spAutoFit/>
          </a:bodyPr>
          <a:lstStyle/>
          <a:p>
            <a:r>
              <a:rPr lang="en-US" altLang="en-US" sz="4400" b="1" dirty="0">
                <a:solidFill>
                  <a:srgbClr val="FF0000"/>
                </a:solidFill>
                <a:latin typeface="Times New Roman" panose="02020603050405020304" pitchFamily="18" charset="0"/>
                <a:cs typeface="Times New Roman" panose="02020603050405020304" pitchFamily="18" charset="0"/>
              </a:rPr>
              <a:t> MÔN: NGỮ VĂN </a:t>
            </a:r>
            <a:r>
              <a:rPr lang="vi-VN" altLang="en-US" sz="4400" b="1" dirty="0">
                <a:solidFill>
                  <a:srgbClr val="FF0000"/>
                </a:solidFill>
                <a:latin typeface="Times New Roman" panose="02020603050405020304" pitchFamily="18" charset="0"/>
                <a:cs typeface="Times New Roman" panose="02020603050405020304" pitchFamily="18" charset="0"/>
              </a:rPr>
              <a:t>7</a:t>
            </a:r>
            <a:r>
              <a:rPr lang="en-US" altLang="en-US" sz="4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9688" y="801688"/>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i="1">
                <a:solidFill>
                  <a:srgbClr val="FF0000"/>
                </a:solidFill>
              </a:rPr>
              <a:t>II. Các loại từ đồng nghĩa</a:t>
            </a:r>
          </a:p>
        </p:txBody>
      </p:sp>
      <p:sp>
        <p:nvSpPr>
          <p:cNvPr id="103433" name="Rectangle 9"/>
          <p:cNvSpPr>
            <a:spLocks noChangeArrowheads="1"/>
          </p:cNvSpPr>
          <p:nvPr/>
        </p:nvSpPr>
        <p:spPr bwMode="auto">
          <a:xfrm>
            <a:off x="4432300" y="4746625"/>
            <a:ext cx="454501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pt-BR" altLang="en-US" sz="2400"/>
              <a:t>Từ:</a:t>
            </a:r>
            <a:r>
              <a:rPr lang="pt-BR" altLang="en-US" sz="2400" b="1"/>
              <a:t> </a:t>
            </a:r>
            <a:r>
              <a:rPr lang="pt-BR" altLang="en-US" sz="2400" b="1" i="1"/>
              <a:t>quả</a:t>
            </a:r>
            <a:r>
              <a:rPr lang="pt-BR" altLang="en-US" sz="2400" b="1">
                <a:solidFill>
                  <a:srgbClr val="FF0000"/>
                </a:solidFill>
              </a:rPr>
              <a:t> </a:t>
            </a:r>
            <a:r>
              <a:rPr lang="pt-BR" altLang="en-US" sz="2400">
                <a:solidFill>
                  <a:schemeClr val="tx2"/>
                </a:solidFill>
              </a:rPr>
              <a:t>và</a:t>
            </a:r>
            <a:r>
              <a:rPr lang="pt-BR" altLang="en-US" sz="2400">
                <a:solidFill>
                  <a:srgbClr val="FF0000"/>
                </a:solidFill>
              </a:rPr>
              <a:t> </a:t>
            </a:r>
            <a:r>
              <a:rPr lang="pt-BR" altLang="en-US" sz="2400" b="1" i="1"/>
              <a:t>trái</a:t>
            </a:r>
            <a:r>
              <a:rPr lang="pt-BR" altLang="en-US" sz="2400">
                <a:solidFill>
                  <a:srgbClr val="FF0000"/>
                </a:solidFill>
              </a:rPr>
              <a:t> </a:t>
            </a:r>
            <a:r>
              <a:rPr lang="pt-BR" altLang="en-US" sz="2400">
                <a:solidFill>
                  <a:schemeClr val="tx2"/>
                </a:solidFill>
              </a:rPr>
              <a:t>có nghĩa giống nhau hoàn toàn.</a:t>
            </a:r>
          </a:p>
        </p:txBody>
      </p:sp>
      <p:sp>
        <p:nvSpPr>
          <p:cNvPr id="8" name="TextBox 7"/>
          <p:cNvSpPr txBox="1">
            <a:spLocks noChangeArrowheads="1"/>
          </p:cNvSpPr>
          <p:nvPr/>
        </p:nvSpPr>
        <p:spPr bwMode="auto">
          <a:xfrm>
            <a:off x="4395788" y="1752600"/>
            <a:ext cx="4692650" cy="120015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i="1" dirty="0">
                <a:solidFill>
                  <a:srgbClr val="3333FF"/>
                </a:solidFill>
              </a:rPr>
              <a:t>R</a:t>
            </a:r>
            <a:r>
              <a:rPr lang="vi-VN" altLang="en-US" sz="2400" i="1" dirty="0">
                <a:solidFill>
                  <a:srgbClr val="3333FF"/>
                </a:solidFill>
              </a:rPr>
              <a:t>ủ</a:t>
            </a:r>
            <a:r>
              <a:rPr lang="en-US" altLang="en-US" sz="2400" i="1" dirty="0">
                <a:solidFill>
                  <a:srgbClr val="3333FF"/>
                </a:solidFill>
              </a:rPr>
              <a:t> </a:t>
            </a:r>
            <a:r>
              <a:rPr lang="en-US" altLang="en-US" sz="2400" i="1" dirty="0" err="1">
                <a:solidFill>
                  <a:srgbClr val="3333FF"/>
                </a:solidFill>
              </a:rPr>
              <a:t>nhau</a:t>
            </a:r>
            <a:r>
              <a:rPr lang="en-US" altLang="en-US" sz="2400" i="1" dirty="0">
                <a:solidFill>
                  <a:srgbClr val="3333FF"/>
                </a:solidFill>
              </a:rPr>
              <a:t> </a:t>
            </a:r>
            <a:r>
              <a:rPr lang="en-US" altLang="en-US" sz="2400" i="1" dirty="0" err="1">
                <a:solidFill>
                  <a:srgbClr val="3333FF"/>
                </a:solidFill>
              </a:rPr>
              <a:t>xu</a:t>
            </a:r>
            <a:r>
              <a:rPr lang="vi-VN" altLang="en-US" sz="2400" i="1" dirty="0">
                <a:solidFill>
                  <a:srgbClr val="3333FF"/>
                </a:solidFill>
              </a:rPr>
              <a:t>ố</a:t>
            </a:r>
            <a:r>
              <a:rPr lang="en-US" altLang="en-US" sz="2400" i="1" dirty="0">
                <a:solidFill>
                  <a:srgbClr val="3333FF"/>
                </a:solidFill>
              </a:rPr>
              <a:t>n</a:t>
            </a:r>
            <a:r>
              <a:rPr lang="vi-VN" altLang="en-US" sz="2400" i="1" dirty="0">
                <a:solidFill>
                  <a:srgbClr val="3333FF"/>
                </a:solidFill>
              </a:rPr>
              <a:t>g</a:t>
            </a:r>
            <a:r>
              <a:rPr lang="en-US" altLang="en-US" sz="2400" i="1" dirty="0">
                <a:solidFill>
                  <a:srgbClr val="3333FF"/>
                </a:solidFill>
              </a:rPr>
              <a:t> b</a:t>
            </a:r>
            <a:r>
              <a:rPr lang="vi-VN" altLang="en-US" sz="2400" i="1" dirty="0">
                <a:solidFill>
                  <a:srgbClr val="3333FF"/>
                </a:solidFill>
              </a:rPr>
              <a:t>ể</a:t>
            </a:r>
            <a:r>
              <a:rPr lang="en-US" altLang="en-US" sz="2400" i="1" dirty="0">
                <a:solidFill>
                  <a:srgbClr val="3333FF"/>
                </a:solidFill>
              </a:rPr>
              <a:t> m</a:t>
            </a:r>
            <a:r>
              <a:rPr lang="vi-VN" altLang="en-US" sz="2400" i="1" dirty="0">
                <a:solidFill>
                  <a:srgbClr val="3333FF"/>
                </a:solidFill>
              </a:rPr>
              <a:t>ò</a:t>
            </a:r>
            <a:r>
              <a:rPr lang="en-US" altLang="en-US" sz="2400" i="1" dirty="0">
                <a:solidFill>
                  <a:srgbClr val="3333FF"/>
                </a:solidFill>
              </a:rPr>
              <a:t> </a:t>
            </a:r>
            <a:r>
              <a:rPr lang="en-US" altLang="en-US" sz="2400" i="1" dirty="0" err="1">
                <a:solidFill>
                  <a:srgbClr val="3333FF"/>
                </a:solidFill>
              </a:rPr>
              <a:t>cua</a:t>
            </a:r>
            <a:r>
              <a:rPr lang="en-US" altLang="en-US" sz="2400" i="1" dirty="0">
                <a:solidFill>
                  <a:srgbClr val="3333FF"/>
                </a:solidFill>
              </a:rPr>
              <a:t>,</a:t>
            </a:r>
          </a:p>
          <a:p>
            <a:pPr algn="ctr" eaLnBrk="1" hangingPunct="1"/>
            <a:r>
              <a:rPr lang="vi-VN" altLang="en-US" sz="2400" i="1" dirty="0">
                <a:solidFill>
                  <a:srgbClr val="3333FF"/>
                </a:solidFill>
              </a:rPr>
              <a:t>Đ</a:t>
            </a:r>
            <a:r>
              <a:rPr lang="en-US" altLang="en-US" sz="2400" i="1" dirty="0" err="1">
                <a:solidFill>
                  <a:srgbClr val="3333FF"/>
                </a:solidFill>
              </a:rPr>
              <a:t>em</a:t>
            </a:r>
            <a:r>
              <a:rPr lang="en-US" altLang="en-US" sz="2400" i="1" dirty="0">
                <a:solidFill>
                  <a:srgbClr val="3333FF"/>
                </a:solidFill>
              </a:rPr>
              <a:t> v</a:t>
            </a:r>
            <a:r>
              <a:rPr lang="vi-VN" altLang="en-US" sz="2400" i="1" dirty="0">
                <a:solidFill>
                  <a:srgbClr val="3333FF"/>
                </a:solidFill>
              </a:rPr>
              <a:t>ề</a:t>
            </a:r>
            <a:r>
              <a:rPr lang="en-US" altLang="en-US" sz="2400" i="1" dirty="0">
                <a:solidFill>
                  <a:srgbClr val="3333FF"/>
                </a:solidFill>
              </a:rPr>
              <a:t> n</a:t>
            </a:r>
            <a:r>
              <a:rPr lang="vi-VN" altLang="en-US" sz="2400" i="1" dirty="0">
                <a:solidFill>
                  <a:srgbClr val="3333FF"/>
                </a:solidFill>
              </a:rPr>
              <a:t>ấu</a:t>
            </a:r>
            <a:r>
              <a:rPr lang="en-US" altLang="en-US" sz="2400" i="1" dirty="0">
                <a:solidFill>
                  <a:srgbClr val="3333FF"/>
                </a:solidFill>
              </a:rPr>
              <a:t> </a:t>
            </a:r>
            <a:r>
              <a:rPr lang="en-US" altLang="en-US" sz="2400" b="1" i="1" dirty="0" err="1">
                <a:solidFill>
                  <a:srgbClr val="3333FF"/>
                </a:solidFill>
              </a:rPr>
              <a:t>quả</a:t>
            </a:r>
            <a:r>
              <a:rPr lang="en-US" altLang="en-US" sz="2400" i="1" dirty="0">
                <a:solidFill>
                  <a:srgbClr val="3333FF"/>
                </a:solidFill>
              </a:rPr>
              <a:t> m</a:t>
            </a:r>
            <a:r>
              <a:rPr lang="vi-VN" altLang="en-US" sz="2400" i="1" dirty="0">
                <a:solidFill>
                  <a:srgbClr val="3333FF"/>
                </a:solidFill>
              </a:rPr>
              <a:t>ơ</a:t>
            </a:r>
            <a:r>
              <a:rPr lang="en-US" altLang="en-US" sz="2400" i="1" dirty="0">
                <a:solidFill>
                  <a:srgbClr val="3333FF"/>
                </a:solidFill>
              </a:rPr>
              <a:t> </a:t>
            </a:r>
            <a:r>
              <a:rPr lang="en-US" altLang="en-US" sz="2400" i="1" dirty="0" err="1">
                <a:solidFill>
                  <a:srgbClr val="3333FF"/>
                </a:solidFill>
              </a:rPr>
              <a:t>chua</a:t>
            </a:r>
            <a:r>
              <a:rPr lang="en-US" altLang="en-US" sz="2400" i="1" dirty="0">
                <a:solidFill>
                  <a:srgbClr val="3333FF"/>
                </a:solidFill>
              </a:rPr>
              <a:t> </a:t>
            </a:r>
            <a:r>
              <a:rPr lang="en-US" altLang="en-US" sz="2400" i="1" dirty="0" err="1">
                <a:solidFill>
                  <a:srgbClr val="3333FF"/>
                </a:solidFill>
              </a:rPr>
              <a:t>tr</a:t>
            </a:r>
            <a:r>
              <a:rPr lang="vi-VN" altLang="en-US" sz="2400" i="1" dirty="0">
                <a:solidFill>
                  <a:srgbClr val="3333FF"/>
                </a:solidFill>
              </a:rPr>
              <a:t>ê</a:t>
            </a:r>
            <a:r>
              <a:rPr lang="en-US" altLang="en-US" sz="2400" i="1" dirty="0">
                <a:solidFill>
                  <a:srgbClr val="3333FF"/>
                </a:solidFill>
              </a:rPr>
              <a:t>n r</a:t>
            </a:r>
            <a:r>
              <a:rPr lang="vi-VN" altLang="en-US" sz="2400" i="1" dirty="0">
                <a:solidFill>
                  <a:srgbClr val="3333FF"/>
                </a:solidFill>
              </a:rPr>
              <a:t>ừng</a:t>
            </a:r>
            <a:r>
              <a:rPr lang="en-US" altLang="en-US" sz="2400" i="1" dirty="0">
                <a:solidFill>
                  <a:srgbClr val="3333FF"/>
                </a:solidFill>
              </a:rPr>
              <a:t>.</a:t>
            </a:r>
          </a:p>
          <a:p>
            <a:pPr algn="ctr" eaLnBrk="1" hangingPunct="1"/>
            <a:r>
              <a:rPr lang="en-US" altLang="en-US" sz="2400" dirty="0">
                <a:solidFill>
                  <a:srgbClr val="3333FF"/>
                </a:solidFill>
              </a:rPr>
              <a:t>                  (</a:t>
            </a:r>
            <a:r>
              <a:rPr lang="en-US" altLang="en-US" sz="2400" dirty="0" err="1">
                <a:solidFill>
                  <a:srgbClr val="3333FF"/>
                </a:solidFill>
              </a:rPr>
              <a:t>Tr</a:t>
            </a:r>
            <a:r>
              <a:rPr lang="vi-VN" altLang="en-US" sz="2400" dirty="0">
                <a:solidFill>
                  <a:srgbClr val="3333FF"/>
                </a:solidFill>
              </a:rPr>
              <a:t>ần</a:t>
            </a:r>
            <a:r>
              <a:rPr lang="en-US" altLang="en-US" sz="2400" dirty="0">
                <a:solidFill>
                  <a:srgbClr val="3333FF"/>
                </a:solidFill>
              </a:rPr>
              <a:t> </a:t>
            </a:r>
            <a:r>
              <a:rPr lang="en-US" altLang="en-US" sz="2400" dirty="0" err="1">
                <a:solidFill>
                  <a:srgbClr val="3333FF"/>
                </a:solidFill>
              </a:rPr>
              <a:t>Tu</a:t>
            </a:r>
            <a:r>
              <a:rPr lang="vi-VN" altLang="en-US" sz="2400" dirty="0">
                <a:solidFill>
                  <a:srgbClr val="3333FF"/>
                </a:solidFill>
              </a:rPr>
              <a:t>ấn</a:t>
            </a:r>
            <a:r>
              <a:rPr lang="en-US" altLang="en-US" sz="2400" dirty="0">
                <a:solidFill>
                  <a:srgbClr val="3333FF"/>
                </a:solidFill>
              </a:rPr>
              <a:t> </a:t>
            </a:r>
            <a:r>
              <a:rPr lang="en-US" altLang="en-US" sz="2400" dirty="0" err="1">
                <a:solidFill>
                  <a:srgbClr val="3333FF"/>
                </a:solidFill>
              </a:rPr>
              <a:t>Kh</a:t>
            </a:r>
            <a:r>
              <a:rPr lang="vi-VN" altLang="en-US" sz="2400" dirty="0">
                <a:solidFill>
                  <a:srgbClr val="3333FF"/>
                </a:solidFill>
              </a:rPr>
              <a:t>ải</a:t>
            </a:r>
            <a:r>
              <a:rPr lang="en-US" altLang="en-US" sz="2400" dirty="0">
                <a:solidFill>
                  <a:srgbClr val="3333FF"/>
                </a:solidFill>
              </a:rPr>
              <a:t>)</a:t>
            </a:r>
          </a:p>
        </p:txBody>
      </p:sp>
      <p:cxnSp>
        <p:nvCxnSpPr>
          <p:cNvPr id="3" name="Straight Connector 2"/>
          <p:cNvCxnSpPr/>
          <p:nvPr/>
        </p:nvCxnSpPr>
        <p:spPr>
          <a:xfrm>
            <a:off x="4343400" y="1066800"/>
            <a:ext cx="0" cy="5791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4432300" y="3143250"/>
            <a:ext cx="4648200" cy="120015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i="1" dirty="0" err="1">
                <a:solidFill>
                  <a:srgbClr val="333399"/>
                </a:solidFill>
              </a:rPr>
              <a:t>Chim</a:t>
            </a:r>
            <a:r>
              <a:rPr lang="en-US" altLang="en-US" sz="2400" i="1" dirty="0">
                <a:solidFill>
                  <a:srgbClr val="333399"/>
                </a:solidFill>
              </a:rPr>
              <a:t> </a:t>
            </a:r>
            <a:r>
              <a:rPr lang="en-US" altLang="en-US" sz="2400" i="1" dirty="0" err="1">
                <a:solidFill>
                  <a:srgbClr val="333399"/>
                </a:solidFill>
              </a:rPr>
              <a:t>xanh</a:t>
            </a:r>
            <a:r>
              <a:rPr lang="en-US" altLang="en-US" sz="2400" i="1" dirty="0">
                <a:solidFill>
                  <a:srgbClr val="333399"/>
                </a:solidFill>
              </a:rPr>
              <a:t> </a:t>
            </a:r>
            <a:r>
              <a:rPr lang="vi-VN" altLang="en-US" sz="2400" i="1" dirty="0">
                <a:solidFill>
                  <a:srgbClr val="333399"/>
                </a:solidFill>
              </a:rPr>
              <a:t>ă</a:t>
            </a:r>
            <a:r>
              <a:rPr lang="en-US" altLang="en-US" sz="2400" i="1" dirty="0">
                <a:solidFill>
                  <a:srgbClr val="333399"/>
                </a:solidFill>
              </a:rPr>
              <a:t>n </a:t>
            </a:r>
            <a:r>
              <a:rPr lang="en-US" altLang="en-US" sz="2400" b="1" i="1" dirty="0" err="1">
                <a:solidFill>
                  <a:srgbClr val="333399"/>
                </a:solidFill>
              </a:rPr>
              <a:t>trái</a:t>
            </a:r>
            <a:r>
              <a:rPr lang="en-US" altLang="en-US" sz="2400" i="1" dirty="0">
                <a:solidFill>
                  <a:srgbClr val="333399"/>
                </a:solidFill>
              </a:rPr>
              <a:t> xo</a:t>
            </a:r>
            <a:r>
              <a:rPr lang="vi-VN" altLang="en-US" sz="2400" i="1" dirty="0">
                <a:solidFill>
                  <a:srgbClr val="333399"/>
                </a:solidFill>
              </a:rPr>
              <a:t>ài</a:t>
            </a:r>
            <a:r>
              <a:rPr lang="en-US" altLang="en-US" sz="2400" i="1" dirty="0">
                <a:solidFill>
                  <a:srgbClr val="333399"/>
                </a:solidFill>
              </a:rPr>
              <a:t> </a:t>
            </a:r>
            <a:r>
              <a:rPr lang="en-US" altLang="en-US" sz="2400" i="1" dirty="0" err="1">
                <a:solidFill>
                  <a:srgbClr val="333399"/>
                </a:solidFill>
              </a:rPr>
              <a:t>xanh</a:t>
            </a:r>
            <a:r>
              <a:rPr lang="en-US" altLang="en-US" sz="2400" i="1" dirty="0">
                <a:solidFill>
                  <a:srgbClr val="333399"/>
                </a:solidFill>
              </a:rPr>
              <a:t>,</a:t>
            </a:r>
          </a:p>
          <a:p>
            <a:pPr algn="ctr" eaLnBrk="1" hangingPunct="1"/>
            <a:r>
              <a:rPr lang="vi-VN" altLang="en-US" sz="2400" i="1" dirty="0">
                <a:solidFill>
                  <a:srgbClr val="333399"/>
                </a:solidFill>
              </a:rPr>
              <a:t>Ă</a:t>
            </a:r>
            <a:r>
              <a:rPr lang="en-US" altLang="en-US" sz="2400" i="1" dirty="0">
                <a:solidFill>
                  <a:srgbClr val="333399"/>
                </a:solidFill>
              </a:rPr>
              <a:t>n no t</a:t>
            </a:r>
            <a:r>
              <a:rPr lang="vi-VN" altLang="en-US" sz="2400" i="1" dirty="0">
                <a:solidFill>
                  <a:srgbClr val="333399"/>
                </a:solidFill>
              </a:rPr>
              <a:t>ắm</a:t>
            </a:r>
            <a:r>
              <a:rPr lang="en-US" altLang="en-US" sz="2400" i="1" dirty="0">
                <a:solidFill>
                  <a:srgbClr val="333399"/>
                </a:solidFill>
              </a:rPr>
              <a:t> m</a:t>
            </a:r>
            <a:r>
              <a:rPr lang="vi-VN" altLang="en-US" sz="2400" i="1" dirty="0">
                <a:solidFill>
                  <a:srgbClr val="333399"/>
                </a:solidFill>
              </a:rPr>
              <a:t>át</a:t>
            </a:r>
            <a:r>
              <a:rPr lang="en-US" altLang="en-US" sz="2400" i="1" dirty="0">
                <a:solidFill>
                  <a:srgbClr val="333399"/>
                </a:solidFill>
              </a:rPr>
              <a:t> </a:t>
            </a:r>
            <a:r>
              <a:rPr lang="en-US" altLang="en-US" sz="2400" i="1" dirty="0" err="1">
                <a:solidFill>
                  <a:srgbClr val="333399"/>
                </a:solidFill>
              </a:rPr>
              <a:t>đậu</a:t>
            </a:r>
            <a:r>
              <a:rPr lang="en-US" altLang="en-US" sz="2400" i="1" dirty="0">
                <a:solidFill>
                  <a:srgbClr val="333399"/>
                </a:solidFill>
              </a:rPr>
              <a:t> c</a:t>
            </a:r>
            <a:r>
              <a:rPr lang="vi-VN" altLang="en-US" sz="2400" i="1" dirty="0">
                <a:solidFill>
                  <a:srgbClr val="333399"/>
                </a:solidFill>
              </a:rPr>
              <a:t>ành</a:t>
            </a:r>
            <a:r>
              <a:rPr lang="en-US" altLang="en-US" sz="2400" i="1" dirty="0">
                <a:solidFill>
                  <a:srgbClr val="333399"/>
                </a:solidFill>
              </a:rPr>
              <a:t> c</a:t>
            </a:r>
            <a:r>
              <a:rPr lang="vi-VN" altLang="en-US" sz="2400" i="1" dirty="0">
                <a:solidFill>
                  <a:srgbClr val="333399"/>
                </a:solidFill>
              </a:rPr>
              <a:t>â</a:t>
            </a:r>
            <a:r>
              <a:rPr lang="en-US" altLang="en-US" sz="2400" i="1" dirty="0">
                <a:solidFill>
                  <a:srgbClr val="333399"/>
                </a:solidFill>
              </a:rPr>
              <a:t>y </a:t>
            </a:r>
            <a:r>
              <a:rPr lang="vi-VN" altLang="en-US" sz="2400" i="1" dirty="0">
                <a:solidFill>
                  <a:srgbClr val="333399"/>
                </a:solidFill>
              </a:rPr>
              <a:t>đ</a:t>
            </a:r>
            <a:r>
              <a:rPr lang="en-US" altLang="en-US" sz="2400" i="1" dirty="0">
                <a:solidFill>
                  <a:srgbClr val="333399"/>
                </a:solidFill>
              </a:rPr>
              <a:t>a.</a:t>
            </a:r>
          </a:p>
          <a:p>
            <a:pPr algn="ctr" eaLnBrk="1" hangingPunct="1"/>
            <a:r>
              <a:rPr lang="en-US" altLang="en-US" sz="2400" i="1" dirty="0">
                <a:solidFill>
                  <a:srgbClr val="333399"/>
                </a:solidFill>
              </a:rPr>
              <a:t>	</a:t>
            </a:r>
            <a:r>
              <a:rPr lang="en-US" altLang="en-US" sz="2400" dirty="0">
                <a:solidFill>
                  <a:srgbClr val="333399"/>
                </a:solidFill>
              </a:rPr>
              <a:t>(</a:t>
            </a:r>
            <a:r>
              <a:rPr lang="en-US" altLang="en-US" sz="2400" dirty="0" err="1">
                <a:solidFill>
                  <a:srgbClr val="333399"/>
                </a:solidFill>
              </a:rPr>
              <a:t>Ca</a:t>
            </a:r>
            <a:r>
              <a:rPr lang="en-US" altLang="en-US" sz="2400" dirty="0">
                <a:solidFill>
                  <a:srgbClr val="333399"/>
                </a:solidFill>
              </a:rPr>
              <a:t> </a:t>
            </a:r>
            <a:r>
              <a:rPr lang="en-US" altLang="en-US" sz="2400" dirty="0" err="1">
                <a:solidFill>
                  <a:srgbClr val="333399"/>
                </a:solidFill>
              </a:rPr>
              <a:t>dao</a:t>
            </a:r>
            <a:r>
              <a:rPr lang="en-US" altLang="en-US" sz="2400" dirty="0">
                <a:solidFill>
                  <a:srgbClr val="333399"/>
                </a:solidFill>
              </a:rPr>
              <a:t>)</a:t>
            </a:r>
            <a:endParaRPr lang="en-US" altLang="en-US" sz="2400" dirty="0"/>
          </a:p>
        </p:txBody>
      </p:sp>
      <p:sp>
        <p:nvSpPr>
          <p:cNvPr id="4" name="TextBox 3"/>
          <p:cNvSpPr txBox="1">
            <a:spLocks noChangeArrowheads="1"/>
          </p:cNvSpPr>
          <p:nvPr/>
        </p:nvSpPr>
        <p:spPr bwMode="auto">
          <a:xfrm>
            <a:off x="4373563" y="5546725"/>
            <a:ext cx="480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i="1">
                <a:sym typeface="Wingdings" panose="05000000000000000000" pitchFamily="2" charset="2"/>
              </a:rPr>
              <a:t></a:t>
            </a:r>
            <a:r>
              <a:rPr lang="pt-BR" altLang="en-US" sz="2400" b="1" i="1"/>
              <a:t> Từ đồng nghĩa hoàn toàn</a:t>
            </a:r>
            <a:endParaRPr lang="en-US" altLang="en-US" sz="2400" b="1" i="1"/>
          </a:p>
        </p:txBody>
      </p:sp>
      <p:sp>
        <p:nvSpPr>
          <p:cNvPr id="10248" name="TextBox 12"/>
          <p:cNvSpPr txBox="1">
            <a:spLocks noChangeArrowheads="1"/>
          </p:cNvSpPr>
          <p:nvPr/>
        </p:nvSpPr>
        <p:spPr bwMode="auto">
          <a:xfrm>
            <a:off x="3390900" y="1165225"/>
            <a:ext cx="53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400" b="1" dirty="0">
                <a:sym typeface="Wingdings" panose="05000000000000000000" pitchFamily="2" charset="2"/>
              </a:rPr>
              <a:t></a:t>
            </a:r>
            <a:endParaRPr lang="en-US" altLang="en-US" sz="4400" b="1" dirty="0"/>
          </a:p>
        </p:txBody>
      </p:sp>
      <p:sp>
        <p:nvSpPr>
          <p:cNvPr id="10249" name="TextBox 1"/>
          <p:cNvSpPr txBox="1">
            <a:spLocks noChangeArrowheads="1"/>
          </p:cNvSpPr>
          <p:nvPr/>
        </p:nvSpPr>
        <p:spPr bwMode="auto">
          <a:xfrm>
            <a:off x="533400" y="15636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i="1"/>
              <a:t>* Xét ví dụ 1 Sgk/114</a:t>
            </a:r>
          </a:p>
        </p:txBody>
      </p:sp>
      <p:sp>
        <p:nvSpPr>
          <p:cNvPr id="10250" name="Rectangle 3"/>
          <p:cNvSpPr>
            <a:spLocks noChangeArrowheads="1"/>
          </p:cNvSpPr>
          <p:nvPr/>
        </p:nvSpPr>
        <p:spPr bwMode="auto">
          <a:xfrm>
            <a:off x="123825" y="28575"/>
            <a:ext cx="8956675" cy="914400"/>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dirty="0">
              <a:solidFill>
                <a:schemeClr val="tx2"/>
              </a:solidFill>
            </a:endParaRPr>
          </a:p>
          <a:p>
            <a:pPr eaLnBrk="1" hangingPunct="1"/>
            <a:endParaRPr lang="en-US" altLang="en-US" sz="2800" dirty="0">
              <a:solidFill>
                <a:schemeClr val="tx2"/>
              </a:solidFill>
            </a:endParaRPr>
          </a:p>
          <a:p>
            <a:pPr algn="ctr" eaLnBrk="1" hangingPunct="1"/>
            <a:r>
              <a:rPr lang="en-US" altLang="en-US" sz="2400" dirty="0" err="1">
                <a:solidFill>
                  <a:schemeClr val="tx2"/>
                </a:solidFill>
              </a:rPr>
              <a:t>Tiết</a:t>
            </a:r>
            <a:r>
              <a:rPr lang="en-US" altLang="en-US" sz="2400" dirty="0">
                <a:solidFill>
                  <a:schemeClr val="tx2"/>
                </a:solidFill>
              </a:rPr>
              <a:t> 43: </a:t>
            </a:r>
            <a:r>
              <a:rPr lang="en-US" altLang="en-US" sz="2800" b="1" i="1" dirty="0">
                <a:solidFill>
                  <a:srgbClr val="FF0000"/>
                </a:solidFill>
              </a:rPr>
              <a:t>TỪ ĐỒNG NGHĨA</a:t>
            </a:r>
          </a:p>
          <a:p>
            <a:pPr eaLnBrk="1" hangingPunct="1"/>
            <a:br>
              <a:rPr lang="en-US" altLang="en-US" sz="2800" dirty="0">
                <a:solidFill>
                  <a:schemeClr val="tx2"/>
                </a:solidFill>
              </a:rPr>
            </a:br>
            <a:r>
              <a:rPr lang="en-US" altLang="en-US" sz="4400" dirty="0">
                <a:solidFill>
                  <a:schemeClr val="tx2"/>
                </a:solidFill>
              </a:rPr>
              <a:t>                       </a:t>
            </a:r>
            <a:endParaRPr lang="en-US" altLang="en-US" sz="3600" b="1" i="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3433"/>
                                        </p:tgtEl>
                                        <p:attrNameLst>
                                          <p:attrName>style.visibility</p:attrName>
                                        </p:attrNameLst>
                                      </p:cBhvr>
                                      <p:to>
                                        <p:strVal val="visible"/>
                                      </p:to>
                                    </p:set>
                                    <p:anim calcmode="lin" valueType="num">
                                      <p:cBhvr additive="base">
                                        <p:cTn id="17" dur="500" fill="hold"/>
                                        <p:tgtEl>
                                          <p:spTgt spid="103433"/>
                                        </p:tgtEl>
                                        <p:attrNameLst>
                                          <p:attrName>ppt_x</p:attrName>
                                        </p:attrNameLst>
                                      </p:cBhvr>
                                      <p:tavLst>
                                        <p:tav tm="0">
                                          <p:val>
                                            <p:strVal val="#ppt_x"/>
                                          </p:val>
                                        </p:tav>
                                        <p:tav tm="100000">
                                          <p:val>
                                            <p:strVal val="#ppt_x"/>
                                          </p:val>
                                        </p:tav>
                                      </p:tavLst>
                                    </p:anim>
                                    <p:anim calcmode="lin" valueType="num">
                                      <p:cBhvr additive="base">
                                        <p:cTn id="18" dur="500" fill="hold"/>
                                        <p:tgtEl>
                                          <p:spTgt spid="1034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2.77778E-7 2.22222E-6 L -0.46944 -0.35926 " pathEditMode="relative" rAng="0" ptsTypes="AA">
                                      <p:cBhvr>
                                        <p:cTn id="27" dur="2000" fill="hold"/>
                                        <p:tgtEl>
                                          <p:spTgt spid="103433"/>
                                        </p:tgtEl>
                                        <p:attrNameLst>
                                          <p:attrName>ppt_x</p:attrName>
                                          <p:attrName>ppt_y</p:attrName>
                                        </p:attrNameLst>
                                      </p:cBhvr>
                                      <p:rCtr x="-23472" y="-17963"/>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1.38889E-6 -1.11111E-6 L -0.48247 -0.33125 " pathEditMode="relative" rAng="0" ptsTypes="AA">
                                      <p:cBhvr>
                                        <p:cTn id="31" dur="2000" fill="hold"/>
                                        <p:tgtEl>
                                          <p:spTgt spid="4"/>
                                        </p:tgtEl>
                                        <p:attrNameLst>
                                          <p:attrName>ppt_x</p:attrName>
                                          <p:attrName>ppt_y</p:attrName>
                                        </p:attrNameLst>
                                      </p:cBhvr>
                                      <p:rCtr x="-24132" y="-1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p:bldP spid="103433" grpId="1"/>
      <p:bldP spid="8" grpId="0" animBg="1"/>
      <p:bldP spid="11" grpId="0"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838200"/>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400" b="1" i="1">
                <a:solidFill>
                  <a:srgbClr val="FF0000"/>
                </a:solidFill>
              </a:rPr>
              <a:t>II. Các loại từ đồng nghĩa</a:t>
            </a:r>
          </a:p>
        </p:txBody>
      </p:sp>
      <p:cxnSp>
        <p:nvCxnSpPr>
          <p:cNvPr id="3" name="Straight Connector 2"/>
          <p:cNvCxnSpPr>
            <a:stCxn id="11266" idx="3"/>
          </p:cNvCxnSpPr>
          <p:nvPr/>
        </p:nvCxnSpPr>
        <p:spPr>
          <a:xfrm flipH="1">
            <a:off x="4295775" y="1219200"/>
            <a:ext cx="47625" cy="56149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0"/>
          <p:cNvSpPr>
            <a:spLocks noChangeArrowheads="1"/>
          </p:cNvSpPr>
          <p:nvPr/>
        </p:nvSpPr>
        <p:spPr bwMode="auto">
          <a:xfrm>
            <a:off x="914400" y="3810000"/>
            <a:ext cx="6019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t>		</a:t>
            </a:r>
          </a:p>
        </p:txBody>
      </p:sp>
      <p:sp>
        <p:nvSpPr>
          <p:cNvPr id="14" name="Rectangle 13"/>
          <p:cNvSpPr>
            <a:spLocks noChangeArrowheads="1"/>
          </p:cNvSpPr>
          <p:nvPr/>
        </p:nvSpPr>
        <p:spPr bwMode="auto">
          <a:xfrm>
            <a:off x="4410075" y="1447800"/>
            <a:ext cx="46910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i="1" dirty="0" err="1">
                <a:solidFill>
                  <a:srgbClr val="333399"/>
                </a:solidFill>
              </a:rPr>
              <a:t>Trước</a:t>
            </a:r>
            <a:r>
              <a:rPr lang="en-US" altLang="en-US" sz="2000" i="1" dirty="0">
                <a:solidFill>
                  <a:srgbClr val="333399"/>
                </a:solidFill>
              </a:rPr>
              <a:t> </a:t>
            </a:r>
            <a:r>
              <a:rPr lang="en-US" altLang="en-US" sz="2000" i="1" dirty="0" err="1">
                <a:solidFill>
                  <a:srgbClr val="333399"/>
                </a:solidFill>
              </a:rPr>
              <a:t>sức</a:t>
            </a:r>
            <a:r>
              <a:rPr lang="en-US" altLang="en-US" sz="2000" i="1" dirty="0">
                <a:solidFill>
                  <a:srgbClr val="333399"/>
                </a:solidFill>
              </a:rPr>
              <a:t> </a:t>
            </a:r>
            <a:r>
              <a:rPr lang="en-US" altLang="en-US" sz="2000" i="1" dirty="0" err="1">
                <a:solidFill>
                  <a:srgbClr val="333399"/>
                </a:solidFill>
              </a:rPr>
              <a:t>tấn</a:t>
            </a:r>
            <a:r>
              <a:rPr lang="en-US" altLang="en-US" sz="2000" i="1" dirty="0">
                <a:solidFill>
                  <a:srgbClr val="333399"/>
                </a:solidFill>
              </a:rPr>
              <a:t> </a:t>
            </a:r>
            <a:r>
              <a:rPr lang="en-US" altLang="en-US" sz="2000" i="1" dirty="0" err="1">
                <a:solidFill>
                  <a:srgbClr val="333399"/>
                </a:solidFill>
              </a:rPr>
              <a:t>công</a:t>
            </a:r>
            <a:r>
              <a:rPr lang="en-US" altLang="en-US" sz="2000" i="1" dirty="0">
                <a:solidFill>
                  <a:srgbClr val="333399"/>
                </a:solidFill>
              </a:rPr>
              <a:t> </a:t>
            </a:r>
            <a:r>
              <a:rPr lang="en-US" altLang="en-US" sz="2000" i="1" dirty="0" err="1">
                <a:solidFill>
                  <a:srgbClr val="333399"/>
                </a:solidFill>
              </a:rPr>
              <a:t>như</a:t>
            </a:r>
            <a:r>
              <a:rPr lang="en-US" altLang="en-US" sz="2000" i="1" dirty="0">
                <a:solidFill>
                  <a:srgbClr val="333399"/>
                </a:solidFill>
              </a:rPr>
              <a:t> </a:t>
            </a:r>
            <a:r>
              <a:rPr lang="en-US" altLang="en-US" sz="2000" i="1" dirty="0" err="1">
                <a:solidFill>
                  <a:srgbClr val="333399"/>
                </a:solidFill>
              </a:rPr>
              <a:t>vũ</a:t>
            </a:r>
            <a:r>
              <a:rPr lang="en-US" altLang="en-US" sz="2000" i="1" dirty="0">
                <a:solidFill>
                  <a:srgbClr val="333399"/>
                </a:solidFill>
              </a:rPr>
              <a:t> </a:t>
            </a:r>
            <a:r>
              <a:rPr lang="en-US" altLang="en-US" sz="2000" i="1" dirty="0" err="1">
                <a:solidFill>
                  <a:srgbClr val="333399"/>
                </a:solidFill>
              </a:rPr>
              <a:t>bão</a:t>
            </a:r>
            <a:r>
              <a:rPr lang="en-US" altLang="en-US" sz="2000" i="1" dirty="0">
                <a:solidFill>
                  <a:srgbClr val="333399"/>
                </a:solidFill>
              </a:rPr>
              <a:t> </a:t>
            </a:r>
            <a:r>
              <a:rPr lang="en-US" altLang="en-US" sz="2000" i="1" dirty="0" err="1">
                <a:solidFill>
                  <a:srgbClr val="333399"/>
                </a:solidFill>
              </a:rPr>
              <a:t>và</a:t>
            </a:r>
            <a:r>
              <a:rPr lang="en-US" altLang="en-US" sz="2000" i="1" dirty="0">
                <a:solidFill>
                  <a:srgbClr val="333399"/>
                </a:solidFill>
              </a:rPr>
              <a:t> </a:t>
            </a:r>
            <a:r>
              <a:rPr lang="en-US" altLang="en-US" sz="2000" i="1" dirty="0" err="1">
                <a:solidFill>
                  <a:srgbClr val="333399"/>
                </a:solidFill>
              </a:rPr>
              <a:t>tinh</a:t>
            </a:r>
            <a:r>
              <a:rPr lang="en-US" altLang="en-US" sz="2000" i="1" dirty="0">
                <a:solidFill>
                  <a:srgbClr val="333399"/>
                </a:solidFill>
              </a:rPr>
              <a:t> </a:t>
            </a:r>
            <a:r>
              <a:rPr lang="en-US" altLang="en-US" sz="2000" i="1" dirty="0" err="1">
                <a:solidFill>
                  <a:srgbClr val="333399"/>
                </a:solidFill>
              </a:rPr>
              <a:t>thần</a:t>
            </a:r>
            <a:r>
              <a:rPr lang="en-US" altLang="en-US" sz="2000" i="1" dirty="0">
                <a:solidFill>
                  <a:srgbClr val="333399"/>
                </a:solidFill>
              </a:rPr>
              <a:t> </a:t>
            </a:r>
            <a:r>
              <a:rPr lang="en-US" altLang="en-US" sz="2000" i="1" dirty="0" err="1">
                <a:solidFill>
                  <a:srgbClr val="333399"/>
                </a:solidFill>
              </a:rPr>
              <a:t>chiến</a:t>
            </a:r>
            <a:r>
              <a:rPr lang="en-US" altLang="en-US" sz="2000" i="1" dirty="0">
                <a:solidFill>
                  <a:srgbClr val="333399"/>
                </a:solidFill>
              </a:rPr>
              <a:t> </a:t>
            </a:r>
            <a:r>
              <a:rPr lang="en-US" altLang="en-US" sz="2000" i="1" dirty="0" err="1">
                <a:solidFill>
                  <a:srgbClr val="333399"/>
                </a:solidFill>
              </a:rPr>
              <a:t>đấu</a:t>
            </a:r>
            <a:r>
              <a:rPr lang="en-US" altLang="en-US" sz="2000" i="1" dirty="0">
                <a:solidFill>
                  <a:srgbClr val="333399"/>
                </a:solidFill>
              </a:rPr>
              <a:t> </a:t>
            </a:r>
            <a:r>
              <a:rPr lang="en-US" altLang="en-US" sz="2000" i="1" dirty="0" err="1">
                <a:solidFill>
                  <a:srgbClr val="333399"/>
                </a:solidFill>
              </a:rPr>
              <a:t>dũng</a:t>
            </a:r>
            <a:r>
              <a:rPr lang="en-US" altLang="en-US" sz="2000" i="1" dirty="0">
                <a:solidFill>
                  <a:srgbClr val="333399"/>
                </a:solidFill>
              </a:rPr>
              <a:t> </a:t>
            </a:r>
            <a:r>
              <a:rPr lang="en-US" altLang="en-US" sz="2000" i="1" dirty="0" err="1">
                <a:solidFill>
                  <a:srgbClr val="333399"/>
                </a:solidFill>
              </a:rPr>
              <a:t>cảm</a:t>
            </a:r>
            <a:r>
              <a:rPr lang="en-US" altLang="en-US" sz="2000" i="1" dirty="0">
                <a:solidFill>
                  <a:srgbClr val="333399"/>
                </a:solidFill>
              </a:rPr>
              <a:t> </a:t>
            </a:r>
            <a:r>
              <a:rPr lang="en-US" altLang="en-US" sz="2000" i="1" dirty="0" err="1">
                <a:solidFill>
                  <a:srgbClr val="333399"/>
                </a:solidFill>
              </a:rPr>
              <a:t>tuyệt</a:t>
            </a:r>
            <a:r>
              <a:rPr lang="en-US" altLang="en-US" sz="2000" i="1" dirty="0">
                <a:solidFill>
                  <a:srgbClr val="333399"/>
                </a:solidFill>
              </a:rPr>
              <a:t> </a:t>
            </a:r>
            <a:r>
              <a:rPr lang="en-US" altLang="en-US" sz="2000" i="1" dirty="0" err="1">
                <a:solidFill>
                  <a:srgbClr val="333399"/>
                </a:solidFill>
              </a:rPr>
              <a:t>vời</a:t>
            </a:r>
            <a:r>
              <a:rPr lang="en-US" altLang="en-US" sz="2000" i="1" dirty="0">
                <a:solidFill>
                  <a:srgbClr val="333399"/>
                </a:solidFill>
              </a:rPr>
              <a:t> </a:t>
            </a:r>
            <a:r>
              <a:rPr lang="en-US" altLang="en-US" sz="2000" i="1" dirty="0" err="1">
                <a:solidFill>
                  <a:srgbClr val="333399"/>
                </a:solidFill>
              </a:rPr>
              <a:t>của</a:t>
            </a:r>
            <a:r>
              <a:rPr lang="en-US" altLang="en-US" sz="2000" i="1" dirty="0">
                <a:solidFill>
                  <a:srgbClr val="333399"/>
                </a:solidFill>
              </a:rPr>
              <a:t> </a:t>
            </a:r>
            <a:r>
              <a:rPr lang="en-US" altLang="en-US" sz="2000" i="1" dirty="0" err="1">
                <a:solidFill>
                  <a:srgbClr val="333399"/>
                </a:solidFill>
              </a:rPr>
              <a:t>quân</a:t>
            </a:r>
            <a:r>
              <a:rPr lang="en-US" altLang="en-US" sz="2000" i="1" dirty="0">
                <a:solidFill>
                  <a:srgbClr val="333399"/>
                </a:solidFill>
              </a:rPr>
              <a:t> </a:t>
            </a:r>
            <a:r>
              <a:rPr lang="en-US" altLang="en-US" sz="2000" i="1" dirty="0" err="1">
                <a:solidFill>
                  <a:srgbClr val="333399"/>
                </a:solidFill>
              </a:rPr>
              <a:t>Tây</a:t>
            </a:r>
            <a:r>
              <a:rPr lang="en-US" altLang="en-US" sz="2000" i="1" dirty="0">
                <a:solidFill>
                  <a:srgbClr val="333399"/>
                </a:solidFill>
              </a:rPr>
              <a:t> </a:t>
            </a:r>
            <a:r>
              <a:rPr lang="en-US" altLang="en-US" sz="2000" i="1" dirty="0" err="1">
                <a:solidFill>
                  <a:srgbClr val="333399"/>
                </a:solidFill>
              </a:rPr>
              <a:t>Sơn</a:t>
            </a:r>
            <a:r>
              <a:rPr lang="en-US" altLang="en-US" sz="2000" i="1" dirty="0">
                <a:solidFill>
                  <a:srgbClr val="333399"/>
                </a:solidFill>
              </a:rPr>
              <a:t>, </a:t>
            </a:r>
            <a:r>
              <a:rPr lang="en-US" altLang="en-US" sz="2000" i="1" dirty="0" err="1">
                <a:solidFill>
                  <a:srgbClr val="333399"/>
                </a:solidFill>
              </a:rPr>
              <a:t>hàng</a:t>
            </a:r>
            <a:r>
              <a:rPr lang="en-US" altLang="en-US" sz="2000" i="1" dirty="0">
                <a:solidFill>
                  <a:srgbClr val="333399"/>
                </a:solidFill>
              </a:rPr>
              <a:t> </a:t>
            </a:r>
            <a:r>
              <a:rPr lang="en-US" altLang="en-US" sz="2000" i="1" dirty="0" err="1">
                <a:solidFill>
                  <a:srgbClr val="333399"/>
                </a:solidFill>
              </a:rPr>
              <a:t>vạn</a:t>
            </a:r>
            <a:r>
              <a:rPr lang="en-US" altLang="en-US" sz="2000" i="1" dirty="0">
                <a:solidFill>
                  <a:srgbClr val="333399"/>
                </a:solidFill>
              </a:rPr>
              <a:t> </a:t>
            </a:r>
            <a:r>
              <a:rPr lang="en-US" altLang="en-US" sz="2000" i="1" dirty="0" err="1">
                <a:solidFill>
                  <a:srgbClr val="333399"/>
                </a:solidFill>
              </a:rPr>
              <a:t>quân</a:t>
            </a:r>
            <a:r>
              <a:rPr lang="en-US" altLang="en-US" sz="2000" i="1" dirty="0">
                <a:solidFill>
                  <a:srgbClr val="333399"/>
                </a:solidFill>
              </a:rPr>
              <a:t> </a:t>
            </a:r>
            <a:r>
              <a:rPr lang="en-US" altLang="en-US" sz="2000" i="1" dirty="0" err="1">
                <a:solidFill>
                  <a:srgbClr val="333399"/>
                </a:solidFill>
              </a:rPr>
              <a:t>Thanh</a:t>
            </a:r>
            <a:r>
              <a:rPr lang="en-US" altLang="en-US" sz="2000" i="1" dirty="0">
                <a:solidFill>
                  <a:srgbClr val="333399"/>
                </a:solidFill>
              </a:rPr>
              <a:t> </a:t>
            </a:r>
            <a:r>
              <a:rPr lang="en-US" altLang="en-US" sz="2000" i="1" dirty="0" err="1">
                <a:solidFill>
                  <a:srgbClr val="333399"/>
                </a:solidFill>
              </a:rPr>
              <a:t>đã</a:t>
            </a:r>
            <a:r>
              <a:rPr lang="en-US" altLang="en-US" sz="2000" i="1" dirty="0">
                <a:solidFill>
                  <a:srgbClr val="333399"/>
                </a:solidFill>
              </a:rPr>
              <a:t> </a:t>
            </a:r>
            <a:r>
              <a:rPr lang="en-US" altLang="en-US" sz="2000" b="1" i="1" u="sng" dirty="0" err="1">
                <a:solidFill>
                  <a:srgbClr val="333399"/>
                </a:solidFill>
              </a:rPr>
              <a:t>bỏ</a:t>
            </a:r>
            <a:r>
              <a:rPr lang="en-US" altLang="en-US" sz="2000" b="1" i="1" u="sng" dirty="0">
                <a:solidFill>
                  <a:srgbClr val="333399"/>
                </a:solidFill>
              </a:rPr>
              <a:t> </a:t>
            </a:r>
            <a:r>
              <a:rPr lang="en-US" altLang="en-US" sz="2000" b="1" i="1" u="sng" dirty="0" err="1">
                <a:solidFill>
                  <a:srgbClr val="333399"/>
                </a:solidFill>
              </a:rPr>
              <a:t>mạng</a:t>
            </a:r>
            <a:r>
              <a:rPr lang="en-US" altLang="en-US" sz="2000" b="1" i="1" u="sng" dirty="0">
                <a:solidFill>
                  <a:srgbClr val="333399"/>
                </a:solidFill>
              </a:rPr>
              <a:t>.</a:t>
            </a:r>
          </a:p>
        </p:txBody>
      </p:sp>
      <p:sp>
        <p:nvSpPr>
          <p:cNvPr id="15" name="Rectangle 14"/>
          <p:cNvSpPr>
            <a:spLocks noChangeArrowheads="1"/>
          </p:cNvSpPr>
          <p:nvPr/>
        </p:nvSpPr>
        <p:spPr bwMode="auto">
          <a:xfrm>
            <a:off x="4295291" y="3372278"/>
            <a:ext cx="500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i="1" dirty="0">
                <a:solidFill>
                  <a:srgbClr val="333399"/>
                </a:solidFill>
              </a:rPr>
              <a:t>Chị Võ Thị Sáu </a:t>
            </a:r>
            <a:r>
              <a:rPr lang="en-US" altLang="en-US" sz="2000" b="1" i="1" u="sng" dirty="0">
                <a:solidFill>
                  <a:srgbClr val="333399"/>
                </a:solidFill>
              </a:rPr>
              <a:t>hi sinh</a:t>
            </a:r>
            <a:r>
              <a:rPr lang="en-US" altLang="en-US" sz="2000" i="1" dirty="0">
                <a:solidFill>
                  <a:srgbClr val="333399"/>
                </a:solidFill>
              </a:rPr>
              <a:t> anh dũng, vì đất nước. </a:t>
            </a:r>
            <a:endParaRPr lang="en-US" altLang="en-US" sz="2000" i="1" dirty="0"/>
          </a:p>
        </p:txBody>
      </p:sp>
      <p:sp>
        <p:nvSpPr>
          <p:cNvPr id="16" name="TextBox 15"/>
          <p:cNvSpPr txBox="1">
            <a:spLocks noChangeArrowheads="1"/>
          </p:cNvSpPr>
          <p:nvPr/>
        </p:nvSpPr>
        <p:spPr bwMode="auto">
          <a:xfrm>
            <a:off x="4800600" y="2700338"/>
            <a:ext cx="30749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200" dirty="0">
                <a:solidFill>
                  <a:srgbClr val="000000"/>
                </a:solidFill>
              </a:rPr>
              <a:t>Bỏ mạng: nghĩa là chết</a:t>
            </a:r>
          </a:p>
          <a:p>
            <a:pPr eaLnBrk="1" hangingPunct="1"/>
            <a:r>
              <a:rPr lang="en-US" altLang="en-US" sz="2200" dirty="0">
                <a:solidFill>
                  <a:srgbClr val="000000"/>
                </a:solidFill>
              </a:rPr>
              <a:t> (sắc </a:t>
            </a:r>
            <a:r>
              <a:rPr lang="en-US" altLang="en-US" sz="2200" dirty="0" err="1">
                <a:solidFill>
                  <a:srgbClr val="000000"/>
                </a:solidFill>
              </a:rPr>
              <a:t>thái</a:t>
            </a:r>
            <a:r>
              <a:rPr lang="en-US" altLang="en-US" sz="2200" dirty="0">
                <a:solidFill>
                  <a:srgbClr val="000000"/>
                </a:solidFill>
              </a:rPr>
              <a:t> </a:t>
            </a:r>
            <a:r>
              <a:rPr lang="en-US" altLang="en-US" sz="2200" dirty="0" err="1">
                <a:solidFill>
                  <a:srgbClr val="000000"/>
                </a:solidFill>
              </a:rPr>
              <a:t>khinh</a:t>
            </a:r>
            <a:r>
              <a:rPr lang="en-US" altLang="en-US" sz="2200" dirty="0">
                <a:solidFill>
                  <a:srgbClr val="000000"/>
                </a:solidFill>
              </a:rPr>
              <a:t> </a:t>
            </a:r>
            <a:r>
              <a:rPr lang="en-US" altLang="en-US" sz="2200" dirty="0" err="1">
                <a:solidFill>
                  <a:srgbClr val="000000"/>
                </a:solidFill>
              </a:rPr>
              <a:t>bỉ</a:t>
            </a:r>
            <a:r>
              <a:rPr lang="en-US" altLang="en-US" sz="2200" dirty="0">
                <a:solidFill>
                  <a:srgbClr val="000000"/>
                </a:solidFill>
              </a:rPr>
              <a:t>)</a:t>
            </a:r>
          </a:p>
        </p:txBody>
      </p:sp>
      <p:sp>
        <p:nvSpPr>
          <p:cNvPr id="17" name="TextBox 16"/>
          <p:cNvSpPr txBox="1">
            <a:spLocks noChangeArrowheads="1"/>
          </p:cNvSpPr>
          <p:nvPr/>
        </p:nvSpPr>
        <p:spPr bwMode="auto">
          <a:xfrm>
            <a:off x="5067300" y="3656013"/>
            <a:ext cx="40338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200" dirty="0">
                <a:solidFill>
                  <a:srgbClr val="000000"/>
                </a:solidFill>
              </a:rPr>
              <a:t>Hi sinh: nghĩa là chết vì lí tưởng </a:t>
            </a:r>
          </a:p>
          <a:p>
            <a:pPr eaLnBrk="1" hangingPunct="1"/>
            <a:r>
              <a:rPr lang="en-US" altLang="en-US" sz="2200" dirty="0">
                <a:solidFill>
                  <a:srgbClr val="000000"/>
                </a:solidFill>
              </a:rPr>
              <a:t>cao đẹp (sắc thái trang trọng)</a:t>
            </a:r>
          </a:p>
        </p:txBody>
      </p:sp>
      <p:graphicFrame>
        <p:nvGraphicFramePr>
          <p:cNvPr id="19" name="Group 26"/>
          <p:cNvGraphicFramePr>
            <a:graphicFrameLocks noGrp="1"/>
          </p:cNvGraphicFramePr>
          <p:nvPr/>
        </p:nvGraphicFramePr>
        <p:xfrm>
          <a:off x="4594225" y="4452938"/>
          <a:ext cx="4191000" cy="1068387"/>
        </p:xfrm>
        <a:graphic>
          <a:graphicData uri="http://schemas.openxmlformats.org/drawingml/2006/table">
            <a:tbl>
              <a:tblPr/>
              <a:tblGrid>
                <a:gridCol w="1981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51862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Times New Roman" panose="02020603050405020304" pitchFamily="18" charset="0"/>
                        </a:rPr>
                        <a:t>Giống</a:t>
                      </a:r>
                      <a:r>
                        <a:rPr kumimoji="0" lang="en-US" sz="2400" b="0" i="0" u="none" strike="noStrike" cap="none" normalizeH="0" baseline="0" dirty="0">
                          <a:ln>
                            <a:noFill/>
                          </a:ln>
                          <a:solidFill>
                            <a:schemeClr val="tx1"/>
                          </a:solidFill>
                          <a:effectLst/>
                          <a:latin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rPr>
                        <a:t>nhau</a:t>
                      </a:r>
                      <a:endParaRPr kumimoji="0" lang="en-US" sz="2400" b="0" i="0" u="none" strike="noStrike" cap="none" normalizeH="0" baseline="0" dirty="0">
                        <a:ln>
                          <a:noFill/>
                        </a:ln>
                        <a:solidFill>
                          <a:schemeClr val="tx1"/>
                        </a:solidFill>
                        <a:effectLst/>
                        <a:latin typeface="Times New Roman" panose="02020603050405020304" pitchFamily="18"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tx1"/>
                          </a:solidFill>
                          <a:effectLst/>
                          <a:latin typeface="Times New Roman" panose="02020603050405020304" pitchFamily="18" charset="0"/>
                        </a:rPr>
                        <a:t>Khác</a:t>
                      </a:r>
                      <a:r>
                        <a:rPr kumimoji="0" lang="en-US" sz="2400" b="0" i="0" u="none" strike="noStrike" cap="none" normalizeH="0" baseline="0" dirty="0">
                          <a:ln>
                            <a:noFill/>
                          </a:ln>
                          <a:solidFill>
                            <a:schemeClr val="tx1"/>
                          </a:solidFill>
                          <a:effectLst/>
                          <a:latin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rPr>
                        <a:t>nhau</a:t>
                      </a:r>
                      <a:endParaRPr kumimoji="0" lang="en-US" sz="2400" b="0" i="0" u="none" strike="noStrike" cap="none" normalizeH="0" baseline="0" dirty="0">
                        <a:ln>
                          <a:noFill/>
                        </a:ln>
                        <a:solidFill>
                          <a:schemeClr val="tx1"/>
                        </a:solidFill>
                        <a:effectLst/>
                        <a:latin typeface="Times New Roman" panose="02020603050405020304" pitchFamily="18"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4976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altLang="en-US" sz="2800" dirty="0" err="1">
                          <a:solidFill>
                            <a:schemeClr val="tx2"/>
                          </a:solidFill>
                          <a:latin typeface="Times New Roman" panose="02020603050405020304" pitchFamily="18" charset="0"/>
                        </a:rPr>
                        <a:t>c</a:t>
                      </a:r>
                      <a:r>
                        <a:rPr lang="en-US" altLang="en-US" sz="2400" dirty="0" err="1">
                          <a:solidFill>
                            <a:schemeClr val="tx2"/>
                          </a:solidFill>
                          <a:latin typeface="Times New Roman" panose="02020603050405020304" pitchFamily="18" charset="0"/>
                        </a:rPr>
                        <a:t>hỉ</a:t>
                      </a:r>
                      <a:r>
                        <a:rPr lang="en-US" altLang="en-US" sz="2400" dirty="0">
                          <a:solidFill>
                            <a:schemeClr val="tx2"/>
                          </a:solidFill>
                          <a:latin typeface="Times New Roman" panose="02020603050405020304" pitchFamily="18" charset="0"/>
                        </a:rPr>
                        <a:t> </a:t>
                      </a:r>
                      <a:r>
                        <a:rPr lang="en-US" altLang="en-US" sz="2400" dirty="0" err="1">
                          <a:solidFill>
                            <a:schemeClr val="tx2"/>
                          </a:solidFill>
                          <a:latin typeface="Times New Roman" panose="02020603050405020304" pitchFamily="18" charset="0"/>
                        </a:rPr>
                        <a:t>cái</a:t>
                      </a:r>
                      <a:r>
                        <a:rPr lang="en-US" altLang="en-US" sz="2400" dirty="0">
                          <a:solidFill>
                            <a:schemeClr val="tx2"/>
                          </a:solidFill>
                          <a:latin typeface="Times New Roman" panose="02020603050405020304" pitchFamily="18" charset="0"/>
                        </a:rPr>
                        <a:t> </a:t>
                      </a:r>
                      <a:r>
                        <a:rPr lang="en-US" altLang="en-US" sz="2400" dirty="0" err="1">
                          <a:solidFill>
                            <a:schemeClr val="tx2"/>
                          </a:solidFill>
                          <a:latin typeface="Times New Roman" panose="02020603050405020304" pitchFamily="18" charset="0"/>
                        </a:rPr>
                        <a:t>chết</a:t>
                      </a:r>
                      <a:endParaRPr kumimoji="0" lang="en-US" sz="2400" b="0" i="0" u="none" strike="noStrike" cap="none" normalizeH="0" baseline="0" dirty="0">
                        <a:ln>
                          <a:noFill/>
                        </a:ln>
                        <a:solidFill>
                          <a:schemeClr val="tx1"/>
                        </a:solidFill>
                        <a:effectLst/>
                        <a:latin typeface="Times New Roman" panose="02020603050405020304" pitchFamily="18"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lang="en-US" altLang="en-US" sz="2800" dirty="0" err="1">
                          <a:solidFill>
                            <a:schemeClr val="tx2"/>
                          </a:solidFill>
                          <a:latin typeface="Times New Roman" panose="02020603050405020304" pitchFamily="18" charset="0"/>
                        </a:rPr>
                        <a:t>sắc</a:t>
                      </a:r>
                      <a:r>
                        <a:rPr lang="en-US" altLang="en-US" sz="2800" dirty="0">
                          <a:solidFill>
                            <a:schemeClr val="tx2"/>
                          </a:solidFill>
                          <a:latin typeface="Times New Roman" panose="02020603050405020304" pitchFamily="18" charset="0"/>
                        </a:rPr>
                        <a:t> </a:t>
                      </a:r>
                      <a:r>
                        <a:rPr lang="en-US" altLang="en-US" sz="2800" dirty="0" err="1">
                          <a:solidFill>
                            <a:schemeClr val="tx2"/>
                          </a:solidFill>
                          <a:latin typeface="Times New Roman" panose="02020603050405020304" pitchFamily="18" charset="0"/>
                        </a:rPr>
                        <a:t>thái</a:t>
                      </a:r>
                      <a:r>
                        <a:rPr lang="en-US" altLang="en-US" sz="2800" dirty="0">
                          <a:solidFill>
                            <a:schemeClr val="tx2"/>
                          </a:solidFill>
                          <a:latin typeface="Times New Roman" panose="02020603050405020304" pitchFamily="18" charset="0"/>
                        </a:rPr>
                        <a:t> </a:t>
                      </a:r>
                      <a:r>
                        <a:rPr lang="en-US" altLang="en-US" sz="2800" dirty="0" err="1">
                          <a:solidFill>
                            <a:schemeClr val="tx2"/>
                          </a:solidFill>
                          <a:latin typeface="Times New Roman" panose="02020603050405020304" pitchFamily="18" charset="0"/>
                        </a:rPr>
                        <a:t>nghĩa</a:t>
                      </a:r>
                      <a:endParaRPr kumimoji="0" lang="en-US" sz="2800" b="0" i="0" u="none" strike="noStrike" cap="none" normalizeH="0" baseline="0" dirty="0">
                        <a:ln>
                          <a:noFill/>
                        </a:ln>
                        <a:solidFill>
                          <a:schemeClr val="tx1"/>
                        </a:solidFill>
                        <a:effectLst/>
                        <a:latin typeface="Times New Roman" panose="02020603050405020304" pitchFamily="18"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0" name="TextBox 5"/>
          <p:cNvSpPr txBox="1">
            <a:spLocks noChangeArrowheads="1"/>
          </p:cNvSpPr>
          <p:nvPr/>
        </p:nvSpPr>
        <p:spPr bwMode="auto">
          <a:xfrm>
            <a:off x="4498975" y="5845175"/>
            <a:ext cx="3044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i="1">
                <a:sym typeface="Wingdings" panose="05000000000000000000" pitchFamily="2" charset="2"/>
              </a:rPr>
              <a:t> </a:t>
            </a:r>
            <a:r>
              <a:rPr lang="pt-BR" altLang="en-US" sz="2400" b="1" i="1">
                <a:cs typeface="Times New Roman" panose="02020603050405020304" pitchFamily="18" charset="0"/>
              </a:rPr>
              <a:t>Từ đồng nghĩa không  hoàn toàn</a:t>
            </a:r>
            <a:endParaRPr lang="en-US" altLang="en-US" sz="2400" b="1" i="1"/>
          </a:p>
        </p:txBody>
      </p:sp>
      <p:sp>
        <p:nvSpPr>
          <p:cNvPr id="18" name="Right Arrow 17"/>
          <p:cNvSpPr/>
          <p:nvPr/>
        </p:nvSpPr>
        <p:spPr>
          <a:xfrm rot="5400000">
            <a:off x="6061075" y="5657850"/>
            <a:ext cx="222250" cy="152400"/>
          </a:xfrm>
          <a:prstGeom prst="rightArrow">
            <a:avLst>
              <a:gd name="adj1" fmla="val 50000"/>
              <a:gd name="adj2" fmla="val 461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86" name="TextBox 20"/>
          <p:cNvSpPr txBox="1">
            <a:spLocks noChangeArrowheads="1"/>
          </p:cNvSpPr>
          <p:nvPr/>
        </p:nvSpPr>
        <p:spPr bwMode="auto">
          <a:xfrm>
            <a:off x="271463" y="148748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i="1"/>
              <a:t>* Xét ví dụ 2  Sgk/114</a:t>
            </a:r>
          </a:p>
        </p:txBody>
      </p:sp>
      <p:sp>
        <p:nvSpPr>
          <p:cNvPr id="11287" name="TextBox 22"/>
          <p:cNvSpPr txBox="1">
            <a:spLocks noChangeArrowheads="1"/>
          </p:cNvSpPr>
          <p:nvPr/>
        </p:nvSpPr>
        <p:spPr bwMode="auto">
          <a:xfrm>
            <a:off x="3335338" y="1338263"/>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000" b="1">
                <a:sym typeface="Wingdings" panose="05000000000000000000" pitchFamily="2" charset="2"/>
              </a:rPr>
              <a:t></a:t>
            </a:r>
            <a:endParaRPr lang="en-US" altLang="en-US" sz="4000" b="1"/>
          </a:p>
        </p:txBody>
      </p:sp>
      <p:sp>
        <p:nvSpPr>
          <p:cNvPr id="22" name="Rectangle 3"/>
          <p:cNvSpPr>
            <a:spLocks noChangeArrowheads="1"/>
          </p:cNvSpPr>
          <p:nvPr/>
        </p:nvSpPr>
        <p:spPr bwMode="auto">
          <a:xfrm>
            <a:off x="0" y="12700"/>
            <a:ext cx="8932863" cy="584200"/>
          </a:xfrm>
          <a:prstGeom prst="rect">
            <a:avLst/>
          </a:prstGeom>
        </p:spPr>
        <p:style>
          <a:lnRef idx="2">
            <a:schemeClr val="accent3"/>
          </a:lnRef>
          <a:fillRef idx="1">
            <a:schemeClr val="lt1"/>
          </a:fillRef>
          <a:effectRef idx="0">
            <a:schemeClr val="accent3"/>
          </a:effectRef>
          <a:fontRef idx="minor">
            <a:schemeClr val="dk1"/>
          </a:fontRef>
        </p:style>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2800">
              <a:solidFill>
                <a:schemeClr val="tx2"/>
              </a:solidFill>
              <a:latin typeface="Times New Roman" panose="02020603050405020304" pitchFamily="18" charset="0"/>
            </a:endParaRPr>
          </a:p>
          <a:p>
            <a:pPr eaLnBrk="1" hangingPunct="1">
              <a:spcBef>
                <a:spcPct val="0"/>
              </a:spcBef>
              <a:buFontTx/>
              <a:buNone/>
              <a:defRPr/>
            </a:pPr>
            <a:endParaRPr lang="en-US" altLang="en-US" sz="2800">
              <a:solidFill>
                <a:schemeClr val="tx2"/>
              </a:solidFill>
              <a:latin typeface="Times New Roman" panose="02020603050405020304" pitchFamily="18" charset="0"/>
            </a:endParaRPr>
          </a:p>
          <a:p>
            <a:pPr algn="ctr" eaLnBrk="1" hangingPunct="1">
              <a:spcBef>
                <a:spcPct val="0"/>
              </a:spcBef>
              <a:buFontTx/>
              <a:buNone/>
              <a:defRPr/>
            </a:pPr>
            <a:r>
              <a:rPr lang="en-US" altLang="en-US" sz="2400">
                <a:solidFill>
                  <a:schemeClr val="tx2"/>
                </a:solidFill>
                <a:latin typeface="Times New Roman" panose="02020603050405020304" pitchFamily="18" charset="0"/>
              </a:rPr>
              <a:t>Tiết 43: </a:t>
            </a:r>
            <a:r>
              <a:rPr lang="en-US" altLang="en-US" sz="2800" b="1" i="1">
                <a:solidFill>
                  <a:srgbClr val="FF0000"/>
                </a:solidFill>
                <a:latin typeface="Times New Roman" panose="02020603050405020304" pitchFamily="18" charset="0"/>
              </a:rPr>
              <a:t>TỪ ĐỒNG NGHĨA</a:t>
            </a:r>
            <a:br>
              <a:rPr lang="en-US" altLang="en-US" sz="2800">
                <a:solidFill>
                  <a:schemeClr val="tx2"/>
                </a:solidFill>
                <a:latin typeface="Times New Roman" panose="02020603050405020304" pitchFamily="18" charset="0"/>
              </a:rPr>
            </a:br>
            <a:r>
              <a:rPr lang="en-US" altLang="en-US" sz="4400">
                <a:solidFill>
                  <a:schemeClr val="tx2"/>
                </a:solidFill>
                <a:latin typeface="Times New Roman" panose="02020603050405020304" pitchFamily="18" charset="0"/>
              </a:rPr>
              <a:t>                       </a:t>
            </a:r>
            <a:endParaRPr lang="en-US" altLang="en-US" sz="3600" b="1" i="1">
              <a:solidFill>
                <a:schemeClr val="tx2"/>
              </a:solidFill>
              <a:latin typeface="Times New Roman" panose="02020603050405020304" pitchFamily="18" charset="0"/>
            </a:endParaRPr>
          </a:p>
        </p:txBody>
      </p:sp>
      <p:sp>
        <p:nvSpPr>
          <p:cNvPr id="21" name="TextBox 20"/>
          <p:cNvSpPr txBox="1"/>
          <p:nvPr/>
        </p:nvSpPr>
        <p:spPr>
          <a:xfrm>
            <a:off x="6755606" y="2380567"/>
            <a:ext cx="1887538" cy="338554"/>
          </a:xfrm>
          <a:prstGeom prst="rect">
            <a:avLst/>
          </a:prstGeom>
          <a:noFill/>
        </p:spPr>
        <p:txBody>
          <a:bodyPr wrap="square" rtlCol="0">
            <a:spAutoFit/>
          </a:bodyPr>
          <a:lstStyle/>
          <a:p>
            <a:r>
              <a:rPr lang="en-US" sz="1600" i="1" dirty="0">
                <a:solidFill>
                  <a:schemeClr val="accent2">
                    <a:lumMod val="75000"/>
                  </a:schemeClr>
                </a:solidFill>
              </a:rPr>
              <a:t>(Truyện cổ Cu-ba)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9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00451 -3.33333E-6 L -0.53212 -0.02916 " pathEditMode="relative" rAng="0" ptsTypes="AA">
                                      <p:cBhvr>
                                        <p:cTn id="53" dur="2000" fill="hold"/>
                                        <p:tgtEl>
                                          <p:spTgt spid="16"/>
                                        </p:tgtEl>
                                        <p:attrNameLst>
                                          <p:attrName>ppt_x</p:attrName>
                                          <p:attrName>ppt_y</p:attrName>
                                        </p:attrNameLst>
                                      </p:cBhvr>
                                      <p:rCtr x="-26389" y="-1458"/>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77778E-6 -3.7037E-7 L -0.54132 0.00532 " pathEditMode="relative" rAng="0" ptsTypes="AA">
                                      <p:cBhvr>
                                        <p:cTn id="57" dur="2000" fill="hold"/>
                                        <p:tgtEl>
                                          <p:spTgt spid="17"/>
                                        </p:tgtEl>
                                        <p:attrNameLst>
                                          <p:attrName>ppt_x</p:attrName>
                                          <p:attrName>ppt_y</p:attrName>
                                        </p:attrNameLst>
                                      </p:cBhvr>
                                      <p:rCtr x="-27066" y="255"/>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0.00209 0.00093 L -0.43351 -0.14236 " pathEditMode="relative" rAng="0" ptsTypes="AA">
                                      <p:cBhvr>
                                        <p:cTn id="61" dur="2000" fill="hold"/>
                                        <p:tgtEl>
                                          <p:spTgt spid="20"/>
                                        </p:tgtEl>
                                        <p:attrNameLst>
                                          <p:attrName>ppt_x</p:attrName>
                                          <p:attrName>ppt_y</p:attrName>
                                        </p:attrNameLst>
                                      </p:cBhvr>
                                      <p:rCtr x="-21580" y="-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6" grpId="1"/>
      <p:bldP spid="17" grpId="0"/>
      <p:bldP spid="17" grpId="1"/>
      <p:bldP spid="20" grpId="0"/>
      <p:bldP spid="20" grpId="1"/>
      <p:bldP spid="18"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9688" y="801688"/>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i="1">
                <a:solidFill>
                  <a:srgbClr val="FF0000"/>
                </a:solidFill>
              </a:rPr>
              <a:t>II. Các loại từ đồng nghĩa</a:t>
            </a:r>
          </a:p>
        </p:txBody>
      </p:sp>
      <p:cxnSp>
        <p:nvCxnSpPr>
          <p:cNvPr id="3" name="Straight Connector 2"/>
          <p:cNvCxnSpPr/>
          <p:nvPr/>
        </p:nvCxnSpPr>
        <p:spPr>
          <a:xfrm>
            <a:off x="4048125" y="914400"/>
            <a:ext cx="0" cy="5791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048125" y="2840038"/>
            <a:ext cx="5095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b="1">
                <a:solidFill>
                  <a:schemeClr val="tx2"/>
                </a:solidFill>
              </a:rPr>
              <a:t>Có 2 loại từ đồng nghĩa : </a:t>
            </a:r>
          </a:p>
          <a:p>
            <a:pPr algn="just" eaLnBrk="1" hangingPunct="1"/>
            <a:r>
              <a:rPr lang="en-US" altLang="en-US" sz="2400" b="1">
                <a:solidFill>
                  <a:srgbClr val="FF0000"/>
                </a:solidFill>
              </a:rPr>
              <a:t>   </a:t>
            </a:r>
            <a:r>
              <a:rPr lang="en-US" altLang="en-US" sz="2400" b="1"/>
              <a:t>-</a:t>
            </a:r>
            <a:r>
              <a:rPr lang="en-US" altLang="en-US" sz="2400" b="1">
                <a:solidFill>
                  <a:srgbClr val="FF0000"/>
                </a:solidFill>
              </a:rPr>
              <a:t> </a:t>
            </a:r>
            <a:r>
              <a:rPr lang="en-US" altLang="en-US" sz="2400" i="1"/>
              <a:t>Từ đồng nghĩa hoàn toàn</a:t>
            </a:r>
            <a:r>
              <a:rPr lang="en-US" altLang="en-US" sz="2400"/>
              <a:t>: Không </a:t>
            </a:r>
          </a:p>
          <a:p>
            <a:pPr algn="just" eaLnBrk="1" hangingPunct="1"/>
            <a:r>
              <a:rPr lang="en-US" altLang="en-US" sz="2400"/>
              <a:t>phân biệt nhau về sắc thái ý nghĩa. </a:t>
            </a:r>
          </a:p>
          <a:p>
            <a:pPr eaLnBrk="1" hangingPunct="1"/>
            <a:r>
              <a:rPr lang="en-US" altLang="en-US" sz="2400"/>
              <a:t>   - </a:t>
            </a:r>
            <a:r>
              <a:rPr lang="en-US" altLang="en-US" sz="2400" i="1"/>
              <a:t>Từ đồng nghĩa không hoàn toàn: </a:t>
            </a:r>
          </a:p>
          <a:p>
            <a:pPr eaLnBrk="1" hangingPunct="1"/>
            <a:r>
              <a:rPr lang="en-US" altLang="en-US" sz="2400"/>
              <a:t>Có sắc thái ý nghĩa khác nhau.</a:t>
            </a:r>
            <a:r>
              <a:rPr lang="en-US" altLang="en-US" sz="2400" b="1"/>
              <a:t>    </a:t>
            </a:r>
            <a:endParaRPr lang="en-US" altLang="en-US" sz="2400" b="1">
              <a:solidFill>
                <a:srgbClr val="006600"/>
              </a:solidFill>
              <a:cs typeface="Arial" panose="020B0604020202020204" pitchFamily="34" charset="0"/>
            </a:endParaRPr>
          </a:p>
        </p:txBody>
      </p:sp>
      <p:sp>
        <p:nvSpPr>
          <p:cNvPr id="6" name="TextBox 5"/>
          <p:cNvSpPr txBox="1">
            <a:spLocks noChangeArrowheads="1"/>
          </p:cNvSpPr>
          <p:nvPr/>
        </p:nvSpPr>
        <p:spPr bwMode="auto">
          <a:xfrm>
            <a:off x="457200" y="1563688"/>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i="1" dirty="0"/>
              <a:t>* </a:t>
            </a:r>
            <a:r>
              <a:rPr lang="en-US" altLang="en-US" sz="2400" b="1" i="1" dirty="0" err="1"/>
              <a:t>Ghi</a:t>
            </a:r>
            <a:r>
              <a:rPr lang="en-US" altLang="en-US" sz="2400" b="1" i="1" dirty="0"/>
              <a:t> </a:t>
            </a:r>
            <a:r>
              <a:rPr lang="en-US" altLang="en-US" sz="2400" b="1" i="1" dirty="0" err="1"/>
              <a:t>nhớ</a:t>
            </a:r>
            <a:r>
              <a:rPr lang="en-US" altLang="en-US" sz="2400" b="1" i="1" dirty="0"/>
              <a:t> 2: SGK/114</a:t>
            </a:r>
            <a:endParaRPr lang="en-US" altLang="en-US" sz="2400" dirty="0"/>
          </a:p>
        </p:txBody>
      </p:sp>
      <p:sp>
        <p:nvSpPr>
          <p:cNvPr id="8" name="Rectangle 8"/>
          <p:cNvSpPr>
            <a:spLocks noChangeArrowheads="1"/>
          </p:cNvSpPr>
          <p:nvPr/>
        </p:nvSpPr>
        <p:spPr bwMode="auto">
          <a:xfrm>
            <a:off x="9525" y="2438400"/>
            <a:ext cx="40354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i="1" dirty="0">
                <a:solidFill>
                  <a:srgbClr val="FF0000"/>
                </a:solidFill>
              </a:rPr>
              <a:t>III. </a:t>
            </a:r>
            <a:r>
              <a:rPr lang="en-US" altLang="en-US" sz="2400" b="1" i="1" dirty="0" err="1">
                <a:solidFill>
                  <a:srgbClr val="FF0000"/>
                </a:solidFill>
              </a:rPr>
              <a:t>Sử</a:t>
            </a:r>
            <a:r>
              <a:rPr lang="en-US" altLang="en-US" sz="2400" b="1" i="1" dirty="0">
                <a:solidFill>
                  <a:srgbClr val="FF0000"/>
                </a:solidFill>
              </a:rPr>
              <a:t> </a:t>
            </a:r>
            <a:r>
              <a:rPr lang="en-US" altLang="en-US" sz="2400" b="1" i="1" dirty="0" err="1">
                <a:solidFill>
                  <a:srgbClr val="FF0000"/>
                </a:solidFill>
              </a:rPr>
              <a:t>dụng</a:t>
            </a:r>
            <a:r>
              <a:rPr lang="en-US" altLang="en-US" sz="2400" b="1" i="1" dirty="0">
                <a:solidFill>
                  <a:srgbClr val="FF0000"/>
                </a:solidFill>
              </a:rPr>
              <a:t> </a:t>
            </a:r>
            <a:r>
              <a:rPr lang="en-US" altLang="en-US" sz="2400" b="1" i="1" dirty="0" err="1">
                <a:solidFill>
                  <a:srgbClr val="FF0000"/>
                </a:solidFill>
              </a:rPr>
              <a:t>từ</a:t>
            </a:r>
            <a:r>
              <a:rPr lang="en-US" altLang="en-US" sz="2400" b="1" i="1" dirty="0">
                <a:solidFill>
                  <a:srgbClr val="FF0000"/>
                </a:solidFill>
              </a:rPr>
              <a:t> </a:t>
            </a:r>
            <a:r>
              <a:rPr lang="en-US" altLang="en-US" sz="2400" b="1" i="1" dirty="0" err="1">
                <a:solidFill>
                  <a:srgbClr val="FF0000"/>
                </a:solidFill>
              </a:rPr>
              <a:t>đồng</a:t>
            </a:r>
            <a:r>
              <a:rPr lang="en-US" altLang="en-US" sz="2400" b="1" i="1" dirty="0">
                <a:solidFill>
                  <a:srgbClr val="FF0000"/>
                </a:solidFill>
              </a:rPr>
              <a:t> </a:t>
            </a:r>
            <a:r>
              <a:rPr lang="en-US" altLang="en-US" sz="2400" b="1" i="1" dirty="0" err="1">
                <a:solidFill>
                  <a:srgbClr val="FF0000"/>
                </a:solidFill>
              </a:rPr>
              <a:t>nghĩa</a:t>
            </a:r>
            <a:endParaRPr lang="en-US" altLang="en-US" sz="2400" b="1" i="1" dirty="0">
              <a:solidFill>
                <a:srgbClr val="FF0000"/>
              </a:solidFill>
            </a:endParaRPr>
          </a:p>
        </p:txBody>
      </p:sp>
      <p:sp>
        <p:nvSpPr>
          <p:cNvPr id="12296" name="Rectangle 3"/>
          <p:cNvSpPr>
            <a:spLocks noChangeArrowheads="1"/>
          </p:cNvSpPr>
          <p:nvPr/>
        </p:nvSpPr>
        <p:spPr bwMode="auto">
          <a:xfrm>
            <a:off x="60325" y="30163"/>
            <a:ext cx="8956675" cy="914400"/>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dirty="0">
              <a:solidFill>
                <a:schemeClr val="tx2"/>
              </a:solidFill>
            </a:endParaRPr>
          </a:p>
          <a:p>
            <a:pPr eaLnBrk="1" hangingPunct="1"/>
            <a:endParaRPr lang="en-US" altLang="en-US" sz="2800" dirty="0">
              <a:solidFill>
                <a:schemeClr val="tx2"/>
              </a:solidFill>
            </a:endParaRPr>
          </a:p>
          <a:p>
            <a:pPr algn="ctr" eaLnBrk="1" hangingPunct="1"/>
            <a:r>
              <a:rPr lang="en-US" altLang="en-US" sz="2400" dirty="0" err="1">
                <a:solidFill>
                  <a:schemeClr val="tx2"/>
                </a:solidFill>
              </a:rPr>
              <a:t>Tiết</a:t>
            </a:r>
            <a:r>
              <a:rPr lang="en-US" altLang="en-US" sz="2400" dirty="0">
                <a:solidFill>
                  <a:schemeClr val="tx2"/>
                </a:solidFill>
              </a:rPr>
              <a:t> 43: </a:t>
            </a:r>
            <a:r>
              <a:rPr lang="en-US" altLang="en-US" sz="2800" b="1" i="1" dirty="0">
                <a:solidFill>
                  <a:srgbClr val="FF0000"/>
                </a:solidFill>
              </a:rPr>
              <a:t>TỪ ĐỒNG NGHĨA</a:t>
            </a:r>
          </a:p>
          <a:p>
            <a:pPr eaLnBrk="1" hangingPunct="1"/>
            <a:br>
              <a:rPr lang="en-US" altLang="en-US" sz="2800" dirty="0">
                <a:solidFill>
                  <a:schemeClr val="tx2"/>
                </a:solidFill>
              </a:rPr>
            </a:br>
            <a:r>
              <a:rPr lang="en-US" altLang="en-US" sz="4400" dirty="0">
                <a:solidFill>
                  <a:schemeClr val="tx2"/>
                </a:solidFill>
              </a:rPr>
              <a:t>                       </a:t>
            </a:r>
            <a:r>
              <a:rPr lang="en-US" altLang="en-US" sz="3600" b="1" dirty="0">
                <a:sym typeface="Wingdings" panose="05000000000000000000" pitchFamily="2" charset="2"/>
              </a:rPr>
              <a:t></a:t>
            </a:r>
            <a:endParaRPr lang="en-US" alt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7"/>
          <p:cNvSpPr txBox="1">
            <a:spLocks noChangeArrowheads="1"/>
          </p:cNvSpPr>
          <p:nvPr/>
        </p:nvSpPr>
        <p:spPr bwMode="auto">
          <a:xfrm>
            <a:off x="3921125" y="641350"/>
            <a:ext cx="4692650" cy="76993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200" i="1">
                <a:solidFill>
                  <a:srgbClr val="002060"/>
                </a:solidFill>
              </a:rPr>
              <a:t>R</a:t>
            </a:r>
            <a:r>
              <a:rPr lang="vi-VN" altLang="en-US" sz="2200" i="1">
                <a:solidFill>
                  <a:srgbClr val="002060"/>
                </a:solidFill>
              </a:rPr>
              <a:t>ủ</a:t>
            </a:r>
            <a:r>
              <a:rPr lang="en-US" altLang="en-US" sz="2200" i="1">
                <a:solidFill>
                  <a:srgbClr val="002060"/>
                </a:solidFill>
              </a:rPr>
              <a:t> nhau xu</a:t>
            </a:r>
            <a:r>
              <a:rPr lang="vi-VN" altLang="en-US" sz="2200" i="1">
                <a:solidFill>
                  <a:srgbClr val="002060"/>
                </a:solidFill>
              </a:rPr>
              <a:t>ố</a:t>
            </a:r>
            <a:r>
              <a:rPr lang="en-US" altLang="en-US" sz="2200" i="1">
                <a:solidFill>
                  <a:srgbClr val="002060"/>
                </a:solidFill>
              </a:rPr>
              <a:t>n</a:t>
            </a:r>
            <a:r>
              <a:rPr lang="vi-VN" altLang="en-US" sz="2200" i="1">
                <a:solidFill>
                  <a:srgbClr val="002060"/>
                </a:solidFill>
              </a:rPr>
              <a:t>g</a:t>
            </a:r>
            <a:r>
              <a:rPr lang="en-US" altLang="en-US" sz="2200" i="1">
                <a:solidFill>
                  <a:srgbClr val="002060"/>
                </a:solidFill>
              </a:rPr>
              <a:t> b</a:t>
            </a:r>
            <a:r>
              <a:rPr lang="vi-VN" altLang="en-US" sz="2200" i="1">
                <a:solidFill>
                  <a:srgbClr val="002060"/>
                </a:solidFill>
              </a:rPr>
              <a:t>ể</a:t>
            </a:r>
            <a:r>
              <a:rPr lang="en-US" altLang="en-US" sz="2200" i="1">
                <a:solidFill>
                  <a:srgbClr val="002060"/>
                </a:solidFill>
              </a:rPr>
              <a:t> m</a:t>
            </a:r>
            <a:r>
              <a:rPr lang="vi-VN" altLang="en-US" sz="2200" i="1">
                <a:solidFill>
                  <a:srgbClr val="002060"/>
                </a:solidFill>
              </a:rPr>
              <a:t>ò</a:t>
            </a:r>
            <a:r>
              <a:rPr lang="en-US" altLang="en-US" sz="2200" i="1">
                <a:solidFill>
                  <a:srgbClr val="002060"/>
                </a:solidFill>
              </a:rPr>
              <a:t> cua,</a:t>
            </a:r>
          </a:p>
          <a:p>
            <a:pPr algn="ctr" eaLnBrk="1" hangingPunct="1"/>
            <a:r>
              <a:rPr lang="vi-VN" altLang="en-US" sz="2200" i="1">
                <a:solidFill>
                  <a:srgbClr val="002060"/>
                </a:solidFill>
              </a:rPr>
              <a:t>Đ</a:t>
            </a:r>
            <a:r>
              <a:rPr lang="en-US" altLang="en-US" sz="2200" i="1">
                <a:solidFill>
                  <a:srgbClr val="002060"/>
                </a:solidFill>
              </a:rPr>
              <a:t>em v</a:t>
            </a:r>
            <a:r>
              <a:rPr lang="vi-VN" altLang="en-US" sz="2200" i="1">
                <a:solidFill>
                  <a:srgbClr val="002060"/>
                </a:solidFill>
              </a:rPr>
              <a:t>ề</a:t>
            </a:r>
            <a:r>
              <a:rPr lang="en-US" altLang="en-US" sz="2200" i="1">
                <a:solidFill>
                  <a:srgbClr val="002060"/>
                </a:solidFill>
              </a:rPr>
              <a:t> n</a:t>
            </a:r>
            <a:r>
              <a:rPr lang="vi-VN" altLang="en-US" sz="2200" i="1">
                <a:solidFill>
                  <a:srgbClr val="002060"/>
                </a:solidFill>
              </a:rPr>
              <a:t>ấu</a:t>
            </a:r>
            <a:r>
              <a:rPr lang="en-US" altLang="en-US" sz="2200" i="1">
                <a:solidFill>
                  <a:srgbClr val="002060"/>
                </a:solidFill>
              </a:rPr>
              <a:t> </a:t>
            </a:r>
            <a:r>
              <a:rPr lang="en-US" altLang="en-US" sz="2200" b="1" i="1">
                <a:solidFill>
                  <a:srgbClr val="002060"/>
                </a:solidFill>
              </a:rPr>
              <a:t>quả</a:t>
            </a:r>
            <a:r>
              <a:rPr lang="en-US" altLang="en-US" sz="2200" i="1">
                <a:solidFill>
                  <a:srgbClr val="002060"/>
                </a:solidFill>
              </a:rPr>
              <a:t> m</a:t>
            </a:r>
            <a:r>
              <a:rPr lang="vi-VN" altLang="en-US" sz="2200" i="1">
                <a:solidFill>
                  <a:srgbClr val="002060"/>
                </a:solidFill>
              </a:rPr>
              <a:t>ơ</a:t>
            </a:r>
            <a:r>
              <a:rPr lang="en-US" altLang="en-US" sz="2200" i="1">
                <a:solidFill>
                  <a:srgbClr val="002060"/>
                </a:solidFill>
              </a:rPr>
              <a:t> chua tr</a:t>
            </a:r>
            <a:r>
              <a:rPr lang="vi-VN" altLang="en-US" sz="2200" i="1">
                <a:solidFill>
                  <a:srgbClr val="002060"/>
                </a:solidFill>
              </a:rPr>
              <a:t>ê</a:t>
            </a:r>
            <a:r>
              <a:rPr lang="en-US" altLang="en-US" sz="2200" i="1">
                <a:solidFill>
                  <a:srgbClr val="002060"/>
                </a:solidFill>
              </a:rPr>
              <a:t>n r</a:t>
            </a:r>
            <a:r>
              <a:rPr lang="vi-VN" altLang="en-US" sz="2200" i="1">
                <a:solidFill>
                  <a:srgbClr val="002060"/>
                </a:solidFill>
              </a:rPr>
              <a:t>ừng</a:t>
            </a:r>
            <a:r>
              <a:rPr lang="en-US" altLang="en-US" sz="2200" i="1">
                <a:solidFill>
                  <a:srgbClr val="002060"/>
                </a:solidFill>
              </a:rPr>
              <a:t>.</a:t>
            </a:r>
            <a:r>
              <a:rPr lang="en-US" altLang="en-US" sz="2200">
                <a:solidFill>
                  <a:srgbClr val="3333FF"/>
                </a:solidFill>
              </a:rPr>
              <a:t>                  </a:t>
            </a:r>
          </a:p>
        </p:txBody>
      </p:sp>
      <p:cxnSp>
        <p:nvCxnSpPr>
          <p:cNvPr id="3" name="Straight Connector 2"/>
          <p:cNvCxnSpPr/>
          <p:nvPr/>
        </p:nvCxnSpPr>
        <p:spPr>
          <a:xfrm>
            <a:off x="3581400" y="609600"/>
            <a:ext cx="0" cy="6097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269" name="TextBox 10"/>
          <p:cNvSpPr txBox="1">
            <a:spLocks noChangeArrowheads="1"/>
          </p:cNvSpPr>
          <p:nvPr/>
        </p:nvSpPr>
        <p:spPr bwMode="auto">
          <a:xfrm>
            <a:off x="3621088" y="1428750"/>
            <a:ext cx="5334000" cy="769938"/>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200" i="1">
                <a:solidFill>
                  <a:srgbClr val="333399"/>
                </a:solidFill>
              </a:rPr>
              <a:t>Chim xanh </a:t>
            </a:r>
            <a:r>
              <a:rPr lang="vi-VN" altLang="en-US" sz="2200" i="1">
                <a:solidFill>
                  <a:srgbClr val="333399"/>
                </a:solidFill>
              </a:rPr>
              <a:t>ă</a:t>
            </a:r>
            <a:r>
              <a:rPr lang="en-US" altLang="en-US" sz="2200" i="1">
                <a:solidFill>
                  <a:srgbClr val="333399"/>
                </a:solidFill>
              </a:rPr>
              <a:t>n </a:t>
            </a:r>
            <a:r>
              <a:rPr lang="en-US" altLang="en-US" sz="2200" b="1" i="1">
                <a:solidFill>
                  <a:srgbClr val="333399"/>
                </a:solidFill>
              </a:rPr>
              <a:t>trái</a:t>
            </a:r>
            <a:r>
              <a:rPr lang="en-US" altLang="en-US" sz="2200" i="1">
                <a:solidFill>
                  <a:srgbClr val="333399"/>
                </a:solidFill>
              </a:rPr>
              <a:t> xo</a:t>
            </a:r>
            <a:r>
              <a:rPr lang="vi-VN" altLang="en-US" sz="2200" i="1">
                <a:solidFill>
                  <a:srgbClr val="333399"/>
                </a:solidFill>
              </a:rPr>
              <a:t>ài</a:t>
            </a:r>
            <a:r>
              <a:rPr lang="en-US" altLang="en-US" sz="2200" i="1">
                <a:solidFill>
                  <a:srgbClr val="333399"/>
                </a:solidFill>
              </a:rPr>
              <a:t> xanh,</a:t>
            </a:r>
          </a:p>
          <a:p>
            <a:pPr algn="ctr" eaLnBrk="1" hangingPunct="1"/>
            <a:r>
              <a:rPr lang="vi-VN" altLang="en-US" sz="2200" i="1">
                <a:solidFill>
                  <a:srgbClr val="333399"/>
                </a:solidFill>
              </a:rPr>
              <a:t>Ă</a:t>
            </a:r>
            <a:r>
              <a:rPr lang="en-US" altLang="en-US" sz="2200" i="1">
                <a:solidFill>
                  <a:srgbClr val="333399"/>
                </a:solidFill>
              </a:rPr>
              <a:t>n no t</a:t>
            </a:r>
            <a:r>
              <a:rPr lang="vi-VN" altLang="en-US" sz="2200" i="1">
                <a:solidFill>
                  <a:srgbClr val="333399"/>
                </a:solidFill>
              </a:rPr>
              <a:t>ắm</a:t>
            </a:r>
            <a:r>
              <a:rPr lang="en-US" altLang="en-US" sz="2200" i="1">
                <a:solidFill>
                  <a:srgbClr val="333399"/>
                </a:solidFill>
              </a:rPr>
              <a:t> m</a:t>
            </a:r>
            <a:r>
              <a:rPr lang="vi-VN" altLang="en-US" sz="2200" i="1">
                <a:solidFill>
                  <a:srgbClr val="333399"/>
                </a:solidFill>
              </a:rPr>
              <a:t>át</a:t>
            </a:r>
            <a:r>
              <a:rPr lang="en-US" altLang="en-US" sz="2200" i="1">
                <a:solidFill>
                  <a:srgbClr val="333399"/>
                </a:solidFill>
              </a:rPr>
              <a:t> đậu c</a:t>
            </a:r>
            <a:r>
              <a:rPr lang="vi-VN" altLang="en-US" sz="2200" i="1">
                <a:solidFill>
                  <a:srgbClr val="333399"/>
                </a:solidFill>
              </a:rPr>
              <a:t>ành</a:t>
            </a:r>
            <a:r>
              <a:rPr lang="en-US" altLang="en-US" sz="2200" i="1">
                <a:solidFill>
                  <a:srgbClr val="333399"/>
                </a:solidFill>
              </a:rPr>
              <a:t> c</a:t>
            </a:r>
            <a:r>
              <a:rPr lang="vi-VN" altLang="en-US" sz="2200" i="1">
                <a:solidFill>
                  <a:srgbClr val="333399"/>
                </a:solidFill>
              </a:rPr>
              <a:t>â</a:t>
            </a:r>
            <a:r>
              <a:rPr lang="en-US" altLang="en-US" sz="2200" i="1">
                <a:solidFill>
                  <a:srgbClr val="333399"/>
                </a:solidFill>
              </a:rPr>
              <a:t>y </a:t>
            </a:r>
            <a:r>
              <a:rPr lang="vi-VN" altLang="en-US" sz="2200" i="1">
                <a:solidFill>
                  <a:srgbClr val="333399"/>
                </a:solidFill>
              </a:rPr>
              <a:t>đ</a:t>
            </a:r>
            <a:r>
              <a:rPr lang="en-US" altLang="en-US" sz="2200" i="1">
                <a:solidFill>
                  <a:srgbClr val="333399"/>
                </a:solidFill>
              </a:rPr>
              <a:t>a.</a:t>
            </a:r>
            <a:endParaRPr lang="en-US" altLang="en-US" sz="2200"/>
          </a:p>
        </p:txBody>
      </p:sp>
      <p:sp>
        <p:nvSpPr>
          <p:cNvPr id="13317" name="Rectangle 8"/>
          <p:cNvSpPr>
            <a:spLocks noChangeArrowheads="1"/>
          </p:cNvSpPr>
          <p:nvPr/>
        </p:nvSpPr>
        <p:spPr bwMode="auto">
          <a:xfrm>
            <a:off x="177800" y="949325"/>
            <a:ext cx="35734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200" b="1" i="1">
                <a:solidFill>
                  <a:srgbClr val="FF0000"/>
                </a:solidFill>
              </a:rPr>
              <a:t>III.  Sử </a:t>
            </a:r>
            <a:r>
              <a:rPr lang="en-US" altLang="en-US" sz="2400" b="1" i="1">
                <a:solidFill>
                  <a:srgbClr val="FF0000"/>
                </a:solidFill>
              </a:rPr>
              <a:t>dụng</a:t>
            </a:r>
            <a:r>
              <a:rPr lang="en-US" altLang="en-US" sz="2200" b="1" i="1">
                <a:solidFill>
                  <a:srgbClr val="FF0000"/>
                </a:solidFill>
              </a:rPr>
              <a:t> từ đồng nghĩa</a:t>
            </a:r>
          </a:p>
        </p:txBody>
      </p:sp>
      <p:sp>
        <p:nvSpPr>
          <p:cNvPr id="11271" name="Rectangle 12"/>
          <p:cNvSpPr>
            <a:spLocks noChangeArrowheads="1"/>
          </p:cNvSpPr>
          <p:nvPr/>
        </p:nvSpPr>
        <p:spPr bwMode="auto">
          <a:xfrm>
            <a:off x="3832225" y="3505200"/>
            <a:ext cx="5021263" cy="1016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altLang="en-US" sz="2000" i="1" dirty="0">
                <a:solidFill>
                  <a:srgbClr val="333399"/>
                </a:solidFill>
              </a:rPr>
              <a:t>Trước sức tấn công như vũ bão và tinh thần chiến đấu dũng cảm tuyệt vời của quân Tây Sơn, hàng vạn quân Thanh đã </a:t>
            </a:r>
            <a:r>
              <a:rPr lang="en-US" altLang="en-US" sz="2000" b="1" i="1" u="sng" dirty="0">
                <a:solidFill>
                  <a:srgbClr val="333399"/>
                </a:solidFill>
              </a:rPr>
              <a:t>bỏ mạng.</a:t>
            </a:r>
          </a:p>
        </p:txBody>
      </p:sp>
      <p:sp>
        <p:nvSpPr>
          <p:cNvPr id="11272" name="Rectangle 13"/>
          <p:cNvSpPr>
            <a:spLocks noChangeArrowheads="1"/>
          </p:cNvSpPr>
          <p:nvPr/>
        </p:nvSpPr>
        <p:spPr bwMode="auto">
          <a:xfrm>
            <a:off x="3673475" y="4552950"/>
            <a:ext cx="5354638" cy="4000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en-US" altLang="en-US" sz="2000" i="1" dirty="0" err="1">
                <a:solidFill>
                  <a:srgbClr val="333399"/>
                </a:solidFill>
              </a:rPr>
              <a:t>Chị</a:t>
            </a:r>
            <a:r>
              <a:rPr lang="en-US" altLang="en-US" sz="2000" i="1" dirty="0">
                <a:solidFill>
                  <a:srgbClr val="333399"/>
                </a:solidFill>
              </a:rPr>
              <a:t> </a:t>
            </a:r>
            <a:r>
              <a:rPr lang="en-US" altLang="en-US" sz="2000" i="1" dirty="0" err="1">
                <a:solidFill>
                  <a:srgbClr val="333399"/>
                </a:solidFill>
              </a:rPr>
              <a:t>Võ</a:t>
            </a:r>
            <a:r>
              <a:rPr lang="en-US" altLang="en-US" sz="2000" i="1" dirty="0">
                <a:solidFill>
                  <a:srgbClr val="333399"/>
                </a:solidFill>
              </a:rPr>
              <a:t> </a:t>
            </a:r>
            <a:r>
              <a:rPr lang="en-US" altLang="en-US" sz="2000" i="1" dirty="0" err="1">
                <a:solidFill>
                  <a:srgbClr val="333399"/>
                </a:solidFill>
              </a:rPr>
              <a:t>Thị</a:t>
            </a:r>
            <a:r>
              <a:rPr lang="en-US" altLang="en-US" sz="2000" i="1" dirty="0">
                <a:solidFill>
                  <a:srgbClr val="333399"/>
                </a:solidFill>
              </a:rPr>
              <a:t> </a:t>
            </a:r>
            <a:r>
              <a:rPr lang="en-US" altLang="en-US" sz="2000" i="1" dirty="0" err="1">
                <a:solidFill>
                  <a:srgbClr val="333399"/>
                </a:solidFill>
              </a:rPr>
              <a:t>Sáu</a:t>
            </a:r>
            <a:r>
              <a:rPr lang="en-US" altLang="en-US" sz="2000" i="1" dirty="0">
                <a:solidFill>
                  <a:srgbClr val="333399"/>
                </a:solidFill>
              </a:rPr>
              <a:t> </a:t>
            </a:r>
            <a:r>
              <a:rPr lang="en-US" altLang="en-US" sz="2000" b="1" i="1" u="sng" dirty="0">
                <a:solidFill>
                  <a:srgbClr val="333399"/>
                </a:solidFill>
              </a:rPr>
              <a:t>hi </a:t>
            </a:r>
            <a:r>
              <a:rPr lang="en-US" altLang="en-US" sz="2000" b="1" i="1" u="sng" dirty="0" err="1">
                <a:solidFill>
                  <a:srgbClr val="333399"/>
                </a:solidFill>
              </a:rPr>
              <a:t>sinh</a:t>
            </a:r>
            <a:r>
              <a:rPr lang="en-US" altLang="en-US" sz="2000" i="1" dirty="0">
                <a:solidFill>
                  <a:srgbClr val="333399"/>
                </a:solidFill>
              </a:rPr>
              <a:t> </a:t>
            </a:r>
            <a:r>
              <a:rPr lang="en-US" altLang="en-US" sz="2000" i="1" dirty="0" err="1">
                <a:solidFill>
                  <a:srgbClr val="333399"/>
                </a:solidFill>
              </a:rPr>
              <a:t>anh</a:t>
            </a:r>
            <a:r>
              <a:rPr lang="en-US" altLang="en-US" sz="2000" i="1" dirty="0">
                <a:solidFill>
                  <a:srgbClr val="333399"/>
                </a:solidFill>
              </a:rPr>
              <a:t> </a:t>
            </a:r>
            <a:r>
              <a:rPr lang="en-US" altLang="en-US" sz="2000" i="1" dirty="0" err="1">
                <a:solidFill>
                  <a:srgbClr val="333399"/>
                </a:solidFill>
              </a:rPr>
              <a:t>dũng</a:t>
            </a:r>
            <a:r>
              <a:rPr lang="en-US" altLang="en-US" sz="2000" i="1" dirty="0">
                <a:solidFill>
                  <a:srgbClr val="333399"/>
                </a:solidFill>
              </a:rPr>
              <a:t>, </a:t>
            </a:r>
            <a:r>
              <a:rPr lang="en-US" altLang="en-US" sz="2000" i="1" dirty="0" err="1">
                <a:solidFill>
                  <a:srgbClr val="333399"/>
                </a:solidFill>
              </a:rPr>
              <a:t>vì</a:t>
            </a:r>
            <a:r>
              <a:rPr lang="en-US" altLang="en-US" sz="2000" i="1" dirty="0">
                <a:solidFill>
                  <a:srgbClr val="333399"/>
                </a:solidFill>
              </a:rPr>
              <a:t> </a:t>
            </a:r>
            <a:r>
              <a:rPr lang="en-US" altLang="en-US" sz="2000" i="1" dirty="0" err="1">
                <a:solidFill>
                  <a:srgbClr val="333399"/>
                </a:solidFill>
              </a:rPr>
              <a:t>đất</a:t>
            </a:r>
            <a:r>
              <a:rPr lang="en-US" altLang="en-US" sz="2000" i="1" dirty="0">
                <a:solidFill>
                  <a:srgbClr val="333399"/>
                </a:solidFill>
              </a:rPr>
              <a:t> </a:t>
            </a:r>
            <a:r>
              <a:rPr lang="en-US" altLang="en-US" sz="2000" i="1" dirty="0" err="1">
                <a:solidFill>
                  <a:srgbClr val="333399"/>
                </a:solidFill>
              </a:rPr>
              <a:t>nước</a:t>
            </a:r>
            <a:r>
              <a:rPr lang="en-US" altLang="en-US" sz="2000" i="1" dirty="0">
                <a:solidFill>
                  <a:srgbClr val="333399"/>
                </a:solidFill>
              </a:rPr>
              <a:t>. </a:t>
            </a:r>
            <a:endParaRPr lang="en-US" altLang="en-US" sz="2000" i="1" dirty="0"/>
          </a:p>
        </p:txBody>
      </p:sp>
      <p:sp>
        <p:nvSpPr>
          <p:cNvPr id="6" name="TextBox 5"/>
          <p:cNvSpPr txBox="1">
            <a:spLocks noChangeArrowheads="1"/>
          </p:cNvSpPr>
          <p:nvPr/>
        </p:nvSpPr>
        <p:spPr bwMode="auto">
          <a:xfrm>
            <a:off x="3651250" y="2435225"/>
            <a:ext cx="5492750" cy="83185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cs typeface="Times New Roman" panose="02020603050405020304" pitchFamily="18" charset="0"/>
              </a:rPr>
              <a:t>Quả </a:t>
            </a:r>
            <a:r>
              <a:rPr lang="en-US" altLang="en-US" sz="2400">
                <a:cs typeface="Times New Roman" panose="02020603050405020304" pitchFamily="18" charset="0"/>
              </a:rPr>
              <a:t>và</a:t>
            </a:r>
            <a:r>
              <a:rPr lang="en-US" altLang="en-US" sz="2400" b="1">
                <a:cs typeface="Times New Roman" panose="02020603050405020304" pitchFamily="18" charset="0"/>
              </a:rPr>
              <a:t> trái</a:t>
            </a:r>
            <a:r>
              <a:rPr lang="en-US" altLang="en-US" sz="2400">
                <a:cs typeface="Times New Roman" panose="02020603050405020304" pitchFamily="18" charset="0"/>
              </a:rPr>
              <a:t> có thể thay thế cho nhau vì sắc thái ý nghĩa </a:t>
            </a:r>
            <a:r>
              <a:rPr lang="en-US" altLang="en-US" sz="2400" b="1">
                <a:cs typeface="Times New Roman" panose="02020603050405020304" pitchFamily="18" charset="0"/>
              </a:rPr>
              <a:t>giống</a:t>
            </a:r>
            <a:r>
              <a:rPr lang="en-US" altLang="en-US" sz="2400">
                <a:cs typeface="Times New Roman" panose="02020603050405020304" pitchFamily="18" charset="0"/>
              </a:rPr>
              <a:t> nhau.</a:t>
            </a:r>
            <a:endParaRPr lang="en-US" altLang="en-US" sz="2400"/>
          </a:p>
        </p:txBody>
      </p:sp>
      <p:sp>
        <p:nvSpPr>
          <p:cNvPr id="7" name="TextBox 6"/>
          <p:cNvSpPr txBox="1">
            <a:spLocks noChangeArrowheads="1"/>
          </p:cNvSpPr>
          <p:nvPr/>
        </p:nvSpPr>
        <p:spPr bwMode="auto">
          <a:xfrm>
            <a:off x="3581400" y="5181600"/>
            <a:ext cx="5522913" cy="769938"/>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200" b="1"/>
              <a:t>Hi sinh </a:t>
            </a:r>
            <a:r>
              <a:rPr lang="en-US" altLang="en-US" sz="2200"/>
              <a:t>và</a:t>
            </a:r>
            <a:r>
              <a:rPr lang="en-US" altLang="en-US" sz="2200" b="1"/>
              <a:t> bỏ mạng</a:t>
            </a:r>
            <a:r>
              <a:rPr lang="en-US" altLang="en-US" sz="2200"/>
              <a:t> không thể thay thế cho nhau vì có sắc thái ý nghĩa </a:t>
            </a:r>
            <a:r>
              <a:rPr lang="en-US" altLang="en-US" sz="2200" b="1"/>
              <a:t>khác</a:t>
            </a:r>
            <a:r>
              <a:rPr lang="en-US" altLang="en-US" sz="2200"/>
              <a:t> nhau.</a:t>
            </a:r>
            <a:endParaRPr lang="en-US" altLang="en-US"/>
          </a:p>
        </p:txBody>
      </p:sp>
      <p:sp>
        <p:nvSpPr>
          <p:cNvPr id="9" name="Down Arrow 8"/>
          <p:cNvSpPr/>
          <p:nvPr/>
        </p:nvSpPr>
        <p:spPr>
          <a:xfrm flipH="1">
            <a:off x="6350000" y="2198688"/>
            <a:ext cx="203200" cy="2365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Down Arrow 17"/>
          <p:cNvSpPr/>
          <p:nvPr/>
        </p:nvSpPr>
        <p:spPr>
          <a:xfrm flipH="1">
            <a:off x="6194425" y="4953000"/>
            <a:ext cx="203200" cy="2365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TextBox 14"/>
          <p:cNvSpPr txBox="1">
            <a:spLocks noChangeArrowheads="1"/>
          </p:cNvSpPr>
          <p:nvPr/>
        </p:nvSpPr>
        <p:spPr bwMode="auto">
          <a:xfrm>
            <a:off x="3986213" y="4205288"/>
            <a:ext cx="4016375" cy="11080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200" dirty="0">
                <a:cs typeface="Times New Roman" panose="02020603050405020304" pitchFamily="18" charset="0"/>
              </a:rPr>
              <a:t>→</a:t>
            </a:r>
            <a:r>
              <a:rPr lang="en-US" altLang="en-US" sz="2200" dirty="0"/>
              <a:t> </a:t>
            </a:r>
            <a:r>
              <a:rPr lang="en-US" altLang="en-US" sz="2200" dirty="0" err="1"/>
              <a:t>Không</a:t>
            </a:r>
            <a:r>
              <a:rPr lang="en-US" altLang="en-US" sz="2200" dirty="0"/>
              <a:t> </a:t>
            </a:r>
            <a:r>
              <a:rPr lang="en-US" altLang="en-US" sz="2200" dirty="0" err="1"/>
              <a:t>phải</a:t>
            </a:r>
            <a:r>
              <a:rPr lang="en-US" altLang="en-US" sz="2200" dirty="0"/>
              <a:t> </a:t>
            </a:r>
            <a:r>
              <a:rPr lang="en-US" altLang="en-US" sz="2200" dirty="0" err="1"/>
              <a:t>bao</a:t>
            </a:r>
            <a:r>
              <a:rPr lang="en-US" altLang="en-US" sz="2200" dirty="0"/>
              <a:t> </a:t>
            </a:r>
            <a:r>
              <a:rPr lang="en-US" altLang="en-US" sz="2200" dirty="0" err="1"/>
              <a:t>giờ</a:t>
            </a:r>
            <a:r>
              <a:rPr lang="en-US" altLang="en-US" sz="2200" dirty="0"/>
              <a:t> </a:t>
            </a:r>
            <a:r>
              <a:rPr lang="en-US" altLang="en-US" sz="2200" dirty="0" err="1"/>
              <a:t>các</a:t>
            </a:r>
            <a:r>
              <a:rPr lang="en-US" altLang="en-US" sz="2200" dirty="0"/>
              <a:t> </a:t>
            </a:r>
            <a:r>
              <a:rPr lang="en-US" altLang="en-US" sz="2200" dirty="0" err="1"/>
              <a:t>từ</a:t>
            </a:r>
            <a:r>
              <a:rPr lang="en-US" altLang="en-US" sz="2200" dirty="0"/>
              <a:t> </a:t>
            </a:r>
            <a:r>
              <a:rPr lang="en-US" altLang="en-US" sz="2200" dirty="0" err="1"/>
              <a:t>đồng</a:t>
            </a:r>
            <a:r>
              <a:rPr lang="en-US" altLang="en-US" sz="2200" dirty="0"/>
              <a:t> </a:t>
            </a:r>
            <a:r>
              <a:rPr lang="en-US" altLang="en-US" sz="2200" dirty="0" err="1"/>
              <a:t>nghĩa</a:t>
            </a:r>
            <a:r>
              <a:rPr lang="en-US" altLang="en-US" sz="2200" dirty="0"/>
              <a:t> </a:t>
            </a:r>
            <a:r>
              <a:rPr lang="en-US" altLang="en-US" sz="2200" dirty="0" err="1"/>
              <a:t>có</a:t>
            </a:r>
            <a:r>
              <a:rPr lang="en-US" altLang="en-US" sz="2200" dirty="0"/>
              <a:t> </a:t>
            </a:r>
            <a:r>
              <a:rPr lang="en-US" altLang="en-US" sz="2200" dirty="0" err="1"/>
              <a:t>thể</a:t>
            </a:r>
            <a:r>
              <a:rPr lang="en-US" altLang="en-US" sz="2200" dirty="0"/>
              <a:t> </a:t>
            </a:r>
            <a:r>
              <a:rPr lang="en-US" altLang="en-US" sz="2200" dirty="0" err="1"/>
              <a:t>thay</a:t>
            </a:r>
            <a:r>
              <a:rPr lang="en-US" altLang="en-US" sz="2200" dirty="0"/>
              <a:t> </a:t>
            </a:r>
            <a:r>
              <a:rPr lang="en-US" altLang="en-US" sz="2200" dirty="0" err="1"/>
              <a:t>thế</a:t>
            </a:r>
            <a:r>
              <a:rPr lang="en-US" altLang="en-US" sz="2200" dirty="0"/>
              <a:t> </a:t>
            </a:r>
            <a:r>
              <a:rPr lang="en-US" altLang="en-US" sz="2200" dirty="0" err="1"/>
              <a:t>cho</a:t>
            </a:r>
            <a:r>
              <a:rPr lang="en-US" altLang="en-US" sz="2200" dirty="0"/>
              <a:t> </a:t>
            </a:r>
            <a:r>
              <a:rPr lang="en-US" altLang="en-US" sz="2200" dirty="0" err="1"/>
              <a:t>nhau</a:t>
            </a:r>
            <a:r>
              <a:rPr lang="en-US" altLang="en-US" sz="2200" dirty="0"/>
              <a:t>.</a:t>
            </a:r>
          </a:p>
        </p:txBody>
      </p:sp>
      <p:sp>
        <p:nvSpPr>
          <p:cNvPr id="12302" name="TextBox 15"/>
          <p:cNvSpPr txBox="1">
            <a:spLocks noChangeArrowheads="1"/>
          </p:cNvSpPr>
          <p:nvPr/>
        </p:nvSpPr>
        <p:spPr bwMode="auto">
          <a:xfrm>
            <a:off x="2878138" y="1168400"/>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b="1">
                <a:sym typeface="Wingdings" panose="05000000000000000000" pitchFamily="2" charset="2"/>
              </a:rPr>
              <a:t></a:t>
            </a:r>
            <a:endParaRPr lang="en-US" altLang="en-US" sz="3600" b="1"/>
          </a:p>
        </p:txBody>
      </p:sp>
      <p:sp>
        <p:nvSpPr>
          <p:cNvPr id="13326" name="Rectangle 3"/>
          <p:cNvSpPr>
            <a:spLocks noChangeArrowheads="1"/>
          </p:cNvSpPr>
          <p:nvPr/>
        </p:nvSpPr>
        <p:spPr bwMode="auto">
          <a:xfrm>
            <a:off x="0" y="-204788"/>
            <a:ext cx="8955088" cy="749301"/>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dirty="0">
              <a:solidFill>
                <a:schemeClr val="tx2"/>
              </a:solidFill>
            </a:endParaRPr>
          </a:p>
          <a:p>
            <a:pPr eaLnBrk="1" hangingPunct="1"/>
            <a:endParaRPr lang="en-US" altLang="en-US" sz="2800" dirty="0">
              <a:solidFill>
                <a:schemeClr val="tx2"/>
              </a:solidFill>
            </a:endParaRPr>
          </a:p>
          <a:p>
            <a:pPr algn="ctr" eaLnBrk="1" hangingPunct="1"/>
            <a:r>
              <a:rPr lang="en-US" altLang="en-US" sz="2400" dirty="0">
                <a:solidFill>
                  <a:schemeClr val="tx2"/>
                </a:solidFill>
              </a:rPr>
              <a:t>Tiết 43: </a:t>
            </a:r>
            <a:r>
              <a:rPr lang="en-US" altLang="en-US" sz="2800" b="1" i="1" dirty="0">
                <a:solidFill>
                  <a:srgbClr val="FF0000"/>
                </a:solidFill>
              </a:rPr>
              <a:t>TỪ ĐỒNG NGHĨA</a:t>
            </a:r>
            <a:br>
              <a:rPr lang="en-US" altLang="en-US" sz="2800" dirty="0">
                <a:solidFill>
                  <a:schemeClr val="tx2"/>
                </a:solidFill>
              </a:rPr>
            </a:br>
            <a:r>
              <a:rPr lang="en-US" altLang="en-US" sz="4400" dirty="0">
                <a:solidFill>
                  <a:schemeClr val="tx2"/>
                </a:solidFill>
              </a:rPr>
              <a:t>                       </a:t>
            </a:r>
            <a:endParaRPr lang="en-US" altLang="en-US" sz="3600" b="1" i="1" dirty="0">
              <a:solidFill>
                <a:schemeClr val="tx2"/>
              </a:solidFill>
            </a:endParaRPr>
          </a:p>
        </p:txBody>
      </p:sp>
      <p:sp>
        <p:nvSpPr>
          <p:cNvPr id="16" name="TextBox 15"/>
          <p:cNvSpPr txBox="1">
            <a:spLocks noChangeArrowheads="1"/>
          </p:cNvSpPr>
          <p:nvPr/>
        </p:nvSpPr>
        <p:spPr bwMode="auto">
          <a:xfrm>
            <a:off x="3757613" y="1601788"/>
            <a:ext cx="5638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en-US" sz="2100" b="1">
                <a:cs typeface="Times New Roman" panose="02020603050405020304" pitchFamily="18" charset="0"/>
              </a:rPr>
              <a:t>Mẹ mua </a:t>
            </a:r>
            <a:r>
              <a:rPr lang="en-US" sz="2100" b="1">
                <a:solidFill>
                  <a:srgbClr val="FF0000"/>
                </a:solidFill>
                <a:cs typeface="Times New Roman" panose="02020603050405020304" pitchFamily="18" charset="0"/>
              </a:rPr>
              <a:t>biếu</a:t>
            </a:r>
            <a:r>
              <a:rPr lang="en-US" sz="2100" b="1">
                <a:cs typeface="Times New Roman" panose="02020603050405020304" pitchFamily="18" charset="0"/>
              </a:rPr>
              <a:t> em một gói kẹo</a:t>
            </a:r>
            <a:r>
              <a:rPr lang="vi-VN" sz="2100" b="1">
                <a:cs typeface="Times New Roman" panose="02020603050405020304" pitchFamily="18" charset="0"/>
              </a:rPr>
              <a:t>.</a:t>
            </a:r>
          </a:p>
        </p:txBody>
      </p:sp>
      <p:sp>
        <p:nvSpPr>
          <p:cNvPr id="17" name="TextBox 16"/>
          <p:cNvSpPr txBox="1">
            <a:spLocks noChangeArrowheads="1"/>
          </p:cNvSpPr>
          <p:nvPr/>
        </p:nvSpPr>
        <p:spPr bwMode="auto">
          <a:xfrm>
            <a:off x="3757613" y="2011363"/>
            <a:ext cx="5638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sz="2100" b="1">
                <a:cs typeface="Times New Roman" panose="02020603050405020304" pitchFamily="18" charset="0"/>
              </a:rPr>
              <a:t>-     </a:t>
            </a:r>
            <a:r>
              <a:rPr lang="en-US" sz="2100" b="1">
                <a:cs typeface="Times New Roman" panose="02020603050405020304" pitchFamily="18" charset="0"/>
              </a:rPr>
              <a:t>Em </a:t>
            </a:r>
            <a:r>
              <a:rPr lang="en-US" sz="2100" b="1">
                <a:solidFill>
                  <a:srgbClr val="FF0000"/>
                </a:solidFill>
                <a:cs typeface="Times New Roman" panose="02020603050405020304" pitchFamily="18" charset="0"/>
              </a:rPr>
              <a:t>cho</a:t>
            </a:r>
            <a:r>
              <a:rPr lang="en-US" sz="2100" b="1">
                <a:cs typeface="Times New Roman" panose="02020603050405020304" pitchFamily="18" charset="0"/>
              </a:rPr>
              <a:t> bà một cái áo</a:t>
            </a:r>
            <a:r>
              <a:rPr lang="vi-VN" sz="2100" b="1">
                <a:cs typeface="Times New Roman" panose="02020603050405020304" pitchFamily="18" charset="0"/>
              </a:rPr>
              <a:t>.</a:t>
            </a:r>
            <a:endParaRPr lang="en-US"/>
          </a:p>
        </p:txBody>
      </p:sp>
      <p:sp>
        <p:nvSpPr>
          <p:cNvPr id="19" name="TextBox 18"/>
          <p:cNvSpPr txBox="1">
            <a:spLocks noChangeArrowheads="1"/>
          </p:cNvSpPr>
          <p:nvPr/>
        </p:nvSpPr>
        <p:spPr bwMode="auto">
          <a:xfrm>
            <a:off x="3810000" y="2552700"/>
            <a:ext cx="5410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100">
                <a:cs typeface="Times New Roman" panose="02020603050405020304" pitchFamily="18" charset="0"/>
                <a:sym typeface="Wingdings" panose="05000000000000000000" pitchFamily="2" charset="2"/>
              </a:rPr>
              <a:t></a:t>
            </a:r>
            <a:r>
              <a:rPr lang="vi-VN"/>
              <a:t>  </a:t>
            </a:r>
            <a:r>
              <a:rPr lang="en-US" sz="2100">
                <a:cs typeface="Times New Roman" panose="02020603050405020304" pitchFamily="18" charset="0"/>
              </a:rPr>
              <a:t>Cho</a:t>
            </a:r>
            <a:r>
              <a:rPr lang="vi-VN" sz="2100">
                <a:cs typeface="Times New Roman" panose="02020603050405020304" pitchFamily="18" charset="0"/>
              </a:rPr>
              <a:t> – </a:t>
            </a:r>
            <a:r>
              <a:rPr lang="en-US" sz="2100">
                <a:cs typeface="Times New Roman" panose="02020603050405020304" pitchFamily="18" charset="0"/>
              </a:rPr>
              <a:t>Biếu: cùng chỉ hành động </a:t>
            </a:r>
            <a:r>
              <a:rPr lang="vi-VN" sz="2100">
                <a:cs typeface="Times New Roman" panose="02020603050405020304" pitchFamily="18" charset="0"/>
              </a:rPr>
              <a:t>chuyển cái thuộc sở hữu của mình sang thành của người khác mà không đổi lấy gì cả</a:t>
            </a:r>
          </a:p>
          <a:p>
            <a:r>
              <a:rPr lang="en-US" sz="2100">
                <a:cs typeface="Times New Roman" panose="02020603050405020304" pitchFamily="18" charset="0"/>
                <a:sym typeface="Wingdings" panose="05000000000000000000" pitchFamily="2" charset="2"/>
              </a:rPr>
              <a:t> </a:t>
            </a:r>
            <a:r>
              <a:rPr lang="vi-VN" sz="2100">
                <a:cs typeface="Times New Roman" panose="02020603050405020304" pitchFamily="18" charset="0"/>
              </a:rPr>
              <a:t>Khác nhau: Sắc thái biểu cảm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
                                        <p:tgtEl>
                                          <p:spTgt spid="11267"/>
                                        </p:tgtEl>
                                      </p:cBhvr>
                                    </p:animEffect>
                                    <p:set>
                                      <p:cBhvr>
                                        <p:cTn id="19" dur="1" fill="hold">
                                          <p:stCondLst>
                                            <p:cond delay="9"/>
                                          </p:stCondLst>
                                        </p:cTn>
                                        <p:tgtEl>
                                          <p:spTgt spid="1126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10"/>
                                        <p:tgtEl>
                                          <p:spTgt spid="11269"/>
                                        </p:tgtEl>
                                      </p:cBhvr>
                                    </p:animEffect>
                                    <p:set>
                                      <p:cBhvr>
                                        <p:cTn id="24" dur="1" fill="hold">
                                          <p:stCondLst>
                                            <p:cond delay="9"/>
                                          </p:stCondLst>
                                        </p:cTn>
                                        <p:tgtEl>
                                          <p:spTgt spid="1126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10"/>
                                        <p:tgtEl>
                                          <p:spTgt spid="11271"/>
                                        </p:tgtEl>
                                      </p:cBhvr>
                                    </p:animEffect>
                                    <p:set>
                                      <p:cBhvr>
                                        <p:cTn id="39" dur="1" fill="hold">
                                          <p:stCondLst>
                                            <p:cond delay="9"/>
                                          </p:stCondLst>
                                        </p:cTn>
                                        <p:tgtEl>
                                          <p:spTgt spid="1127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10"/>
                                        <p:tgtEl>
                                          <p:spTgt spid="11272"/>
                                        </p:tgtEl>
                                      </p:cBhvr>
                                    </p:animEffect>
                                    <p:set>
                                      <p:cBhvr>
                                        <p:cTn id="44" dur="1" fill="hold">
                                          <p:stCondLst>
                                            <p:cond delay="9"/>
                                          </p:stCondLst>
                                        </p:cTn>
                                        <p:tgtEl>
                                          <p:spTgt spid="1127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1" nodeType="clickEffect">
                                  <p:stCondLst>
                                    <p:cond delay="0"/>
                                  </p:stCondLst>
                                  <p:childTnLst>
                                    <p:animEffect transition="out" filter="randombar(horizont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4" presetClass="exit" presetSubtype="10" fill="hold" grpId="1" nodeType="withEffect">
                                  <p:stCondLst>
                                    <p:cond delay="0"/>
                                  </p:stCondLst>
                                  <p:childTnLst>
                                    <p:animEffect transition="out" filter="randombar(horizontal)">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4" presetClass="exit" presetSubtype="10" fill="hold" grpId="1" nodeType="withEffect">
                                  <p:stCondLst>
                                    <p:cond delay="0"/>
                                  </p:stCondLst>
                                  <p:childTnLst>
                                    <p:animEffect transition="out" filter="randombar(horizontal)">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14" presetClass="exit" presetSubtype="10" fill="hold" grpId="1" nodeType="withEffect">
                                  <p:stCondLst>
                                    <p:cond delay="0"/>
                                  </p:stCondLst>
                                  <p:childTnLst>
                                    <p:animEffect transition="out" filter="randombar(horizontal)">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barn(inVertical)">
                                      <p:cBhvr>
                                        <p:cTn id="63" dur="500"/>
                                        <p:tgtEl>
                                          <p:spTgt spid="1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Effect transition="in" filter="wheel(1)">
                                      <p:cBhvr>
                                        <p:cTn id="68" dur="2000"/>
                                        <p:tgtEl>
                                          <p:spTgt spid="1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Effect transition="in" filter="fade">
                                      <p:cBhvr>
                                        <p:cTn id="73" dur="1000"/>
                                        <p:tgtEl>
                                          <p:spTgt spid="19">
                                            <p:txEl>
                                              <p:pRg st="0" end="0"/>
                                            </p:txEl>
                                          </p:spTgt>
                                        </p:tgtEl>
                                      </p:cBhvr>
                                    </p:animEffect>
                                    <p:anim calcmode="lin" valueType="num">
                                      <p:cBhvr>
                                        <p:cTn id="7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9">
                                            <p:txEl>
                                              <p:pRg st="1" end="1"/>
                                            </p:txEl>
                                          </p:spTgt>
                                        </p:tgtEl>
                                        <p:attrNameLst>
                                          <p:attrName>style.visibility</p:attrName>
                                        </p:attrNameLst>
                                      </p:cBhvr>
                                      <p:to>
                                        <p:strVal val="visible"/>
                                      </p:to>
                                    </p:set>
                                    <p:animEffect transition="in" filter="wipe(down)">
                                      <p:cBhvr>
                                        <p:cTn id="80" dur="500"/>
                                        <p:tgtEl>
                                          <p:spTgt spid="19">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circle(in)">
                                      <p:cBhvr>
                                        <p:cTn id="85" dur="6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1" nodeType="clickEffect">
                                  <p:stCondLst>
                                    <p:cond delay="0"/>
                                  </p:stCondLst>
                                  <p:childTnLst>
                                    <p:animMotion origin="layout" path="M 0.09045 -0.00162 L -0.43056 -0.35926 " pathEditMode="relative" rAng="0" ptsTypes="AA">
                                      <p:cBhvr>
                                        <p:cTn id="89" dur="1100" fill="hold"/>
                                        <p:tgtEl>
                                          <p:spTgt spid="15"/>
                                        </p:tgtEl>
                                        <p:attrNameLst>
                                          <p:attrName>ppt_x</p:attrName>
                                          <p:attrName>ppt_y</p:attrName>
                                        </p:attrNameLst>
                                      </p:cBhvr>
                                      <p:rCtr x="-26059" y="-17894"/>
                                    </p:animMotion>
                                  </p:childTnLst>
                                </p:cTn>
                              </p:par>
                              <p:par>
                                <p:cTn id="90" presetID="2" presetClass="entr" presetSubtype="4" fill="hold" grpId="0" nodeType="withEffect">
                                  <p:stCondLst>
                                    <p:cond delay="0"/>
                                  </p:stCondLst>
                                  <p:childTnLst>
                                    <p:set>
                                      <p:cBhvr>
                                        <p:cTn id="91" dur="1" fill="hold">
                                          <p:stCondLst>
                                            <p:cond delay="0"/>
                                          </p:stCondLst>
                                        </p:cTn>
                                        <p:tgtEl>
                                          <p:spTgt spid="12302"/>
                                        </p:tgtEl>
                                        <p:attrNameLst>
                                          <p:attrName>style.visibility</p:attrName>
                                        </p:attrNameLst>
                                      </p:cBhvr>
                                      <p:to>
                                        <p:strVal val="visible"/>
                                      </p:to>
                                    </p:set>
                                    <p:anim calcmode="lin" valueType="num">
                                      <p:cBhvr additive="base">
                                        <p:cTn id="92" dur="500" fill="hold"/>
                                        <p:tgtEl>
                                          <p:spTgt spid="12302"/>
                                        </p:tgtEl>
                                        <p:attrNameLst>
                                          <p:attrName>ppt_x</p:attrName>
                                        </p:attrNameLst>
                                      </p:cBhvr>
                                      <p:tavLst>
                                        <p:tav tm="0">
                                          <p:val>
                                            <p:strVal val="#ppt_x"/>
                                          </p:val>
                                        </p:tav>
                                        <p:tav tm="100000">
                                          <p:val>
                                            <p:strVal val="#ppt_x"/>
                                          </p:val>
                                        </p:tav>
                                      </p:tavLst>
                                    </p:anim>
                                    <p:anim calcmode="lin" valueType="num">
                                      <p:cBhvr additive="base">
                                        <p:cTn id="93"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9" grpId="0" animBg="1"/>
      <p:bldP spid="11271" grpId="0" animBg="1"/>
      <p:bldP spid="11272" grpId="0" animBg="1"/>
      <p:bldP spid="6" grpId="0" animBg="1"/>
      <p:bldP spid="6" grpId="1" animBg="1"/>
      <p:bldP spid="7" grpId="0" animBg="1"/>
      <p:bldP spid="7" grpId="1" animBg="1"/>
      <p:bldP spid="9" grpId="0" animBg="1"/>
      <p:bldP spid="9" grpId="1" animBg="1"/>
      <p:bldP spid="18" grpId="0" animBg="1"/>
      <p:bldP spid="18" grpId="1" animBg="1"/>
      <p:bldP spid="15" grpId="0" animBg="1"/>
      <p:bldP spid="15" grpId="1" animBg="1"/>
      <p:bldP spid="123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019550" y="944563"/>
            <a:ext cx="0" cy="6858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339" name="Rectangle 8"/>
          <p:cNvSpPr>
            <a:spLocks noChangeArrowheads="1"/>
          </p:cNvSpPr>
          <p:nvPr/>
        </p:nvSpPr>
        <p:spPr bwMode="auto">
          <a:xfrm>
            <a:off x="28575" y="1162050"/>
            <a:ext cx="3990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i="1">
                <a:solidFill>
                  <a:srgbClr val="FF0000"/>
                </a:solidFill>
              </a:rPr>
              <a:t>III.  Sử dụng từ đồng nghĩa</a:t>
            </a:r>
          </a:p>
        </p:txBody>
      </p:sp>
      <p:sp>
        <p:nvSpPr>
          <p:cNvPr id="11" name="Rectangle 6"/>
          <p:cNvSpPr>
            <a:spLocks noChangeArrowheads="1"/>
          </p:cNvSpPr>
          <p:nvPr/>
        </p:nvSpPr>
        <p:spPr bwMode="auto">
          <a:xfrm>
            <a:off x="4064000" y="1484312"/>
            <a:ext cx="4937125" cy="1762919"/>
          </a:xfrm>
          <a:prstGeom prst="rect">
            <a:avLst/>
          </a:prstGeom>
          <a:ln/>
        </p:spPr>
        <p:style>
          <a:lnRef idx="2">
            <a:schemeClr val="accent3"/>
          </a:lnRef>
          <a:fillRef idx="1">
            <a:schemeClr val="lt1"/>
          </a:fillRef>
          <a:effectRef idx="0">
            <a:schemeClr val="accent3"/>
          </a:effectRef>
          <a:fontRef idx="minor">
            <a:schemeClr val="dk1"/>
          </a:fontRef>
        </p:style>
        <p:txBody>
          <a:bodyPr/>
          <a:lstStyle/>
          <a:p>
            <a:pPr marL="342900" indent="-342900" algn="just" eaLnBrk="1" hangingPunct="1">
              <a:spcBef>
                <a:spcPct val="20000"/>
              </a:spcBef>
            </a:pPr>
            <a:r>
              <a:rPr lang="en-US" altLang="en-US" sz="2400" dirty="0" err="1">
                <a:solidFill>
                  <a:srgbClr val="FF0000"/>
                </a:solidFill>
                <a:latin typeface="Times New Roman" pitchFamily="18" charset="0"/>
                <a:cs typeface="Times New Roman" pitchFamily="18" charset="0"/>
              </a:rPr>
              <a:t>Tại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sao</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đoạn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trích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trong</a:t>
            </a:r>
            <a:r>
              <a:rPr lang="en-US" altLang="en-US" sz="2400"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Chinh</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phụ</a:t>
            </a:r>
            <a:endParaRPr lang="en-US" altLang="en-US" sz="2400" i="1" dirty="0">
              <a:solidFill>
                <a:srgbClr val="FF0000"/>
              </a:solidFill>
              <a:latin typeface="Times New Roman" pitchFamily="18" charset="0"/>
              <a:cs typeface="Times New Roman" pitchFamily="18" charset="0"/>
            </a:endParaRPr>
          </a:p>
          <a:p>
            <a:pPr marL="342900" indent="-342900" algn="just" eaLnBrk="1" hangingPunct="1">
              <a:spcBef>
                <a:spcPct val="20000"/>
              </a:spcBef>
            </a:pPr>
            <a:r>
              <a:rPr lang="en-US" altLang="en-US" sz="2400" i="1" dirty="0" err="1">
                <a:solidFill>
                  <a:srgbClr val="FF0000"/>
                </a:solidFill>
                <a:latin typeface="Times New Roman" pitchFamily="18" charset="0"/>
                <a:cs typeface="Times New Roman" pitchFamily="18" charset="0"/>
              </a:rPr>
              <a:t>ngâm</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khúc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lấy</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tiêu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đề</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là</a:t>
            </a:r>
            <a:r>
              <a:rPr lang="en-US" altLang="en-US" sz="2400"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Sau</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phút</a:t>
            </a:r>
            <a:endParaRPr lang="en-US" altLang="en-US" sz="2400" i="1" dirty="0">
              <a:solidFill>
                <a:srgbClr val="FF0000"/>
              </a:solidFill>
              <a:latin typeface="Times New Roman" pitchFamily="18" charset="0"/>
              <a:cs typeface="Times New Roman" pitchFamily="18" charset="0"/>
            </a:endParaRPr>
          </a:p>
          <a:p>
            <a:pPr marL="342900" indent="-342900" algn="just" eaLnBrk="1" hangingPunct="1">
              <a:spcBef>
                <a:spcPct val="20000"/>
              </a:spcBef>
            </a:pPr>
            <a:r>
              <a:rPr lang="en-US" altLang="en-US" sz="2400" i="1" dirty="0">
                <a:solidFill>
                  <a:srgbClr val="FF0000"/>
                </a:solidFill>
                <a:latin typeface="Times New Roman" pitchFamily="18" charset="0"/>
                <a:cs typeface="Times New Roman" pitchFamily="18" charset="0"/>
              </a:rPr>
              <a:t>chia li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mà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không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phải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là</a:t>
            </a:r>
            <a:r>
              <a:rPr lang="en-US" altLang="en-US" sz="2400"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Sau</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phút</a:t>
            </a:r>
            <a:endParaRPr lang="en-US" altLang="en-US" sz="2400" i="1" dirty="0">
              <a:solidFill>
                <a:srgbClr val="FF0000"/>
              </a:solidFill>
              <a:latin typeface="Times New Roman" pitchFamily="18" charset="0"/>
              <a:cs typeface="Times New Roman" pitchFamily="18" charset="0"/>
            </a:endParaRPr>
          </a:p>
          <a:p>
            <a:pPr marL="342900" indent="-342900" algn="just" eaLnBrk="1" hangingPunct="1">
              <a:spcBef>
                <a:spcPct val="20000"/>
              </a:spcBef>
            </a:pPr>
            <a:r>
              <a:rPr lang="en-US" altLang="en-US" sz="2400" i="1" dirty="0">
                <a:solidFill>
                  <a:srgbClr val="FF0000"/>
                </a:solidFill>
                <a:latin typeface="Times New Roman" pitchFamily="18" charset="0"/>
                <a:cs typeface="Times New Roman" pitchFamily="18" charset="0"/>
              </a:rPr>
              <a:t>chia </a:t>
            </a:r>
            <a:r>
              <a:rPr lang="en-US" altLang="en-US" sz="2400" i="1" dirty="0" err="1">
                <a:solidFill>
                  <a:srgbClr val="FF0000"/>
                </a:solidFill>
                <a:latin typeface="Times New Roman" pitchFamily="18" charset="0"/>
                <a:cs typeface="Times New Roman" pitchFamily="18" charset="0"/>
              </a:rPr>
              <a:t>tay</a:t>
            </a:r>
            <a:r>
              <a:rPr lang="en-US" altLang="en-US" sz="2400" dirty="0">
                <a:solidFill>
                  <a:srgbClr val="FF0000"/>
                </a:solidFill>
                <a:latin typeface="Times New Roman" pitchFamily="18" charset="0"/>
                <a:cs typeface="Times New Roman" pitchFamily="18" charset="0"/>
              </a:rPr>
              <a:t> ?</a:t>
            </a:r>
          </a:p>
        </p:txBody>
      </p:sp>
      <p:sp>
        <p:nvSpPr>
          <p:cNvPr id="7" name="TextBox 6"/>
          <p:cNvSpPr txBox="1">
            <a:spLocks noChangeArrowheads="1"/>
          </p:cNvSpPr>
          <p:nvPr/>
        </p:nvSpPr>
        <p:spPr bwMode="auto">
          <a:xfrm>
            <a:off x="4383087" y="3756819"/>
            <a:ext cx="46180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pt-BR" altLang="en-US" sz="2200">
                <a:solidFill>
                  <a:srgbClr val="333399"/>
                </a:solidFill>
              </a:rPr>
              <a:t>Tiêu đề </a:t>
            </a:r>
            <a:r>
              <a:rPr lang="pt-BR" altLang="en-US" sz="2200" i="1">
                <a:solidFill>
                  <a:srgbClr val="333399"/>
                </a:solidFill>
              </a:rPr>
              <a:t>Sau phút chia li </a:t>
            </a:r>
            <a:r>
              <a:rPr lang="pt-BR" altLang="en-US" sz="2200">
                <a:solidFill>
                  <a:srgbClr val="333399"/>
                </a:solidFill>
              </a:rPr>
              <a:t>hay hơn </a:t>
            </a:r>
            <a:r>
              <a:rPr lang="pt-BR" altLang="en-US" sz="2200" i="1">
                <a:solidFill>
                  <a:srgbClr val="333399"/>
                </a:solidFill>
              </a:rPr>
              <a:t>Sau phút chia tay  </a:t>
            </a:r>
            <a:r>
              <a:rPr lang="pt-BR" altLang="en-US" sz="2200">
                <a:solidFill>
                  <a:srgbClr val="333399"/>
                </a:solidFill>
              </a:rPr>
              <a:t>vì vừa mang sắc thái cổ xưa và diễn tả được cảnh ngộ sầu bi của người chinh phụ.</a:t>
            </a:r>
            <a:r>
              <a:rPr lang="en-US" altLang="en-US" sz="2200">
                <a:solidFill>
                  <a:srgbClr val="333399"/>
                </a:solidFill>
              </a:rPr>
              <a:t> </a:t>
            </a:r>
            <a:endParaRPr lang="en-US" altLang="en-US" sz="2200"/>
          </a:p>
        </p:txBody>
      </p:sp>
      <p:sp>
        <p:nvSpPr>
          <p:cNvPr id="9" name="TextBox 8"/>
          <p:cNvSpPr txBox="1">
            <a:spLocks noChangeArrowheads="1"/>
          </p:cNvSpPr>
          <p:nvPr/>
        </p:nvSpPr>
        <p:spPr bwMode="auto">
          <a:xfrm>
            <a:off x="101601" y="2863850"/>
            <a:ext cx="37655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200">
                <a:cs typeface="Times New Roman" panose="02020603050405020304" pitchFamily="18" charset="0"/>
              </a:rPr>
              <a:t>- </a:t>
            </a:r>
            <a:r>
              <a:rPr lang="vi-VN" altLang="en-US" sz="2200">
                <a:cs typeface="Times New Roman" panose="02020603050405020304" pitchFamily="18" charset="0"/>
              </a:rPr>
              <a:t>Khi nói cũng như khi viết, cần cân nhắc để chọn trong số các từ đồng nghĩa những từ thể hiện đúng thực tế khách quan và sắc thái biểu cảm.</a:t>
            </a:r>
            <a:endParaRPr lang="en-US" altLang="en-US" sz="2200"/>
          </a:p>
        </p:txBody>
      </p:sp>
      <p:sp>
        <p:nvSpPr>
          <p:cNvPr id="15" name="Text Box 2"/>
          <p:cNvSpPr txBox="1">
            <a:spLocks noChangeArrowheads="1"/>
          </p:cNvSpPr>
          <p:nvPr/>
        </p:nvSpPr>
        <p:spPr bwMode="auto">
          <a:xfrm>
            <a:off x="244475" y="4706938"/>
            <a:ext cx="3622675" cy="461962"/>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400" b="1">
                <a:latin typeface="Arial" panose="020B0604020202020204" pitchFamily="34" charset="0"/>
              </a:rPr>
              <a:t>* </a:t>
            </a:r>
            <a:r>
              <a:rPr lang="en-US" altLang="en-US" sz="2400" b="1" i="1">
                <a:cs typeface="Times New Roman" panose="02020603050405020304" pitchFamily="18" charset="0"/>
              </a:rPr>
              <a:t>Ghi nhớ 3: Sgk/115 </a:t>
            </a:r>
          </a:p>
        </p:txBody>
      </p:sp>
      <p:sp>
        <p:nvSpPr>
          <p:cNvPr id="14344" name="TextBox 15"/>
          <p:cNvSpPr txBox="1">
            <a:spLocks noChangeArrowheads="1"/>
          </p:cNvSpPr>
          <p:nvPr/>
        </p:nvSpPr>
        <p:spPr bwMode="auto">
          <a:xfrm>
            <a:off x="46038" y="1781175"/>
            <a:ext cx="4017962" cy="769938"/>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200"/>
              <a:t>- Không phải bao giờ các từ đồng nghĩa có thể thay thế cho nhau.</a:t>
            </a:r>
          </a:p>
        </p:txBody>
      </p:sp>
      <p:sp>
        <p:nvSpPr>
          <p:cNvPr id="14345" name="TextBox 11"/>
          <p:cNvSpPr txBox="1">
            <a:spLocks noChangeArrowheads="1"/>
          </p:cNvSpPr>
          <p:nvPr/>
        </p:nvSpPr>
        <p:spPr bwMode="auto">
          <a:xfrm>
            <a:off x="3355651" y="2354262"/>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000" b="1">
                <a:sym typeface="Wingdings" panose="05000000000000000000" pitchFamily="2" charset="2"/>
              </a:rPr>
              <a:t></a:t>
            </a:r>
            <a:endParaRPr lang="en-US" altLang="en-US" sz="4000" b="1"/>
          </a:p>
        </p:txBody>
      </p:sp>
      <p:pic>
        <p:nvPicPr>
          <p:cNvPr id="14346" name="Picture 13" descr="HÃ¬nh dáº¥u há»i cháº¥m Äáº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513" y="1006475"/>
            <a:ext cx="5143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3"/>
          <p:cNvSpPr>
            <a:spLocks noChangeArrowheads="1"/>
          </p:cNvSpPr>
          <p:nvPr/>
        </p:nvSpPr>
        <p:spPr bwMode="auto">
          <a:xfrm>
            <a:off x="60325" y="30163"/>
            <a:ext cx="8956675" cy="914400"/>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dirty="0">
              <a:solidFill>
                <a:schemeClr val="tx2"/>
              </a:solidFill>
            </a:endParaRPr>
          </a:p>
          <a:p>
            <a:pPr eaLnBrk="1" hangingPunct="1"/>
            <a:endParaRPr lang="en-US" altLang="en-US" sz="2800" dirty="0">
              <a:solidFill>
                <a:schemeClr val="tx2"/>
              </a:solidFill>
            </a:endParaRPr>
          </a:p>
          <a:p>
            <a:pPr algn="ctr" eaLnBrk="1" hangingPunct="1"/>
            <a:r>
              <a:rPr lang="en-US" altLang="en-US" sz="2400" dirty="0" err="1">
                <a:solidFill>
                  <a:schemeClr val="tx2"/>
                </a:solidFill>
              </a:rPr>
              <a:t>Tiết</a:t>
            </a:r>
            <a:r>
              <a:rPr lang="en-US" altLang="en-US" sz="2400" dirty="0">
                <a:solidFill>
                  <a:schemeClr val="tx2"/>
                </a:solidFill>
              </a:rPr>
              <a:t> 43: </a:t>
            </a:r>
            <a:r>
              <a:rPr lang="en-US" altLang="en-US" sz="2800" b="1" i="1" dirty="0">
                <a:solidFill>
                  <a:srgbClr val="FF0000"/>
                </a:solidFill>
              </a:rPr>
              <a:t>TỪ ĐỒNG NGHĨA</a:t>
            </a:r>
          </a:p>
          <a:p>
            <a:pPr eaLnBrk="1" hangingPunct="1"/>
            <a:br>
              <a:rPr lang="en-US" altLang="en-US" sz="2800" dirty="0">
                <a:solidFill>
                  <a:schemeClr val="tx2"/>
                </a:solidFill>
              </a:rPr>
            </a:br>
            <a:r>
              <a:rPr lang="en-US" altLang="en-US" sz="4400" dirty="0">
                <a:solidFill>
                  <a:schemeClr val="tx2"/>
                </a:solidFill>
              </a:rPr>
              <a:t>                      </a:t>
            </a:r>
            <a:endParaRPr lang="en-US" altLang="en-US" sz="3600" b="1" i="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p:bldP spid="7" grpId="1"/>
      <p:bldP spid="9"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77800" y="2519363"/>
            <a:ext cx="43434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i="1">
                <a:solidFill>
                  <a:srgbClr val="FF0000"/>
                </a:solidFill>
              </a:rPr>
              <a:t>II. Các loại từ đồng nghĩa</a:t>
            </a:r>
          </a:p>
        </p:txBody>
      </p:sp>
      <p:sp>
        <p:nvSpPr>
          <p:cNvPr id="15363" name="TextBox 5"/>
          <p:cNvSpPr txBox="1">
            <a:spLocks noChangeArrowheads="1"/>
          </p:cNvSpPr>
          <p:nvPr/>
        </p:nvSpPr>
        <p:spPr bwMode="auto">
          <a:xfrm>
            <a:off x="338138" y="2967038"/>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i="1"/>
              <a:t>* Ghi nhớ 2: SGK/114</a:t>
            </a:r>
            <a:endParaRPr lang="en-US" altLang="en-US" sz="2400"/>
          </a:p>
        </p:txBody>
      </p:sp>
      <p:sp>
        <p:nvSpPr>
          <p:cNvPr id="15364" name="Rectangle 8"/>
          <p:cNvSpPr>
            <a:spLocks noChangeArrowheads="1"/>
          </p:cNvSpPr>
          <p:nvPr/>
        </p:nvSpPr>
        <p:spPr bwMode="auto">
          <a:xfrm>
            <a:off x="225425" y="3652838"/>
            <a:ext cx="40354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i="1">
                <a:solidFill>
                  <a:srgbClr val="FF0000"/>
                </a:solidFill>
              </a:rPr>
              <a:t>III.  Sử dụng từ đồng nghĩa</a:t>
            </a:r>
          </a:p>
        </p:txBody>
      </p:sp>
      <p:sp>
        <p:nvSpPr>
          <p:cNvPr id="15365" name="TextBox 11"/>
          <p:cNvSpPr txBox="1">
            <a:spLocks noChangeArrowheads="1"/>
          </p:cNvSpPr>
          <p:nvPr/>
        </p:nvSpPr>
        <p:spPr bwMode="auto">
          <a:xfrm>
            <a:off x="2752725" y="4737357"/>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dirty="0">
                <a:sym typeface="Wingdings" panose="05000000000000000000" pitchFamily="2" charset="2"/>
              </a:rPr>
              <a:t></a:t>
            </a:r>
            <a:endParaRPr lang="en-US" altLang="en-US" sz="2800" b="1" dirty="0"/>
          </a:p>
        </p:txBody>
      </p:sp>
      <p:sp>
        <p:nvSpPr>
          <p:cNvPr id="15366" name="Rectangle 3"/>
          <p:cNvSpPr>
            <a:spLocks noChangeArrowheads="1"/>
          </p:cNvSpPr>
          <p:nvPr/>
        </p:nvSpPr>
        <p:spPr bwMode="auto">
          <a:xfrm>
            <a:off x="217488" y="1295400"/>
            <a:ext cx="41925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400" b="1" i="1">
                <a:solidFill>
                  <a:srgbClr val="FF0000"/>
                </a:solidFill>
              </a:rPr>
              <a:t>I. Thế nào là từ đồng nghĩa?</a:t>
            </a:r>
          </a:p>
        </p:txBody>
      </p:sp>
      <p:sp>
        <p:nvSpPr>
          <p:cNvPr id="15367" name="TextBox 13"/>
          <p:cNvSpPr txBox="1">
            <a:spLocks noChangeArrowheads="1"/>
          </p:cNvSpPr>
          <p:nvPr/>
        </p:nvSpPr>
        <p:spPr bwMode="auto">
          <a:xfrm>
            <a:off x="217488" y="40386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i="1"/>
              <a:t>* Ghi nhớ 3: SGK/115</a:t>
            </a:r>
            <a:endParaRPr lang="en-US" altLang="en-US" sz="2400"/>
          </a:p>
        </p:txBody>
      </p:sp>
      <p:sp>
        <p:nvSpPr>
          <p:cNvPr id="15368" name="TextBox 14"/>
          <p:cNvSpPr txBox="1">
            <a:spLocks noChangeArrowheads="1"/>
          </p:cNvSpPr>
          <p:nvPr/>
        </p:nvSpPr>
        <p:spPr bwMode="auto">
          <a:xfrm>
            <a:off x="444500" y="1812925"/>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i="1"/>
              <a:t>* Ghi nhớ 1: SGK/114</a:t>
            </a:r>
            <a:endParaRPr lang="en-US" altLang="en-US" sz="2400"/>
          </a:p>
        </p:txBody>
      </p:sp>
      <p:sp>
        <p:nvSpPr>
          <p:cNvPr id="16" name="Rectangle 8"/>
          <p:cNvSpPr>
            <a:spLocks noChangeArrowheads="1"/>
          </p:cNvSpPr>
          <p:nvPr/>
        </p:nvSpPr>
        <p:spPr bwMode="auto">
          <a:xfrm>
            <a:off x="246063" y="4738688"/>
            <a:ext cx="21859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i="1">
                <a:solidFill>
                  <a:srgbClr val="FF0000"/>
                </a:solidFill>
              </a:rPr>
              <a:t>IV.  Luyện tập</a:t>
            </a:r>
          </a:p>
        </p:txBody>
      </p:sp>
      <p:sp>
        <p:nvSpPr>
          <p:cNvPr id="2" name="Rectangle 1"/>
          <p:cNvSpPr>
            <a:spLocks noChangeArrowheads="1"/>
          </p:cNvSpPr>
          <p:nvPr/>
        </p:nvSpPr>
        <p:spPr bwMode="auto">
          <a:xfrm>
            <a:off x="466987" y="5257800"/>
            <a:ext cx="2637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r>
              <a:rPr lang="en-US" altLang="en-US" sz="2400" b="1" i="1" dirty="0" err="1"/>
              <a:t>Bài</a:t>
            </a:r>
            <a:r>
              <a:rPr lang="en-US" altLang="en-US" sz="2400" b="1" i="1" dirty="0"/>
              <a:t> </a:t>
            </a:r>
            <a:r>
              <a:rPr lang="en-US" altLang="en-US" sz="2400" b="1" i="1" dirty="0" err="1"/>
              <a:t>tập</a:t>
            </a:r>
            <a:r>
              <a:rPr lang="en-US" altLang="en-US" sz="2400" b="1" i="1" dirty="0"/>
              <a:t> 2: SGK/115</a:t>
            </a:r>
          </a:p>
        </p:txBody>
      </p:sp>
      <p:sp>
        <p:nvSpPr>
          <p:cNvPr id="15371" name="Rectangle 3"/>
          <p:cNvSpPr>
            <a:spLocks noChangeArrowheads="1"/>
          </p:cNvSpPr>
          <p:nvPr/>
        </p:nvSpPr>
        <p:spPr bwMode="auto">
          <a:xfrm>
            <a:off x="42863" y="-4763"/>
            <a:ext cx="8956675" cy="914401"/>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a:solidFill>
                <a:schemeClr val="tx2"/>
              </a:solidFill>
            </a:endParaRPr>
          </a:p>
          <a:p>
            <a:pPr eaLnBrk="1" hangingPunct="1"/>
            <a:endParaRPr lang="en-US" altLang="en-US" sz="2800">
              <a:solidFill>
                <a:schemeClr val="tx2"/>
              </a:solidFill>
            </a:endParaRPr>
          </a:p>
          <a:p>
            <a:pPr algn="ctr" eaLnBrk="1" hangingPunct="1"/>
            <a:r>
              <a:rPr lang="en-US" altLang="en-US" sz="2400">
                <a:solidFill>
                  <a:schemeClr val="tx2"/>
                </a:solidFill>
              </a:rPr>
              <a:t>Tiết 43: </a:t>
            </a:r>
            <a:r>
              <a:rPr lang="en-US" altLang="en-US" sz="2800" b="1" i="1">
                <a:solidFill>
                  <a:srgbClr val="FF0000"/>
                </a:solidFill>
              </a:rPr>
              <a:t>TỪ ĐỒNG NGHĨA</a:t>
            </a:r>
          </a:p>
          <a:p>
            <a:pPr eaLnBrk="1" hangingPunct="1"/>
            <a:br>
              <a:rPr lang="en-US" altLang="en-US" sz="2800">
                <a:solidFill>
                  <a:schemeClr val="tx2"/>
                </a:solidFill>
              </a:rPr>
            </a:br>
            <a:r>
              <a:rPr lang="en-US" altLang="en-US" sz="4400">
                <a:solidFill>
                  <a:schemeClr val="tx2"/>
                </a:solidFill>
              </a:rPr>
              <a:t>                       </a:t>
            </a:r>
            <a:endParaRPr lang="en-US" altLang="en-US" sz="3600" b="1" i="1">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4294967295"/>
          </p:nvPr>
        </p:nvSpPr>
        <p:spPr>
          <a:xfrm>
            <a:off x="0" y="0"/>
            <a:ext cx="9144000" cy="6858000"/>
          </a:xfrm>
        </p:spPr>
        <p:txBody>
          <a:bodyPr/>
          <a:lstStyle/>
          <a:p>
            <a:pPr algn="just" eaLnBrk="1" hangingPunct="1">
              <a:buFontTx/>
              <a:buNone/>
            </a:pPr>
            <a:r>
              <a:rPr lang="en-US" altLang="en-US" sz="2800" b="1" i="1" dirty="0" err="1">
                <a:latin typeface="Times New Roman" panose="02020603050405020304" pitchFamily="18" charset="0"/>
              </a:rPr>
              <a:t>Bài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tập</a:t>
            </a:r>
            <a:r>
              <a:rPr lang="en-US" altLang="en-US" sz="2800" b="1" i="1" dirty="0">
                <a:latin typeface="Times New Roman" panose="02020603050405020304" pitchFamily="18" charset="0"/>
              </a:rPr>
              <a:t> 2: SGK/115</a:t>
            </a:r>
          </a:p>
          <a:p>
            <a:pPr algn="just" eaLnBrk="1" hangingPunct="1">
              <a:buFontTx/>
              <a:buNone/>
            </a:pPr>
            <a:r>
              <a:rPr lang="en-US" altLang="en-US" sz="2800" dirty="0">
                <a:latin typeface="Times New Roman" panose="02020603050405020304" pitchFamily="18" charset="0"/>
              </a:rPr>
              <a:t> </a:t>
            </a:r>
            <a:r>
              <a:rPr lang="en-US" altLang="en-US" sz="2800" b="1" dirty="0">
                <a:solidFill>
                  <a:srgbClr val="FF0000"/>
                </a:solidFill>
                <a:latin typeface="Times New Roman" panose="02020603050405020304" pitchFamily="18" charset="0"/>
              </a:rPr>
              <a:t>T</a:t>
            </a:r>
            <a:r>
              <a:rPr lang="vi-VN" altLang="en-US" sz="2800" b="1" dirty="0">
                <a:solidFill>
                  <a:srgbClr val="FF0000"/>
                </a:solidFill>
                <a:latin typeface="Times New Roman" panose="02020603050405020304" pitchFamily="18" charset="0"/>
              </a:rPr>
              <a:t>ìm</a:t>
            </a:r>
            <a:r>
              <a:rPr lang="en-US" altLang="en-US" sz="2800" b="1" dirty="0">
                <a:solidFill>
                  <a:srgbClr val="FF0000"/>
                </a:solidFill>
                <a:latin typeface="Times New Roman" panose="02020603050405020304" pitchFamily="18" charset="0"/>
              </a:rPr>
              <a:t> t</a:t>
            </a:r>
            <a:r>
              <a:rPr lang="vi-VN" altLang="en-US" sz="2800" b="1" dirty="0">
                <a:solidFill>
                  <a:srgbClr val="FF0000"/>
                </a:solidFill>
                <a:latin typeface="Times New Roman" panose="02020603050405020304" pitchFamily="18" charset="0"/>
              </a:rPr>
              <a:t>ừ</a:t>
            </a:r>
            <a:r>
              <a:rPr lang="en-US" altLang="en-US" sz="2800" b="1" dirty="0">
                <a:solidFill>
                  <a:srgbClr val="FF0000"/>
                </a:solidFill>
                <a:latin typeface="Times New Roman" panose="02020603050405020304" pitchFamily="18" charset="0"/>
              </a:rPr>
              <a:t> c</a:t>
            </a:r>
            <a:r>
              <a:rPr lang="vi-VN" altLang="en-US" sz="2800" b="1" dirty="0">
                <a:solidFill>
                  <a:srgbClr val="FF0000"/>
                </a:solidFill>
                <a:latin typeface="Times New Roman" panose="02020603050405020304" pitchFamily="18" charset="0"/>
              </a:rPr>
              <a:t>ó</a:t>
            </a:r>
            <a:r>
              <a:rPr lang="en-US" altLang="en-US" sz="2800" b="1" dirty="0">
                <a:solidFill>
                  <a:srgbClr val="FF0000"/>
                </a:solidFill>
                <a:latin typeface="Times New Roman" panose="02020603050405020304" pitchFamily="18" charset="0"/>
              </a:rPr>
              <a:t> g</a:t>
            </a:r>
            <a:r>
              <a:rPr lang="vi-VN" altLang="en-US" sz="2800" b="1" dirty="0">
                <a:solidFill>
                  <a:srgbClr val="FF0000"/>
                </a:solidFill>
                <a:latin typeface="Times New Roman" panose="02020603050405020304" pitchFamily="18" charset="0"/>
              </a:rPr>
              <a:t>ốc</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Ấn</a:t>
            </a:r>
            <a:r>
              <a:rPr lang="en-US" altLang="en-US" sz="2800" b="1" dirty="0">
                <a:solidFill>
                  <a:srgbClr val="FF0000"/>
                </a:solidFill>
                <a:latin typeface="Times New Roman" panose="02020603050405020304" pitchFamily="18" charset="0"/>
              </a:rPr>
              <a:t> - </a:t>
            </a:r>
            <a:r>
              <a:rPr lang="vi-VN" altLang="en-US" sz="2800" b="1" dirty="0">
                <a:solidFill>
                  <a:srgbClr val="FF0000"/>
                </a:solidFill>
                <a:latin typeface="Times New Roman" panose="02020603050405020304" pitchFamily="18" charset="0"/>
              </a:rPr>
              <a:t>Â</a:t>
            </a:r>
            <a:r>
              <a:rPr lang="en-US" altLang="en-US" sz="2800" b="1" dirty="0">
                <a:solidFill>
                  <a:srgbClr val="FF0000"/>
                </a:solidFill>
                <a:latin typeface="Times New Roman" panose="02020603050405020304" pitchFamily="18" charset="0"/>
              </a:rPr>
              <a:t>u </a:t>
            </a:r>
            <a:r>
              <a:rPr lang="vi-VN" altLang="en-US" sz="2800" b="1" dirty="0">
                <a:solidFill>
                  <a:srgbClr val="FF0000"/>
                </a:solidFill>
                <a:latin typeface="Times New Roman" panose="02020603050405020304" pitchFamily="18" charset="0"/>
              </a:rPr>
              <a:t>đồng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ngh</a:t>
            </a:r>
            <a:r>
              <a:rPr lang="vi-VN" altLang="en-US" sz="2800" b="1" dirty="0">
                <a:solidFill>
                  <a:srgbClr val="FF0000"/>
                </a:solidFill>
                <a:latin typeface="Times New Roman" panose="02020603050405020304" pitchFamily="18" charset="0"/>
              </a:rPr>
              <a:t>ĩa</a:t>
            </a:r>
            <a:r>
              <a:rPr lang="en-US" altLang="en-US" sz="2800" b="1" dirty="0">
                <a:solidFill>
                  <a:srgbClr val="FF0000"/>
                </a:solidFill>
                <a:latin typeface="Times New Roman" panose="02020603050405020304" pitchFamily="18" charset="0"/>
              </a:rPr>
              <a:t> v</a:t>
            </a:r>
            <a:r>
              <a:rPr lang="vi-VN" altLang="en-US" sz="2800" b="1" dirty="0">
                <a:solidFill>
                  <a:srgbClr val="FF0000"/>
                </a:solidFill>
                <a:latin typeface="Times New Roman" panose="02020603050405020304" pitchFamily="18" charset="0"/>
              </a:rPr>
              <a:t>ới</a:t>
            </a:r>
            <a:r>
              <a:rPr lang="en-US" altLang="en-US" sz="2800" b="1" dirty="0">
                <a:solidFill>
                  <a:srgbClr val="FF0000"/>
                </a:solidFill>
                <a:latin typeface="Times New Roman" panose="02020603050405020304" pitchFamily="18" charset="0"/>
              </a:rPr>
              <a:t> c</a:t>
            </a:r>
            <a:r>
              <a:rPr lang="vi-VN" altLang="en-US" sz="2800" b="1" dirty="0">
                <a:solidFill>
                  <a:srgbClr val="FF0000"/>
                </a:solidFill>
                <a:latin typeface="Times New Roman" panose="02020603050405020304" pitchFamily="18" charset="0"/>
              </a:rPr>
              <a:t>ác</a:t>
            </a:r>
            <a:r>
              <a:rPr lang="en-US" altLang="en-US" sz="2800" b="1" dirty="0">
                <a:solidFill>
                  <a:srgbClr val="FF0000"/>
                </a:solidFill>
                <a:latin typeface="Times New Roman" panose="02020603050405020304" pitchFamily="18" charset="0"/>
              </a:rPr>
              <a:t> t</a:t>
            </a:r>
            <a:r>
              <a:rPr lang="vi-VN" altLang="en-US" sz="2800" b="1" dirty="0">
                <a:solidFill>
                  <a:srgbClr val="FF0000"/>
                </a:solidFill>
                <a:latin typeface="Times New Roman" panose="02020603050405020304" pitchFamily="18" charset="0"/>
              </a:rPr>
              <a:t>ừ</a:t>
            </a:r>
            <a:r>
              <a:rPr lang="en-US" altLang="en-US" sz="2800" b="1" dirty="0">
                <a:solidFill>
                  <a:srgbClr val="FF0000"/>
                </a:solidFill>
                <a:latin typeface="Times New Roman" panose="02020603050405020304" pitchFamily="18" charset="0"/>
              </a:rPr>
              <a:t> s</a:t>
            </a:r>
            <a:r>
              <a:rPr lang="vi-VN" altLang="en-US" sz="2800" b="1" dirty="0">
                <a:solidFill>
                  <a:srgbClr val="FF0000"/>
                </a:solidFill>
                <a:latin typeface="Times New Roman" panose="02020603050405020304" pitchFamily="18" charset="0"/>
              </a:rPr>
              <a:t>a</a:t>
            </a:r>
            <a:r>
              <a:rPr lang="en-US" altLang="en-US" sz="2800" b="1" dirty="0">
                <a:solidFill>
                  <a:srgbClr val="FF0000"/>
                </a:solidFill>
                <a:latin typeface="Times New Roman" panose="02020603050405020304" pitchFamily="18" charset="0"/>
              </a:rPr>
              <a:t>u </a:t>
            </a:r>
            <a:r>
              <a:rPr lang="vi-VN" altLang="en-US" sz="2800" b="1" dirty="0">
                <a:solidFill>
                  <a:srgbClr val="FF0000"/>
                </a:solidFill>
                <a:latin typeface="Times New Roman" panose="02020603050405020304" pitchFamily="18" charset="0"/>
              </a:rPr>
              <a:t>đâ</a:t>
            </a:r>
            <a:r>
              <a:rPr lang="en-US" altLang="en-US" sz="2800" b="1" dirty="0">
                <a:solidFill>
                  <a:srgbClr val="FF0000"/>
                </a:solidFill>
                <a:latin typeface="Times New Roman" panose="02020603050405020304" pitchFamily="18" charset="0"/>
              </a:rPr>
              <a:t>y:</a:t>
            </a:r>
          </a:p>
          <a:p>
            <a:pPr algn="just" eaLnBrk="1" hangingPunct="1">
              <a:lnSpc>
                <a:spcPct val="110000"/>
              </a:lnSpc>
              <a:buFontTx/>
              <a:buNone/>
            </a:pPr>
            <a:r>
              <a:rPr lang="en-US" altLang="en-US" sz="2800" dirty="0">
                <a:latin typeface="Times New Roman" panose="02020603050405020304" pitchFamily="18" charset="0"/>
              </a:rPr>
              <a:t>- M</a:t>
            </a:r>
            <a:r>
              <a:rPr lang="vi-VN" altLang="en-US" sz="2800" dirty="0">
                <a:latin typeface="Times New Roman" panose="02020603050405020304" pitchFamily="18" charset="0"/>
              </a:rPr>
              <a:t>áy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thanh</a:t>
            </a:r>
            <a:r>
              <a:rPr lang="en-US" altLang="en-US" sz="2800" dirty="0">
                <a:latin typeface="Times New Roman" panose="02020603050405020304" pitchFamily="18" charset="0"/>
              </a:rPr>
              <a:t> </a:t>
            </a:r>
          </a:p>
          <a:p>
            <a:pPr algn="just" eaLnBrk="1" hangingPunct="1">
              <a:lnSpc>
                <a:spcPct val="110000"/>
              </a:lnSpc>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Sinh</a:t>
            </a:r>
            <a:r>
              <a:rPr lang="en-US" altLang="en-US" sz="2800" dirty="0">
                <a:latin typeface="Times New Roman" panose="02020603050405020304" pitchFamily="18" charset="0"/>
              </a:rPr>
              <a:t> t</a:t>
            </a:r>
            <a:r>
              <a:rPr lang="vi-VN" altLang="en-US" sz="2800" dirty="0">
                <a:latin typeface="Times New Roman" panose="02020603050405020304" pitchFamily="18" charset="0"/>
              </a:rPr>
              <a:t>ố</a:t>
            </a:r>
            <a:endParaRPr lang="en-US" altLang="en-US" sz="2800" dirty="0">
              <a:latin typeface="Times New Roman" panose="02020603050405020304" pitchFamily="18" charset="0"/>
            </a:endParaRPr>
          </a:p>
          <a:p>
            <a:pPr algn="just" eaLnBrk="1" hangingPunct="1">
              <a:lnSpc>
                <a:spcPct val="110000"/>
              </a:lnSpc>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Xe</a:t>
            </a:r>
            <a:r>
              <a:rPr lang="en-US" altLang="en-US" sz="2800" dirty="0">
                <a:latin typeface="Times New Roman" panose="02020603050405020304" pitchFamily="18" charset="0"/>
              </a:rPr>
              <a:t> h</a:t>
            </a:r>
            <a:r>
              <a:rPr lang="vi-VN" altLang="en-US" sz="2800" dirty="0">
                <a:latin typeface="Times New Roman" panose="02020603050405020304" pitchFamily="18" charset="0"/>
              </a:rPr>
              <a:t>ơ</a:t>
            </a:r>
            <a:r>
              <a:rPr lang="en-US" altLang="en-US" sz="2800" dirty="0">
                <a:latin typeface="Times New Roman" panose="02020603050405020304" pitchFamily="18" charset="0"/>
              </a:rPr>
              <a:t>i</a:t>
            </a:r>
          </a:p>
          <a:p>
            <a:pPr algn="just" eaLnBrk="1" hangingPunct="1">
              <a:lnSpc>
                <a:spcPct val="110000"/>
              </a:lnSpc>
              <a:buFontTx/>
              <a:buNone/>
            </a:pPr>
            <a:r>
              <a:rPr lang="en-US" altLang="en-US" sz="2800" dirty="0">
                <a:latin typeface="Times New Roman" panose="02020603050405020304" pitchFamily="18" charset="0"/>
              </a:rPr>
              <a:t>- D</a:t>
            </a:r>
            <a:r>
              <a:rPr lang="vi-VN" altLang="en-US" sz="2800" dirty="0">
                <a:latin typeface="Times New Roman" panose="02020603050405020304" pitchFamily="18" charset="0"/>
              </a:rPr>
              <a:t>ươ</a:t>
            </a:r>
            <a:r>
              <a:rPr lang="en-US" altLang="en-US" sz="2800" dirty="0" err="1">
                <a:latin typeface="Times New Roman" panose="02020603050405020304" pitchFamily="18" charset="0"/>
              </a:rPr>
              <a:t>ng</a:t>
            </a:r>
            <a:r>
              <a:rPr lang="en-US" altLang="en-US" sz="2800" dirty="0">
                <a:latin typeface="Times New Roman" panose="02020603050405020304" pitchFamily="18" charset="0"/>
              </a:rPr>
              <a:t> c</a:t>
            </a:r>
            <a:r>
              <a:rPr lang="vi-VN" altLang="en-US" sz="2800" dirty="0">
                <a:latin typeface="Times New Roman" panose="02020603050405020304" pitchFamily="18" charset="0"/>
              </a:rPr>
              <a:t>ầm</a:t>
            </a:r>
          </a:p>
        </p:txBody>
      </p:sp>
      <p:sp>
        <p:nvSpPr>
          <p:cNvPr id="16387" name="Text Box 3"/>
          <p:cNvSpPr txBox="1">
            <a:spLocks noChangeArrowheads="1"/>
          </p:cNvSpPr>
          <p:nvPr/>
        </p:nvSpPr>
        <p:spPr bwMode="auto">
          <a:xfrm>
            <a:off x="4495800" y="3581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VnTime" panose="020B7200000000000000" pitchFamily="34" charset="0"/>
            </a:endParaRPr>
          </a:p>
        </p:txBody>
      </p:sp>
      <p:sp>
        <p:nvSpPr>
          <p:cNvPr id="9220" name="Text Box 4"/>
          <p:cNvSpPr txBox="1">
            <a:spLocks noChangeArrowheads="1"/>
          </p:cNvSpPr>
          <p:nvPr/>
        </p:nvSpPr>
        <p:spPr bwMode="auto">
          <a:xfrm>
            <a:off x="2667000" y="1585913"/>
            <a:ext cx="228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 Vi-ta-min</a:t>
            </a:r>
            <a:endParaRPr lang="vi-VN" altLang="en-US" sz="2800"/>
          </a:p>
        </p:txBody>
      </p:sp>
      <p:sp>
        <p:nvSpPr>
          <p:cNvPr id="9221" name="Text Box 5"/>
          <p:cNvSpPr txBox="1">
            <a:spLocks noChangeArrowheads="1"/>
          </p:cNvSpPr>
          <p:nvPr/>
        </p:nvSpPr>
        <p:spPr bwMode="auto">
          <a:xfrm>
            <a:off x="2667000" y="2122488"/>
            <a:ext cx="160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 </a:t>
            </a:r>
            <a:r>
              <a:rPr lang="vi-VN" altLang="en-US" sz="2800"/>
              <a:t>Ô</a:t>
            </a:r>
            <a:r>
              <a:rPr lang="en-US" altLang="en-US" sz="2800"/>
              <a:t> t</a:t>
            </a:r>
            <a:r>
              <a:rPr lang="vi-VN" altLang="en-US" sz="2800"/>
              <a:t>ô</a:t>
            </a:r>
          </a:p>
        </p:txBody>
      </p:sp>
      <p:sp>
        <p:nvSpPr>
          <p:cNvPr id="9222" name="Text Box 6"/>
          <p:cNvSpPr txBox="1">
            <a:spLocks noChangeArrowheads="1"/>
          </p:cNvSpPr>
          <p:nvPr/>
        </p:nvSpPr>
        <p:spPr bwMode="auto">
          <a:xfrm>
            <a:off x="2703513" y="2728913"/>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 Pi-a-n</a:t>
            </a:r>
            <a:r>
              <a:rPr lang="vi-VN" altLang="en-US" sz="2800"/>
              <a:t>ô</a:t>
            </a:r>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576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57600"/>
            <a:ext cx="3124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30670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
          <p:cNvSpPr txBox="1">
            <a:spLocks noChangeArrowheads="1"/>
          </p:cNvSpPr>
          <p:nvPr/>
        </p:nvSpPr>
        <p:spPr bwMode="auto">
          <a:xfrm>
            <a:off x="2819400" y="11430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 Ra-</a:t>
            </a:r>
            <a:r>
              <a:rPr lang="vi-VN" altLang="en-US" sz="2800"/>
              <a:t>đ</a:t>
            </a:r>
            <a:r>
              <a:rPr lang="en-US" altLang="en-US" sz="2800"/>
              <a:t>i-</a:t>
            </a:r>
            <a:r>
              <a:rPr lang="vi-VN" altLang="en-US" sz="2800"/>
              <a:t>ô</a:t>
            </a:r>
          </a:p>
        </p:txBody>
      </p:sp>
      <p:pic>
        <p:nvPicPr>
          <p:cNvPr id="1639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1430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ox(in)">
                                      <p:cBhvr>
                                        <p:cTn id="7" dur="500"/>
                                        <p:tgtEl>
                                          <p:spTgt spid="92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box(in)">
                                      <p:cBhvr>
                                        <p:cTn id="17" dur="500"/>
                                        <p:tgtEl>
                                          <p:spTgt spid="92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box(in)">
                                      <p:cBhvr>
                                        <p:cTn id="2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p:bldP spid="92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685800"/>
            <a:ext cx="8686800" cy="384175"/>
          </a:xfrm>
        </p:spPr>
        <p:txBody>
          <a:bodyPr/>
          <a:lstStyle/>
          <a:p>
            <a:pPr algn="l" eaLnBrk="1" hangingPunct="1"/>
            <a:r>
              <a:rPr lang="en-US" altLang="en-US" sz="2800" dirty="0">
                <a:solidFill>
                  <a:schemeClr val="tx1"/>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Tìm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một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số</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từ</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địa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phương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đồng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nghĩa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với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từ</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toàn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dân</a:t>
            </a:r>
            <a:r>
              <a:rPr lang="en-US" altLang="en-US" sz="2400" b="1" dirty="0">
                <a:solidFill>
                  <a:srgbClr val="FF0000"/>
                </a:solidFill>
                <a:latin typeface="Times New Roman" panose="02020603050405020304" pitchFamily="18" charset="0"/>
              </a:rPr>
              <a:t>.</a:t>
            </a:r>
          </a:p>
        </p:txBody>
      </p:sp>
      <p:pic>
        <p:nvPicPr>
          <p:cNvPr id="18435" name="Picture 3"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41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080824222648-904-6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44938"/>
            <a:ext cx="4419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3854_12197354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14800"/>
            <a:ext cx="46482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7"/>
          <p:cNvSpPr txBox="1">
            <a:spLocks noChangeArrowheads="1"/>
          </p:cNvSpPr>
          <p:nvPr/>
        </p:nvSpPr>
        <p:spPr bwMode="auto">
          <a:xfrm>
            <a:off x="5105400" y="3429000"/>
            <a:ext cx="335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b="1"/>
              <a:t>vịt xiêm - ngan</a:t>
            </a:r>
          </a:p>
        </p:txBody>
      </p:sp>
      <p:sp>
        <p:nvSpPr>
          <p:cNvPr id="25608" name="Text Box 8"/>
          <p:cNvSpPr txBox="1">
            <a:spLocks noChangeArrowheads="1"/>
          </p:cNvSpPr>
          <p:nvPr/>
        </p:nvSpPr>
        <p:spPr bwMode="auto">
          <a:xfrm>
            <a:off x="304800" y="2590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b="1"/>
              <a:t>nón - mũ</a:t>
            </a:r>
          </a:p>
        </p:txBody>
      </p:sp>
      <p:sp>
        <p:nvSpPr>
          <p:cNvPr id="25609" name="Text Box 9"/>
          <p:cNvSpPr txBox="1">
            <a:spLocks noChangeArrowheads="1"/>
          </p:cNvSpPr>
          <p:nvPr/>
        </p:nvSpPr>
        <p:spPr bwMode="auto">
          <a:xfrm>
            <a:off x="914400" y="62484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a:t>kiếng – kính</a:t>
            </a:r>
          </a:p>
        </p:txBody>
      </p:sp>
      <p:sp>
        <p:nvSpPr>
          <p:cNvPr id="25610" name="Text Box 10"/>
          <p:cNvSpPr txBox="1">
            <a:spLocks noChangeArrowheads="1"/>
          </p:cNvSpPr>
          <p:nvPr/>
        </p:nvSpPr>
        <p:spPr bwMode="auto">
          <a:xfrm>
            <a:off x="5486400" y="62484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b="1"/>
              <a:t>mãng cầu - na</a:t>
            </a:r>
          </a:p>
        </p:txBody>
      </p:sp>
      <p:pic>
        <p:nvPicPr>
          <p:cNvPr id="18442" name="Picture 10" descr="C:\Documents and Settings\THANH TAI\My Documents\Downloads\tải xuống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371600"/>
            <a:ext cx="4800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2"/>
          <p:cNvSpPr>
            <a:spLocks noChangeArrowheads="1"/>
          </p:cNvSpPr>
          <p:nvPr/>
        </p:nvSpPr>
        <p:spPr bwMode="auto">
          <a:xfrm>
            <a:off x="0" y="152400"/>
            <a:ext cx="868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800" b="1" dirty="0" err="1"/>
              <a:t>Bài</a:t>
            </a:r>
            <a:r>
              <a:rPr lang="en-US" altLang="en-US" sz="2800" b="1" dirty="0"/>
              <a:t> </a:t>
            </a:r>
            <a:r>
              <a:rPr lang="en-US" altLang="en-US" sz="2800" b="1" dirty="0" err="1"/>
              <a:t>tập</a:t>
            </a:r>
            <a:r>
              <a:rPr lang="en-US" altLang="en-US" sz="2800" b="1" dirty="0"/>
              <a:t> 3 (SGK/113)</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arn(inVertic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wipe(down)">
                                      <p:cBhvr>
                                        <p:cTn id="12" dur="500"/>
                                        <p:tgtEl>
                                          <p:spTgt spid="184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arn(inVertical)">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437"/>
                                        </p:tgtEl>
                                        <p:attrNameLst>
                                          <p:attrName>style.visibility</p:attrName>
                                        </p:attrNameLst>
                                      </p:cBhvr>
                                      <p:to>
                                        <p:strVal val="visible"/>
                                      </p:to>
                                    </p:set>
                                    <p:animEffect transition="in" filter="circle(in)">
                                      <p:cBhvr>
                                        <p:cTn id="22" dur="700"/>
                                        <p:tgtEl>
                                          <p:spTgt spid="1843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08">
                                            <p:txEl>
                                              <p:pRg st="0" end="0"/>
                                            </p:txEl>
                                          </p:spTgt>
                                        </p:tgtEl>
                                        <p:attrNameLst>
                                          <p:attrName>style.visibility</p:attrName>
                                        </p:attrNameLst>
                                      </p:cBhvr>
                                      <p:to>
                                        <p:strVal val="visible"/>
                                      </p:to>
                                    </p:set>
                                    <p:anim calcmode="lin" valueType="num">
                                      <p:cBhvr additive="base">
                                        <p:cTn id="27" dur="500" fill="hold"/>
                                        <p:tgtEl>
                                          <p:spTgt spid="2560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607"/>
                                        </p:tgtEl>
                                        <p:attrNameLst>
                                          <p:attrName>style.visibility</p:attrName>
                                        </p:attrNameLst>
                                      </p:cBhvr>
                                      <p:to>
                                        <p:strVal val="visible"/>
                                      </p:to>
                                    </p:set>
                                    <p:animEffect transition="in" filter="barn(inVertical)">
                                      <p:cBhvr>
                                        <p:cTn id="33" dur="500"/>
                                        <p:tgtEl>
                                          <p:spTgt spid="2560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609"/>
                                        </p:tgtEl>
                                        <p:attrNameLst>
                                          <p:attrName>style.visibility</p:attrName>
                                        </p:attrNameLst>
                                      </p:cBhvr>
                                      <p:to>
                                        <p:strVal val="visible"/>
                                      </p:to>
                                    </p:set>
                                    <p:animEffect transition="in" filter="fade">
                                      <p:cBhvr>
                                        <p:cTn id="38" dur="1000"/>
                                        <p:tgtEl>
                                          <p:spTgt spid="25609"/>
                                        </p:tgtEl>
                                      </p:cBhvr>
                                    </p:animEffect>
                                    <p:anim calcmode="lin" valueType="num">
                                      <p:cBhvr>
                                        <p:cTn id="39" dur="1000" fill="hold"/>
                                        <p:tgtEl>
                                          <p:spTgt spid="25609"/>
                                        </p:tgtEl>
                                        <p:attrNameLst>
                                          <p:attrName>ppt_x</p:attrName>
                                        </p:attrNameLst>
                                      </p:cBhvr>
                                      <p:tavLst>
                                        <p:tav tm="0">
                                          <p:val>
                                            <p:strVal val="#ppt_x"/>
                                          </p:val>
                                        </p:tav>
                                        <p:tav tm="100000">
                                          <p:val>
                                            <p:strVal val="#ppt_x"/>
                                          </p:val>
                                        </p:tav>
                                      </p:tavLst>
                                    </p:anim>
                                    <p:anim calcmode="lin" valueType="num">
                                      <p:cBhvr>
                                        <p:cTn id="40" dur="1000" fill="hold"/>
                                        <p:tgtEl>
                                          <p:spTgt spid="2560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5610"/>
                                        </p:tgtEl>
                                        <p:attrNameLst>
                                          <p:attrName>style.visibility</p:attrName>
                                        </p:attrNameLst>
                                      </p:cBhvr>
                                      <p:to>
                                        <p:strVal val="visible"/>
                                      </p:to>
                                    </p:set>
                                    <p:animEffect transition="in" filter="circle(in)">
                                      <p:cBhvr>
                                        <p:cTn id="45" dur="7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9" grpId="0"/>
      <p:bldP spid="256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914400"/>
            <a:ext cx="8915400" cy="533400"/>
          </a:xfrm>
        </p:spPr>
        <p:txBody>
          <a:bodyPr/>
          <a:lstStyle/>
          <a:p>
            <a:pPr algn="just" eaLnBrk="1" hangingPunct="1"/>
            <a:r>
              <a:rPr lang="en-US" altLang="en-US" sz="2400" b="1" dirty="0" err="1">
                <a:solidFill>
                  <a:srgbClr val="FF0000"/>
                </a:solidFill>
                <a:latin typeface="Times New Roman" panose="02020603050405020304" pitchFamily="18" charset="0"/>
              </a:rPr>
              <a:t>Tìm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từ</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đồng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nghĩa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thay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thế</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các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từ</a:t>
            </a:r>
            <a:r>
              <a:rPr lang="en-US" altLang="en-US" sz="2400" b="1" dirty="0">
                <a:solidFill>
                  <a:srgbClr val="FF0000"/>
                </a:solidFill>
                <a:latin typeface="Times New Roman" panose="02020603050405020304" pitchFamily="18" charset="0"/>
              </a:rPr>
              <a:t> in </a:t>
            </a:r>
            <a:r>
              <a:rPr lang="en-US" altLang="en-US" sz="2400" b="1" dirty="0" err="1">
                <a:solidFill>
                  <a:srgbClr val="FF0000"/>
                </a:solidFill>
                <a:latin typeface="Times New Roman" panose="02020603050405020304" pitchFamily="18" charset="0"/>
              </a:rPr>
              <a:t>đậm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trong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các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câu</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sau</a:t>
            </a:r>
            <a:r>
              <a:rPr lang="en-US" altLang="en-US" sz="2400" b="1" dirty="0">
                <a:solidFill>
                  <a:srgbClr val="FF0000"/>
                </a:solidFill>
                <a:latin typeface="Times New Roman" panose="02020603050405020304" pitchFamily="18" charset="0"/>
              </a:rPr>
              <a:t>:</a:t>
            </a:r>
            <a:r>
              <a:rPr lang="en-US" altLang="en-US" sz="2400" b="1" dirty="0">
                <a:solidFill>
                  <a:srgbClr val="FF0000"/>
                </a:solidFill>
              </a:rPr>
              <a:t> </a:t>
            </a:r>
          </a:p>
        </p:txBody>
      </p:sp>
      <p:sp>
        <p:nvSpPr>
          <p:cNvPr id="18435" name="Rectangle 3"/>
          <p:cNvSpPr>
            <a:spLocks noGrp="1" noChangeArrowheads="1"/>
          </p:cNvSpPr>
          <p:nvPr>
            <p:ph type="body" sz="half" idx="4294967295"/>
          </p:nvPr>
        </p:nvSpPr>
        <p:spPr>
          <a:xfrm>
            <a:off x="152400" y="1600200"/>
            <a:ext cx="4038600" cy="5029200"/>
          </a:xfrm>
        </p:spPr>
        <p:txBody>
          <a:bodyPr/>
          <a:lstStyle/>
          <a:p>
            <a:pPr marL="533400" indent="-533400" algn="just" eaLnBrk="1" hangingPunct="1">
              <a:buFontTx/>
              <a:buAutoNum type="arabicPeriod"/>
            </a:pPr>
            <a:r>
              <a:rPr lang="en-US" altLang="en-US" sz="2400">
                <a:latin typeface="Times New Roman" panose="02020603050405020304" pitchFamily="18" charset="0"/>
              </a:rPr>
              <a:t>Món quà anh gửi, tôi đã </a:t>
            </a:r>
            <a:r>
              <a:rPr lang="en-US" altLang="en-US" sz="2400" b="1" u="sng">
                <a:latin typeface="Times New Roman" panose="02020603050405020304" pitchFamily="18" charset="0"/>
              </a:rPr>
              <a:t>đưa</a:t>
            </a:r>
            <a:r>
              <a:rPr lang="en-US" altLang="en-US" sz="2400" u="sng">
                <a:latin typeface="Times New Roman" panose="02020603050405020304" pitchFamily="18" charset="0"/>
              </a:rPr>
              <a:t> </a:t>
            </a:r>
            <a:r>
              <a:rPr lang="en-US" altLang="en-US" sz="2400">
                <a:latin typeface="Times New Roman" panose="02020603050405020304" pitchFamily="18" charset="0"/>
              </a:rPr>
              <a:t>tận tay chị ấy rồi.</a:t>
            </a:r>
          </a:p>
          <a:p>
            <a:pPr marL="533400" indent="-533400" algn="just" eaLnBrk="1" hangingPunct="1">
              <a:buFontTx/>
              <a:buAutoNum type="arabicPeriod"/>
            </a:pPr>
            <a:r>
              <a:rPr lang="en-US" altLang="en-US" sz="2400">
                <a:latin typeface="Times New Roman" panose="02020603050405020304" pitchFamily="18" charset="0"/>
              </a:rPr>
              <a:t>Bố tôi </a:t>
            </a:r>
            <a:r>
              <a:rPr lang="en-US" altLang="en-US" sz="2400" b="1" u="sng">
                <a:latin typeface="Times New Roman" panose="02020603050405020304" pitchFamily="18" charset="0"/>
              </a:rPr>
              <a:t>đưa</a:t>
            </a:r>
            <a:r>
              <a:rPr lang="en-US" altLang="en-US" sz="2400">
                <a:latin typeface="Times New Roman" panose="02020603050405020304" pitchFamily="18" charset="0"/>
              </a:rPr>
              <a:t> khách ra đến cổng rồi mới trở về.</a:t>
            </a:r>
          </a:p>
          <a:p>
            <a:pPr marL="533400" indent="-533400" algn="just" eaLnBrk="1" hangingPunct="1">
              <a:buFontTx/>
              <a:buAutoNum type="arabicPeriod"/>
            </a:pPr>
            <a:r>
              <a:rPr lang="en-US" altLang="en-US" sz="2400">
                <a:latin typeface="Times New Roman" panose="02020603050405020304" pitchFamily="18" charset="0"/>
              </a:rPr>
              <a:t>Cậu ấy gặp khó khăn một tí đã </a:t>
            </a:r>
            <a:r>
              <a:rPr lang="en-US" altLang="en-US" sz="2400" b="1" u="sng">
                <a:latin typeface="Times New Roman" panose="02020603050405020304" pitchFamily="18" charset="0"/>
              </a:rPr>
              <a:t>kêu</a:t>
            </a:r>
            <a:r>
              <a:rPr lang="en-US" altLang="en-US" sz="2400">
                <a:latin typeface="Times New Roman" panose="02020603050405020304" pitchFamily="18" charset="0"/>
              </a:rPr>
              <a:t>.</a:t>
            </a:r>
          </a:p>
          <a:p>
            <a:pPr marL="533400" indent="-533400" eaLnBrk="1" hangingPunct="1">
              <a:buFontTx/>
              <a:buAutoNum type="arabicPeriod"/>
            </a:pPr>
            <a:r>
              <a:rPr lang="en-US" altLang="en-US" sz="2400">
                <a:latin typeface="Times New Roman" panose="02020603050405020304" pitchFamily="18" charset="0"/>
              </a:rPr>
              <a:t>Anh đừng làm như thế người ta </a:t>
            </a:r>
            <a:r>
              <a:rPr lang="en-US" altLang="en-US" sz="2400" b="1" u="sng">
                <a:latin typeface="Times New Roman" panose="02020603050405020304" pitchFamily="18" charset="0"/>
              </a:rPr>
              <a:t>nói</a:t>
            </a:r>
            <a:r>
              <a:rPr lang="en-US" altLang="en-US" sz="2400">
                <a:latin typeface="Times New Roman" panose="02020603050405020304" pitchFamily="18" charset="0"/>
              </a:rPr>
              <a:t> cho đấy. </a:t>
            </a:r>
          </a:p>
          <a:p>
            <a:pPr marL="533400" indent="-533400" eaLnBrk="1" hangingPunct="1">
              <a:buFontTx/>
              <a:buAutoNum type="arabicPeriod"/>
            </a:pPr>
            <a:r>
              <a:rPr lang="en-US" altLang="en-US" sz="2400">
                <a:latin typeface="Times New Roman" panose="02020603050405020304" pitchFamily="18" charset="0"/>
              </a:rPr>
              <a:t>Cụ ốm nặng đã </a:t>
            </a:r>
            <a:r>
              <a:rPr lang="en-US" altLang="en-US" sz="2400" b="1" u="sng">
                <a:latin typeface="Times New Roman" panose="02020603050405020304" pitchFamily="18" charset="0"/>
              </a:rPr>
              <a:t>đi</a:t>
            </a:r>
            <a:r>
              <a:rPr lang="en-US" altLang="en-US" sz="2400">
                <a:latin typeface="Times New Roman" panose="02020603050405020304" pitchFamily="18" charset="0"/>
              </a:rPr>
              <a:t> hôm qua rồi.</a:t>
            </a:r>
          </a:p>
        </p:txBody>
      </p:sp>
      <p:sp>
        <p:nvSpPr>
          <p:cNvPr id="28676" name="Rectangle 4"/>
          <p:cNvSpPr>
            <a:spLocks noGrp="1" noChangeArrowheads="1"/>
          </p:cNvSpPr>
          <p:nvPr>
            <p:ph type="body" sz="half" idx="4294967295"/>
          </p:nvPr>
        </p:nvSpPr>
        <p:spPr>
          <a:xfrm>
            <a:off x="4800600" y="1600200"/>
            <a:ext cx="3962400" cy="5257800"/>
          </a:xfrm>
        </p:spPr>
        <p:txBody>
          <a:bodyPr/>
          <a:lstStyle/>
          <a:p>
            <a:pPr marL="457200" indent="-457200" algn="just" eaLnBrk="1" hangingPunct="1">
              <a:buFontTx/>
              <a:buAutoNum type="arabicPeriod"/>
            </a:pPr>
            <a:r>
              <a:rPr lang="en-US" altLang="en-US" sz="2400" dirty="0" err="1">
                <a:latin typeface="Times New Roman" panose="02020603050405020304" pitchFamily="18" charset="0"/>
              </a:rPr>
              <a:t>Món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gửi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tôi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trao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tận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chị</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ấy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rồi</a:t>
            </a:r>
            <a:r>
              <a:rPr lang="en-US" altLang="en-US" sz="2400" dirty="0">
                <a:latin typeface="Times New Roman" panose="02020603050405020304" pitchFamily="18" charset="0"/>
              </a:rPr>
              <a:t>.</a:t>
            </a:r>
          </a:p>
          <a:p>
            <a:pPr marL="457200" indent="-457200" algn="just" eaLnBrk="1" hangingPunct="1">
              <a:buFontTx/>
              <a:buAutoNum type="arabicPeriod"/>
            </a:pPr>
            <a:r>
              <a:rPr lang="en-US" altLang="en-US" sz="2400" dirty="0" err="1">
                <a:latin typeface="Times New Roman" panose="02020603050405020304" pitchFamily="18" charset="0"/>
              </a:rPr>
              <a:t>Bố</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tôi</a:t>
            </a:r>
            <a:r>
              <a:rPr lang="en-US" altLang="en-US" sz="2400" dirty="0">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tiễn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đến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cổng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rồi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mới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trở</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a:t>
            </a:r>
          </a:p>
          <a:p>
            <a:pPr marL="457200" indent="-457200" algn="just" eaLnBrk="1" hangingPunct="1">
              <a:buFontTx/>
              <a:buAutoNum type="arabicPeriod"/>
            </a:pPr>
            <a:r>
              <a:rPr lang="en-US" altLang="en-US" sz="2400" dirty="0" err="1">
                <a:latin typeface="Times New Roman" panose="02020603050405020304" pitchFamily="18" charset="0"/>
              </a:rPr>
              <a:t>Cậu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ấy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gặp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phàn</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nàn</a:t>
            </a:r>
            <a:r>
              <a:rPr lang="en-US" altLang="en-US" sz="2400" dirty="0">
                <a:latin typeface="Times New Roman" panose="02020603050405020304" pitchFamily="18" charset="0"/>
              </a:rPr>
              <a:t>.</a:t>
            </a:r>
          </a:p>
          <a:p>
            <a:pPr marL="457200" indent="-457200" algn="just" eaLnBrk="1" hangingPunct="1">
              <a:buFontTx/>
              <a:buAutoNum type="arabicPeriod"/>
            </a:pPr>
            <a:r>
              <a:rPr lang="en-US" altLang="en-US" sz="2400" dirty="0" err="1">
                <a:latin typeface="Times New Roman" panose="02020603050405020304" pitchFamily="18" charset="0"/>
              </a:rPr>
              <a:t>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đừng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thế</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người</a:t>
            </a:r>
            <a:r>
              <a:rPr lang="en-US" altLang="en-US" sz="2400" dirty="0">
                <a:latin typeface="Times New Roman" panose="02020603050405020304" pitchFamily="18" charset="0"/>
              </a:rPr>
              <a:t> ta </a:t>
            </a:r>
            <a:r>
              <a:rPr lang="en-US" altLang="en-US" sz="2400" b="1" u="sng" dirty="0" err="1">
                <a:solidFill>
                  <a:srgbClr val="FF0000"/>
                </a:solidFill>
                <a:latin typeface="Times New Roman" panose="02020603050405020304" pitchFamily="18" charset="0"/>
              </a:rPr>
              <a:t>trách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ấy</a:t>
            </a:r>
            <a:r>
              <a:rPr lang="en-US" altLang="en-US" sz="2400" dirty="0">
                <a:latin typeface="Times New Roman" panose="02020603050405020304" pitchFamily="18" charset="0"/>
              </a:rPr>
              <a:t>. </a:t>
            </a:r>
          </a:p>
          <a:p>
            <a:pPr marL="457200" indent="-457200" algn="just" eaLnBrk="1" hangingPunct="1">
              <a:buFontTx/>
              <a:buAutoNum type="arabicPeriod"/>
            </a:pPr>
            <a:r>
              <a:rPr lang="en-US" altLang="en-US" sz="2400" dirty="0" err="1">
                <a:latin typeface="Times New Roman" panose="02020603050405020304" pitchFamily="18" charset="0"/>
              </a:rPr>
              <a:t>Cụ</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ốm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nặng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đã</a:t>
            </a:r>
            <a:r>
              <a:rPr lang="en-US" altLang="en-US" sz="2400" dirty="0">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mất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hôm</a:t>
            </a:r>
            <a:r>
              <a:rPr lang="en-US" altLang="en-US" sz="2400" dirty="0">
                <a:latin typeface="Times New Roman" panose="02020603050405020304" pitchFamily="18" charset="0"/>
              </a:rPr>
              <a:t> qua </a:t>
            </a:r>
            <a:r>
              <a:rPr lang="en-US" altLang="en-US" sz="2400" dirty="0" err="1">
                <a:latin typeface="Times New Roman" panose="02020603050405020304" pitchFamily="18" charset="0"/>
              </a:rPr>
              <a:t>rồi</a:t>
            </a:r>
            <a:r>
              <a:rPr lang="en-US" altLang="en-US" sz="2400" dirty="0">
                <a:latin typeface="Times New Roman" panose="02020603050405020304" pitchFamily="18" charset="0"/>
              </a:rPr>
              <a:t>.</a:t>
            </a:r>
          </a:p>
          <a:p>
            <a:pPr marL="457200" indent="-457200" algn="just" eaLnBrk="1" hangingPunct="1"/>
            <a:endParaRPr lang="en-US" altLang="en-US" sz="2400" dirty="0">
              <a:latin typeface="Times New Roman" panose="02020603050405020304" pitchFamily="18" charset="0"/>
            </a:endParaRPr>
          </a:p>
        </p:txBody>
      </p:sp>
      <p:sp>
        <p:nvSpPr>
          <p:cNvPr id="18437" name="Rectangle 2"/>
          <p:cNvSpPr>
            <a:spLocks noChangeArrowheads="1"/>
          </p:cNvSpPr>
          <p:nvPr/>
        </p:nvSpPr>
        <p:spPr bwMode="auto">
          <a:xfrm>
            <a:off x="0" y="1524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eaLnBrk="1" hangingPunct="1"/>
            <a:r>
              <a:rPr lang="en-US" altLang="en-US" sz="2800" b="1" i="1"/>
              <a:t>Bài tập 4 (Sgk/114)</a:t>
            </a:r>
            <a:r>
              <a:rPr lang="en-US" altLang="en-US" sz="2800" b="1" i="1">
                <a:solidFill>
                  <a:schemeClr val="accent2"/>
                </a:solidFill>
                <a:latin typeface="Arial" panose="020B060402020202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ox(in)">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box(in)">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box(in)">
                                      <p:cBhvr>
                                        <p:cTn id="17" dur="500"/>
                                        <p:tgtEl>
                                          <p:spTgt spid="28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6">
                                            <p:txEl>
                                              <p:pRg st="3" end="3"/>
                                            </p:txEl>
                                          </p:spTgt>
                                        </p:tgtEl>
                                        <p:attrNameLst>
                                          <p:attrName>style.visibility</p:attrName>
                                        </p:attrNameLst>
                                      </p:cBhvr>
                                      <p:to>
                                        <p:strVal val="visible"/>
                                      </p:to>
                                    </p:set>
                                    <p:animEffect transition="in" filter="box(in)">
                                      <p:cBhvr>
                                        <p:cTn id="22" dur="500"/>
                                        <p:tgtEl>
                                          <p:spTgt spid="28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676">
                                            <p:txEl>
                                              <p:pRg st="4" end="4"/>
                                            </p:txEl>
                                          </p:spTgt>
                                        </p:tgtEl>
                                        <p:attrNameLst>
                                          <p:attrName>style.visibility</p:attrName>
                                        </p:attrNameLst>
                                      </p:cBhvr>
                                      <p:to>
                                        <p:strVal val="visible"/>
                                      </p:to>
                                    </p:set>
                                    <p:animEffect transition="in" filter="box(in)">
                                      <p:cBhvr>
                                        <p:cTn id="27" dur="500"/>
                                        <p:tgtEl>
                                          <p:spTgt spid="28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62000"/>
          </a:xfrm>
        </p:spPr>
        <p:txBody>
          <a:bodyPr/>
          <a:lstStyle/>
          <a:p>
            <a:pPr algn="l" eaLnBrk="1" hangingPunct="1"/>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Bài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tập</a:t>
            </a:r>
            <a:r>
              <a:rPr lang="en-US" altLang="en-US" sz="2800" b="1" dirty="0">
                <a:solidFill>
                  <a:schemeClr val="tx1"/>
                </a:solidFill>
                <a:latin typeface="Times New Roman" panose="02020603050405020304" pitchFamily="18" charset="0"/>
                <a:cs typeface="Times New Roman" panose="02020603050405020304" pitchFamily="18" charset="0"/>
              </a:rPr>
              <a:t> 5 (SGK/116) </a:t>
            </a:r>
            <a:r>
              <a:rPr lang="en-US" altLang="en-US" sz="2800" b="1" dirty="0" err="1">
                <a:solidFill>
                  <a:schemeClr val="tx1"/>
                </a:solidFill>
                <a:latin typeface="Times New Roman" panose="02020603050405020304" pitchFamily="18" charset="0"/>
                <a:cs typeface="Times New Roman" panose="02020603050405020304" pitchFamily="18" charset="0"/>
              </a:rPr>
              <a:t>Phân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biệt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nghĩa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của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các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từ</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sau</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4294967295"/>
          </p:nvPr>
        </p:nvSpPr>
        <p:spPr>
          <a:xfrm>
            <a:off x="2743200" y="5486400"/>
            <a:ext cx="3352800" cy="1371600"/>
          </a:xfrm>
        </p:spPr>
        <p:txBody>
          <a:bodyPr/>
          <a:lstStyle/>
          <a:p>
            <a:pPr algn="ctr" eaLnBrk="1" hangingPunct="1">
              <a:buFontTx/>
              <a:buNone/>
            </a:pPr>
            <a:r>
              <a:rPr lang="en-US" altLang="en-US"/>
              <a:t> </a:t>
            </a:r>
            <a:r>
              <a:rPr lang="en-US" altLang="en-US" sz="2800" b="1">
                <a:latin typeface="Times New Roman" panose="02020603050405020304" pitchFamily="18" charset="0"/>
              </a:rPr>
              <a:t>- xơi:</a:t>
            </a:r>
            <a:r>
              <a:rPr lang="en-US" altLang="en-US" sz="2800">
                <a:solidFill>
                  <a:srgbClr val="FF0000"/>
                </a:solidFill>
                <a:latin typeface="Times New Roman" panose="02020603050405020304" pitchFamily="18" charset="0"/>
              </a:rPr>
              <a:t> </a:t>
            </a:r>
            <a:r>
              <a:rPr lang="en-US" altLang="en-US" sz="2800">
                <a:solidFill>
                  <a:schemeClr val="tx2"/>
                </a:solidFill>
                <a:latin typeface="Times New Roman" panose="02020603050405020304" pitchFamily="18" charset="0"/>
              </a:rPr>
              <a:t>sắc thái lịch sự</a:t>
            </a:r>
          </a:p>
          <a:p>
            <a:pPr eaLnBrk="1" hangingPunct="1">
              <a:buFontTx/>
              <a:buNone/>
            </a:pPr>
            <a:r>
              <a:rPr lang="en-US" altLang="en-US" sz="2800" b="1">
                <a:solidFill>
                  <a:srgbClr val="FF0000"/>
                </a:solidFill>
              </a:rPr>
              <a:t> </a:t>
            </a:r>
            <a:endParaRPr lang="en-US" altLang="en-US" b="1">
              <a:solidFill>
                <a:schemeClr val="tx2"/>
              </a:solidFill>
            </a:endParaRPr>
          </a:p>
          <a:p>
            <a:pPr eaLnBrk="1" hangingPunct="1">
              <a:buFontTx/>
              <a:buNone/>
            </a:pPr>
            <a:endParaRPr lang="en-US" altLang="en-US" sz="2800"/>
          </a:p>
        </p:txBody>
      </p:sp>
      <p:pic>
        <p:nvPicPr>
          <p:cNvPr id="48130" name="Picture 2" descr="C:\Documents and Settings\THANH TAI\My Documents\Download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81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52400" y="5486400"/>
            <a:ext cx="3276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b="1"/>
              <a:t>- ăn:</a:t>
            </a:r>
            <a:r>
              <a:rPr lang="en-US" altLang="en-US" sz="3200" b="1">
                <a:solidFill>
                  <a:srgbClr val="FF0000"/>
                </a:solidFill>
                <a:latin typeface="Arial" panose="020B0604020202020204" pitchFamily="34" charset="0"/>
              </a:rPr>
              <a:t> </a:t>
            </a:r>
            <a:r>
              <a:rPr lang="en-US" altLang="en-US" sz="2800">
                <a:solidFill>
                  <a:schemeClr val="tx2"/>
                </a:solidFill>
              </a:rPr>
              <a:t>sắc thái bình thường</a:t>
            </a:r>
            <a:endParaRPr lang="en-US" altLang="en-US" sz="2800"/>
          </a:p>
        </p:txBody>
      </p:sp>
      <p:sp>
        <p:nvSpPr>
          <p:cNvPr id="7" name="TextBox 6"/>
          <p:cNvSpPr txBox="1">
            <a:spLocks noChangeArrowheads="1"/>
          </p:cNvSpPr>
          <p:nvPr/>
        </p:nvSpPr>
        <p:spPr bwMode="auto">
          <a:xfrm>
            <a:off x="6096000" y="5486400"/>
            <a:ext cx="3048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b="1"/>
              <a:t>- chén:</a:t>
            </a:r>
            <a:r>
              <a:rPr lang="en-US" altLang="en-US" sz="2800" b="1">
                <a:solidFill>
                  <a:srgbClr val="FF0000"/>
                </a:solidFill>
              </a:rPr>
              <a:t> </a:t>
            </a:r>
            <a:r>
              <a:rPr lang="en-US" altLang="en-US" sz="2800">
                <a:solidFill>
                  <a:schemeClr val="tx2"/>
                </a:solidFill>
              </a:rPr>
              <a:t>sắc thái thô tục</a:t>
            </a:r>
            <a:endParaRPr lang="en-US" altLang="en-US" sz="2800"/>
          </a:p>
        </p:txBody>
      </p:sp>
      <p:pic>
        <p:nvPicPr>
          <p:cNvPr id="48131" name="Picture 3" descr="C:\Documents and Settings\THANH TAI\My Documents\Downloads\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90600"/>
            <a:ext cx="327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checkerboard(across)">
                                      <p:cBhvr>
                                        <p:cTn id="12" dur="500"/>
                                        <p:tgtEl>
                                          <p:spTgt spid="481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8131"/>
                                        </p:tgtEl>
                                        <p:attrNameLst>
                                          <p:attrName>style.visibility</p:attrName>
                                        </p:attrNameLst>
                                      </p:cBhvr>
                                      <p:to>
                                        <p:strVal val="visible"/>
                                      </p:to>
                                    </p:set>
                                    <p:animEffect transition="in" filter="checkerboard(across)">
                                      <p:cBhvr>
                                        <p:cTn id="22" dur="500"/>
                                        <p:tgtEl>
                                          <p:spTgt spid="48131"/>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checkerboard(across)">
                                      <p:cBhvr>
                                        <p:cTn id="3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3" descr="Tranhlon"/>
          <p:cNvPicPr>
            <a:picLocks noChangeAspect="1"/>
          </p:cNvPicPr>
          <p:nvPr/>
        </p:nvPicPr>
        <p:blipFill>
          <a:blip r:embed="rId3"/>
          <a:stretch>
            <a:fillRect/>
          </a:stretch>
        </p:blipFill>
        <p:spPr>
          <a:xfrm>
            <a:off x="228600" y="231140"/>
            <a:ext cx="2971800" cy="2438400"/>
          </a:xfrm>
          <a:prstGeom prst="rect">
            <a:avLst/>
          </a:prstGeom>
          <a:noFill/>
          <a:ln w="9525">
            <a:noFill/>
          </a:ln>
        </p:spPr>
      </p:pic>
      <p:sp>
        <p:nvSpPr>
          <p:cNvPr id="9" name="Text Box 14"/>
          <p:cNvSpPr txBox="1">
            <a:spLocks noChangeArrowheads="1"/>
          </p:cNvSpPr>
          <p:nvPr/>
        </p:nvSpPr>
        <p:spPr bwMode="auto">
          <a:xfrm>
            <a:off x="428625" y="2743200"/>
            <a:ext cx="1066800" cy="521970"/>
          </a:xfrm>
          <a:prstGeom prst="rect">
            <a:avLst/>
          </a:prstGeom>
          <a:noFill/>
          <a:ln>
            <a:noFill/>
          </a:ln>
          <a:effectLst/>
        </p:spPr>
        <p:txBody>
          <a:bodyPr wrap="square">
            <a:spAutoFit/>
          </a:bodyPr>
          <a:lstStyle/>
          <a:p>
            <a:pPr algn="ctr" eaLnBrk="0" hangingPunct="0">
              <a:spcBef>
                <a:spcPct val="50000"/>
              </a:spcBef>
              <a:buNone/>
            </a:pPr>
            <a:r>
              <a:rPr sz="2800" dirty="0">
                <a:solidFill>
                  <a:srgbClr val="8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heo  </a:t>
            </a:r>
            <a:endParaRPr sz="2800" dirty="0">
              <a:solidFill>
                <a:srgbClr val="8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0" name="Text Box 18"/>
          <p:cNvSpPr txBox="1">
            <a:spLocks noChangeArrowheads="1"/>
          </p:cNvSpPr>
          <p:nvPr/>
        </p:nvSpPr>
        <p:spPr bwMode="auto">
          <a:xfrm>
            <a:off x="6652895" y="5715000"/>
            <a:ext cx="967105" cy="491490"/>
          </a:xfrm>
          <a:prstGeom prst="rect">
            <a:avLst/>
          </a:prstGeom>
          <a:noFill/>
          <a:ln>
            <a:noFill/>
          </a:ln>
          <a:effectLst/>
        </p:spPr>
        <p:txBody>
          <a:bodyPr wrap="square">
            <a:spAutoFit/>
          </a:bodyPr>
          <a:lstStyle/>
          <a:p>
            <a:pPr algn="ctr" eaLnBrk="0" hangingPunct="0">
              <a:spcBef>
                <a:spcPct val="50000"/>
              </a:spcBef>
              <a:buNone/>
            </a:pPr>
            <a:r>
              <a:rPr sz="2600" dirty="0">
                <a:solidFill>
                  <a:srgbClr val="8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bút </a:t>
            </a:r>
            <a:endParaRPr sz="2600" dirty="0">
              <a:solidFill>
                <a:srgbClr val="8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2" name="Text Box 21"/>
          <p:cNvSpPr txBox="1">
            <a:spLocks noChangeArrowheads="1"/>
          </p:cNvSpPr>
          <p:nvPr/>
        </p:nvSpPr>
        <p:spPr bwMode="auto">
          <a:xfrm>
            <a:off x="6221730" y="2675890"/>
            <a:ext cx="1828800" cy="460375"/>
          </a:xfrm>
          <a:prstGeom prst="rect">
            <a:avLst/>
          </a:prstGeom>
          <a:noFill/>
          <a:ln>
            <a:noFill/>
          </a:ln>
          <a:effectLst/>
        </p:spPr>
        <p:txBody>
          <a:bodyPr>
            <a:spAutoFit/>
          </a:bodyPr>
          <a:lstStyle/>
          <a:p>
            <a:pPr algn="ctr" eaLnBrk="0" hangingPunct="0">
              <a:spcBef>
                <a:spcPct val="50000"/>
              </a:spcBef>
              <a:buNone/>
            </a:pPr>
            <a:r>
              <a:rPr sz="2400" dirty="0">
                <a:solidFill>
                  <a:srgbClr val="8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mướp đắng</a:t>
            </a:r>
            <a:endParaRPr sz="2400" dirty="0">
              <a:solidFill>
                <a:srgbClr val="800000"/>
              </a:solidFill>
              <a:effectLst>
                <a:outerShdw blurRad="38100" dist="38100" dir="2700000">
                  <a:srgbClr val="C0C0C0"/>
                </a:outerShdw>
              </a:effectLst>
              <a:latin typeface="Times New Roman" panose="02020603050405020304" pitchFamily="18" charset="0"/>
            </a:endParaRPr>
          </a:p>
        </p:txBody>
      </p:sp>
      <p:pic>
        <p:nvPicPr>
          <p:cNvPr id="13" name="Picture 30" descr="../data/article/mainimages/saveimages/40630sp2.jpg"/>
          <p:cNvPicPr>
            <a:picLocks noChangeAspect="1"/>
          </p:cNvPicPr>
          <p:nvPr/>
        </p:nvPicPr>
        <p:blipFill>
          <a:blip r:embed="rId4"/>
          <a:stretch>
            <a:fillRect/>
          </a:stretch>
        </p:blipFill>
        <p:spPr>
          <a:xfrm>
            <a:off x="304800" y="3733165"/>
            <a:ext cx="2819400" cy="2286000"/>
          </a:xfrm>
          <a:prstGeom prst="rect">
            <a:avLst/>
          </a:prstGeom>
          <a:noFill/>
          <a:ln w="9525">
            <a:noFill/>
          </a:ln>
        </p:spPr>
      </p:pic>
      <p:sp>
        <p:nvSpPr>
          <p:cNvPr id="17" name="Text Box 33"/>
          <p:cNvSpPr txBox="1">
            <a:spLocks noChangeArrowheads="1"/>
          </p:cNvSpPr>
          <p:nvPr/>
        </p:nvSpPr>
        <p:spPr bwMode="auto">
          <a:xfrm>
            <a:off x="914400" y="6096000"/>
            <a:ext cx="1570355" cy="521970"/>
          </a:xfrm>
          <a:prstGeom prst="rect">
            <a:avLst/>
          </a:prstGeom>
          <a:noFill/>
          <a:ln>
            <a:noFill/>
          </a:ln>
          <a:effectLst/>
        </p:spPr>
        <p:txBody>
          <a:bodyPr wrap="square">
            <a:spAutoFit/>
          </a:bodyPr>
          <a:lstStyle/>
          <a:p>
            <a:pPr marR="0" algn="ctr" defTabSz="914400" eaLnBrk="0" hangingPunct="0">
              <a:spcBef>
                <a:spcPct val="50000"/>
              </a:spcBef>
              <a:buClrTx/>
              <a:buSzTx/>
              <a:buFontTx/>
              <a:buNone/>
              <a:defRPr/>
            </a:pPr>
            <a:r>
              <a:rPr kumimoji="0" lang="en-US" sz="2800" kern="1200" cap="none" spc="0" normalizeH="0" baseline="0" noProof="0" dirty="0">
                <a:solidFill>
                  <a:srgbClr val="8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a:t>
            </a:r>
            <a:r>
              <a:rPr kumimoji="0" lang="en-US" sz="2800" kern="1200" cap="none" spc="0" normalizeH="0" baseline="0" noProof="0" dirty="0" err="1">
                <a:solidFill>
                  <a:srgbClr val="8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ng</a:t>
            </a:r>
            <a:r>
              <a:rPr kumimoji="0" lang="en-US" sz="2800" kern="1200" cap="none" spc="0" normalizeH="0" baseline="0" noProof="0" dirty="0" err="1">
                <a:solidFill>
                  <a:srgbClr val="800000"/>
                </a:solidFill>
                <a:effectLst>
                  <a:outerShdw blurRad="38100" dist="38100" dir="2700000" algn="tl">
                    <a:srgbClr val="C0C0C0"/>
                  </a:outerShdw>
                </a:effectLst>
                <a:latin typeface="Times New Roman" panose="02020603050405020304" pitchFamily="18" charset="0"/>
                <a:ea typeface="+mn-ea"/>
                <a:cs typeface="+mn-cs"/>
              </a:rPr>
              <a:t>ô</a:t>
            </a:r>
            <a:endParaRPr kumimoji="0" lang="en-US" sz="2800" kern="1200" cap="none" spc="0" normalizeH="0" baseline="0" noProof="0" dirty="0">
              <a:solidFill>
                <a:srgbClr val="800000"/>
              </a:solidFill>
              <a:effectLst>
                <a:outerShdw blurRad="38100" dist="38100" dir="2700000" algn="tl">
                  <a:srgbClr val="C0C0C0"/>
                </a:outerShdw>
              </a:effectLst>
              <a:latin typeface="Times New Roman" panose="02020603050405020304" pitchFamily="18" charset="0"/>
              <a:ea typeface="+mn-ea"/>
              <a:cs typeface="+mn-cs"/>
            </a:endParaRPr>
          </a:p>
        </p:txBody>
      </p:sp>
      <p:pic>
        <p:nvPicPr>
          <p:cNvPr id="2" name="Picture 1"/>
          <p:cNvPicPr>
            <a:picLocks noChangeAspect="1"/>
          </p:cNvPicPr>
          <p:nvPr/>
        </p:nvPicPr>
        <p:blipFill>
          <a:blip r:embed="rId5"/>
          <a:stretch>
            <a:fillRect/>
          </a:stretch>
        </p:blipFill>
        <p:spPr>
          <a:xfrm>
            <a:off x="6324600" y="237490"/>
            <a:ext cx="2514600" cy="2438400"/>
          </a:xfrm>
          <a:prstGeom prst="rect">
            <a:avLst/>
          </a:prstGeom>
          <a:noFill/>
          <a:ln w="9525">
            <a:noFill/>
          </a:ln>
        </p:spPr>
      </p:pic>
      <p:pic>
        <p:nvPicPr>
          <p:cNvPr id="6" name="Picture 5"/>
          <p:cNvPicPr>
            <a:picLocks noChangeAspect="1"/>
          </p:cNvPicPr>
          <p:nvPr/>
        </p:nvPicPr>
        <p:blipFill>
          <a:blip r:embed="rId6"/>
          <a:stretch>
            <a:fillRect/>
          </a:stretch>
        </p:blipFill>
        <p:spPr>
          <a:xfrm>
            <a:off x="6248400" y="3429000"/>
            <a:ext cx="2819400" cy="2266950"/>
          </a:xfrm>
          <a:prstGeom prst="rect">
            <a:avLst/>
          </a:prstGeom>
          <a:noFill/>
          <a:ln w="9525">
            <a:noFill/>
          </a:ln>
        </p:spPr>
      </p:pic>
      <p:sp>
        <p:nvSpPr>
          <p:cNvPr id="4" name="Text Box 14"/>
          <p:cNvSpPr txBox="1">
            <a:spLocks noChangeArrowheads="1"/>
          </p:cNvSpPr>
          <p:nvPr/>
        </p:nvSpPr>
        <p:spPr bwMode="auto">
          <a:xfrm>
            <a:off x="1143000" y="2743200"/>
            <a:ext cx="962025" cy="521970"/>
          </a:xfrm>
          <a:prstGeom prst="rect">
            <a:avLst/>
          </a:prstGeom>
          <a:noFill/>
          <a:ln>
            <a:noFill/>
          </a:ln>
          <a:effectLst/>
        </p:spPr>
        <p:txBody>
          <a:bodyPr wrap="square">
            <a:spAutoFit/>
          </a:bodyPr>
          <a:lstStyle/>
          <a:p>
            <a:pPr algn="ctr" eaLnBrk="0" hangingPunct="0">
              <a:spcBef>
                <a:spcPct val="50000"/>
              </a:spcBef>
              <a:buNone/>
            </a:pPr>
            <a:r>
              <a:rPr lang="en-US" sz="2800" dirty="0">
                <a:solidFill>
                  <a:srgbClr val="8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800" dirty="0">
                <a:solidFill>
                  <a:srgbClr val="8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lợn</a:t>
            </a:r>
            <a:endParaRPr sz="2800" dirty="0">
              <a:solidFill>
                <a:srgbClr val="8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 name="Text Box 18"/>
          <p:cNvSpPr txBox="1">
            <a:spLocks noChangeArrowheads="1"/>
          </p:cNvSpPr>
          <p:nvPr/>
        </p:nvSpPr>
        <p:spPr bwMode="auto">
          <a:xfrm>
            <a:off x="7239000" y="5695950"/>
            <a:ext cx="1254760" cy="491490"/>
          </a:xfrm>
          <a:prstGeom prst="rect">
            <a:avLst/>
          </a:prstGeom>
          <a:noFill/>
          <a:ln>
            <a:noFill/>
          </a:ln>
          <a:effectLst/>
        </p:spPr>
        <p:txBody>
          <a:bodyPr wrap="square">
            <a:spAutoFit/>
          </a:bodyPr>
          <a:lstStyle/>
          <a:p>
            <a:pPr algn="ctr" eaLnBrk="0" hangingPunct="0">
              <a:spcBef>
                <a:spcPct val="50000"/>
              </a:spcBef>
              <a:buNone/>
            </a:pPr>
            <a:r>
              <a:rPr sz="2600" dirty="0">
                <a:solidFill>
                  <a:srgbClr val="8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viết</a:t>
            </a:r>
            <a:endParaRPr sz="2600" dirty="0">
              <a:solidFill>
                <a:srgbClr val="8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 name="Text Box 21"/>
          <p:cNvSpPr txBox="1">
            <a:spLocks noChangeArrowheads="1"/>
          </p:cNvSpPr>
          <p:nvPr/>
        </p:nvSpPr>
        <p:spPr bwMode="auto">
          <a:xfrm>
            <a:off x="7620000" y="2667000"/>
            <a:ext cx="1828800" cy="460375"/>
          </a:xfrm>
          <a:prstGeom prst="rect">
            <a:avLst/>
          </a:prstGeom>
          <a:noFill/>
          <a:ln>
            <a:noFill/>
          </a:ln>
          <a:effectLst/>
        </p:spPr>
        <p:txBody>
          <a:bodyPr>
            <a:spAutoFit/>
          </a:bodyPr>
          <a:lstStyle/>
          <a:p>
            <a:pPr algn="ctr" eaLnBrk="0" hangingPunct="0">
              <a:spcBef>
                <a:spcPct val="50000"/>
              </a:spcBef>
              <a:buNone/>
            </a:pPr>
            <a:r>
              <a:rPr sz="2400" dirty="0">
                <a:solidFill>
                  <a:srgbClr val="8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khổ qua</a:t>
            </a:r>
            <a:endParaRPr sz="2400" dirty="0">
              <a:solidFill>
                <a:srgbClr val="800000"/>
              </a:solidFill>
              <a:effectLst>
                <a:outerShdw blurRad="38100" dist="38100" dir="2700000">
                  <a:srgbClr val="C0C0C0"/>
                </a:outerShdw>
              </a:effectLst>
              <a:latin typeface="Times New Roman" panose="02020603050405020304" pitchFamily="18" charset="0"/>
            </a:endParaRPr>
          </a:p>
        </p:txBody>
      </p:sp>
      <p:sp>
        <p:nvSpPr>
          <p:cNvPr id="11" name="Text Box 33"/>
          <p:cNvSpPr txBox="1">
            <a:spLocks noChangeArrowheads="1"/>
          </p:cNvSpPr>
          <p:nvPr/>
        </p:nvSpPr>
        <p:spPr bwMode="auto">
          <a:xfrm>
            <a:off x="76200" y="6096000"/>
            <a:ext cx="1626235" cy="521970"/>
          </a:xfrm>
          <a:prstGeom prst="rect">
            <a:avLst/>
          </a:prstGeom>
          <a:noFill/>
          <a:ln>
            <a:noFill/>
          </a:ln>
          <a:effectLst/>
        </p:spPr>
        <p:txBody>
          <a:bodyPr wrap="square">
            <a:spAutoFit/>
          </a:bodyPr>
          <a:lstStyle/>
          <a:p>
            <a:pPr marR="0" algn="ctr" defTabSz="914400" eaLnBrk="0" hangingPunct="0">
              <a:spcBef>
                <a:spcPct val="50000"/>
              </a:spcBef>
              <a:buClrTx/>
              <a:buSzTx/>
              <a:buFontTx/>
              <a:buNone/>
              <a:defRPr/>
            </a:pPr>
            <a:r>
              <a:rPr kumimoji="0" lang="en-US" sz="2800" kern="1200" cap="none" spc="0" normalizeH="0" baseline="0" noProof="0" dirty="0" err="1">
                <a:solidFill>
                  <a:srgbClr val="8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b</a:t>
            </a:r>
            <a:r>
              <a:rPr kumimoji="0" lang="en-US" sz="2800" kern="1200" cap="none" spc="0" normalizeH="0" baseline="0" noProof="0" dirty="0" err="1">
                <a:solidFill>
                  <a:srgbClr val="800000"/>
                </a:solidFill>
                <a:effectLst>
                  <a:outerShdw blurRad="38100" dist="38100" dir="2700000" algn="tl">
                    <a:srgbClr val="C0C0C0"/>
                  </a:outerShdw>
                </a:effectLst>
                <a:latin typeface="Times New Roman" panose="02020603050405020304" pitchFamily="18" charset="0"/>
                <a:ea typeface="+mn-ea"/>
                <a:cs typeface="+mn-cs"/>
              </a:rPr>
              <a:t>ắp</a:t>
            </a:r>
            <a:r>
              <a:rPr kumimoji="0" lang="en-US" sz="2800" kern="1200" cap="none" spc="0" normalizeH="0" baseline="0" noProof="0" dirty="0">
                <a:solidFill>
                  <a:srgbClr val="80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a:t>
            </a:r>
            <a:endParaRPr kumimoji="0" lang="en-US" sz="2800" kern="1200" cap="none" spc="0" normalizeH="0" baseline="0" noProof="0" dirty="0">
              <a:solidFill>
                <a:srgbClr val="800000"/>
              </a:solidFill>
              <a:effectLst>
                <a:outerShdw blurRad="38100" dist="38100" dir="2700000" algn="tl">
                  <a:srgbClr val="C0C0C0"/>
                </a:outerShdw>
              </a:effectLst>
              <a:latin typeface="Times New Roman" panose="02020603050405020304" pitchFamily="18" charset="0"/>
              <a:ea typeface="+mn-ea"/>
              <a:cs typeface="+mn-cs"/>
            </a:endParaRPr>
          </a:p>
        </p:txBody>
      </p:sp>
      <p:sp>
        <p:nvSpPr>
          <p:cNvPr id="24" name="MH_Entry_1"/>
          <p:cNvSpPr/>
          <p:nvPr>
            <p:custDataLst>
              <p:tags r:id="rId1"/>
            </p:custDataLst>
          </p:nvPr>
        </p:nvSpPr>
        <p:spPr>
          <a:xfrm>
            <a:off x="2667000" y="2438209"/>
            <a:ext cx="3761740" cy="76174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48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KHỞI ĐỘNG</a:t>
            </a:r>
          </a:p>
        </p:txBody>
      </p:sp>
      <p:sp>
        <p:nvSpPr>
          <p:cNvPr id="3" name="Cloud Callout 2"/>
          <p:cNvSpPr/>
          <p:nvPr/>
        </p:nvSpPr>
        <p:spPr>
          <a:xfrm flipH="1">
            <a:off x="3124200" y="0"/>
            <a:ext cx="3886200" cy="2204085"/>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t</a:t>
            </a:r>
            <a:r>
              <a:rPr lang="vi-VN" sz="3200" b="1" dirty="0">
                <a:latin typeface="Times New Roman" panose="02020603050405020304" pitchFamily="18" charset="0"/>
                <a:cs typeface="Times New Roman" panose="02020603050405020304" pitchFamily="18" charset="0"/>
              </a:rPr>
              <a:t>ìm từ cùng nghĩa với từ đã cho</a:t>
            </a:r>
            <a:r>
              <a:rPr lang="en-US" sz="3200" b="1" dirty="0">
                <a:latin typeface="Times New Roman" panose="02020603050405020304" pitchFamily="18" charset="0"/>
                <a:cs typeface="Times New Roman" panose="02020603050405020304" pitchFamily="18" charset="0"/>
              </a:rPr>
              <a:t>.</a:t>
            </a:r>
            <a:r>
              <a:rPr lang="vi-VN" sz="3200" b="1" dirty="0">
                <a:latin typeface="+mj-lt"/>
              </a:rPr>
              <a:t> </a:t>
            </a:r>
            <a:endParaRPr lang="en-US" sz="3200" b="1"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0" fill="hold"/>
                                        <p:tgtEl>
                                          <p:spTgt spid="6"/>
                                        </p:tgtEl>
                                        <p:attrNameLst>
                                          <p:attrName>ppt_x</p:attrName>
                                        </p:attrNameLst>
                                      </p:cBhvr>
                                      <p:tavLst>
                                        <p:tav tm="0">
                                          <p:val>
                                            <p:strVal val="#ppt_x"/>
                                          </p:val>
                                        </p:tav>
                                        <p:tav tm="100000">
                                          <p:val>
                                            <p:strVal val="#ppt_x"/>
                                          </p:val>
                                        </p:tav>
                                      </p:tavLst>
                                    </p:anim>
                                    <p:anim calcmode="lin" valueType="num">
                                      <p:cBhvr additive="base">
                                        <p:cTn id="37" dur="500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2" grpId="0" bldLvl="0" animBg="1"/>
      <p:bldP spid="17" grpId="0" bldLvl="0" animBg="1"/>
      <p:bldP spid="4" grpId="0" bldLvl="0" animBg="1"/>
      <p:bldP spid="7" grpId="0" bldLvl="0" animBg="1"/>
      <p:bldP spid="8" grpId="0" bldLvl="0" animBg="1"/>
      <p:bldP spid="11" grpId="0" bldLvl="0" animBg="1"/>
      <p:bldP spid="24" grpId="0" bldLvl="0" animBg="1"/>
      <p:bldP spid="3" grpId="0" bldLvl="0" animBg="1"/>
      <p:bldP spid="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133600" y="106363"/>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2400" b="1">
              <a:solidFill>
                <a:srgbClr val="FF0066"/>
              </a:solidFill>
            </a:endParaRPr>
          </a:p>
        </p:txBody>
      </p:sp>
      <p:sp>
        <p:nvSpPr>
          <p:cNvPr id="20483" name="Text Box 6"/>
          <p:cNvSpPr txBox="1">
            <a:spLocks noChangeArrowheads="1"/>
          </p:cNvSpPr>
          <p:nvPr/>
        </p:nvSpPr>
        <p:spPr bwMode="auto">
          <a:xfrm>
            <a:off x="-17463" y="771525"/>
            <a:ext cx="224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sz="2400" b="1" i="1"/>
          </a:p>
        </p:txBody>
      </p:sp>
      <p:pic>
        <p:nvPicPr>
          <p:cNvPr id="20484" name="Picture 9" descr="bi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Resize of hoc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Rectangle 15"/>
          <p:cNvSpPr>
            <a:spLocks noChangeArrowheads="1"/>
          </p:cNvSpPr>
          <p:nvPr/>
        </p:nvSpPr>
        <p:spPr bwMode="auto">
          <a:xfrm>
            <a:off x="5105400" y="5154613"/>
            <a:ext cx="3810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r>
              <a:rPr lang="en-US" altLang="en-US" sz="2800" b="1"/>
              <a:t>Biếu:</a:t>
            </a:r>
            <a:r>
              <a:rPr lang="en-US" altLang="en-US" sz="3200" b="1">
                <a:solidFill>
                  <a:srgbClr val="FF0000"/>
                </a:solidFill>
              </a:rPr>
              <a:t> </a:t>
            </a:r>
            <a:r>
              <a:rPr lang="en-US" altLang="en-US" sz="2800"/>
              <a:t>người biếu có ngôi thứ thấp hơn người nhận.</a:t>
            </a:r>
          </a:p>
        </p:txBody>
      </p:sp>
      <p:sp>
        <p:nvSpPr>
          <p:cNvPr id="29712" name="Rectangle 16"/>
          <p:cNvSpPr>
            <a:spLocks noChangeArrowheads="1"/>
          </p:cNvSpPr>
          <p:nvPr/>
        </p:nvSpPr>
        <p:spPr bwMode="auto">
          <a:xfrm>
            <a:off x="5105400" y="2871788"/>
            <a:ext cx="388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r>
              <a:rPr lang="en-US" altLang="en-US" sz="2800" b="1"/>
              <a:t>Tặng:</a:t>
            </a:r>
            <a:r>
              <a:rPr lang="en-US" altLang="en-US" sz="3200" b="1">
                <a:solidFill>
                  <a:srgbClr val="FF0000"/>
                </a:solidFill>
              </a:rPr>
              <a:t> </a:t>
            </a:r>
            <a:r>
              <a:rPr lang="en-US" altLang="en-US" sz="2800"/>
              <a:t>không phân biệt ngôi thứ với người nhận.</a:t>
            </a:r>
          </a:p>
        </p:txBody>
      </p:sp>
      <p:sp>
        <p:nvSpPr>
          <p:cNvPr id="29713" name="Rectangle 17"/>
          <p:cNvSpPr>
            <a:spLocks noChangeArrowheads="1"/>
          </p:cNvSpPr>
          <p:nvPr/>
        </p:nvSpPr>
        <p:spPr bwMode="auto">
          <a:xfrm>
            <a:off x="5181600" y="312738"/>
            <a:ext cx="38100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r>
              <a:rPr lang="en-US" altLang="en-US" sz="2800" b="1"/>
              <a:t>Cho:</a:t>
            </a:r>
            <a:r>
              <a:rPr lang="en-US" altLang="en-US" sz="3200" b="1">
                <a:solidFill>
                  <a:srgbClr val="FF0000"/>
                </a:solidFill>
              </a:rPr>
              <a:t> </a:t>
            </a:r>
            <a:r>
              <a:rPr lang="en-US" altLang="en-US" sz="2800"/>
              <a:t>người cho có ngôi thứ cao hơn hoặc ngang bằng người nhận.</a:t>
            </a:r>
          </a:p>
        </p:txBody>
      </p:sp>
      <p:sp>
        <p:nvSpPr>
          <p:cNvPr id="20489" name="Text Box 21"/>
          <p:cNvSpPr txBox="1">
            <a:spLocks noChangeArrowheads="1"/>
          </p:cNvSpPr>
          <p:nvPr/>
        </p:nvSpPr>
        <p:spPr bwMode="auto">
          <a:xfrm>
            <a:off x="8686800" y="6461125"/>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b="1">
                <a:solidFill>
                  <a:srgbClr val="000000"/>
                </a:solidFill>
              </a:rPr>
              <a:t>13</a:t>
            </a:r>
          </a:p>
        </p:txBody>
      </p:sp>
      <p:grpSp>
        <p:nvGrpSpPr>
          <p:cNvPr id="20490" name="Group 11"/>
          <p:cNvGrpSpPr/>
          <p:nvPr/>
        </p:nvGrpSpPr>
        <p:grpSpPr bwMode="auto">
          <a:xfrm>
            <a:off x="0" y="0"/>
            <a:ext cx="5029200" cy="2286000"/>
            <a:chOff x="1872" y="3024"/>
            <a:chExt cx="1296" cy="972"/>
          </a:xfrm>
        </p:grpSpPr>
        <p:pic>
          <p:nvPicPr>
            <p:cNvPr id="20491" name="Picture 12" descr="ch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3024"/>
              <a:ext cx="1296"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3"/>
            <p:cNvSpPr txBox="1">
              <a:spLocks noChangeArrowheads="1"/>
            </p:cNvSpPr>
            <p:nvPr/>
          </p:nvSpPr>
          <p:spPr bwMode="auto">
            <a:xfrm>
              <a:off x="2064" y="3600"/>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1000"/>
                <a:t>kẹo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3"/>
                                        </p:tgtEl>
                                        <p:attrNameLst>
                                          <p:attrName>style.visibility</p:attrName>
                                        </p:attrNameLst>
                                      </p:cBhvr>
                                      <p:to>
                                        <p:strVal val="visible"/>
                                      </p:to>
                                    </p:set>
                                    <p:animEffect transition="in" filter="blinds(horizontal)">
                                      <p:cBhvr>
                                        <p:cTn id="7" dur="500"/>
                                        <p:tgtEl>
                                          <p:spTgt spid="297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12"/>
                                        </p:tgtEl>
                                        <p:attrNameLst>
                                          <p:attrName>style.visibility</p:attrName>
                                        </p:attrNameLst>
                                      </p:cBhvr>
                                      <p:to>
                                        <p:strVal val="visible"/>
                                      </p:to>
                                    </p:set>
                                    <p:animEffect transition="in" filter="checkerboard(across)">
                                      <p:cBhvr>
                                        <p:cTn id="12" dur="500"/>
                                        <p:tgtEl>
                                          <p:spTgt spid="297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711"/>
                                        </p:tgtEl>
                                        <p:attrNameLst>
                                          <p:attrName>style.visibility</p:attrName>
                                        </p:attrNameLst>
                                      </p:cBhvr>
                                      <p:to>
                                        <p:strVal val="visible"/>
                                      </p:to>
                                    </p:set>
                                    <p:animEffect transition="in" filter="diamond(in)">
                                      <p:cBhvr>
                                        <p:cTn id="17" dur="20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1" grpId="0"/>
      <p:bldP spid="29712" grpId="0"/>
      <p:bldP spid="297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4"/>
          <p:cNvSpPr>
            <a:spLocks noChangeShapeType="1"/>
          </p:cNvSpPr>
          <p:nvPr/>
        </p:nvSpPr>
        <p:spPr bwMode="auto">
          <a:xfrm>
            <a:off x="25400" y="661988"/>
            <a:ext cx="9144000" cy="0"/>
          </a:xfrm>
          <a:prstGeom prst="line">
            <a:avLst/>
          </a:prstGeom>
          <a:noFill/>
          <a:ln w="9525">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7" name="Line 7"/>
          <p:cNvSpPr>
            <a:spLocks noChangeShapeType="1"/>
          </p:cNvSpPr>
          <p:nvPr/>
        </p:nvSpPr>
        <p:spPr bwMode="auto">
          <a:xfrm>
            <a:off x="2894013" y="685800"/>
            <a:ext cx="0" cy="6172200"/>
          </a:xfrm>
          <a:prstGeom prst="line">
            <a:avLst/>
          </a:prstGeom>
          <a:noFill/>
          <a:ln w="9525">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3" name="Text Box 9"/>
          <p:cNvSpPr txBox="1">
            <a:spLocks noChangeArrowheads="1"/>
          </p:cNvSpPr>
          <p:nvPr/>
        </p:nvSpPr>
        <p:spPr bwMode="auto">
          <a:xfrm>
            <a:off x="-71438" y="950913"/>
            <a:ext cx="27892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400" dirty="0"/>
              <a:t> </a:t>
            </a:r>
            <a:r>
              <a:rPr lang="en-US" altLang="en-US" sz="2400" b="1" u="sng" dirty="0" err="1">
                <a:cs typeface="Times New Roman" panose="02020603050405020304" pitchFamily="18" charset="0"/>
              </a:rPr>
              <a:t>Bài</a:t>
            </a:r>
            <a:r>
              <a:rPr lang="en-US" altLang="en-US" sz="2400" b="1" u="sng" dirty="0">
                <a:cs typeface="Times New Roman" panose="02020603050405020304" pitchFamily="18" charset="0"/>
              </a:rPr>
              <a:t> </a:t>
            </a:r>
            <a:r>
              <a:rPr lang="en-US" altLang="en-US" sz="2400" b="1" u="sng" dirty="0" err="1">
                <a:cs typeface="Times New Roman" panose="02020603050405020304" pitchFamily="18" charset="0"/>
              </a:rPr>
              <a:t>tập</a:t>
            </a:r>
            <a:r>
              <a:rPr lang="en-US" altLang="en-US" sz="2400" b="1" u="sng" dirty="0">
                <a:cs typeface="Times New Roman" panose="02020603050405020304" pitchFamily="18" charset="0"/>
              </a:rPr>
              <a:t> 6/116:</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Chọn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từ</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thích</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hợp</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điền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vào</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các</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câu</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cho</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sẵn</a:t>
            </a:r>
            <a:r>
              <a:rPr lang="en-US" altLang="en-US" sz="2400" dirty="0">
                <a:cs typeface="Times New Roman" panose="02020603050405020304" pitchFamily="18" charset="0"/>
              </a:rPr>
              <a:t>:</a:t>
            </a:r>
            <a:endParaRPr lang="en-US" altLang="en-US" sz="2400" u="sng" dirty="0">
              <a:cs typeface="Times New Roman" panose="02020603050405020304" pitchFamily="18" charset="0"/>
            </a:endParaRPr>
          </a:p>
        </p:txBody>
      </p:sp>
      <p:sp>
        <p:nvSpPr>
          <p:cNvPr id="251914" name="Rectangle 10"/>
          <p:cNvSpPr>
            <a:spLocks noChangeArrowheads="1"/>
          </p:cNvSpPr>
          <p:nvPr/>
        </p:nvSpPr>
        <p:spPr bwMode="auto">
          <a:xfrm>
            <a:off x="2951163" y="2057400"/>
            <a:ext cx="619283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a:effectLst>
                  <a:outerShdw blurRad="38100" dist="38100" dir="2700000" algn="tl">
                    <a:srgbClr val="C0C0C0"/>
                  </a:outerShdw>
                </a:effectLst>
              </a:rPr>
              <a:t>- Thế hệ mai sau sẽ được hưởng</a:t>
            </a:r>
            <a:br>
              <a:rPr lang="en-US" altLang="en-US" sz="2800">
                <a:effectLst>
                  <a:outerShdw blurRad="38100" dist="38100" dir="2700000" algn="tl">
                    <a:srgbClr val="C0C0C0"/>
                  </a:outerShdw>
                </a:effectLst>
              </a:rPr>
            </a:br>
            <a:r>
              <a:rPr lang="en-US" altLang="en-US" sz="2800">
                <a:effectLst>
                  <a:outerShdw blurRad="38100" dist="38100" dir="2700000" algn="tl">
                    <a:srgbClr val="C0C0C0"/>
                  </a:outerShdw>
                </a:effectLst>
              </a:rPr>
              <a:t>                   của công cuộc đổi mới hôm nay.</a:t>
            </a:r>
            <a:r>
              <a:rPr lang="en-US" altLang="en-US" sz="2800"/>
              <a:t> </a:t>
            </a:r>
          </a:p>
        </p:txBody>
      </p:sp>
      <p:sp>
        <p:nvSpPr>
          <p:cNvPr id="251915" name="Rectangle 11"/>
          <p:cNvSpPr>
            <a:spLocks noChangeArrowheads="1"/>
          </p:cNvSpPr>
          <p:nvPr/>
        </p:nvSpPr>
        <p:spPr bwMode="auto">
          <a:xfrm>
            <a:off x="3865563" y="1465263"/>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defRPr/>
            </a:pPr>
            <a:r>
              <a:rPr lang="en-US" altLang="en-US" sz="2800" b="1">
                <a:effectLst>
                  <a:outerShdw blurRad="38100" dist="38100" dir="2700000" algn="tl">
                    <a:srgbClr val="C0C0C0"/>
                  </a:outerShdw>
                </a:effectLst>
              </a:rPr>
              <a:t>thành quả,</a:t>
            </a:r>
          </a:p>
        </p:txBody>
      </p:sp>
      <p:sp>
        <p:nvSpPr>
          <p:cNvPr id="251916" name="Rectangle 12"/>
          <p:cNvSpPr>
            <a:spLocks noChangeArrowheads="1"/>
          </p:cNvSpPr>
          <p:nvPr/>
        </p:nvSpPr>
        <p:spPr bwMode="auto">
          <a:xfrm>
            <a:off x="2951163" y="3316288"/>
            <a:ext cx="61166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a:effectLst>
                  <a:outerShdw blurRad="38100" dist="38100" dir="2700000" algn="tl">
                    <a:srgbClr val="C0C0C0"/>
                  </a:outerShdw>
                </a:effectLst>
              </a:rPr>
              <a:t>- Trường ta đã lập nhiều                  để chào mừng ngày Quốc khánh mồng 2 tháng 9.</a:t>
            </a:r>
          </a:p>
        </p:txBody>
      </p:sp>
      <p:sp>
        <p:nvSpPr>
          <p:cNvPr id="251917" name="Rectangle 13"/>
          <p:cNvSpPr>
            <a:spLocks noChangeArrowheads="1"/>
          </p:cNvSpPr>
          <p:nvPr/>
        </p:nvSpPr>
        <p:spPr bwMode="auto">
          <a:xfrm>
            <a:off x="6456363" y="1465263"/>
            <a:ext cx="1738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defRPr/>
            </a:pPr>
            <a:r>
              <a:rPr lang="en-US" altLang="en-US" sz="2800" b="1">
                <a:effectLst>
                  <a:outerShdw blurRad="38100" dist="38100" dir="2700000" algn="tl">
                    <a:srgbClr val="C0C0C0"/>
                  </a:outerShdw>
                </a:effectLst>
              </a:rPr>
              <a:t>thành tích</a:t>
            </a:r>
          </a:p>
        </p:txBody>
      </p:sp>
      <p:sp>
        <p:nvSpPr>
          <p:cNvPr id="251918" name="Rectangle 14"/>
          <p:cNvSpPr>
            <a:spLocks noChangeArrowheads="1"/>
          </p:cNvSpPr>
          <p:nvPr/>
        </p:nvSpPr>
        <p:spPr bwMode="auto">
          <a:xfrm>
            <a:off x="2951163" y="2520950"/>
            <a:ext cx="1739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defRPr/>
            </a:pPr>
            <a:r>
              <a:rPr lang="en-US" altLang="en-US" sz="2800" b="1">
                <a:effectLst>
                  <a:outerShdw blurRad="38100" dist="38100" dir="2700000" algn="tl">
                    <a:srgbClr val="C0C0C0"/>
                  </a:outerShdw>
                </a:effectLst>
              </a:rPr>
              <a:t>thành quả</a:t>
            </a:r>
          </a:p>
        </p:txBody>
      </p:sp>
      <p:sp>
        <p:nvSpPr>
          <p:cNvPr id="251919" name="Rectangle 15"/>
          <p:cNvSpPr>
            <a:spLocks noChangeArrowheads="1"/>
          </p:cNvSpPr>
          <p:nvPr/>
        </p:nvSpPr>
        <p:spPr bwMode="auto">
          <a:xfrm>
            <a:off x="6765925" y="3273425"/>
            <a:ext cx="1738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defRPr/>
            </a:pPr>
            <a:r>
              <a:rPr lang="en-US" altLang="en-US" sz="2800" b="1">
                <a:effectLst>
                  <a:outerShdw blurRad="38100" dist="38100" dir="2700000" algn="tl">
                    <a:srgbClr val="C0C0C0"/>
                  </a:outerShdw>
                </a:effectLst>
              </a:rPr>
              <a:t>thành tích</a:t>
            </a:r>
          </a:p>
        </p:txBody>
      </p:sp>
      <p:sp>
        <p:nvSpPr>
          <p:cNvPr id="21515" name="Text Box 22"/>
          <p:cNvSpPr txBox="1">
            <a:spLocks noChangeArrowheads="1"/>
          </p:cNvSpPr>
          <p:nvPr/>
        </p:nvSpPr>
        <p:spPr bwMode="auto">
          <a:xfrm>
            <a:off x="86868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endParaRPr lang="en-US" altLang="en-US" sz="2000" b="1">
              <a:solidFill>
                <a:srgbClr val="000000"/>
              </a:solidFill>
            </a:endParaRPr>
          </a:p>
        </p:txBody>
      </p:sp>
      <p:sp>
        <p:nvSpPr>
          <p:cNvPr id="251927" name="Text Box 23" descr="Shingle"/>
          <p:cNvSpPr txBox="1">
            <a:spLocks noChangeArrowheads="1"/>
          </p:cNvSpPr>
          <p:nvPr/>
        </p:nvSpPr>
        <p:spPr bwMode="auto">
          <a:xfrm>
            <a:off x="3397250" y="1471613"/>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t>a/</a:t>
            </a:r>
            <a:endParaRPr lang="vi-V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51913"/>
                                        </p:tgtEl>
                                        <p:attrNameLst>
                                          <p:attrName>style.visibility</p:attrName>
                                        </p:attrNameLst>
                                      </p:cBhvr>
                                      <p:to>
                                        <p:strVal val="visible"/>
                                      </p:to>
                                    </p:set>
                                    <p:anim calcmode="lin" valueType="num">
                                      <p:cBhvr>
                                        <p:cTn id="7" dur="500" fill="hold"/>
                                        <p:tgtEl>
                                          <p:spTgt spid="251913"/>
                                        </p:tgtEl>
                                        <p:attrNameLst>
                                          <p:attrName>ppt_w</p:attrName>
                                        </p:attrNameLst>
                                      </p:cBhvr>
                                      <p:tavLst>
                                        <p:tav tm="0">
                                          <p:val>
                                            <p:strVal val="#ppt_w*0.05"/>
                                          </p:val>
                                        </p:tav>
                                        <p:tav tm="100000">
                                          <p:val>
                                            <p:strVal val="#ppt_w"/>
                                          </p:val>
                                        </p:tav>
                                      </p:tavLst>
                                    </p:anim>
                                    <p:anim calcmode="lin" valueType="num">
                                      <p:cBhvr>
                                        <p:cTn id="8" dur="500" fill="hold"/>
                                        <p:tgtEl>
                                          <p:spTgt spid="251913"/>
                                        </p:tgtEl>
                                        <p:attrNameLst>
                                          <p:attrName>ppt_h</p:attrName>
                                        </p:attrNameLst>
                                      </p:cBhvr>
                                      <p:tavLst>
                                        <p:tav tm="0">
                                          <p:val>
                                            <p:strVal val="#ppt_h"/>
                                          </p:val>
                                        </p:tav>
                                        <p:tav tm="100000">
                                          <p:val>
                                            <p:strVal val="#ppt_h"/>
                                          </p:val>
                                        </p:tav>
                                      </p:tavLst>
                                    </p:anim>
                                    <p:anim calcmode="lin" valueType="num">
                                      <p:cBhvr>
                                        <p:cTn id="9" dur="500" fill="hold"/>
                                        <p:tgtEl>
                                          <p:spTgt spid="251913"/>
                                        </p:tgtEl>
                                        <p:attrNameLst>
                                          <p:attrName>ppt_x</p:attrName>
                                        </p:attrNameLst>
                                      </p:cBhvr>
                                      <p:tavLst>
                                        <p:tav tm="0">
                                          <p:val>
                                            <p:strVal val="#ppt_x-.2"/>
                                          </p:val>
                                        </p:tav>
                                        <p:tav tm="100000">
                                          <p:val>
                                            <p:strVal val="#ppt_x"/>
                                          </p:val>
                                        </p:tav>
                                      </p:tavLst>
                                    </p:anim>
                                    <p:anim calcmode="lin" valueType="num">
                                      <p:cBhvr>
                                        <p:cTn id="10" dur="500" fill="hold"/>
                                        <p:tgtEl>
                                          <p:spTgt spid="251913"/>
                                        </p:tgtEl>
                                        <p:attrNameLst>
                                          <p:attrName>ppt_y</p:attrName>
                                        </p:attrNameLst>
                                      </p:cBhvr>
                                      <p:tavLst>
                                        <p:tav tm="0">
                                          <p:val>
                                            <p:strVal val="#ppt_y"/>
                                          </p:val>
                                        </p:tav>
                                        <p:tav tm="100000">
                                          <p:val>
                                            <p:strVal val="#ppt_y"/>
                                          </p:val>
                                        </p:tav>
                                      </p:tavLst>
                                    </p:anim>
                                    <p:animEffect transition="in" filter="fade">
                                      <p:cBhvr>
                                        <p:cTn id="11" dur="500"/>
                                        <p:tgtEl>
                                          <p:spTgt spid="25191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51927"/>
                                        </p:tgtEl>
                                        <p:attrNameLst>
                                          <p:attrName>style.visibility</p:attrName>
                                        </p:attrNameLst>
                                      </p:cBhvr>
                                      <p:to>
                                        <p:strVal val="visible"/>
                                      </p:to>
                                    </p:set>
                                    <p:anim calcmode="lin" valueType="num">
                                      <p:cBhvr>
                                        <p:cTn id="16" dur="500" fill="hold"/>
                                        <p:tgtEl>
                                          <p:spTgt spid="251927"/>
                                        </p:tgtEl>
                                        <p:attrNameLst>
                                          <p:attrName>ppt_w</p:attrName>
                                        </p:attrNameLst>
                                      </p:cBhvr>
                                      <p:tavLst>
                                        <p:tav tm="0">
                                          <p:val>
                                            <p:fltVal val="0"/>
                                          </p:val>
                                        </p:tav>
                                        <p:tav tm="100000">
                                          <p:val>
                                            <p:strVal val="#ppt_w"/>
                                          </p:val>
                                        </p:tav>
                                      </p:tavLst>
                                    </p:anim>
                                    <p:anim calcmode="lin" valueType="num">
                                      <p:cBhvr>
                                        <p:cTn id="17" dur="500" fill="hold"/>
                                        <p:tgtEl>
                                          <p:spTgt spid="25192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51915"/>
                                        </p:tgtEl>
                                        <p:attrNameLst>
                                          <p:attrName>style.visibility</p:attrName>
                                        </p:attrNameLst>
                                      </p:cBhvr>
                                      <p:to>
                                        <p:strVal val="visible"/>
                                      </p:to>
                                    </p:set>
                                    <p:anim calcmode="lin" valueType="num">
                                      <p:cBhvr>
                                        <p:cTn id="22" dur="500" fill="hold"/>
                                        <p:tgtEl>
                                          <p:spTgt spid="251915"/>
                                        </p:tgtEl>
                                        <p:attrNameLst>
                                          <p:attrName>ppt_w</p:attrName>
                                        </p:attrNameLst>
                                      </p:cBhvr>
                                      <p:tavLst>
                                        <p:tav tm="0">
                                          <p:val>
                                            <p:fltVal val="0"/>
                                          </p:val>
                                        </p:tav>
                                        <p:tav tm="100000">
                                          <p:val>
                                            <p:strVal val="#ppt_w"/>
                                          </p:val>
                                        </p:tav>
                                      </p:tavLst>
                                    </p:anim>
                                    <p:anim calcmode="lin" valueType="num">
                                      <p:cBhvr>
                                        <p:cTn id="23" dur="500" fill="hold"/>
                                        <p:tgtEl>
                                          <p:spTgt spid="251915"/>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grpId="0" nodeType="afterEffect">
                                  <p:stCondLst>
                                    <p:cond delay="0"/>
                                  </p:stCondLst>
                                  <p:iterate type="lt">
                                    <p:tmPct val="0"/>
                                  </p:iterate>
                                  <p:childTnLst>
                                    <p:set>
                                      <p:cBhvr>
                                        <p:cTn id="26" dur="1" fill="hold">
                                          <p:stCondLst>
                                            <p:cond delay="0"/>
                                          </p:stCondLst>
                                        </p:cTn>
                                        <p:tgtEl>
                                          <p:spTgt spid="251917"/>
                                        </p:tgtEl>
                                        <p:attrNameLst>
                                          <p:attrName>style.visibility</p:attrName>
                                        </p:attrNameLst>
                                      </p:cBhvr>
                                      <p:to>
                                        <p:strVal val="visible"/>
                                      </p:to>
                                    </p:set>
                                    <p:anim calcmode="lin" valueType="num">
                                      <p:cBhvr>
                                        <p:cTn id="27" dur="500" fill="hold"/>
                                        <p:tgtEl>
                                          <p:spTgt spid="251917"/>
                                        </p:tgtEl>
                                        <p:attrNameLst>
                                          <p:attrName>ppt_w</p:attrName>
                                        </p:attrNameLst>
                                      </p:cBhvr>
                                      <p:tavLst>
                                        <p:tav tm="0">
                                          <p:val>
                                            <p:fltVal val="0"/>
                                          </p:val>
                                        </p:tav>
                                        <p:tav tm="100000">
                                          <p:val>
                                            <p:strVal val="#ppt_w"/>
                                          </p:val>
                                        </p:tav>
                                      </p:tavLst>
                                    </p:anim>
                                    <p:anim calcmode="lin" valueType="num">
                                      <p:cBhvr>
                                        <p:cTn id="28" dur="500" fill="hold"/>
                                        <p:tgtEl>
                                          <p:spTgt spid="2519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251914"/>
                                        </p:tgtEl>
                                        <p:attrNameLst>
                                          <p:attrName>style.visibility</p:attrName>
                                        </p:attrNameLst>
                                      </p:cBhvr>
                                      <p:to>
                                        <p:strVal val="visible"/>
                                      </p:to>
                                    </p:set>
                                    <p:anim calcmode="lin" valueType="num">
                                      <p:cBhvr>
                                        <p:cTn id="33" dur="1000" fill="hold"/>
                                        <p:tgtEl>
                                          <p:spTgt spid="251914"/>
                                        </p:tgtEl>
                                        <p:attrNameLst>
                                          <p:attrName>ppt_w</p:attrName>
                                        </p:attrNameLst>
                                      </p:cBhvr>
                                      <p:tavLst>
                                        <p:tav tm="0">
                                          <p:val>
                                            <p:strVal val="#ppt_w*0.05"/>
                                          </p:val>
                                        </p:tav>
                                        <p:tav tm="100000">
                                          <p:val>
                                            <p:strVal val="#ppt_w"/>
                                          </p:val>
                                        </p:tav>
                                      </p:tavLst>
                                    </p:anim>
                                    <p:anim calcmode="lin" valueType="num">
                                      <p:cBhvr>
                                        <p:cTn id="34" dur="1000" fill="hold"/>
                                        <p:tgtEl>
                                          <p:spTgt spid="251914"/>
                                        </p:tgtEl>
                                        <p:attrNameLst>
                                          <p:attrName>ppt_h</p:attrName>
                                        </p:attrNameLst>
                                      </p:cBhvr>
                                      <p:tavLst>
                                        <p:tav tm="0">
                                          <p:val>
                                            <p:strVal val="#ppt_h"/>
                                          </p:val>
                                        </p:tav>
                                        <p:tav tm="100000">
                                          <p:val>
                                            <p:strVal val="#ppt_h"/>
                                          </p:val>
                                        </p:tav>
                                      </p:tavLst>
                                    </p:anim>
                                    <p:anim calcmode="lin" valueType="num">
                                      <p:cBhvr>
                                        <p:cTn id="35" dur="1000" fill="hold"/>
                                        <p:tgtEl>
                                          <p:spTgt spid="251914"/>
                                        </p:tgtEl>
                                        <p:attrNameLst>
                                          <p:attrName>ppt_x</p:attrName>
                                        </p:attrNameLst>
                                      </p:cBhvr>
                                      <p:tavLst>
                                        <p:tav tm="0">
                                          <p:val>
                                            <p:strVal val="#ppt_x-.2"/>
                                          </p:val>
                                        </p:tav>
                                        <p:tav tm="100000">
                                          <p:val>
                                            <p:strVal val="#ppt_x"/>
                                          </p:val>
                                        </p:tav>
                                      </p:tavLst>
                                    </p:anim>
                                    <p:anim calcmode="lin" valueType="num">
                                      <p:cBhvr>
                                        <p:cTn id="36" dur="1000" fill="hold"/>
                                        <p:tgtEl>
                                          <p:spTgt spid="251914"/>
                                        </p:tgtEl>
                                        <p:attrNameLst>
                                          <p:attrName>ppt_y</p:attrName>
                                        </p:attrNameLst>
                                      </p:cBhvr>
                                      <p:tavLst>
                                        <p:tav tm="0">
                                          <p:val>
                                            <p:strVal val="#ppt_y"/>
                                          </p:val>
                                        </p:tav>
                                        <p:tav tm="100000">
                                          <p:val>
                                            <p:strVal val="#ppt_y"/>
                                          </p:val>
                                        </p:tav>
                                      </p:tavLst>
                                    </p:anim>
                                    <p:animEffect transition="in" filter="fade">
                                      <p:cBhvr>
                                        <p:cTn id="37" dur="1000"/>
                                        <p:tgtEl>
                                          <p:spTgt spid="251914"/>
                                        </p:tgtEl>
                                      </p:cBhvr>
                                    </p:animEffect>
                                  </p:childTnLst>
                                </p:cTn>
                              </p:par>
                            </p:childTnLst>
                          </p:cTn>
                        </p:par>
                        <p:par>
                          <p:cTn id="38" fill="hold">
                            <p:stCondLst>
                              <p:cond delay="1000"/>
                            </p:stCondLst>
                            <p:childTnLst>
                              <p:par>
                                <p:cTn id="39" presetID="54" presetClass="entr" presetSubtype="0" accel="100000" fill="hold" grpId="0" nodeType="afterEffect">
                                  <p:stCondLst>
                                    <p:cond delay="0"/>
                                  </p:stCondLst>
                                  <p:childTnLst>
                                    <p:set>
                                      <p:cBhvr>
                                        <p:cTn id="40" dur="1" fill="hold">
                                          <p:stCondLst>
                                            <p:cond delay="0"/>
                                          </p:stCondLst>
                                        </p:cTn>
                                        <p:tgtEl>
                                          <p:spTgt spid="251916"/>
                                        </p:tgtEl>
                                        <p:attrNameLst>
                                          <p:attrName>style.visibility</p:attrName>
                                        </p:attrNameLst>
                                      </p:cBhvr>
                                      <p:to>
                                        <p:strVal val="visible"/>
                                      </p:to>
                                    </p:set>
                                    <p:anim calcmode="lin" valueType="num">
                                      <p:cBhvr>
                                        <p:cTn id="41" dur="1000" fill="hold"/>
                                        <p:tgtEl>
                                          <p:spTgt spid="251916"/>
                                        </p:tgtEl>
                                        <p:attrNameLst>
                                          <p:attrName>ppt_w</p:attrName>
                                        </p:attrNameLst>
                                      </p:cBhvr>
                                      <p:tavLst>
                                        <p:tav tm="0">
                                          <p:val>
                                            <p:strVal val="#ppt_w*0.05"/>
                                          </p:val>
                                        </p:tav>
                                        <p:tav tm="100000">
                                          <p:val>
                                            <p:strVal val="#ppt_w"/>
                                          </p:val>
                                        </p:tav>
                                      </p:tavLst>
                                    </p:anim>
                                    <p:anim calcmode="lin" valueType="num">
                                      <p:cBhvr>
                                        <p:cTn id="42" dur="1000" fill="hold"/>
                                        <p:tgtEl>
                                          <p:spTgt spid="251916"/>
                                        </p:tgtEl>
                                        <p:attrNameLst>
                                          <p:attrName>ppt_h</p:attrName>
                                        </p:attrNameLst>
                                      </p:cBhvr>
                                      <p:tavLst>
                                        <p:tav tm="0">
                                          <p:val>
                                            <p:strVal val="#ppt_h"/>
                                          </p:val>
                                        </p:tav>
                                        <p:tav tm="100000">
                                          <p:val>
                                            <p:strVal val="#ppt_h"/>
                                          </p:val>
                                        </p:tav>
                                      </p:tavLst>
                                    </p:anim>
                                    <p:anim calcmode="lin" valueType="num">
                                      <p:cBhvr>
                                        <p:cTn id="43" dur="1000" fill="hold"/>
                                        <p:tgtEl>
                                          <p:spTgt spid="251916"/>
                                        </p:tgtEl>
                                        <p:attrNameLst>
                                          <p:attrName>ppt_x</p:attrName>
                                        </p:attrNameLst>
                                      </p:cBhvr>
                                      <p:tavLst>
                                        <p:tav tm="0">
                                          <p:val>
                                            <p:strVal val="#ppt_x-.2"/>
                                          </p:val>
                                        </p:tav>
                                        <p:tav tm="100000">
                                          <p:val>
                                            <p:strVal val="#ppt_x"/>
                                          </p:val>
                                        </p:tav>
                                      </p:tavLst>
                                    </p:anim>
                                    <p:anim calcmode="lin" valueType="num">
                                      <p:cBhvr>
                                        <p:cTn id="44" dur="1000" fill="hold"/>
                                        <p:tgtEl>
                                          <p:spTgt spid="251916"/>
                                        </p:tgtEl>
                                        <p:attrNameLst>
                                          <p:attrName>ppt_y</p:attrName>
                                        </p:attrNameLst>
                                      </p:cBhvr>
                                      <p:tavLst>
                                        <p:tav tm="0">
                                          <p:val>
                                            <p:strVal val="#ppt_y"/>
                                          </p:val>
                                        </p:tav>
                                        <p:tav tm="100000">
                                          <p:val>
                                            <p:strVal val="#ppt_y"/>
                                          </p:val>
                                        </p:tav>
                                      </p:tavLst>
                                    </p:anim>
                                    <p:animEffect transition="in" filter="fade">
                                      <p:cBhvr>
                                        <p:cTn id="45" dur="1000"/>
                                        <p:tgtEl>
                                          <p:spTgt spid="2519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1" nodeType="clickEffect">
                                  <p:stCondLst>
                                    <p:cond delay="0"/>
                                  </p:stCondLst>
                                  <p:childTnLst>
                                    <p:anim calcmode="lin" valueType="num">
                                      <p:cBhvr additive="base">
                                        <p:cTn id="49" dur="500"/>
                                        <p:tgtEl>
                                          <p:spTgt spid="251915"/>
                                        </p:tgtEl>
                                        <p:attrNameLst>
                                          <p:attrName>ppt_x</p:attrName>
                                        </p:attrNameLst>
                                      </p:cBhvr>
                                      <p:tavLst>
                                        <p:tav tm="0">
                                          <p:val>
                                            <p:strVal val="ppt_x"/>
                                          </p:val>
                                        </p:tav>
                                        <p:tav tm="100000">
                                          <p:val>
                                            <p:strVal val="ppt_x"/>
                                          </p:val>
                                        </p:tav>
                                      </p:tavLst>
                                    </p:anim>
                                    <p:anim calcmode="lin" valueType="num">
                                      <p:cBhvr additive="base">
                                        <p:cTn id="50" dur="500"/>
                                        <p:tgtEl>
                                          <p:spTgt spid="251915"/>
                                        </p:tgtEl>
                                        <p:attrNameLst>
                                          <p:attrName>ppt_y</p:attrName>
                                        </p:attrNameLst>
                                      </p:cBhvr>
                                      <p:tavLst>
                                        <p:tav tm="0">
                                          <p:val>
                                            <p:strVal val="ppt_y"/>
                                          </p:val>
                                        </p:tav>
                                        <p:tav tm="100000">
                                          <p:val>
                                            <p:strVal val="1+ppt_h/2"/>
                                          </p:val>
                                        </p:tav>
                                      </p:tavLst>
                                    </p:anim>
                                    <p:set>
                                      <p:cBhvr>
                                        <p:cTn id="51" dur="1" fill="hold">
                                          <p:stCondLst>
                                            <p:cond delay="499"/>
                                          </p:stCondLst>
                                        </p:cTn>
                                        <p:tgtEl>
                                          <p:spTgt spid="251915"/>
                                        </p:tgtEl>
                                        <p:attrNameLst>
                                          <p:attrName>style.visibility</p:attrName>
                                        </p:attrNameLst>
                                      </p:cBhvr>
                                      <p:to>
                                        <p:strVal val="hidden"/>
                                      </p:to>
                                    </p:set>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251918"/>
                                        </p:tgtEl>
                                        <p:attrNameLst>
                                          <p:attrName>style.visibility</p:attrName>
                                        </p:attrNameLst>
                                      </p:cBhvr>
                                      <p:to>
                                        <p:strVal val="visible"/>
                                      </p:to>
                                    </p:set>
                                    <p:anim calcmode="lin" valueType="num">
                                      <p:cBhvr additive="base">
                                        <p:cTn id="55" dur="500" fill="hold"/>
                                        <p:tgtEl>
                                          <p:spTgt spid="251918"/>
                                        </p:tgtEl>
                                        <p:attrNameLst>
                                          <p:attrName>ppt_x</p:attrName>
                                        </p:attrNameLst>
                                      </p:cBhvr>
                                      <p:tavLst>
                                        <p:tav tm="0">
                                          <p:val>
                                            <p:strVal val="#ppt_x"/>
                                          </p:val>
                                        </p:tav>
                                        <p:tav tm="100000">
                                          <p:val>
                                            <p:strVal val="#ppt_x"/>
                                          </p:val>
                                        </p:tav>
                                      </p:tavLst>
                                    </p:anim>
                                    <p:anim calcmode="lin" valueType="num">
                                      <p:cBhvr additive="base">
                                        <p:cTn id="56" dur="500" fill="hold"/>
                                        <p:tgtEl>
                                          <p:spTgt spid="2519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xit" presetSubtype="0" fill="hold" grpId="1" nodeType="clickEffect">
                                  <p:stCondLst>
                                    <p:cond delay="0"/>
                                  </p:stCondLst>
                                  <p:iterate type="lt">
                                    <p:tmPct val="0"/>
                                  </p:iterate>
                                  <p:childTnLst>
                                    <p:animEffect transition="out" filter="fade">
                                      <p:cBhvr>
                                        <p:cTn id="60" dur="1000" accel="50000">
                                          <p:stCondLst>
                                            <p:cond delay="0"/>
                                          </p:stCondLst>
                                        </p:cTn>
                                        <p:tgtEl>
                                          <p:spTgt spid="251917"/>
                                        </p:tgtEl>
                                      </p:cBhvr>
                                    </p:animEffect>
                                    <p:anim calcmode="lin" valueType="num">
                                      <p:cBhvr>
                                        <p:cTn id="61" dur="500" accel="50000">
                                          <p:stCondLst>
                                            <p:cond delay="0"/>
                                          </p:stCondLst>
                                        </p:cTn>
                                        <p:tgtEl>
                                          <p:spTgt spid="251917"/>
                                        </p:tgtEl>
                                        <p:attrNameLst>
                                          <p:attrName>ppt_y</p:attrName>
                                        </p:attrNameLst>
                                      </p:cBhvr>
                                      <p:tavLst>
                                        <p:tav tm="0">
                                          <p:val>
                                            <p:strVal val="ppt_y"/>
                                          </p:val>
                                        </p:tav>
                                        <p:tav tm="100000">
                                          <p:val>
                                            <p:strVal val="ppt_y+.1"/>
                                          </p:val>
                                        </p:tav>
                                      </p:tavLst>
                                    </p:anim>
                                    <p:anim calcmode="lin" valueType="num">
                                      <p:cBhvr>
                                        <p:cTn id="62" dur="500" decel="50000">
                                          <p:stCondLst>
                                            <p:cond delay="500"/>
                                          </p:stCondLst>
                                        </p:cTn>
                                        <p:tgtEl>
                                          <p:spTgt spid="251917"/>
                                        </p:tgtEl>
                                        <p:attrNameLst>
                                          <p:attrName>ppt_y</p:attrName>
                                        </p:attrNameLst>
                                      </p:cBhvr>
                                      <p:tavLst>
                                        <p:tav tm="0">
                                          <p:val>
                                            <p:strVal val="ppt_y"/>
                                          </p:val>
                                        </p:tav>
                                        <p:tav tm="100000">
                                          <p:val>
                                            <p:strVal val="ppt_y-.1"/>
                                          </p:val>
                                        </p:tav>
                                      </p:tavLst>
                                    </p:anim>
                                    <p:anim calcmode="lin" valueType="num">
                                      <p:cBhvr>
                                        <p:cTn id="63" dur="500" accel="50000">
                                          <p:stCondLst>
                                            <p:cond delay="500"/>
                                          </p:stCondLst>
                                        </p:cTn>
                                        <p:tgtEl>
                                          <p:spTgt spid="251917"/>
                                        </p:tgtEl>
                                        <p:attrNameLst>
                                          <p:attrName>ppt_x</p:attrName>
                                        </p:attrNameLst>
                                      </p:cBhvr>
                                      <p:tavLst>
                                        <p:tav tm="0">
                                          <p:val>
                                            <p:strVal val="ppt_x"/>
                                          </p:val>
                                        </p:tav>
                                        <p:tav tm="100000">
                                          <p:val>
                                            <p:strVal val="ppt_x+.4"/>
                                          </p:val>
                                        </p:tav>
                                      </p:tavLst>
                                    </p:anim>
                                    <p:anim calcmode="lin" valueType="num">
                                      <p:cBhvr>
                                        <p:cTn id="64" dur="1000"/>
                                        <p:tgtEl>
                                          <p:spTgt spid="251917"/>
                                        </p:tgtEl>
                                        <p:attrNameLst>
                                          <p:attrName>ppt_h</p:attrName>
                                        </p:attrNameLst>
                                      </p:cBhvr>
                                      <p:tavLst>
                                        <p:tav tm="0">
                                          <p:val>
                                            <p:strVal val="ppt_h"/>
                                          </p:val>
                                        </p:tav>
                                        <p:tav tm="100000">
                                          <p:val>
                                            <p:strVal val="ppt_h"/>
                                          </p:val>
                                        </p:tav>
                                      </p:tavLst>
                                    </p:anim>
                                    <p:anim calcmode="lin" valueType="num">
                                      <p:cBhvr>
                                        <p:cTn id="65" dur="500" accel="50000">
                                          <p:stCondLst>
                                            <p:cond delay="0"/>
                                          </p:stCondLst>
                                        </p:cTn>
                                        <p:tgtEl>
                                          <p:spTgt spid="251917"/>
                                        </p:tgtEl>
                                        <p:attrNameLst>
                                          <p:attrName>ppt_w</p:attrName>
                                        </p:attrNameLst>
                                      </p:cBhvr>
                                      <p:tavLst>
                                        <p:tav tm="0">
                                          <p:val>
                                            <p:strVal val="ppt_w"/>
                                          </p:val>
                                        </p:tav>
                                        <p:tav tm="100000">
                                          <p:val>
                                            <p:strVal val="ppt_w*.05"/>
                                          </p:val>
                                        </p:tav>
                                      </p:tavLst>
                                    </p:anim>
                                    <p:anim calcmode="lin" valueType="num">
                                      <p:cBhvr>
                                        <p:cTn id="66" dur="500" decel="50000">
                                          <p:stCondLst>
                                            <p:cond delay="500"/>
                                          </p:stCondLst>
                                        </p:cTn>
                                        <p:tgtEl>
                                          <p:spTgt spid="251917"/>
                                        </p:tgtEl>
                                        <p:attrNameLst>
                                          <p:attrName>ppt_w</p:attrName>
                                        </p:attrNameLst>
                                      </p:cBhvr>
                                      <p:tavLst>
                                        <p:tav tm="0">
                                          <p:val>
                                            <p:strVal val="ppt_w"/>
                                          </p:val>
                                        </p:tav>
                                        <p:tav tm="100000">
                                          <p:val>
                                            <p:strVal val="ppt_w/.05"/>
                                          </p:val>
                                        </p:tav>
                                      </p:tavLst>
                                    </p:anim>
                                    <p:anim calcmode="lin" valueType="num">
                                      <p:cBhvr>
                                        <p:cTn id="67" dur="500" accel="50000">
                                          <p:stCondLst>
                                            <p:cond delay="500"/>
                                          </p:stCondLst>
                                        </p:cTn>
                                        <p:tgtEl>
                                          <p:spTgt spid="251917"/>
                                        </p:tgtEl>
                                        <p:attrNameLst>
                                          <p:attrName>style.rotation</p:attrName>
                                        </p:attrNameLst>
                                      </p:cBhvr>
                                      <p:tavLst>
                                        <p:tav tm="0">
                                          <p:val>
                                            <p:fltVal val="0"/>
                                          </p:val>
                                        </p:tav>
                                        <p:tav tm="100000">
                                          <p:val>
                                            <p:fltVal val="-90"/>
                                          </p:val>
                                        </p:tav>
                                      </p:tavLst>
                                    </p:anim>
                                    <p:set>
                                      <p:cBhvr>
                                        <p:cTn id="68" dur="1" fill="hold">
                                          <p:stCondLst>
                                            <p:cond delay="999"/>
                                          </p:stCondLst>
                                        </p:cTn>
                                        <p:tgtEl>
                                          <p:spTgt spid="251917"/>
                                        </p:tgtEl>
                                        <p:attrNameLst>
                                          <p:attrName>style.visibility</p:attrName>
                                        </p:attrNameLst>
                                      </p:cBhvr>
                                      <p:to>
                                        <p:strVal val="hidden"/>
                                      </p:to>
                                    </p:set>
                                  </p:childTnLst>
                                </p:cTn>
                              </p:par>
                            </p:childTnLst>
                          </p:cTn>
                        </p:par>
                        <p:par>
                          <p:cTn id="69" fill="hold">
                            <p:stCondLst>
                              <p:cond delay="1000"/>
                            </p:stCondLst>
                            <p:childTnLst>
                              <p:par>
                                <p:cTn id="70" presetID="5" presetClass="entr" presetSubtype="10" fill="hold" grpId="0" nodeType="afterEffect">
                                  <p:stCondLst>
                                    <p:cond delay="0"/>
                                  </p:stCondLst>
                                  <p:childTnLst>
                                    <p:set>
                                      <p:cBhvr>
                                        <p:cTn id="71" dur="1" fill="hold">
                                          <p:stCondLst>
                                            <p:cond delay="0"/>
                                          </p:stCondLst>
                                        </p:cTn>
                                        <p:tgtEl>
                                          <p:spTgt spid="251919"/>
                                        </p:tgtEl>
                                        <p:attrNameLst>
                                          <p:attrName>style.visibility</p:attrName>
                                        </p:attrNameLst>
                                      </p:cBhvr>
                                      <p:to>
                                        <p:strVal val="visible"/>
                                      </p:to>
                                    </p:set>
                                    <p:animEffect transition="in" filter="checkerboard(across)">
                                      <p:cBhvr>
                                        <p:cTn id="72" dur="500"/>
                                        <p:tgtEl>
                                          <p:spTgt spid="251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3" grpId="0" bldLvl="0" animBg="1"/>
      <p:bldP spid="251914" grpId="0"/>
      <p:bldP spid="251915" grpId="0"/>
      <p:bldP spid="251915" grpId="1"/>
      <p:bldP spid="251916" grpId="0"/>
      <p:bldP spid="251917" grpId="0"/>
      <p:bldP spid="251917" grpId="1"/>
      <p:bldP spid="251918" grpId="0"/>
      <p:bldP spid="251919" grpId="0"/>
      <p:bldP spid="2519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895600" y="1"/>
            <a:ext cx="6477000" cy="947738"/>
          </a:xfrm>
        </p:spPr>
        <p:txBody>
          <a:bodyPr/>
          <a:lstStyle/>
          <a:p>
            <a:pPr algn="l" eaLnBrk="1" hangingPunct="1"/>
            <a:r>
              <a:rPr lang="en-US" altLang="en-US" sz="2800" b="1" dirty="0" err="1">
                <a:solidFill>
                  <a:schemeClr val="tx1"/>
                </a:solidFill>
                <a:latin typeface="Times New Roman" panose="02020603050405020304" pitchFamily="18" charset="0"/>
              </a:rPr>
              <a:t>Chọn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từ</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thích</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hợp</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điền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vào</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các</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câu</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sau</a:t>
            </a:r>
            <a:r>
              <a:rPr lang="en-US" altLang="en-US" sz="2800" b="1" dirty="0">
                <a:solidFill>
                  <a:schemeClr val="tx1"/>
                </a:solidFill>
                <a:latin typeface="Times New Roman" panose="02020603050405020304" pitchFamily="18" charset="0"/>
              </a:rPr>
              <a:t>: </a:t>
            </a:r>
            <a:endParaRPr lang="en-US" altLang="en-US" sz="2800" dirty="0">
              <a:solidFill>
                <a:schemeClr val="tx1"/>
              </a:solidFill>
              <a:latin typeface="Times New Roman" panose="02020603050405020304" pitchFamily="18" charset="0"/>
            </a:endParaRPr>
          </a:p>
        </p:txBody>
      </p:sp>
      <p:sp>
        <p:nvSpPr>
          <p:cNvPr id="22531" name="Rectangle 3"/>
          <p:cNvSpPr>
            <a:spLocks noGrp="1" noChangeArrowheads="1"/>
          </p:cNvSpPr>
          <p:nvPr>
            <p:ph type="body" idx="4294967295"/>
          </p:nvPr>
        </p:nvSpPr>
        <p:spPr>
          <a:xfrm>
            <a:off x="347663" y="304800"/>
            <a:ext cx="8229600" cy="2286000"/>
          </a:xfrm>
        </p:spPr>
        <p:txBody>
          <a:bodyPr/>
          <a:lstStyle/>
          <a:p>
            <a:pPr marL="609600" indent="-609600" algn="just" eaLnBrk="1" hangingPunct="1">
              <a:buFontTx/>
              <a:buNone/>
            </a:pPr>
            <a:endParaRPr lang="en-US" altLang="en-US" sz="2800" dirty="0">
              <a:latin typeface="Times New Roman" panose="02020603050405020304" pitchFamily="18" charset="0"/>
            </a:endParaRPr>
          </a:p>
          <a:p>
            <a:pPr marL="609600" indent="-609600" algn="just" eaLnBrk="1" hangingPunct="1">
              <a:buFontTx/>
              <a:buNone/>
            </a:pPr>
            <a:endParaRPr lang="en-US" altLang="en-US" sz="2800" dirty="0">
              <a:latin typeface="Times New Roman" panose="02020603050405020304" pitchFamily="18" charset="0"/>
            </a:endParaRPr>
          </a:p>
          <a:p>
            <a:pPr marL="609600" indent="-609600" algn="just" eaLnBrk="1" hangingPunct="1">
              <a:buFontTx/>
              <a:buNone/>
            </a:pPr>
            <a:r>
              <a:rPr lang="en-US" altLang="en-US" sz="2800" dirty="0">
                <a:latin typeface="Times New Roman" panose="02020603050405020304" pitchFamily="18" charset="0"/>
              </a:rPr>
              <a:t>    - </a:t>
            </a:r>
            <a:r>
              <a:rPr lang="en-US" altLang="en-US" sz="2800" dirty="0" err="1">
                <a:latin typeface="Times New Roman" panose="02020603050405020304" pitchFamily="18" charset="0"/>
              </a:rPr>
              <a:t>Bọn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địch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chống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quân</a:t>
            </a:r>
            <a:r>
              <a:rPr lang="en-US" altLang="en-US" sz="2800" dirty="0">
                <a:latin typeface="Times New Roman" panose="02020603050405020304" pitchFamily="18" charset="0"/>
              </a:rPr>
              <a:t> ta </a:t>
            </a:r>
            <a:r>
              <a:rPr lang="en-US" altLang="en-US" sz="2800" dirty="0" err="1">
                <a:latin typeface="Times New Roman" panose="02020603050405020304" pitchFamily="18" charset="0"/>
              </a:rPr>
              <a:t>tiêu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diệt</a:t>
            </a:r>
            <a:r>
              <a:rPr lang="en-US" altLang="en-US" sz="2800" dirty="0">
                <a:latin typeface="Times New Roman" panose="02020603050405020304" pitchFamily="18" charset="0"/>
              </a:rPr>
              <a:t>.</a:t>
            </a:r>
          </a:p>
          <a:p>
            <a:pPr marL="609600" indent="-609600" algn="just" eaLnBrk="1" hangingPunct="1">
              <a:buFontTx/>
              <a:buNone/>
            </a:pPr>
            <a:r>
              <a:rPr lang="en-US" altLang="en-US" sz="2800" dirty="0">
                <a:latin typeface="Times New Roman" panose="02020603050405020304" pitchFamily="18" charset="0"/>
              </a:rPr>
              <a:t>      - </a:t>
            </a:r>
            <a:r>
              <a:rPr lang="en-US" altLang="en-US" sz="2800" dirty="0" err="1">
                <a:latin typeface="Times New Roman" panose="02020603050405020304" pitchFamily="18" charset="0"/>
              </a:rPr>
              <a:t>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mạng</a:t>
            </a:r>
            <a:r>
              <a:rPr lang="en-US" altLang="en-US" sz="2800" dirty="0">
                <a:latin typeface="Times New Roman" panose="02020603050405020304" pitchFamily="18" charset="0"/>
              </a:rPr>
              <a:t>.</a:t>
            </a:r>
          </a:p>
        </p:txBody>
      </p:sp>
      <p:sp>
        <p:nvSpPr>
          <p:cNvPr id="22532" name="Rectangle 2"/>
          <p:cNvSpPr>
            <a:spLocks noChangeArrowheads="1"/>
          </p:cNvSpPr>
          <p:nvPr/>
        </p:nvSpPr>
        <p:spPr bwMode="auto">
          <a:xfrm>
            <a:off x="228600" y="2286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2400" b="1" dirty="0" err="1"/>
              <a:t>Bài</a:t>
            </a:r>
            <a:r>
              <a:rPr lang="en-US" altLang="en-US" sz="2400" b="1" dirty="0"/>
              <a:t> </a:t>
            </a:r>
            <a:r>
              <a:rPr lang="en-US" altLang="en-US" sz="2400" b="1" dirty="0" err="1"/>
              <a:t>tập</a:t>
            </a:r>
            <a:r>
              <a:rPr lang="en-US" altLang="en-US" sz="2400" b="1" dirty="0"/>
              <a:t> 6 (SGK/116)</a:t>
            </a:r>
          </a:p>
        </p:txBody>
      </p:sp>
      <p:sp>
        <p:nvSpPr>
          <p:cNvPr id="22533" name="TextBox 3"/>
          <p:cNvSpPr txBox="1">
            <a:spLocks noChangeArrowheads="1"/>
          </p:cNvSpPr>
          <p:nvPr/>
        </p:nvSpPr>
        <p:spPr bwMode="auto">
          <a:xfrm>
            <a:off x="533400" y="3062288"/>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800" dirty="0"/>
              <a:t>- </a:t>
            </a:r>
            <a:r>
              <a:rPr lang="en-US" altLang="en-US" sz="2800" dirty="0">
                <a:cs typeface="Times New Roman" panose="02020603050405020304" pitchFamily="18" charset="0"/>
              </a:rPr>
              <a:t>Lao </a:t>
            </a:r>
            <a:r>
              <a:rPr lang="en-US" altLang="en-US" sz="2800" dirty="0" err="1">
                <a:cs typeface="Times New Roman" panose="02020603050405020304" pitchFamily="18" charset="0"/>
              </a:rPr>
              <a:t>động</a:t>
            </a:r>
            <a:r>
              <a:rPr lang="en-US" altLang="en-US" sz="2800" dirty="0">
                <a:cs typeface="Times New Roman" panose="02020603050405020304" pitchFamily="18" charset="0"/>
              </a:rPr>
              <a:t> </a:t>
            </a:r>
            <a:r>
              <a:rPr lang="en-US" altLang="en-US" sz="2800" dirty="0" err="1">
                <a:cs typeface="Times New Roman" panose="02020603050405020304" pitchFamily="18" charset="0"/>
              </a:rPr>
              <a:t>là</a:t>
            </a:r>
            <a:r>
              <a:rPr lang="en-US" altLang="en-US" sz="2800" dirty="0">
                <a:cs typeface="Times New Roman" panose="02020603050405020304" pitchFamily="18" charset="0"/>
              </a:rPr>
              <a:t> </a:t>
            </a:r>
            <a:r>
              <a:rPr lang="en-US" altLang="en-US" sz="2800" b="1" dirty="0">
                <a:cs typeface="Times New Roman" panose="02020603050405020304" pitchFamily="18" charset="0"/>
              </a:rPr>
              <a:t>              </a:t>
            </a:r>
            <a:r>
              <a:rPr lang="en-US" altLang="en-US" sz="2800" dirty="0">
                <a:cs typeface="Times New Roman" panose="02020603050405020304" pitchFamily="18" charset="0"/>
              </a:rPr>
              <a:t>  </a:t>
            </a:r>
            <a:r>
              <a:rPr lang="en-US" altLang="en-US" sz="2800" dirty="0" err="1">
                <a:cs typeface="Times New Roman" panose="02020603050405020304" pitchFamily="18" charset="0"/>
              </a:rPr>
              <a:t>thiêng</a:t>
            </a:r>
            <a:r>
              <a:rPr lang="en-US" altLang="en-US" sz="2800" dirty="0">
                <a:cs typeface="Times New Roman" panose="02020603050405020304" pitchFamily="18" charset="0"/>
              </a:rPr>
              <a:t> </a:t>
            </a:r>
            <a:r>
              <a:rPr lang="en-US" altLang="en-US" sz="2800" dirty="0" err="1">
                <a:cs typeface="Times New Roman" panose="02020603050405020304" pitchFamily="18" charset="0"/>
              </a:rPr>
              <a:t>liêng</a:t>
            </a:r>
            <a:r>
              <a:rPr lang="en-US" altLang="en-US" sz="2800" dirty="0">
                <a:cs typeface="Times New Roman" panose="02020603050405020304" pitchFamily="18" charset="0"/>
              </a:rPr>
              <a:t>, </a:t>
            </a:r>
            <a:r>
              <a:rPr lang="en-US" altLang="en-US" sz="2800" dirty="0" err="1">
                <a:cs typeface="Times New Roman" panose="02020603050405020304" pitchFamily="18" charset="0"/>
              </a:rPr>
              <a:t>là</a:t>
            </a:r>
            <a:r>
              <a:rPr lang="en-US" altLang="en-US" sz="2800" dirty="0">
                <a:cs typeface="Times New Roman" panose="02020603050405020304" pitchFamily="18" charset="0"/>
              </a:rPr>
              <a:t> </a:t>
            </a:r>
            <a:r>
              <a:rPr lang="en-US" altLang="en-US" sz="2800" dirty="0" err="1">
                <a:cs typeface="Times New Roman" panose="02020603050405020304" pitchFamily="18" charset="0"/>
              </a:rPr>
              <a:t>nguồn</a:t>
            </a:r>
            <a:r>
              <a:rPr lang="en-US" altLang="en-US" sz="2800" dirty="0">
                <a:cs typeface="Times New Roman" panose="02020603050405020304" pitchFamily="18" charset="0"/>
              </a:rPr>
              <a:t> </a:t>
            </a:r>
            <a:r>
              <a:rPr lang="en-US" altLang="en-US" sz="2800" dirty="0" err="1">
                <a:cs typeface="Times New Roman" panose="02020603050405020304" pitchFamily="18" charset="0"/>
              </a:rPr>
              <a:t>sống</a:t>
            </a:r>
            <a:r>
              <a:rPr lang="en-US" altLang="en-US" sz="2800" dirty="0">
                <a:cs typeface="Times New Roman" panose="02020603050405020304" pitchFamily="18" charset="0"/>
              </a:rPr>
              <a:t>, </a:t>
            </a:r>
          </a:p>
          <a:p>
            <a:pPr algn="just" eaLnBrk="1" hangingPunct="1"/>
            <a:r>
              <a:rPr lang="en-US" altLang="en-US" sz="2800" dirty="0" err="1">
                <a:cs typeface="Times New Roman" panose="02020603050405020304" pitchFamily="18" charset="0"/>
              </a:rPr>
              <a:t>nguồn</a:t>
            </a:r>
            <a:r>
              <a:rPr lang="en-US" altLang="en-US" sz="2800" dirty="0">
                <a:cs typeface="Times New Roman" panose="02020603050405020304" pitchFamily="18" charset="0"/>
              </a:rPr>
              <a:t> </a:t>
            </a:r>
            <a:r>
              <a:rPr lang="en-US" altLang="en-US" sz="2800" dirty="0" err="1">
                <a:cs typeface="Times New Roman" panose="02020603050405020304" pitchFamily="18" charset="0"/>
              </a:rPr>
              <a:t>hạnh</a:t>
            </a:r>
            <a:r>
              <a:rPr lang="en-US" altLang="en-US" sz="2800" dirty="0">
                <a:cs typeface="Times New Roman" panose="02020603050405020304" pitchFamily="18" charset="0"/>
              </a:rPr>
              <a:t> </a:t>
            </a:r>
            <a:r>
              <a:rPr lang="en-US" altLang="en-US" sz="2800" dirty="0" err="1">
                <a:cs typeface="Times New Roman" panose="02020603050405020304" pitchFamily="18" charset="0"/>
              </a:rPr>
              <a:t>phúc</a:t>
            </a:r>
            <a:r>
              <a:rPr lang="en-US" altLang="en-US" sz="2800" dirty="0">
                <a:cs typeface="Times New Roman" panose="02020603050405020304" pitchFamily="18" charset="0"/>
              </a:rPr>
              <a:t> </a:t>
            </a:r>
            <a:r>
              <a:rPr lang="en-US" altLang="en-US" sz="2800" dirty="0" err="1">
                <a:cs typeface="Times New Roman" panose="02020603050405020304" pitchFamily="18" charset="0"/>
              </a:rPr>
              <a:t>của</a:t>
            </a:r>
            <a:r>
              <a:rPr lang="en-US" altLang="en-US" sz="2800" dirty="0">
                <a:cs typeface="Times New Roman" panose="02020603050405020304" pitchFamily="18" charset="0"/>
              </a:rPr>
              <a:t> </a:t>
            </a:r>
            <a:r>
              <a:rPr lang="en-US" altLang="en-US" sz="2800" dirty="0" err="1">
                <a:cs typeface="Times New Roman" panose="02020603050405020304" pitchFamily="18" charset="0"/>
              </a:rPr>
              <a:t>mỗi</a:t>
            </a:r>
            <a:r>
              <a:rPr lang="en-US" altLang="en-US" sz="2800" dirty="0">
                <a:cs typeface="Times New Roman" panose="02020603050405020304" pitchFamily="18" charset="0"/>
              </a:rPr>
              <a:t> </a:t>
            </a:r>
            <a:r>
              <a:rPr lang="en-US" altLang="en-US" sz="2800" dirty="0" err="1">
                <a:cs typeface="Times New Roman" panose="02020603050405020304" pitchFamily="18" charset="0"/>
              </a:rPr>
              <a:t>người</a:t>
            </a:r>
            <a:r>
              <a:rPr lang="en-US" altLang="en-US" sz="2800" dirty="0">
                <a:cs typeface="Times New Roman" panose="02020603050405020304" pitchFamily="18" charset="0"/>
              </a:rPr>
              <a:t>. </a:t>
            </a:r>
          </a:p>
          <a:p>
            <a:pPr algn="just" eaLnBrk="1" hangingPunct="1"/>
            <a:r>
              <a:rPr lang="en-US" altLang="en-US" sz="2800" dirty="0">
                <a:cs typeface="Times New Roman" panose="02020603050405020304" pitchFamily="18" charset="0"/>
              </a:rPr>
              <a:t>   - </a:t>
            </a:r>
            <a:r>
              <a:rPr lang="en-US" altLang="en-US" sz="2800" dirty="0" err="1">
                <a:cs typeface="Times New Roman" panose="02020603050405020304" pitchFamily="18" charset="0"/>
              </a:rPr>
              <a:t>Thầy</a:t>
            </a:r>
            <a:r>
              <a:rPr lang="en-US" altLang="en-US" sz="2800" dirty="0">
                <a:cs typeface="Times New Roman" panose="02020603050405020304" pitchFamily="18" charset="0"/>
              </a:rPr>
              <a:t> </a:t>
            </a:r>
            <a:r>
              <a:rPr lang="en-US" altLang="en-US" sz="2800" dirty="0" err="1">
                <a:cs typeface="Times New Roman" panose="02020603050405020304" pitchFamily="18" charset="0"/>
              </a:rPr>
              <a:t>hiệu</a:t>
            </a:r>
            <a:r>
              <a:rPr lang="en-US" altLang="en-US" sz="2800" dirty="0">
                <a:cs typeface="Times New Roman" panose="02020603050405020304" pitchFamily="18" charset="0"/>
              </a:rPr>
              <a:t> </a:t>
            </a:r>
            <a:r>
              <a:rPr lang="en-US" altLang="en-US" sz="2800" dirty="0" err="1">
                <a:cs typeface="Times New Roman" panose="02020603050405020304" pitchFamily="18" charset="0"/>
              </a:rPr>
              <a:t>trưởng</a:t>
            </a:r>
            <a:r>
              <a:rPr lang="en-US" altLang="en-US" sz="2800" dirty="0">
                <a:cs typeface="Times New Roman" panose="02020603050405020304" pitchFamily="18" charset="0"/>
              </a:rPr>
              <a:t> </a:t>
            </a:r>
            <a:r>
              <a:rPr lang="en-US" altLang="en-US" sz="2800" dirty="0" err="1">
                <a:cs typeface="Times New Roman" panose="02020603050405020304" pitchFamily="18" charset="0"/>
              </a:rPr>
              <a:t>đã</a:t>
            </a:r>
            <a:r>
              <a:rPr lang="en-US" altLang="en-US" sz="2800" dirty="0">
                <a:cs typeface="Times New Roman" panose="02020603050405020304" pitchFamily="18" charset="0"/>
              </a:rPr>
              <a:t> </a:t>
            </a:r>
            <a:r>
              <a:rPr lang="en-US" altLang="en-US" sz="2800" dirty="0" err="1">
                <a:cs typeface="Times New Roman" panose="02020603050405020304" pitchFamily="18" charset="0"/>
              </a:rPr>
              <a:t>giao</a:t>
            </a:r>
            <a:r>
              <a:rPr lang="en-US" altLang="en-US" sz="2800" dirty="0">
                <a:cs typeface="Times New Roman" panose="02020603050405020304" pitchFamily="18" charset="0"/>
              </a:rPr>
              <a:t> </a:t>
            </a:r>
            <a:r>
              <a:rPr lang="en-US" altLang="en-US" sz="2800" b="1" dirty="0">
                <a:cs typeface="Times New Roman" panose="02020603050405020304" pitchFamily="18" charset="0"/>
              </a:rPr>
              <a:t>                 </a:t>
            </a:r>
            <a:r>
              <a:rPr lang="en-US" altLang="en-US" sz="2800" dirty="0">
                <a:cs typeface="Times New Roman" panose="02020603050405020304" pitchFamily="18" charset="0"/>
              </a:rPr>
              <a:t> </a:t>
            </a:r>
            <a:r>
              <a:rPr lang="en-US" altLang="en-US" sz="2800" dirty="0" err="1">
                <a:cs typeface="Times New Roman" panose="02020603050405020304" pitchFamily="18" charset="0"/>
              </a:rPr>
              <a:t>cụ</a:t>
            </a:r>
            <a:r>
              <a:rPr lang="en-US" altLang="en-US" sz="2800" dirty="0">
                <a:cs typeface="Times New Roman" panose="02020603050405020304" pitchFamily="18" charset="0"/>
              </a:rPr>
              <a:t> </a:t>
            </a:r>
            <a:r>
              <a:rPr lang="en-US" altLang="en-US" sz="2800" dirty="0" err="1">
                <a:cs typeface="Times New Roman" panose="02020603050405020304" pitchFamily="18" charset="0"/>
              </a:rPr>
              <a:t>thể</a:t>
            </a:r>
            <a:r>
              <a:rPr lang="en-US" altLang="en-US" sz="2800" dirty="0">
                <a:cs typeface="Times New Roman" panose="02020603050405020304" pitchFamily="18" charset="0"/>
              </a:rPr>
              <a:t> </a:t>
            </a:r>
            <a:r>
              <a:rPr lang="en-US" altLang="en-US" sz="2800" dirty="0" err="1">
                <a:cs typeface="Times New Roman" panose="02020603050405020304" pitchFamily="18" charset="0"/>
              </a:rPr>
              <a:t>cho</a:t>
            </a:r>
            <a:r>
              <a:rPr lang="en-US" altLang="en-US" sz="2800" dirty="0">
                <a:cs typeface="Times New Roman" panose="02020603050405020304" pitchFamily="18" charset="0"/>
              </a:rPr>
              <a:t> </a:t>
            </a:r>
            <a:r>
              <a:rPr lang="en-US" altLang="en-US" sz="2800" dirty="0" err="1">
                <a:cs typeface="Times New Roman" panose="02020603050405020304" pitchFamily="18" charset="0"/>
              </a:rPr>
              <a:t>lớp</a:t>
            </a:r>
            <a:endParaRPr lang="en-US" altLang="en-US" sz="2800" dirty="0">
              <a:cs typeface="Times New Roman" panose="02020603050405020304" pitchFamily="18" charset="0"/>
            </a:endParaRPr>
          </a:p>
          <a:p>
            <a:pPr algn="just" eaLnBrk="1" hangingPunct="1"/>
            <a:r>
              <a:rPr lang="en-US" altLang="en-US" sz="2800" dirty="0">
                <a:cs typeface="Times New Roman" panose="02020603050405020304" pitchFamily="18" charset="0"/>
              </a:rPr>
              <a:t> </a:t>
            </a:r>
            <a:r>
              <a:rPr lang="en-US" altLang="en-US" sz="2800" dirty="0" err="1">
                <a:cs typeface="Times New Roman" panose="02020603050405020304" pitchFamily="18" charset="0"/>
              </a:rPr>
              <a:t>em</a:t>
            </a:r>
            <a:r>
              <a:rPr lang="en-US" altLang="en-US" sz="2800" dirty="0">
                <a:cs typeface="Times New Roman" panose="02020603050405020304" pitchFamily="18" charset="0"/>
              </a:rPr>
              <a:t> </a:t>
            </a:r>
            <a:r>
              <a:rPr lang="en-US" altLang="en-US" sz="2800" dirty="0" err="1">
                <a:cs typeface="Times New Roman" panose="02020603050405020304" pitchFamily="18" charset="0"/>
              </a:rPr>
              <a:t>trong</a:t>
            </a:r>
            <a:r>
              <a:rPr lang="en-US" altLang="en-US" sz="2800" dirty="0">
                <a:cs typeface="Times New Roman" panose="02020603050405020304" pitchFamily="18" charset="0"/>
              </a:rPr>
              <a:t> </a:t>
            </a:r>
            <a:r>
              <a:rPr lang="en-US" altLang="en-US" sz="2800" dirty="0" err="1">
                <a:cs typeface="Times New Roman" panose="02020603050405020304" pitchFamily="18" charset="0"/>
              </a:rPr>
              <a:t>đợt</a:t>
            </a:r>
            <a:r>
              <a:rPr lang="en-US" altLang="en-US" sz="2800" dirty="0">
                <a:cs typeface="Times New Roman" panose="02020603050405020304" pitchFamily="18" charset="0"/>
              </a:rPr>
              <a:t> </a:t>
            </a:r>
            <a:r>
              <a:rPr lang="en-US" altLang="en-US" sz="2800" dirty="0" err="1">
                <a:cs typeface="Times New Roman" panose="02020603050405020304" pitchFamily="18" charset="0"/>
              </a:rPr>
              <a:t>tuyên</a:t>
            </a:r>
            <a:r>
              <a:rPr lang="en-US" altLang="en-US" sz="2800" dirty="0">
                <a:cs typeface="Times New Roman" panose="02020603050405020304" pitchFamily="18" charset="0"/>
              </a:rPr>
              <a:t> </a:t>
            </a:r>
            <a:r>
              <a:rPr lang="en-US" altLang="en-US" sz="2800" dirty="0" err="1">
                <a:cs typeface="Times New Roman" panose="02020603050405020304" pitchFamily="18" charset="0"/>
              </a:rPr>
              <a:t>truyền</a:t>
            </a:r>
            <a:r>
              <a:rPr lang="en-US" altLang="en-US" sz="2800" dirty="0">
                <a:cs typeface="Times New Roman" panose="02020603050405020304" pitchFamily="18" charset="0"/>
              </a:rPr>
              <a:t> </a:t>
            </a:r>
            <a:r>
              <a:rPr lang="en-US" altLang="en-US" sz="2800" dirty="0" err="1">
                <a:cs typeface="Times New Roman" panose="02020603050405020304" pitchFamily="18" charset="0"/>
              </a:rPr>
              <a:t>phòng</a:t>
            </a:r>
            <a:r>
              <a:rPr lang="en-US" altLang="en-US" sz="2800" dirty="0">
                <a:cs typeface="Times New Roman" panose="02020603050405020304" pitchFamily="18" charset="0"/>
              </a:rPr>
              <a:t>  </a:t>
            </a:r>
            <a:r>
              <a:rPr lang="en-US" altLang="en-US" sz="2800" dirty="0" err="1">
                <a:cs typeface="Times New Roman" panose="02020603050405020304" pitchFamily="18" charset="0"/>
              </a:rPr>
              <a:t>chống</a:t>
            </a:r>
            <a:r>
              <a:rPr lang="en-US" altLang="en-US" sz="2800" dirty="0">
                <a:cs typeface="Times New Roman" panose="02020603050405020304" pitchFamily="18" charset="0"/>
              </a:rPr>
              <a:t> ma </a:t>
            </a:r>
            <a:r>
              <a:rPr lang="en-US" altLang="en-US" sz="2800" dirty="0" err="1">
                <a:cs typeface="Times New Roman" panose="02020603050405020304" pitchFamily="18" charset="0"/>
              </a:rPr>
              <a:t>túy</a:t>
            </a:r>
            <a:r>
              <a:rPr lang="en-US" altLang="en-US" sz="2800" dirty="0">
                <a:cs typeface="Times New Roman" panose="02020603050405020304" pitchFamily="18" charset="0"/>
              </a:rPr>
              <a:t>.</a:t>
            </a:r>
            <a:endParaRPr lang="en-US" altLang="en-US" sz="2800" dirty="0"/>
          </a:p>
        </p:txBody>
      </p:sp>
      <p:sp>
        <p:nvSpPr>
          <p:cNvPr id="22534" name="Content Placeholder 2"/>
          <p:cNvSpPr/>
          <p:nvPr/>
        </p:nvSpPr>
        <p:spPr bwMode="auto">
          <a:xfrm>
            <a:off x="503238" y="5715000"/>
            <a:ext cx="762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spcBef>
                <a:spcPct val="20000"/>
              </a:spcBef>
            </a:pPr>
            <a:r>
              <a:rPr lang="en-US" altLang="en-US" sz="2800">
                <a:cs typeface="Times New Roman" panose="02020603050405020304" pitchFamily="18" charset="0"/>
              </a:rPr>
              <a:t> - Em Thúy luôn luôn </a:t>
            </a:r>
            <a:r>
              <a:rPr lang="en-US" altLang="en-US" sz="2800" b="1">
                <a:cs typeface="Times New Roman" panose="02020603050405020304" pitchFamily="18" charset="0"/>
              </a:rPr>
              <a:t>               </a:t>
            </a:r>
            <a:r>
              <a:rPr lang="en-US" altLang="en-US" sz="2800">
                <a:cs typeface="Times New Roman" panose="02020603050405020304" pitchFamily="18" charset="0"/>
              </a:rPr>
              <a:t> quần áo sạch sẽ.</a:t>
            </a:r>
          </a:p>
          <a:p>
            <a:pPr marL="342900" indent="-342900" algn="just" eaLnBrk="1" hangingPunct="1">
              <a:spcBef>
                <a:spcPct val="20000"/>
              </a:spcBef>
            </a:pPr>
            <a:r>
              <a:rPr lang="en-US" altLang="en-US" sz="2800">
                <a:cs typeface="Times New Roman" panose="02020603050405020304" pitchFamily="18" charset="0"/>
              </a:rPr>
              <a:t>    - </a:t>
            </a:r>
            <a:r>
              <a:rPr lang="en-US" altLang="en-US" sz="2800" b="1">
                <a:cs typeface="Times New Roman" panose="02020603050405020304" pitchFamily="18" charset="0"/>
              </a:rPr>
              <a:t>             </a:t>
            </a:r>
            <a:r>
              <a:rPr lang="en-US" altLang="en-US" sz="2800">
                <a:cs typeface="Times New Roman" panose="02020603050405020304" pitchFamily="18" charset="0"/>
              </a:rPr>
              <a:t>Tổ quốc là sứ mệnh của quân đội.</a:t>
            </a:r>
          </a:p>
        </p:txBody>
      </p:sp>
      <p:sp>
        <p:nvSpPr>
          <p:cNvPr id="22535" name="Rectangle 2"/>
          <p:cNvSpPr>
            <a:spLocks noChangeArrowheads="1"/>
          </p:cNvSpPr>
          <p:nvPr/>
        </p:nvSpPr>
        <p:spPr bwMode="auto">
          <a:xfrm>
            <a:off x="5562600" y="13716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a:p>
        </p:txBody>
      </p:sp>
      <p:sp>
        <p:nvSpPr>
          <p:cNvPr id="22536" name="Rectangle 2"/>
          <p:cNvSpPr>
            <a:spLocks noChangeArrowheads="1"/>
          </p:cNvSpPr>
          <p:nvPr/>
        </p:nvSpPr>
        <p:spPr bwMode="auto">
          <a:xfrm>
            <a:off x="5715000" y="15240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a:p>
        </p:txBody>
      </p:sp>
      <p:sp>
        <p:nvSpPr>
          <p:cNvPr id="3" name="TextBox 2"/>
          <p:cNvSpPr txBox="1">
            <a:spLocks noChangeArrowheads="1"/>
          </p:cNvSpPr>
          <p:nvPr/>
        </p:nvSpPr>
        <p:spPr bwMode="auto">
          <a:xfrm>
            <a:off x="5749925" y="811213"/>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t>ngoan cố </a:t>
            </a:r>
            <a:endParaRPr lang="en-US" sz="2800"/>
          </a:p>
        </p:txBody>
      </p:sp>
      <p:sp>
        <p:nvSpPr>
          <p:cNvPr id="11" name="TextBox 10"/>
          <p:cNvSpPr txBox="1">
            <a:spLocks noChangeArrowheads="1"/>
          </p:cNvSpPr>
          <p:nvPr/>
        </p:nvSpPr>
        <p:spPr bwMode="auto">
          <a:xfrm>
            <a:off x="3362325" y="830263"/>
            <a:ext cx="2419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t>ngoan cường</a:t>
            </a:r>
            <a:endParaRPr lang="en-US" sz="2800"/>
          </a:p>
        </p:txBody>
      </p:sp>
      <p:sp>
        <p:nvSpPr>
          <p:cNvPr id="22539" name="TextBox 3"/>
          <p:cNvSpPr txBox="1">
            <a:spLocks noChangeArrowheads="1"/>
          </p:cNvSpPr>
          <p:nvPr/>
        </p:nvSpPr>
        <p:spPr bwMode="auto">
          <a:xfrm>
            <a:off x="228600" y="94773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400" b="1"/>
              <a:t>b/</a:t>
            </a:r>
          </a:p>
        </p:txBody>
      </p:sp>
      <p:sp>
        <p:nvSpPr>
          <p:cNvPr id="14" name="TextBox 13"/>
          <p:cNvSpPr txBox="1">
            <a:spLocks noChangeArrowheads="1"/>
          </p:cNvSpPr>
          <p:nvPr/>
        </p:nvSpPr>
        <p:spPr bwMode="auto">
          <a:xfrm>
            <a:off x="5314950" y="2586038"/>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t>nhiệm vụ </a:t>
            </a:r>
            <a:endParaRPr lang="en-US" sz="2800"/>
          </a:p>
        </p:txBody>
      </p:sp>
      <p:sp>
        <p:nvSpPr>
          <p:cNvPr id="15" name="TextBox 14"/>
          <p:cNvSpPr txBox="1">
            <a:spLocks noChangeArrowheads="1"/>
          </p:cNvSpPr>
          <p:nvPr/>
        </p:nvSpPr>
        <p:spPr bwMode="auto">
          <a:xfrm>
            <a:off x="2895600" y="2586038"/>
            <a:ext cx="2419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a:t>nghĩa vụ</a:t>
            </a:r>
            <a:endParaRPr lang="en-US" sz="2800"/>
          </a:p>
        </p:txBody>
      </p:sp>
      <p:sp>
        <p:nvSpPr>
          <p:cNvPr id="22542" name="TextBox 15"/>
          <p:cNvSpPr txBox="1">
            <a:spLocks noChangeArrowheads="1"/>
          </p:cNvSpPr>
          <p:nvPr/>
        </p:nvSpPr>
        <p:spPr bwMode="auto">
          <a:xfrm>
            <a:off x="249238" y="2643188"/>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400" b="1"/>
              <a:t>c/</a:t>
            </a:r>
          </a:p>
        </p:txBody>
      </p:sp>
      <p:sp>
        <p:nvSpPr>
          <p:cNvPr id="17" name="TextBox 16"/>
          <p:cNvSpPr txBox="1">
            <a:spLocks noChangeArrowheads="1"/>
          </p:cNvSpPr>
          <p:nvPr/>
        </p:nvSpPr>
        <p:spPr bwMode="auto">
          <a:xfrm>
            <a:off x="2895600" y="5073650"/>
            <a:ext cx="2419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a:t>giữ gìn</a:t>
            </a:r>
            <a:endParaRPr lang="en-US" sz="2800"/>
          </a:p>
        </p:txBody>
      </p:sp>
      <p:sp>
        <p:nvSpPr>
          <p:cNvPr id="18" name="TextBox 17"/>
          <p:cNvSpPr txBox="1">
            <a:spLocks noChangeArrowheads="1"/>
          </p:cNvSpPr>
          <p:nvPr/>
        </p:nvSpPr>
        <p:spPr bwMode="auto">
          <a:xfrm>
            <a:off x="5219700" y="5086350"/>
            <a:ext cx="182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t>Bảo vệ </a:t>
            </a:r>
            <a:endParaRPr lang="en-US" sz="2800"/>
          </a:p>
        </p:txBody>
      </p:sp>
      <p:sp>
        <p:nvSpPr>
          <p:cNvPr id="22545" name="TextBox 18"/>
          <p:cNvSpPr txBox="1">
            <a:spLocks noChangeArrowheads="1"/>
          </p:cNvSpPr>
          <p:nvPr/>
        </p:nvSpPr>
        <p:spPr bwMode="auto">
          <a:xfrm>
            <a:off x="249238" y="5065713"/>
            <a:ext cx="45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400" b="1"/>
              <a:t>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00764 L -0.125 0.14861 " pathEditMode="relative" rAng="0" ptsTypes="AA">
                                      <p:cBhvr>
                                        <p:cTn id="6" dur="2000" fill="hold"/>
                                        <p:tgtEl>
                                          <p:spTgt spid="11"/>
                                        </p:tgtEl>
                                        <p:attrNameLst>
                                          <p:attrName>ppt_x</p:attrName>
                                          <p:attrName>ppt_y</p:attrName>
                                        </p:attrNameLst>
                                      </p:cBhvr>
                                      <p:rCtr x="-6250" y="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556E-7 2.77556E-17 L -0.37882 0.07708 " pathEditMode="relative" rAng="0" ptsTypes="AA">
                                      <p:cBhvr>
                                        <p:cTn id="10" dur="2000" fill="hold"/>
                                        <p:tgtEl>
                                          <p:spTgt spid="3"/>
                                        </p:tgtEl>
                                        <p:attrNameLst>
                                          <p:attrName>ppt_x</p:attrName>
                                          <p:attrName>ppt_y</p:attrName>
                                        </p:attrNameLst>
                                      </p:cBhvr>
                                      <p:rCtr x="-18941" y="384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3229 0.00764 L -0.03438 0.07176 " pathEditMode="relative" rAng="0" ptsTypes="AA">
                                      <p:cBhvr>
                                        <p:cTn id="14" dur="2000" fill="hold"/>
                                        <p:tgtEl>
                                          <p:spTgt spid="15"/>
                                        </p:tgtEl>
                                        <p:attrNameLst>
                                          <p:attrName>ppt_x</p:attrName>
                                          <p:attrName>ppt_y</p:attrName>
                                        </p:attrNameLst>
                                      </p:cBhvr>
                                      <p:rCtr x="-104" y="319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11022E-16 2.22222E-6 L -0.06458 0.20139 " pathEditMode="relative" rAng="0" ptsTypes="AA">
                                      <p:cBhvr>
                                        <p:cTn id="18" dur="2000" fill="hold"/>
                                        <p:tgtEl>
                                          <p:spTgt spid="14"/>
                                        </p:tgtEl>
                                        <p:attrNameLst>
                                          <p:attrName>ppt_x</p:attrName>
                                          <p:attrName>ppt_y</p:attrName>
                                        </p:attrNameLst>
                                      </p:cBhvr>
                                      <p:rCtr x="-3229" y="1006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66667E-6 0.00764 L 0.10104 0.08889 " pathEditMode="relative" rAng="0" ptsTypes="AA">
                                      <p:cBhvr>
                                        <p:cTn id="22" dur="2000" fill="hold"/>
                                        <p:tgtEl>
                                          <p:spTgt spid="17"/>
                                        </p:tgtEl>
                                        <p:attrNameLst>
                                          <p:attrName>ppt_x</p:attrName>
                                          <p:attrName>ppt_y</p:attrName>
                                        </p:attrNameLst>
                                      </p:cBhvr>
                                      <p:rCtr x="5052" y="405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33333E-6 3.7037E-7 L -0.44583 0.16481 " pathEditMode="relative" rAng="0" ptsTypes="AA">
                                      <p:cBhvr>
                                        <p:cTn id="26" dur="2000" fill="hold"/>
                                        <p:tgtEl>
                                          <p:spTgt spid="18"/>
                                        </p:tgtEl>
                                        <p:attrNameLst>
                                          <p:attrName>ppt_x</p:attrName>
                                          <p:attrName>ppt_y</p:attrName>
                                        </p:attrNameLst>
                                      </p:cBhvr>
                                      <p:rCtr x="-22292" y="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5"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0" y="2971800"/>
            <a:ext cx="876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z="2400">
                <a:latin typeface=".VnTime" panose="020B7200000000000000" pitchFamily="34" charset="0"/>
              </a:rPr>
              <a:t>- </a:t>
            </a:r>
            <a:r>
              <a:rPr lang="en-US" altLang="en-US" sz="2400">
                <a:cs typeface="Times New Roman" panose="02020603050405020304" pitchFamily="18" charset="0"/>
              </a:rPr>
              <a:t>Nó ...................tử tế với mọi người xung quanh nên ai cũng mến nó.</a:t>
            </a:r>
          </a:p>
          <a:p>
            <a:r>
              <a:rPr lang="en-US" altLang="en-US" sz="2400">
                <a:cs typeface="Times New Roman" panose="02020603050405020304" pitchFamily="18" charset="0"/>
              </a:rPr>
              <a:t>- Mọi người đều bất bình trước thái độ ................của nó đối với trẻ em.</a:t>
            </a:r>
            <a:endParaRPr lang="en-US" altLang="en-US" sz="2400">
              <a:latin typeface=".VnTime" panose="020B7200000000000000" pitchFamily="34" charset="0"/>
            </a:endParaRPr>
          </a:p>
        </p:txBody>
      </p:sp>
      <p:sp>
        <p:nvSpPr>
          <p:cNvPr id="32776" name="Rectangle 8"/>
          <p:cNvSpPr>
            <a:spLocks noChangeArrowheads="1"/>
          </p:cNvSpPr>
          <p:nvPr/>
        </p:nvSpPr>
        <p:spPr bwMode="auto">
          <a:xfrm>
            <a:off x="2819400" y="2570480"/>
            <a:ext cx="1066800" cy="457200"/>
          </a:xfrm>
          <a:prstGeom prst="rect">
            <a:avLst/>
          </a:prstGeom>
          <a:noFill/>
          <a:ln w="9525">
            <a:solidFill>
              <a:srgbClr val="00CC99"/>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400" b="1" dirty="0">
                <a:latin typeface=".VnTime" panose="020B7200000000000000" pitchFamily="34" charset="0"/>
              </a:rPr>
              <a:t>®</a:t>
            </a:r>
            <a:r>
              <a:rPr lang="en-US" altLang="en-US" sz="2400" b="1" dirty="0" err="1">
                <a:latin typeface=".VnTime" panose="020B7200000000000000" pitchFamily="34" charset="0"/>
              </a:rPr>
              <a:t>èi</a:t>
            </a:r>
            <a:r>
              <a:rPr lang="en-US" altLang="en-US" sz="2400" b="1" dirty="0">
                <a:latin typeface=".VnTime" panose="020B7200000000000000" pitchFamily="34" charset="0"/>
              </a:rPr>
              <a:t> ®·</a:t>
            </a:r>
            <a:r>
              <a:rPr lang="en-US" altLang="en-US" sz="2400" b="1" dirty="0" err="1">
                <a:latin typeface=".VnTime" panose="020B7200000000000000" pitchFamily="34" charset="0"/>
              </a:rPr>
              <a:t>i</a:t>
            </a:r>
            <a:endParaRPr lang="en-US" altLang="en-US" sz="2400" b="1" dirty="0">
              <a:latin typeface=".VnTime" panose="020B7200000000000000" pitchFamily="34" charset="0"/>
            </a:endParaRPr>
          </a:p>
        </p:txBody>
      </p:sp>
      <p:sp>
        <p:nvSpPr>
          <p:cNvPr id="23557" name="Rectangle 10"/>
          <p:cNvSpPr>
            <a:spLocks noChangeArrowheads="1"/>
          </p:cNvSpPr>
          <p:nvPr/>
        </p:nvSpPr>
        <p:spPr bwMode="auto">
          <a:xfrm>
            <a:off x="323215" y="4800600"/>
            <a:ext cx="849788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indent="0">
              <a:buFontTx/>
              <a:buNone/>
            </a:pPr>
            <a:r>
              <a:rPr lang="en-US" altLang="en-US" sz="2400">
                <a:cs typeface="Times New Roman" panose="02020603050405020304" pitchFamily="18" charset="0"/>
              </a:rPr>
              <a:t>- Cuộc Cách mạng tháng Tám có ý nghĩa..................đối với </a:t>
            </a:r>
          </a:p>
          <a:p>
            <a:pPr marL="0" indent="0">
              <a:buFontTx/>
              <a:buNone/>
            </a:pPr>
            <a:r>
              <a:rPr lang="en-US" altLang="en-US" sz="2400">
                <a:cs typeface="Times New Roman" panose="02020603050405020304" pitchFamily="18" charset="0"/>
              </a:rPr>
              <a:t>vận mệnh dân tộc.</a:t>
            </a:r>
          </a:p>
          <a:p>
            <a:pPr marL="0" indent="0">
              <a:buFontTx/>
              <a:buNone/>
            </a:pPr>
            <a:r>
              <a:rPr lang="en-US" altLang="en-US" sz="2400">
                <a:cs typeface="Times New Roman" panose="02020603050405020304" pitchFamily="18" charset="0"/>
              </a:rPr>
              <a:t>- Ông ta thân hình ................ như hộ pháp.</a:t>
            </a:r>
            <a:endParaRPr lang="en-US" altLang="en-US" sz="2400">
              <a:latin typeface=".VnTime" panose="020B7200000000000000" pitchFamily="34" charset="0"/>
            </a:endParaRPr>
          </a:p>
        </p:txBody>
      </p:sp>
      <p:sp>
        <p:nvSpPr>
          <p:cNvPr id="32779" name="Rectangle 11"/>
          <p:cNvSpPr>
            <a:spLocks noChangeArrowheads="1"/>
          </p:cNvSpPr>
          <p:nvPr/>
        </p:nvSpPr>
        <p:spPr bwMode="auto">
          <a:xfrm>
            <a:off x="457200" y="4557395"/>
            <a:ext cx="1447800" cy="395288"/>
          </a:xfrm>
          <a:prstGeom prst="rect">
            <a:avLst/>
          </a:prstGeom>
          <a:noFill/>
          <a:ln w="9525">
            <a:solidFill>
              <a:srgbClr val="00CC99"/>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400" b="1">
                <a:latin typeface=".VnTime" panose="020B7200000000000000" pitchFamily="34" charset="0"/>
              </a:rPr>
              <a:t>träng ®¹i</a:t>
            </a:r>
          </a:p>
        </p:txBody>
      </p:sp>
      <p:sp>
        <p:nvSpPr>
          <p:cNvPr id="32780" name="Rectangle 12"/>
          <p:cNvSpPr>
            <a:spLocks noChangeArrowheads="1"/>
          </p:cNvSpPr>
          <p:nvPr/>
        </p:nvSpPr>
        <p:spPr bwMode="auto">
          <a:xfrm>
            <a:off x="2286000" y="4572000"/>
            <a:ext cx="757238" cy="395288"/>
          </a:xfrm>
          <a:prstGeom prst="rect">
            <a:avLst/>
          </a:prstGeom>
          <a:noFill/>
          <a:ln w="9525">
            <a:solidFill>
              <a:srgbClr val="00CC99"/>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400" b="1">
                <a:latin typeface=".VnTime" panose="020B7200000000000000" pitchFamily="34" charset="0"/>
              </a:rPr>
              <a:t>to lín</a:t>
            </a:r>
          </a:p>
        </p:txBody>
      </p:sp>
      <p:sp>
        <p:nvSpPr>
          <p:cNvPr id="23560" name="Rectangle 16"/>
          <p:cNvSpPr>
            <a:spLocks noChangeArrowheads="1"/>
          </p:cNvSpPr>
          <p:nvPr/>
        </p:nvSpPr>
        <p:spPr bwMode="auto">
          <a:xfrm rot="10800000" flipV="1">
            <a:off x="114300" y="792956"/>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r>
              <a:rPr lang="en-US" altLang="en-US" sz="2400"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Trong</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các</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cặp</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câu</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sau</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câu</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nào</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có</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thể</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dùng</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hai</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từ</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đồng</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nghĩa</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thay</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thế</a:t>
            </a:r>
            <a:r>
              <a:rPr lang="en-US" altLang="en-US" sz="2000" b="1" dirty="0">
                <a:solidFill>
                  <a:schemeClr val="tx2"/>
                </a:solidFill>
                <a:cs typeface="Times New Roman" panose="02020603050405020304" pitchFamily="18" charset="0"/>
              </a:rPr>
              <a:t> </a:t>
            </a:r>
          </a:p>
          <a:p>
            <a:pPr algn="just"/>
            <a:r>
              <a:rPr lang="en-US" altLang="en-US" sz="2000" b="1" dirty="0" err="1">
                <a:solidFill>
                  <a:schemeClr val="tx2"/>
                </a:solidFill>
                <a:cs typeface="Times New Roman" panose="02020603050405020304" pitchFamily="18" charset="0"/>
              </a:rPr>
              <a:t>nhau</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câu</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nào</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chỉ</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có</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thể</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dùng</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được</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một</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trong</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hai</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từ</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đồng</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nghĩa</a:t>
            </a:r>
            <a:r>
              <a:rPr lang="en-US" altLang="en-US" sz="2000" b="1" dirty="0">
                <a:solidFill>
                  <a:schemeClr val="tx2"/>
                </a:solidFill>
                <a:cs typeface="Times New Roman" panose="02020603050405020304" pitchFamily="18" charset="0"/>
              </a:rPr>
              <a:t> </a:t>
            </a:r>
            <a:r>
              <a:rPr lang="en-US" altLang="en-US" sz="2000" b="1" dirty="0" err="1">
                <a:solidFill>
                  <a:schemeClr val="tx2"/>
                </a:solidFill>
                <a:cs typeface="Times New Roman" panose="02020603050405020304" pitchFamily="18" charset="0"/>
              </a:rPr>
              <a:t>đó</a:t>
            </a:r>
            <a:r>
              <a:rPr lang="en-US" altLang="en-US" sz="2000" b="1" dirty="0">
                <a:solidFill>
                  <a:schemeClr val="tx2"/>
                </a:solidFill>
                <a:cs typeface="Times New Roman" panose="02020603050405020304" pitchFamily="18" charset="0"/>
              </a:rPr>
              <a:t>?</a:t>
            </a:r>
          </a:p>
          <a:p>
            <a:pPr algn="just"/>
            <a:endParaRPr lang="en-US" altLang="en-US" sz="2000" b="1" dirty="0">
              <a:solidFill>
                <a:schemeClr val="tx2"/>
              </a:solidFill>
              <a:latin typeface=".VnTime" panose="020B7200000000000000" pitchFamily="34" charset="0"/>
            </a:endParaRPr>
          </a:p>
        </p:txBody>
      </p:sp>
      <p:sp>
        <p:nvSpPr>
          <p:cNvPr id="23561" name="TextBox 16"/>
          <p:cNvSpPr txBox="1">
            <a:spLocks noChangeArrowheads="1"/>
          </p:cNvSpPr>
          <p:nvPr/>
        </p:nvSpPr>
        <p:spPr bwMode="auto">
          <a:xfrm>
            <a:off x="0" y="259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latin typeface="Arial" panose="020B0604020202020204" pitchFamily="34" charset="0"/>
              </a:rPr>
              <a:t>a/</a:t>
            </a:r>
          </a:p>
        </p:txBody>
      </p:sp>
      <p:sp>
        <p:nvSpPr>
          <p:cNvPr id="23562" name="TextBox 17"/>
          <p:cNvSpPr txBox="1">
            <a:spLocks noChangeArrowheads="1"/>
          </p:cNvSpPr>
          <p:nvPr/>
        </p:nvSpPr>
        <p:spPr bwMode="auto">
          <a:xfrm>
            <a:off x="0" y="464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latin typeface="Arial" panose="020B0604020202020204" pitchFamily="34" charset="0"/>
              </a:rPr>
              <a:t>b/</a:t>
            </a:r>
          </a:p>
        </p:txBody>
      </p:sp>
      <p:sp>
        <p:nvSpPr>
          <p:cNvPr id="23563" name="Rectangle 16"/>
          <p:cNvSpPr>
            <a:spLocks noChangeArrowheads="1"/>
          </p:cNvSpPr>
          <p:nvPr/>
        </p:nvSpPr>
        <p:spPr bwMode="auto">
          <a:xfrm>
            <a:off x="304800" y="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dirty="0" err="1"/>
              <a:t>Bài</a:t>
            </a:r>
            <a:r>
              <a:rPr lang="en-US" altLang="en-US" sz="2800" b="1" dirty="0"/>
              <a:t> tập7: SGK/116</a:t>
            </a:r>
          </a:p>
        </p:txBody>
      </p:sp>
      <p:sp>
        <p:nvSpPr>
          <p:cNvPr id="14" name="Rectangle 8">
            <a:extLst>
              <a:ext uri="{FF2B5EF4-FFF2-40B4-BE49-F238E27FC236}">
                <a16:creationId xmlns:a16="http://schemas.microsoft.com/office/drawing/2014/main" id="{8EBE1F2A-47CA-4C48-9E15-D94BB8D36B58}"/>
              </a:ext>
            </a:extLst>
          </p:cNvPr>
          <p:cNvSpPr>
            <a:spLocks noChangeArrowheads="1"/>
          </p:cNvSpPr>
          <p:nvPr/>
        </p:nvSpPr>
        <p:spPr bwMode="auto">
          <a:xfrm>
            <a:off x="1597819" y="2570480"/>
            <a:ext cx="1066800" cy="457200"/>
          </a:xfrm>
          <a:prstGeom prst="rect">
            <a:avLst/>
          </a:prstGeom>
          <a:noFill/>
          <a:ln w="9525">
            <a:solidFill>
              <a:srgbClr val="00CC99"/>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en-US" sz="2400" b="1" dirty="0">
                <a:latin typeface=".VnTime" panose="020B7200000000000000" pitchFamily="34" charset="0"/>
              </a:rPr>
              <a:t>®</a:t>
            </a:r>
            <a:r>
              <a:rPr lang="en-US" altLang="en-US" sz="2400" b="1" dirty="0" err="1">
                <a:latin typeface=".VnTime" panose="020B7200000000000000" pitchFamily="34" charset="0"/>
              </a:rPr>
              <a:t>èi</a:t>
            </a:r>
            <a:r>
              <a:rPr lang="en-US" altLang="en-US" sz="2400" b="1" dirty="0">
                <a:latin typeface=".VnTime" panose="020B7200000000000000" pitchFamily="34" charset="0"/>
              </a:rPr>
              <a:t> </a:t>
            </a:r>
            <a:r>
              <a:rPr lang="en-US" altLang="en-US" sz="2400" b="1" dirty="0" err="1">
                <a:latin typeface=".VnTime" panose="020B7200000000000000" pitchFamily="34" charset="0"/>
              </a:rPr>
              <a:t>xử</a:t>
            </a:r>
            <a:endParaRPr lang="en-US" altLang="en-US" sz="2400" b="1" dirty="0">
              <a:latin typeface=".VnTime"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833333 -9.25926e-05 L -0.233333 0.114074 " pathEditMode="relative" rAng="0" ptsTypes="">
                                      <p:cBhvr>
                                        <p:cTn id="6" dur="500" fill="hold"/>
                                        <p:tgtEl>
                                          <p:spTgt spid="32776"/>
                                        </p:tgtEl>
                                        <p:attrNameLst>
                                          <p:attrName>ppt_x</p:attrName>
                                          <p:attrName>ppt_y</p:attrName>
                                        </p:attrNameLst>
                                      </p:cBhvr>
                                      <p:rCtr x="-7400" y="50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249966 0.0222208 L 0.5375 0.0824122 " pathEditMode="relative" rAng="0" ptsTypes="AA">
                                      <p:cBhvr>
                                        <p:cTn id="10" dur="500" fill="hold"/>
                                        <p:tgtEl>
                                          <p:spTgt spid="32779"/>
                                        </p:tgtEl>
                                        <p:attrNameLst>
                                          <p:attrName>ppt_x</p:attrName>
                                          <p:attrName>ppt_y</p:attrName>
                                        </p:attrNameLst>
                                      </p:cBhvr>
                                      <p:rCtr x="28100" y="30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 -9.25926e-05 L 0.0669444 0.193426 " pathEditMode="relative" rAng="0" ptsTypes="">
                                      <p:cBhvr>
                                        <p:cTn id="14" dur="500" fill="hold"/>
                                        <p:tgtEl>
                                          <p:spTgt spid="32780"/>
                                        </p:tgtEl>
                                        <p:attrNameLst>
                                          <p:attrName>ppt_x</p:attrName>
                                          <p:attrName>ppt_y</p:attrName>
                                        </p:attrNameLst>
                                      </p:cBhvr>
                                      <p:rCtr x="3400" y="86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833333 -9.25926e-05 L -0.233333 0.114074 " pathEditMode="relative" rAng="0" ptsTypes="">
                                      <p:cBhvr>
                                        <p:cTn id="18" dur="500" fill="hold"/>
                                        <p:tgtEl>
                                          <p:spTgt spid="14"/>
                                        </p:tgtEl>
                                        <p:attrNameLst>
                                          <p:attrName>ppt_x</p:attrName>
                                          <p:attrName>ppt_y</p:attrName>
                                        </p:attrNameLst>
                                      </p:cBhvr>
                                      <p:rCtr x="-7400"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bldLvl="0" animBg="1"/>
      <p:bldP spid="32779" grpId="0" bldLvl="0" animBg="1"/>
      <p:bldP spid="32780" grpId="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533400" y="2286000"/>
            <a:ext cx="8077200" cy="1752600"/>
          </a:xfrm>
        </p:spPr>
        <p:txBody>
          <a:bodyPr/>
          <a:lstStyle/>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khỏe</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bình</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thường</a:t>
            </a:r>
            <a:r>
              <a:rPr lang="en-US" altLang="en-US" sz="2800" i="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Hắn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kẻ</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tầm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thường</a:t>
            </a:r>
            <a:r>
              <a:rPr lang="en-US" altLang="en-US" sz="2800" i="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hòa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0-0.</a:t>
            </a:r>
          </a:p>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lấy</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hậu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quả</a:t>
            </a:r>
            <a:r>
              <a:rPr lang="en-US" altLang="en-US" sz="2800" i="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eaLnBrk="1" hangingPunct="1"/>
            <a:endParaRPr lang="en-US" altLang="en-US" sz="2800" dirty="0">
              <a:latin typeface="Times New Roman" panose="02020603050405020304" pitchFamily="18" charset="0"/>
              <a:cs typeface="Times New Roman" panose="02020603050405020304" pitchFamily="18" charset="0"/>
            </a:endParaRPr>
          </a:p>
        </p:txBody>
      </p:sp>
      <p:sp>
        <p:nvSpPr>
          <p:cNvPr id="24579" name="Rectangle 5"/>
          <p:cNvSpPr>
            <a:spLocks noChangeArrowheads="1"/>
          </p:cNvSpPr>
          <p:nvPr/>
        </p:nvSpPr>
        <p:spPr bwMode="auto">
          <a:xfrm>
            <a:off x="228600" y="3048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a:solidFill>
                <a:schemeClr val="tx2"/>
              </a:solidFill>
            </a:endParaRPr>
          </a:p>
        </p:txBody>
      </p:sp>
      <p:sp>
        <p:nvSpPr>
          <p:cNvPr id="27654" name="Rectangle 6"/>
          <p:cNvSpPr>
            <a:spLocks noChangeArrowheads="1"/>
          </p:cNvSpPr>
          <p:nvPr/>
        </p:nvSpPr>
        <p:spPr bwMode="auto">
          <a:xfrm>
            <a:off x="381000" y="2286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dirty="0" err="1">
                <a:solidFill>
                  <a:schemeClr val="tx2"/>
                </a:solidFill>
              </a:rPr>
              <a:t>Bài</a:t>
            </a:r>
            <a:r>
              <a:rPr lang="en-US" altLang="en-US" sz="2800" b="1" dirty="0">
                <a:solidFill>
                  <a:schemeClr val="tx2"/>
                </a:solidFill>
              </a:rPr>
              <a:t> </a:t>
            </a:r>
            <a:r>
              <a:rPr lang="en-US" altLang="en-US" sz="2800" b="1" dirty="0" err="1">
                <a:solidFill>
                  <a:schemeClr val="tx2"/>
                </a:solidFill>
              </a:rPr>
              <a:t>tập</a:t>
            </a:r>
            <a:r>
              <a:rPr lang="en-US" altLang="en-US" sz="2800" b="1" dirty="0">
                <a:solidFill>
                  <a:schemeClr val="tx2"/>
                </a:solidFill>
              </a:rPr>
              <a:t> 8</a:t>
            </a:r>
            <a:r>
              <a:rPr lang="en-US" altLang="en-US" sz="2800" dirty="0">
                <a:solidFill>
                  <a:schemeClr val="tx2"/>
                </a:solidFill>
              </a:rPr>
              <a:t>: </a:t>
            </a:r>
            <a:r>
              <a:rPr lang="en-US" altLang="en-US" sz="2800" b="1" dirty="0">
                <a:solidFill>
                  <a:schemeClr val="tx2"/>
                </a:solidFill>
              </a:rPr>
              <a:t>SGK/11</a:t>
            </a:r>
            <a:r>
              <a:rPr lang="en-US" altLang="en-US" sz="2800" dirty="0">
                <a:solidFill>
                  <a:schemeClr val="tx2"/>
                </a:solidFill>
              </a:rPr>
              <a:t>7</a:t>
            </a:r>
          </a:p>
        </p:txBody>
      </p:sp>
      <p:sp>
        <p:nvSpPr>
          <p:cNvPr id="27655" name="Rectangle 7"/>
          <p:cNvSpPr>
            <a:spLocks noChangeArrowheads="1"/>
          </p:cNvSpPr>
          <p:nvPr/>
        </p:nvSpPr>
        <p:spPr bwMode="auto">
          <a:xfrm>
            <a:off x="304800" y="13716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a:solidFill>
                  <a:schemeClr val="accent2"/>
                </a:solidFill>
              </a:rPr>
              <a:t>Em hãy đặt câu với mỗi từ: bình thường, tầm thường, kết quả, hậu quả.</a:t>
            </a:r>
          </a:p>
        </p:txBody>
      </p:sp>
      <p:sp>
        <p:nvSpPr>
          <p:cNvPr id="27656" name="Rectangle 8"/>
          <p:cNvSpPr>
            <a:spLocks noChangeArrowheads="1"/>
          </p:cNvSpPr>
          <p:nvPr/>
        </p:nvSpPr>
        <p:spPr bwMode="auto">
          <a:xfrm>
            <a:off x="685800" y="76200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dirty="0" err="1"/>
              <a:t>Đặt</a:t>
            </a:r>
            <a:r>
              <a:rPr lang="en-US" altLang="en-US" sz="2800" b="1" dirty="0"/>
              <a:t> </a:t>
            </a:r>
            <a:r>
              <a:rPr lang="en-US" altLang="en-US" sz="2800" b="1" dirty="0" err="1"/>
              <a:t>câu</a:t>
            </a:r>
            <a:r>
              <a:rPr lang="en-US" altLang="en-US" sz="2800" b="1" dirty="0"/>
              <a:t> </a:t>
            </a:r>
            <a:r>
              <a:rPr lang="en-US" altLang="en-US" sz="2800" b="1" dirty="0" err="1"/>
              <a:t>theo</a:t>
            </a:r>
            <a:r>
              <a:rPr lang="en-US" altLang="en-US" sz="2800" b="1" dirty="0"/>
              <a:t> </a:t>
            </a:r>
            <a:r>
              <a:rPr lang="en-US" altLang="en-US" sz="2800" b="1" dirty="0" err="1"/>
              <a:t>yêu</a:t>
            </a:r>
            <a:r>
              <a:rPr lang="en-US" altLang="en-US" sz="2800" b="1" dirty="0"/>
              <a:t> </a:t>
            </a:r>
            <a:r>
              <a:rPr lang="en-US" altLang="en-US" sz="2800" b="1" dirty="0" err="1"/>
              <a:t>cầu</a:t>
            </a:r>
            <a:endParaRPr lang="en-US" alt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6"/>
                                        </p:tgtEl>
                                        <p:attrNameLst>
                                          <p:attrName>style.visibility</p:attrName>
                                        </p:attrNameLst>
                                      </p:cBhvr>
                                      <p:to>
                                        <p:strVal val="visible"/>
                                      </p:to>
                                    </p:set>
                                    <p:anim calcmode="lin" valueType="num">
                                      <p:cBhvr additive="base">
                                        <p:cTn id="13" dur="500" fill="hold"/>
                                        <p:tgtEl>
                                          <p:spTgt spid="27656"/>
                                        </p:tgtEl>
                                        <p:attrNameLst>
                                          <p:attrName>ppt_x</p:attrName>
                                        </p:attrNameLst>
                                      </p:cBhvr>
                                      <p:tavLst>
                                        <p:tav tm="0">
                                          <p:val>
                                            <p:strVal val="#ppt_x"/>
                                          </p:val>
                                        </p:tav>
                                        <p:tav tm="100000">
                                          <p:val>
                                            <p:strVal val="#ppt_x"/>
                                          </p:val>
                                        </p:tav>
                                      </p:tavLst>
                                    </p:anim>
                                    <p:anim calcmode="lin" valueType="num">
                                      <p:cBhvr additive="base">
                                        <p:cTn id="14"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655"/>
                                        </p:tgtEl>
                                        <p:attrNameLst>
                                          <p:attrName>style.visibility</p:attrName>
                                        </p:attrNameLst>
                                      </p:cBhvr>
                                      <p:to>
                                        <p:strVal val="visible"/>
                                      </p:to>
                                    </p:set>
                                    <p:animEffect transition="in" filter="fade">
                                      <p:cBhvr>
                                        <p:cTn id="19" dur="1000"/>
                                        <p:tgtEl>
                                          <p:spTgt spid="27655"/>
                                        </p:tgtEl>
                                      </p:cBhvr>
                                    </p:animEffect>
                                    <p:anim calcmode="lin" valueType="num">
                                      <p:cBhvr>
                                        <p:cTn id="20" dur="1000" fill="hold"/>
                                        <p:tgtEl>
                                          <p:spTgt spid="27655"/>
                                        </p:tgtEl>
                                        <p:attrNameLst>
                                          <p:attrName>ppt_x</p:attrName>
                                        </p:attrNameLst>
                                      </p:cBhvr>
                                      <p:tavLst>
                                        <p:tav tm="0">
                                          <p:val>
                                            <p:strVal val="#ppt_x"/>
                                          </p:val>
                                        </p:tav>
                                        <p:tav tm="100000">
                                          <p:val>
                                            <p:strVal val="#ppt_x"/>
                                          </p:val>
                                        </p:tav>
                                      </p:tavLst>
                                    </p:anim>
                                    <p:anim calcmode="lin" valueType="num">
                                      <p:cBhvr>
                                        <p:cTn id="21" dur="1000" fill="hold"/>
                                        <p:tgtEl>
                                          <p:spTgt spid="2765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650">
                                            <p:txEl>
                                              <p:pRg st="0" end="0"/>
                                            </p:txEl>
                                          </p:spTgt>
                                        </p:tgtEl>
                                        <p:attrNameLst>
                                          <p:attrName>style.visibility</p:attrName>
                                        </p:attrNameLst>
                                      </p:cBhvr>
                                      <p:to>
                                        <p:strVal val="visible"/>
                                      </p:to>
                                    </p:set>
                                    <p:animEffect transition="in" filter="fade">
                                      <p:cBhvr>
                                        <p:cTn id="26" dur="1000"/>
                                        <p:tgtEl>
                                          <p:spTgt spid="27650">
                                            <p:txEl>
                                              <p:pRg st="0" end="0"/>
                                            </p:txEl>
                                          </p:spTgt>
                                        </p:tgtEl>
                                      </p:cBhvr>
                                    </p:animEffect>
                                    <p:anim calcmode="lin" valueType="num">
                                      <p:cBhvr>
                                        <p:cTn id="27"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650">
                                            <p:txEl>
                                              <p:pRg st="1" end="1"/>
                                            </p:txEl>
                                          </p:spTgt>
                                        </p:tgtEl>
                                        <p:attrNameLst>
                                          <p:attrName>style.visibility</p:attrName>
                                        </p:attrNameLst>
                                      </p:cBhvr>
                                      <p:to>
                                        <p:strVal val="visible"/>
                                      </p:to>
                                    </p:set>
                                    <p:animEffect transition="in" filter="fade">
                                      <p:cBhvr>
                                        <p:cTn id="33" dur="1000"/>
                                        <p:tgtEl>
                                          <p:spTgt spid="27650">
                                            <p:txEl>
                                              <p:pRg st="1" end="1"/>
                                            </p:txEl>
                                          </p:spTgt>
                                        </p:tgtEl>
                                      </p:cBhvr>
                                    </p:animEffect>
                                    <p:anim calcmode="lin" valueType="num">
                                      <p:cBhvr>
                                        <p:cTn id="34"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650">
                                            <p:txEl>
                                              <p:pRg st="2" end="2"/>
                                            </p:txEl>
                                          </p:spTgt>
                                        </p:tgtEl>
                                        <p:attrNameLst>
                                          <p:attrName>style.visibility</p:attrName>
                                        </p:attrNameLst>
                                      </p:cBhvr>
                                      <p:to>
                                        <p:strVal val="visible"/>
                                      </p:to>
                                    </p:set>
                                    <p:animEffect transition="in" filter="fade">
                                      <p:cBhvr>
                                        <p:cTn id="40" dur="1000"/>
                                        <p:tgtEl>
                                          <p:spTgt spid="27650">
                                            <p:txEl>
                                              <p:pRg st="2" end="2"/>
                                            </p:txEl>
                                          </p:spTgt>
                                        </p:tgtEl>
                                      </p:cBhvr>
                                    </p:animEffect>
                                    <p:anim calcmode="lin" valueType="num">
                                      <p:cBhvr>
                                        <p:cTn id="41"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76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650">
                                            <p:txEl>
                                              <p:pRg st="3" end="3"/>
                                            </p:txEl>
                                          </p:spTgt>
                                        </p:tgtEl>
                                        <p:attrNameLst>
                                          <p:attrName>style.visibility</p:attrName>
                                        </p:attrNameLst>
                                      </p:cBhvr>
                                      <p:to>
                                        <p:strVal val="visible"/>
                                      </p:to>
                                    </p:set>
                                    <p:animEffect transition="in" filter="fade">
                                      <p:cBhvr>
                                        <p:cTn id="47" dur="1000"/>
                                        <p:tgtEl>
                                          <p:spTgt spid="27650">
                                            <p:txEl>
                                              <p:pRg st="3" end="3"/>
                                            </p:txEl>
                                          </p:spTgt>
                                        </p:tgtEl>
                                      </p:cBhvr>
                                    </p:animEffect>
                                    <p:anim calcmode="lin" valueType="num">
                                      <p:cBhvr>
                                        <p:cTn id="48"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76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4" grpId="0"/>
      <p:bldP spid="27655" grpId="0"/>
      <p:bldP spid="276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685800" y="990600"/>
            <a:ext cx="8001000" cy="3276600"/>
          </a:xfrm>
        </p:spPr>
        <p:txBody>
          <a:bodyPr/>
          <a:lstStyle/>
          <a:p>
            <a:pPr eaLnBrk="1" hangingPunct="1">
              <a:buFontTx/>
              <a:buNone/>
            </a:pPr>
            <a:r>
              <a:rPr lang="en-US" altLang="en-US" sz="2800" b="1" dirty="0" err="1">
                <a:solidFill>
                  <a:srgbClr val="0070C0"/>
                </a:solidFill>
                <a:latin typeface="Times New Roman" panose="02020603050405020304" pitchFamily="18" charset="0"/>
                <a:cs typeface="Times New Roman" panose="02020603050405020304" pitchFamily="18" charset="0"/>
              </a:rPr>
              <a:t>Chữa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các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dùng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sai</a:t>
            </a:r>
            <a:r>
              <a:rPr lang="en-US" altLang="en-US" sz="2800" b="1" dirty="0">
                <a:solidFill>
                  <a:srgbClr val="0070C0"/>
                </a:solidFill>
                <a:latin typeface="Times New Roman" panose="02020603050405020304" pitchFamily="18" charset="0"/>
                <a:cs typeface="Times New Roman" panose="02020603050405020304" pitchFamily="18" charset="0"/>
              </a:rPr>
              <a:t>:</a:t>
            </a:r>
          </a:p>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lạc</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hưởng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thụ</a:t>
            </a:r>
            <a:endParaRPr lang="en-US" altLang="en-US" sz="2800" dirty="0">
              <a:latin typeface="Times New Roman" panose="02020603050405020304" pitchFamily="18" charset="0"/>
              <a:cs typeface="Times New Roman" panose="02020603050405020304" pitchFamily="18" charset="0"/>
            </a:endParaRPr>
          </a:p>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che</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che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chở</a:t>
            </a:r>
            <a:endParaRPr lang="en-US" altLang="en-US" sz="2800" dirty="0">
              <a:latin typeface="Times New Roman" panose="02020603050405020304" pitchFamily="18" charset="0"/>
              <a:cs typeface="Times New Roman" panose="02020603050405020304" pitchFamily="18" charset="0"/>
            </a:endParaRPr>
          </a:p>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dạy</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dạy</a:t>
            </a:r>
            <a:endParaRPr lang="en-US" altLang="en-US" sz="2800" dirty="0">
              <a:latin typeface="Times New Roman" panose="02020603050405020304" pitchFamily="18" charset="0"/>
              <a:cs typeface="Times New Roman" panose="02020603050405020304" pitchFamily="18" charset="0"/>
            </a:endParaRPr>
          </a:p>
          <a:p>
            <a:pPr eaLnBrk="1" hangingPunct="1">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bày</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trưng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bày</a:t>
            </a:r>
            <a:endParaRPr lang="en-US" altLang="en-US" sz="2800" dirty="0">
              <a:solidFill>
                <a:srgbClr val="FF0066"/>
              </a:solidFill>
              <a:latin typeface="Times New Roman" panose="02020603050405020304" pitchFamily="18" charset="0"/>
              <a:cs typeface="Times New Roman" panose="02020603050405020304" pitchFamily="18" charset="0"/>
            </a:endParaRPr>
          </a:p>
        </p:txBody>
      </p:sp>
      <p:sp>
        <p:nvSpPr>
          <p:cNvPr id="28678" name="Rectangle 6"/>
          <p:cNvSpPr>
            <a:spLocks noChangeArrowheads="1"/>
          </p:cNvSpPr>
          <p:nvPr/>
        </p:nvSpPr>
        <p:spPr bwMode="auto">
          <a:xfrm>
            <a:off x="381000" y="3048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dirty="0" err="1">
                <a:solidFill>
                  <a:schemeClr val="tx2"/>
                </a:solidFill>
              </a:rPr>
              <a:t>Bài</a:t>
            </a:r>
            <a:r>
              <a:rPr lang="en-US" altLang="en-US" sz="2800" b="1" dirty="0">
                <a:solidFill>
                  <a:schemeClr val="tx2"/>
                </a:solidFill>
              </a:rPr>
              <a:t> </a:t>
            </a:r>
            <a:r>
              <a:rPr lang="en-US" altLang="en-US" sz="2800" b="1" dirty="0" err="1">
                <a:solidFill>
                  <a:schemeClr val="tx2"/>
                </a:solidFill>
              </a:rPr>
              <a:t>tập</a:t>
            </a:r>
            <a:r>
              <a:rPr lang="en-US" altLang="en-US" sz="2800" b="1" dirty="0">
                <a:solidFill>
                  <a:schemeClr val="tx2"/>
                </a:solidFill>
              </a:rPr>
              <a:t> 9: SGK/117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ppt_x"/>
                                          </p:val>
                                        </p:tav>
                                        <p:tav tm="100000">
                                          <p:val>
                                            <p:strVal val="#ppt_x"/>
                                          </p:val>
                                        </p:tav>
                                      </p:tavLst>
                                    </p:anim>
                                    <p:anim calcmode="lin" valueType="num">
                                      <p:cBhvr additive="base">
                                        <p:cTn id="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674">
                                            <p:txEl>
                                              <p:pRg st="0" end="0"/>
                                            </p:txEl>
                                          </p:spTgt>
                                        </p:tgtEl>
                                        <p:attrNameLst>
                                          <p:attrName>style.visibility</p:attrName>
                                        </p:attrNameLst>
                                      </p:cBhvr>
                                      <p:to>
                                        <p:strVal val="visible"/>
                                      </p:to>
                                    </p:set>
                                    <p:animEffect transition="in" filter="fade">
                                      <p:cBhvr>
                                        <p:cTn id="13" dur="1000"/>
                                        <p:tgtEl>
                                          <p:spTgt spid="28674">
                                            <p:txEl>
                                              <p:pRg st="0" end="0"/>
                                            </p:txEl>
                                          </p:spTgt>
                                        </p:tgtEl>
                                      </p:cBhvr>
                                    </p:animEffect>
                                    <p:anim calcmode="lin" valueType="num">
                                      <p:cBhvr>
                                        <p:cTn id="14" dur="10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86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8674">
                                            <p:txEl>
                                              <p:pRg st="1" end="1"/>
                                            </p:txEl>
                                          </p:spTgt>
                                        </p:tgtEl>
                                        <p:attrNameLst>
                                          <p:attrName>style.visibility</p:attrName>
                                        </p:attrNameLst>
                                      </p:cBhvr>
                                      <p:to>
                                        <p:strVal val="visible"/>
                                      </p:to>
                                    </p:set>
                                    <p:animEffect transition="in" filter="fade">
                                      <p:cBhvr>
                                        <p:cTn id="20" dur="1000"/>
                                        <p:tgtEl>
                                          <p:spTgt spid="28674">
                                            <p:txEl>
                                              <p:pRg st="1" end="1"/>
                                            </p:txEl>
                                          </p:spTgt>
                                        </p:tgtEl>
                                      </p:cBhvr>
                                    </p:animEffect>
                                    <p:anim calcmode="lin" valueType="num">
                                      <p:cBhvr>
                                        <p:cTn id="21" dur="10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86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674">
                                            <p:txEl>
                                              <p:pRg st="2" end="2"/>
                                            </p:txEl>
                                          </p:spTgt>
                                        </p:tgtEl>
                                        <p:attrNameLst>
                                          <p:attrName>style.visibility</p:attrName>
                                        </p:attrNameLst>
                                      </p:cBhvr>
                                      <p:to>
                                        <p:strVal val="visible"/>
                                      </p:to>
                                    </p:set>
                                    <p:animEffect transition="in" filter="fade">
                                      <p:cBhvr>
                                        <p:cTn id="27" dur="1000"/>
                                        <p:tgtEl>
                                          <p:spTgt spid="28674">
                                            <p:txEl>
                                              <p:pRg st="2" end="2"/>
                                            </p:txEl>
                                          </p:spTgt>
                                        </p:tgtEl>
                                      </p:cBhvr>
                                    </p:animEffect>
                                    <p:anim calcmode="lin" valueType="num">
                                      <p:cBhvr>
                                        <p:cTn id="28" dur="10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86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8674">
                                            <p:txEl>
                                              <p:pRg st="3" end="3"/>
                                            </p:txEl>
                                          </p:spTgt>
                                        </p:tgtEl>
                                        <p:attrNameLst>
                                          <p:attrName>style.visibility</p:attrName>
                                        </p:attrNameLst>
                                      </p:cBhvr>
                                      <p:to>
                                        <p:strVal val="visible"/>
                                      </p:to>
                                    </p:set>
                                    <p:animEffect transition="in" filter="fade">
                                      <p:cBhvr>
                                        <p:cTn id="34" dur="1000"/>
                                        <p:tgtEl>
                                          <p:spTgt spid="28674">
                                            <p:txEl>
                                              <p:pRg st="3" end="3"/>
                                            </p:txEl>
                                          </p:spTgt>
                                        </p:tgtEl>
                                      </p:cBhvr>
                                    </p:animEffect>
                                    <p:anim calcmode="lin" valueType="num">
                                      <p:cBhvr>
                                        <p:cTn id="35" dur="10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86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674">
                                            <p:txEl>
                                              <p:pRg st="4" end="4"/>
                                            </p:txEl>
                                          </p:spTgt>
                                        </p:tgtEl>
                                        <p:attrNameLst>
                                          <p:attrName>style.visibility</p:attrName>
                                        </p:attrNameLst>
                                      </p:cBhvr>
                                      <p:to>
                                        <p:strVal val="visible"/>
                                      </p:to>
                                    </p:set>
                                    <p:animEffect transition="in" filter="fade">
                                      <p:cBhvr>
                                        <p:cTn id="41" dur="1000"/>
                                        <p:tgtEl>
                                          <p:spTgt spid="28674">
                                            <p:txEl>
                                              <p:pRg st="4" end="4"/>
                                            </p:txEl>
                                          </p:spTgt>
                                        </p:tgtEl>
                                      </p:cBhvr>
                                    </p:animEffect>
                                    <p:anim calcmode="lin" valueType="num">
                                      <p:cBhvr>
                                        <p:cTn id="42" dur="10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867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286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SU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708275"/>
            <a:ext cx="18002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1" name="Picture 3" descr="su 9"/>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2411413" y="1700213"/>
            <a:ext cx="1655762"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2" name="Picture 4" descr="su10"/>
          <p:cNvPicPr>
            <a:picLocks noChangeAspect="1" noChangeArrowheads="1"/>
          </p:cNvPicPr>
          <p:nvPr/>
        </p:nvPicPr>
        <p:blipFill>
          <a:blip r:embed="rId4">
            <a:extLst>
              <a:ext uri="{28A0092B-C50C-407E-A947-70E740481C1C}">
                <a14:useLocalDpi xmlns:a14="http://schemas.microsoft.com/office/drawing/2010/main" val="0"/>
              </a:ext>
            </a:extLst>
          </a:blip>
          <a:srcRect r="59270" b="65976"/>
          <a:stretch>
            <a:fillRect/>
          </a:stretch>
        </p:blipFill>
        <p:spPr bwMode="auto">
          <a:xfrm>
            <a:off x="396875" y="809625"/>
            <a:ext cx="2374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3" name="Picture 5" descr="su10"/>
          <p:cNvPicPr>
            <a:picLocks noChangeAspect="1" noChangeArrowheads="1"/>
          </p:cNvPicPr>
          <p:nvPr/>
        </p:nvPicPr>
        <p:blipFill>
          <a:blip r:embed="rId4">
            <a:extLst>
              <a:ext uri="{28A0092B-C50C-407E-A947-70E740481C1C}">
                <a14:useLocalDpi xmlns:a14="http://schemas.microsoft.com/office/drawing/2010/main" val="0"/>
              </a:ext>
            </a:extLst>
          </a:blip>
          <a:srcRect t="36011" r="59270" b="29965"/>
          <a:stretch>
            <a:fillRect/>
          </a:stretch>
        </p:blipFill>
        <p:spPr bwMode="auto">
          <a:xfrm>
            <a:off x="339725" y="2028825"/>
            <a:ext cx="2374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4" name="Picture 6" descr="su 11"/>
          <p:cNvPicPr>
            <a:picLocks noChangeAspect="1" noChangeArrowheads="1"/>
          </p:cNvPicPr>
          <p:nvPr/>
        </p:nvPicPr>
        <p:blipFill>
          <a:blip r:embed="rId5">
            <a:extLst>
              <a:ext uri="{28A0092B-C50C-407E-A947-70E740481C1C}">
                <a14:useLocalDpi xmlns:a14="http://schemas.microsoft.com/office/drawing/2010/main" val="0"/>
              </a:ext>
            </a:extLst>
          </a:blip>
          <a:srcRect l="34189" t="62473" r="29109"/>
          <a:stretch>
            <a:fillRect/>
          </a:stretch>
        </p:blipFill>
        <p:spPr bwMode="auto">
          <a:xfrm>
            <a:off x="1979613" y="3484563"/>
            <a:ext cx="20875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5" name="Picture 7" descr="su 1"/>
          <p:cNvPicPr>
            <a:picLocks noChangeAspect="1" noChangeArrowheads="1"/>
          </p:cNvPicPr>
          <p:nvPr/>
        </p:nvPicPr>
        <p:blipFill>
          <a:blip r:embed="rId6">
            <a:extLst>
              <a:ext uri="{28A0092B-C50C-407E-A947-70E740481C1C}">
                <a14:useLocalDpi xmlns:a14="http://schemas.microsoft.com/office/drawing/2010/main" val="0"/>
              </a:ext>
            </a:extLst>
          </a:blip>
          <a:srcRect l="16127" r="46222" b="41454"/>
          <a:stretch>
            <a:fillRect/>
          </a:stretch>
        </p:blipFill>
        <p:spPr bwMode="auto">
          <a:xfrm>
            <a:off x="555625" y="3076575"/>
            <a:ext cx="18494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6" name="Picture 8" descr="su 1"/>
          <p:cNvPicPr>
            <a:picLocks noChangeAspect="1" noChangeArrowheads="1"/>
          </p:cNvPicPr>
          <p:nvPr/>
        </p:nvPicPr>
        <p:blipFill>
          <a:blip r:embed="rId6">
            <a:extLst>
              <a:ext uri="{28A0092B-C50C-407E-A947-70E740481C1C}">
                <a14:useLocalDpi xmlns:a14="http://schemas.microsoft.com/office/drawing/2010/main" val="0"/>
              </a:ext>
            </a:extLst>
          </a:blip>
          <a:srcRect t="56421" r="46222"/>
          <a:stretch>
            <a:fillRect/>
          </a:stretch>
        </p:blipFill>
        <p:spPr bwMode="auto">
          <a:xfrm>
            <a:off x="395288" y="4724400"/>
            <a:ext cx="20288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7" name="Picture 9" descr="su 3"/>
          <p:cNvPicPr>
            <a:picLocks noChangeAspect="1" noChangeArrowheads="1"/>
          </p:cNvPicPr>
          <p:nvPr/>
        </p:nvPicPr>
        <p:blipFill>
          <a:blip r:embed="rId7">
            <a:extLst>
              <a:ext uri="{28A0092B-C50C-407E-A947-70E740481C1C}">
                <a14:useLocalDpi xmlns:a14="http://schemas.microsoft.com/office/drawing/2010/main" val="0"/>
              </a:ext>
            </a:extLst>
          </a:blip>
          <a:srcRect l="21640" r="49135"/>
          <a:stretch>
            <a:fillRect/>
          </a:stretch>
        </p:blipFill>
        <p:spPr bwMode="auto">
          <a:xfrm>
            <a:off x="5651500" y="1628775"/>
            <a:ext cx="1003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8" name="Picture 10" descr="su 3"/>
          <p:cNvPicPr>
            <a:picLocks noChangeAspect="1" noChangeArrowheads="1"/>
          </p:cNvPicPr>
          <p:nvPr/>
        </p:nvPicPr>
        <p:blipFill>
          <a:blip r:embed="rId7">
            <a:extLst>
              <a:ext uri="{28A0092B-C50C-407E-A947-70E740481C1C}">
                <a14:useLocalDpi xmlns:a14="http://schemas.microsoft.com/office/drawing/2010/main" val="0"/>
              </a:ext>
            </a:extLst>
          </a:blip>
          <a:srcRect l="50865" t="38153"/>
          <a:stretch>
            <a:fillRect/>
          </a:stretch>
        </p:blipFill>
        <p:spPr bwMode="auto">
          <a:xfrm>
            <a:off x="6654800" y="2349500"/>
            <a:ext cx="24892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9" name="Picture 11" descr="su 3"/>
          <p:cNvPicPr>
            <a:picLocks noChangeAspect="1" noChangeArrowheads="1"/>
          </p:cNvPicPr>
          <p:nvPr/>
        </p:nvPicPr>
        <p:blipFill>
          <a:blip r:embed="rId7">
            <a:extLst>
              <a:ext uri="{28A0092B-C50C-407E-A947-70E740481C1C}">
                <a14:useLocalDpi xmlns:a14="http://schemas.microsoft.com/office/drawing/2010/main" val="0"/>
              </a:ext>
            </a:extLst>
          </a:blip>
          <a:srcRect l="50865" b="56563"/>
          <a:stretch>
            <a:fillRect/>
          </a:stretch>
        </p:blipFill>
        <p:spPr bwMode="auto">
          <a:xfrm>
            <a:off x="6654800" y="152400"/>
            <a:ext cx="27178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checkerboard(across)">
                                      <p:cBhvr>
                                        <p:cTn id="7" dur="500"/>
                                        <p:tgtEl>
                                          <p:spTgt spid="258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8051"/>
                                        </p:tgtEl>
                                        <p:attrNameLst>
                                          <p:attrName>style.visibility</p:attrName>
                                        </p:attrNameLst>
                                      </p:cBhvr>
                                      <p:to>
                                        <p:strVal val="visible"/>
                                      </p:to>
                                    </p:set>
                                    <p:animEffect transition="in" filter="box(in)">
                                      <p:cBhvr>
                                        <p:cTn id="12" dur="500"/>
                                        <p:tgtEl>
                                          <p:spTgt spid="258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8052"/>
                                        </p:tgtEl>
                                        <p:attrNameLst>
                                          <p:attrName>style.visibility</p:attrName>
                                        </p:attrNameLst>
                                      </p:cBhvr>
                                      <p:to>
                                        <p:strVal val="visible"/>
                                      </p:to>
                                    </p:set>
                                    <p:animEffect transition="in" filter="box(in)">
                                      <p:cBhvr>
                                        <p:cTn id="17" dur="500"/>
                                        <p:tgtEl>
                                          <p:spTgt spid="25805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8053"/>
                                        </p:tgtEl>
                                        <p:attrNameLst>
                                          <p:attrName>style.visibility</p:attrName>
                                        </p:attrNameLst>
                                      </p:cBhvr>
                                      <p:to>
                                        <p:strVal val="visible"/>
                                      </p:to>
                                    </p:set>
                                    <p:animEffect transition="in" filter="box(in)">
                                      <p:cBhvr>
                                        <p:cTn id="22" dur="500"/>
                                        <p:tgtEl>
                                          <p:spTgt spid="2580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58054"/>
                                        </p:tgtEl>
                                        <p:attrNameLst>
                                          <p:attrName>style.visibility</p:attrName>
                                        </p:attrNameLst>
                                      </p:cBhvr>
                                      <p:to>
                                        <p:strVal val="visible"/>
                                      </p:to>
                                    </p:set>
                                    <p:animEffect transition="in" filter="checkerboard(across)">
                                      <p:cBhvr>
                                        <p:cTn id="27" dur="500"/>
                                        <p:tgtEl>
                                          <p:spTgt spid="25805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58056"/>
                                        </p:tgtEl>
                                        <p:attrNameLst>
                                          <p:attrName>style.visibility</p:attrName>
                                        </p:attrNameLst>
                                      </p:cBhvr>
                                      <p:to>
                                        <p:strVal val="visible"/>
                                      </p:to>
                                    </p:set>
                                    <p:animEffect transition="in" filter="box(in)">
                                      <p:cBhvr>
                                        <p:cTn id="32" dur="500"/>
                                        <p:tgtEl>
                                          <p:spTgt spid="2580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58055"/>
                                        </p:tgtEl>
                                        <p:attrNameLst>
                                          <p:attrName>style.visibility</p:attrName>
                                        </p:attrNameLst>
                                      </p:cBhvr>
                                      <p:to>
                                        <p:strVal val="visible"/>
                                      </p:to>
                                    </p:set>
                                    <p:animEffect transition="in" filter="blinds(horizontal)">
                                      <p:cBhvr>
                                        <p:cTn id="37" dur="500"/>
                                        <p:tgtEl>
                                          <p:spTgt spid="25805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58057"/>
                                        </p:tgtEl>
                                        <p:attrNameLst>
                                          <p:attrName>style.visibility</p:attrName>
                                        </p:attrNameLst>
                                      </p:cBhvr>
                                      <p:to>
                                        <p:strVal val="visible"/>
                                      </p:to>
                                    </p:set>
                                    <p:animEffect transition="in" filter="box(in)">
                                      <p:cBhvr>
                                        <p:cTn id="42" dur="500"/>
                                        <p:tgtEl>
                                          <p:spTgt spid="25805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58059"/>
                                        </p:tgtEl>
                                        <p:attrNameLst>
                                          <p:attrName>style.visibility</p:attrName>
                                        </p:attrNameLst>
                                      </p:cBhvr>
                                      <p:to>
                                        <p:strVal val="visible"/>
                                      </p:to>
                                    </p:set>
                                    <p:animEffect transition="in" filter="box(in)">
                                      <p:cBhvr>
                                        <p:cTn id="47" dur="500"/>
                                        <p:tgtEl>
                                          <p:spTgt spid="25805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58058"/>
                                        </p:tgtEl>
                                        <p:attrNameLst>
                                          <p:attrName>style.visibility</p:attrName>
                                        </p:attrNameLst>
                                      </p:cBhvr>
                                      <p:to>
                                        <p:strVal val="visible"/>
                                      </p:to>
                                    </p:set>
                                    <p:animEffect transition="in" filter="box(in)">
                                      <p:cBhvr>
                                        <p:cTn id="52" dur="500"/>
                                        <p:tgtEl>
                                          <p:spTgt spid="258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4046221"/>
            <a:ext cx="2133600" cy="146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563620" y="1316990"/>
            <a:ext cx="2993390" cy="598805"/>
          </a:xfrm>
          <a:prstGeom prst="rect">
            <a:avLst/>
          </a:prstGeom>
          <a:noFill/>
        </p:spPr>
        <p:txBody>
          <a:bodyPr wrap="square" rtlCol="0">
            <a:spAutoFit/>
          </a:bodyPr>
          <a:lstStyle/>
          <a:p>
            <a:pPr lvl="0" algn="ctr"/>
            <a:r>
              <a:rPr lang="vi-VN" sz="3300" b="1" i="1" dirty="0">
                <a:effectLst>
                  <a:glow rad="63500">
                    <a:schemeClr val="accent1">
                      <a:satMod val="175000"/>
                      <a:alpha val="40000"/>
                    </a:schemeClr>
                  </a:glow>
                </a:effectLst>
                <a:latin typeface="Times New Roman" panose="02020603050405020304" pitchFamily="18" charset="0"/>
                <a:cs typeface="Times New Roman" panose="02020603050405020304" pitchFamily="18" charset="0"/>
              </a:rPr>
              <a:t>VẬN DỤNG</a:t>
            </a:r>
            <a:endParaRPr lang="vi-VN" sz="3000" b="1" i="1" dirty="0">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8" name="Rectangle 7"/>
          <p:cNvSpPr/>
          <p:nvPr/>
        </p:nvSpPr>
        <p:spPr>
          <a:xfrm>
            <a:off x="711200" y="2354580"/>
            <a:ext cx="7899400" cy="1569660"/>
          </a:xfrm>
          <a:prstGeom prst="rect">
            <a:avLst/>
          </a:prstGeom>
          <a:noFill/>
          <a:ln w="9525">
            <a:noFill/>
          </a:ln>
        </p:spPr>
        <p:txBody>
          <a:bodyPr wrap="square">
            <a:spAutoFit/>
          </a:bodyPr>
          <a:lstStyle/>
          <a:p>
            <a:pPr algn="ctr" eaLnBrk="1" hangingPunct="1">
              <a:spcBef>
                <a:spcPct val="50000"/>
              </a:spcBef>
              <a:buNone/>
            </a:pPr>
            <a:r>
              <a:rPr lang="en-US" altLang="en-US" sz="3200" dirty="0" err="1">
                <a:latin typeface="Times New Roman" panose="02020603050405020304" pitchFamily="18" charset="0"/>
                <a:cs typeface="Times New Roman" panose="02020603050405020304" pitchFamily="18" charset="0"/>
              </a:rPr>
              <a:t>Viết</a:t>
            </a:r>
            <a:r>
              <a:rPr lang="en-US" altLang="en-US" sz="3200" dirty="0">
                <a:latin typeface="Times New Roman" panose="02020603050405020304" pitchFamily="18" charset="0"/>
                <a:cs typeface="Times New Roman" panose="02020603050405020304" pitchFamily="18" charset="0"/>
              </a:rPr>
              <a:t> đoạn văn </a:t>
            </a:r>
            <a:r>
              <a:rPr lang="en-US" altLang="en-US" sz="3200" dirty="0" err="1">
                <a:latin typeface="Times New Roman" panose="02020603050405020304" pitchFamily="18" charset="0"/>
                <a:cs typeface="Times New Roman" panose="02020603050405020304" pitchFamily="18" charset="0"/>
              </a:rPr>
              <a:t>ngắn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a:t>
            </a:r>
            <a:r>
              <a:rPr lang="en-US" altLang="en-US" sz="3200" dirty="0" err="1">
                <a:latin typeface="Times New Roman" panose="02020603050405020304" pitchFamily="18" charset="0"/>
                <a:cs typeface="Times New Roman" panose="02020603050405020304" pitchFamily="18" charset="0"/>
              </a:rPr>
              <a:t>khoảng</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80 đến 100 chữ)</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suy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tình </a:t>
            </a:r>
            <a:r>
              <a:rPr lang="vi-VN" altLang="en-US" sz="3200" dirty="0">
                <a:latin typeface="Times New Roman" panose="02020603050405020304" pitchFamily="18" charset="0"/>
                <a:cs typeface="Times New Roman" panose="02020603050405020304" pitchFamily="18" charset="0"/>
              </a:rPr>
              <a:t>cảm anh em</a:t>
            </a:r>
            <a:r>
              <a:rPr lang="en-US" altLang="en-US" sz="3200" dirty="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a:t>
            </a:r>
            <a:r>
              <a:rPr lang="en-US" altLang="en-US" sz="3200" dirty="0" err="1">
                <a:cs typeface="Times New Roman" panose="02020603050405020304" pitchFamily="18" charset="0"/>
              </a:rPr>
              <a:t>T</a:t>
            </a:r>
            <a:r>
              <a:rPr lang="en-US" altLang="en-US" sz="3200" dirty="0" err="1">
                <a:latin typeface="Times New Roman" panose="02020603050405020304" pitchFamily="18" charset="0"/>
                <a:cs typeface="Times New Roman" panose="02020603050405020304" pitchFamily="18" charset="0"/>
              </a:rPr>
              <a: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sử dụng từ </a:t>
            </a:r>
            <a:r>
              <a:rPr lang="vi-VN" altLang="en-US" sz="3200" dirty="0">
                <a:latin typeface="Times New Roman" panose="02020603050405020304" pitchFamily="18" charset="0"/>
                <a:cs typeface="Times New Roman" panose="02020603050405020304" pitchFamily="18" charset="0"/>
              </a:rPr>
              <a:t>đồng nghĩa</a:t>
            </a:r>
            <a:r>
              <a:rPr lang="en-US"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charRg st="0" end="86"/>
                                            </p:txEl>
                                          </p:spTgt>
                                        </p:tgtEl>
                                        <p:attrNameLst>
                                          <p:attrName>style.visibility</p:attrName>
                                        </p:attrNameLst>
                                      </p:cBhvr>
                                      <p:to>
                                        <p:strVal val="visible"/>
                                      </p:to>
                                    </p:set>
                                    <p:animEffect transition="in" filter="fade">
                                      <p:cBhvr>
                                        <p:cTn id="17" dur="1000"/>
                                        <p:tgtEl>
                                          <p:spTgt spid="8">
                                            <p:txEl>
                                              <p:charRg st="0" end="86"/>
                                            </p:txEl>
                                          </p:spTgt>
                                        </p:tgtEl>
                                      </p:cBhvr>
                                    </p:animEffect>
                                    <p:anim calcmode="lin" valueType="num">
                                      <p:cBhvr>
                                        <p:cTn id="18" dur="1000" fill="hold"/>
                                        <p:tgtEl>
                                          <p:spTgt spid="8">
                                            <p:txEl>
                                              <p:charRg st="0" end="86"/>
                                            </p:txEl>
                                          </p:spTgt>
                                        </p:tgtEl>
                                        <p:attrNameLst>
                                          <p:attrName>ppt_x</p:attrName>
                                        </p:attrNameLst>
                                      </p:cBhvr>
                                      <p:tavLst>
                                        <p:tav tm="0">
                                          <p:val>
                                            <p:strVal val="#ppt_x"/>
                                          </p:val>
                                        </p:tav>
                                        <p:tav tm="100000">
                                          <p:val>
                                            <p:strVal val="#ppt_x"/>
                                          </p:val>
                                        </p:tav>
                                      </p:tavLst>
                                    </p:anim>
                                    <p:anim calcmode="lin" valueType="num">
                                      <p:cBhvr>
                                        <p:cTn id="19" dur="1000" fill="hold"/>
                                        <p:tgtEl>
                                          <p:spTgt spid="8">
                                            <p:txEl>
                                              <p:charRg st="0" end="8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inh nen trang bia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928688" y="2286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rPr>
              <a:t>HƯỚNG DẪN VỀ NHÀ</a:t>
            </a:r>
          </a:p>
        </p:txBody>
      </p:sp>
      <p:sp>
        <p:nvSpPr>
          <p:cNvPr id="25604" name="Rectangle 1"/>
          <p:cNvSpPr>
            <a:spLocks noChangeArrowheads="1"/>
          </p:cNvSpPr>
          <p:nvPr/>
        </p:nvSpPr>
        <p:spPr bwMode="auto">
          <a:xfrm rot="10800000" flipV="1">
            <a:off x="304800" y="976313"/>
            <a:ext cx="83835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118745" algn="l"/>
              </a:tabLst>
            </a:pPr>
            <a:r>
              <a:rPr lang="pt-BR" altLang="en-US" sz="2400" dirty="0">
                <a:cs typeface="Times New Roman" panose="02020603050405020304" pitchFamily="18" charset="0"/>
                <a:sym typeface="Wingdings" panose="05000000000000000000" pitchFamily="2" charset="2"/>
              </a:rPr>
              <a:t>- Tìm trong các văn bản đã học những cặp từ đồng nghĩa.</a:t>
            </a:r>
          </a:p>
          <a:p>
            <a:pPr>
              <a:buFontTx/>
              <a:buChar char="-"/>
              <a:tabLst>
                <a:tab pos="118745" algn="l"/>
              </a:tabLst>
            </a:pPr>
            <a:r>
              <a:rPr lang="pt-BR" altLang="en-US" sz="2400" dirty="0">
                <a:cs typeface="Times New Roman" panose="02020603050405020304" pitchFamily="18" charset="0"/>
                <a:sym typeface="Wingdings" panose="05000000000000000000" pitchFamily="2" charset="2"/>
              </a:rPr>
              <a:t> Nắm 3 ghi nhớ trong bài học, làm các bài tập còn lại.</a:t>
            </a:r>
          </a:p>
          <a:p>
            <a:pPr>
              <a:buFontTx/>
              <a:buChar char="-"/>
              <a:tabLst>
                <a:tab pos="118745" algn="l"/>
              </a:tabLst>
            </a:pPr>
            <a:r>
              <a:rPr lang="pt-BR" altLang="en-US" sz="2400" dirty="0">
                <a:cs typeface="Times New Roman" panose="02020603050405020304" pitchFamily="18" charset="0"/>
                <a:sym typeface="Wingdings" panose="05000000000000000000" pitchFamily="2" charset="2"/>
              </a:rPr>
              <a:t> Soạn bài từ trái nghĩa:</a:t>
            </a:r>
          </a:p>
          <a:p>
            <a:pPr>
              <a:tabLst>
                <a:tab pos="118745" algn="l"/>
              </a:tabLst>
            </a:pPr>
            <a:r>
              <a:rPr lang="pt-BR" altLang="en-US" sz="2400" dirty="0">
                <a:cs typeface="Times New Roman" panose="02020603050405020304" pitchFamily="18" charset="0"/>
                <a:sym typeface="Wingdings" panose="05000000000000000000" pitchFamily="2" charset="2"/>
              </a:rPr>
              <a:t>    + Tìm các cặp từ trái nghĩa trong bài thơ </a:t>
            </a:r>
            <a:r>
              <a:rPr lang="pt-BR" altLang="en-US" sz="2400" i="1" dirty="0">
                <a:cs typeface="Times New Roman" panose="02020603050405020304" pitchFamily="18" charset="0"/>
                <a:sym typeface="Wingdings" panose="05000000000000000000" pitchFamily="2" charset="2"/>
              </a:rPr>
              <a:t>Cảm nghĩ trong đêm thanh tĩnh</a:t>
            </a:r>
            <a:r>
              <a:rPr lang="pt-BR" altLang="en-US" sz="2400" dirty="0">
                <a:cs typeface="Times New Roman" panose="02020603050405020304" pitchFamily="18" charset="0"/>
                <a:sym typeface="Wingdings" panose="05000000000000000000" pitchFamily="2" charset="2"/>
              </a:rPr>
              <a:t> và </a:t>
            </a:r>
            <a:r>
              <a:rPr lang="pt-BR" altLang="en-US" sz="2400" i="1" dirty="0">
                <a:cs typeface="Times New Roman" panose="02020603050405020304" pitchFamily="18" charset="0"/>
                <a:sym typeface="Wingdings" panose="05000000000000000000" pitchFamily="2" charset="2"/>
              </a:rPr>
              <a:t>Ngẫu nhiên viết nhân buổi mới về quê</a:t>
            </a:r>
            <a:r>
              <a:rPr lang="pt-BR" altLang="en-US" sz="2400" dirty="0">
                <a:cs typeface="Times New Roman" panose="02020603050405020304" pitchFamily="18" charset="0"/>
                <a:sym typeface="Wingdings" panose="05000000000000000000" pitchFamily="2" charset="2"/>
              </a:rPr>
              <a:t>. </a:t>
            </a:r>
          </a:p>
          <a:p>
            <a:pPr>
              <a:tabLst>
                <a:tab pos="118745" algn="l"/>
              </a:tabLst>
            </a:pPr>
            <a:r>
              <a:rPr lang="pt-BR" altLang="en-US" sz="2400" dirty="0">
                <a:cs typeface="Times New Roman" panose="02020603050405020304" pitchFamily="18" charset="0"/>
                <a:sym typeface="Wingdings" panose="05000000000000000000" pitchFamily="2" charset="2"/>
              </a:rPr>
              <a:t>   + Phân tích tác dụng của từ trái nghĩa. </a:t>
            </a:r>
          </a:p>
          <a:p>
            <a:pPr>
              <a:tabLst>
                <a:tab pos="118745" algn="l"/>
              </a:tabLst>
            </a:pPr>
            <a:r>
              <a:rPr lang="pt-BR" altLang="en-US" sz="2400" dirty="0">
                <a:cs typeface="Times New Roman" panose="02020603050405020304" pitchFamily="18" charset="0"/>
                <a:sym typeface="Wingdings" panose="05000000000000000000" pitchFamily="2" charset="2"/>
              </a:rPr>
              <a:t>   + Làm bài tập còn lại.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heel(1)">
                                      <p:cBhvr>
                                        <p:cTn id="7"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39" y="1412654"/>
            <a:ext cx="9144000" cy="5452070"/>
          </a:xfrm>
          <a:prstGeom prst="rect">
            <a:avLst/>
          </a:prstGeom>
        </p:spPr>
      </p:pic>
      <p:sp>
        <p:nvSpPr>
          <p:cNvPr id="3" name="Heart 2"/>
          <p:cNvSpPr/>
          <p:nvPr/>
        </p:nvSpPr>
        <p:spPr>
          <a:xfrm>
            <a:off x="1324610" y="1268730"/>
            <a:ext cx="6310630" cy="3456305"/>
          </a:xfrm>
          <a:prstGeom prst="heart">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rgbClr val="FFFF00"/>
                </a:solidFill>
                <a:latin typeface="+mj-lt"/>
              </a:rPr>
              <a:t>CHÚC CÁC EM NHIỀU SỨC KHOẺ VÀ CÓ</a:t>
            </a:r>
            <a:r>
              <a:rPr lang="en-US" altLang="vi-VN" sz="2400" b="1" i="1" dirty="0">
                <a:solidFill>
                  <a:srgbClr val="FFFF00"/>
                </a:solidFill>
                <a:latin typeface="+mj-lt"/>
              </a:rPr>
              <a:t> </a:t>
            </a:r>
            <a:r>
              <a:rPr lang="vi-VN" sz="2400" b="1" i="1" dirty="0">
                <a:solidFill>
                  <a:srgbClr val="FFFF00"/>
                </a:solidFill>
                <a:latin typeface="+mj-lt"/>
              </a:rPr>
              <a:t>NHỮNG TIẾT HỌC BỔ ÍCH</a:t>
            </a:r>
            <a:r>
              <a:rPr lang="en-US" altLang="vi-VN" sz="2400" b="1" i="1" dirty="0">
                <a:solidFill>
                  <a:srgbClr val="FFFF00"/>
                </a:solidFill>
                <a:latin typeface="+mj-lt"/>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82638" y="1681163"/>
            <a:ext cx="7416800" cy="1608137"/>
          </a:xfrm>
        </p:spPr>
        <p:txBody>
          <a:bodyPr/>
          <a:lstStyle/>
          <a:p>
            <a:r>
              <a:rPr lang="en-US" altLang="en-US" b="1">
                <a:solidFill>
                  <a:srgbClr val="FF0000"/>
                </a:solidFill>
                <a:latin typeface="Times New Roman" panose="02020603050405020304" pitchFamily="18" charset="0"/>
                <a:cs typeface="Times New Roman" panose="02020603050405020304" pitchFamily="18" charset="0"/>
              </a:rPr>
              <a:t>Tiết 43: TỪ ĐỒNG NGHĨA</a:t>
            </a:r>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200"/>
            <a:ext cx="1970088"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16827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9163" y="1588"/>
            <a:ext cx="1874837"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1558925" y="903288"/>
            <a:ext cx="6264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b="1" dirty="0">
                <a:cs typeface="Times New Roman" panose="02020603050405020304" pitchFamily="18" charset="0"/>
              </a:rPr>
              <a:t>CHỦ ĐỀ 11: SỰ ĐỘC ĐÁO VỀ NGỮ NGHĨA CỦA TỪ TIẾNG VIỆT</a:t>
            </a:r>
          </a:p>
        </p:txBody>
      </p:sp>
      <p:pic>
        <p:nvPicPr>
          <p:cNvPr id="10"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2838" y="3025775"/>
            <a:ext cx="6735762"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26"/>
          <p:cNvSpPr txBox="1">
            <a:spLocks noChangeArrowheads="1"/>
          </p:cNvSpPr>
          <p:nvPr/>
        </p:nvSpPr>
        <p:spPr bwMode="auto">
          <a:xfrm>
            <a:off x="6858000" y="0"/>
            <a:ext cx="83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5400" b="1" dirty="0">
                <a:sym typeface="Wingdings" panose="05000000000000000000" pitchFamily="2" charset="2"/>
              </a:rPr>
              <a:t></a:t>
            </a:r>
            <a:endParaRPr lang="en-US" alt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32"/>
                                        </p:tgtEl>
                                        <p:attrNameLst>
                                          <p:attrName>style.visibility</p:attrName>
                                        </p:attrNameLst>
                                      </p:cBhvr>
                                      <p:to>
                                        <p:strVal val="visible"/>
                                      </p:to>
                                    </p:set>
                                    <p:animEffect transition="in" filter="fade">
                                      <p:cBhvr>
                                        <p:cTn id="12" dur="1000"/>
                                        <p:tgtEl>
                                          <p:spTgt spid="5132"/>
                                        </p:tgtEl>
                                      </p:cBhvr>
                                    </p:animEffect>
                                    <p:anim calcmode="lin" valueType="num">
                                      <p:cBhvr>
                                        <p:cTn id="13" dur="1000" fill="hold"/>
                                        <p:tgtEl>
                                          <p:spTgt spid="5132"/>
                                        </p:tgtEl>
                                        <p:attrNameLst>
                                          <p:attrName>ppt_x</p:attrName>
                                        </p:attrNameLst>
                                      </p:cBhvr>
                                      <p:tavLst>
                                        <p:tav tm="0">
                                          <p:val>
                                            <p:strVal val="#ppt_x"/>
                                          </p:val>
                                        </p:tav>
                                        <p:tav tm="100000">
                                          <p:val>
                                            <p:strVal val="#ppt_x"/>
                                          </p:val>
                                        </p:tav>
                                      </p:tavLst>
                                    </p:anim>
                                    <p:anim calcmode="lin" valueType="num">
                                      <p:cBhvr>
                                        <p:cTn id="14"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572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8200" y="2209800"/>
            <a:ext cx="7424420" cy="414020"/>
          </a:xfrm>
          <a:prstGeom prst="rect">
            <a:avLst/>
          </a:prstGeom>
          <a:solidFill>
            <a:schemeClr val="accent5">
              <a:lumMod val="90000"/>
            </a:schemeClr>
          </a:solidFill>
        </p:spPr>
        <p:txBody>
          <a:bodyPr wrap="square" rtlCol="0">
            <a:spAutoFit/>
          </a:bodyPr>
          <a:lstStyle/>
          <a:p>
            <a:r>
              <a:rPr lang="en-US" altLang="en-US" sz="2100" b="1">
                <a:solidFill>
                  <a:schemeClr val="tx1"/>
                </a:solidFill>
                <a:sym typeface="+mn-ea"/>
              </a:rPr>
              <a:t>I. Thế nào là từ đồng nghĩa ?</a:t>
            </a:r>
            <a:endParaRPr lang="en-US" altLang="en-US" sz="2100" b="1" dirty="0">
              <a:solidFill>
                <a:schemeClr val="tx1"/>
              </a:solidFill>
              <a:latin typeface="Times New Roman" panose="02020603050405020304" pitchFamily="18" charset="0"/>
              <a:cs typeface="Times New Roman" panose="02020603050405020304" pitchFamily="18" charset="0"/>
              <a:sym typeface="+mn-ea"/>
            </a:endParaRPr>
          </a:p>
        </p:txBody>
      </p:sp>
      <p:sp>
        <p:nvSpPr>
          <p:cNvPr id="11" name="TextBox 10"/>
          <p:cNvSpPr txBox="1"/>
          <p:nvPr/>
        </p:nvSpPr>
        <p:spPr>
          <a:xfrm>
            <a:off x="839470" y="3124200"/>
            <a:ext cx="7423785" cy="414020"/>
          </a:xfrm>
          <a:prstGeom prst="rect">
            <a:avLst/>
          </a:prstGeom>
          <a:solidFill>
            <a:schemeClr val="accent2">
              <a:lumMod val="20000"/>
              <a:lumOff val="80000"/>
            </a:schemeClr>
          </a:solidFill>
        </p:spPr>
        <p:txBody>
          <a:bodyPr wrap="square" rtlCol="0">
            <a:spAutoFit/>
          </a:bodyPr>
          <a:lstStyle/>
          <a:p>
            <a:r>
              <a:rPr lang="en-US" sz="2100" b="1" dirty="0">
                <a:latin typeface="Times New Roman" panose="02020603050405020304" pitchFamily="18" charset="0"/>
                <a:cs typeface="Times New Roman" panose="02020603050405020304" pitchFamily="18" charset="0"/>
              </a:rPr>
              <a:t>II. Các loại từ đồng nghĩa</a:t>
            </a:r>
          </a:p>
        </p:txBody>
      </p:sp>
      <p:sp>
        <p:nvSpPr>
          <p:cNvPr id="4" name="TextBox 10"/>
          <p:cNvSpPr txBox="1"/>
          <p:nvPr/>
        </p:nvSpPr>
        <p:spPr>
          <a:xfrm>
            <a:off x="838200" y="4038600"/>
            <a:ext cx="7425055" cy="414020"/>
          </a:xfrm>
          <a:prstGeom prst="rect">
            <a:avLst/>
          </a:prstGeom>
          <a:solidFill>
            <a:schemeClr val="accent2">
              <a:lumMod val="20000"/>
              <a:lumOff val="80000"/>
            </a:schemeClr>
          </a:solidFill>
        </p:spPr>
        <p:txBody>
          <a:bodyPr wrap="square" rtlCol="0">
            <a:spAutoFit/>
          </a:bodyPr>
          <a:lstStyle/>
          <a:p>
            <a:r>
              <a:rPr lang="en-US" sz="2100" b="1" dirty="0">
                <a:latin typeface="Times New Roman" panose="02020603050405020304" pitchFamily="18" charset="0"/>
                <a:cs typeface="Times New Roman" panose="02020603050405020304" pitchFamily="18" charset="0"/>
              </a:rPr>
              <a:t>III. S</a:t>
            </a:r>
            <a:r>
              <a:rPr lang="vi-VN" altLang="en-US" sz="2100" b="1" dirty="0">
                <a:latin typeface="Times New Roman" panose="02020603050405020304" pitchFamily="18" charset="0"/>
                <a:cs typeface="Times New Roman" panose="02020603050405020304" pitchFamily="18" charset="0"/>
              </a:rPr>
              <a:t>ử dụng từ đồng nghĩa</a:t>
            </a:r>
          </a:p>
        </p:txBody>
      </p:sp>
      <p:sp>
        <p:nvSpPr>
          <p:cNvPr id="6" name="TextBox 8"/>
          <p:cNvSpPr txBox="1"/>
          <p:nvPr/>
        </p:nvSpPr>
        <p:spPr>
          <a:xfrm>
            <a:off x="838200" y="4876800"/>
            <a:ext cx="7424420" cy="414020"/>
          </a:xfrm>
          <a:prstGeom prst="rect">
            <a:avLst/>
          </a:prstGeom>
          <a:solidFill>
            <a:schemeClr val="accent5">
              <a:lumMod val="90000"/>
            </a:schemeClr>
          </a:solidFill>
        </p:spPr>
        <p:txBody>
          <a:bodyPr wrap="square" rtlCol="0">
            <a:spAutoFit/>
          </a:bodyPr>
          <a:lstStyle/>
          <a:p>
            <a:r>
              <a:rPr lang="en-US" altLang="en-US" sz="2100" b="1" dirty="0">
                <a:solidFill>
                  <a:schemeClr val="tx1"/>
                </a:solidFill>
                <a:sym typeface="+mn-ea"/>
              </a:rPr>
              <a:t>I</a:t>
            </a:r>
            <a:r>
              <a:rPr lang="vi-VN" altLang="en-US" sz="2100" b="1" dirty="0">
                <a:solidFill>
                  <a:schemeClr val="tx1"/>
                </a:solidFill>
                <a:sym typeface="+mn-ea"/>
              </a:rPr>
              <a:t>V. Luyện tập</a:t>
            </a:r>
            <a:endParaRPr lang="vi-VN" altLang="en-US" sz="2100" b="1" dirty="0">
              <a:solidFill>
                <a:schemeClr val="tx1"/>
              </a:solidFill>
              <a:latin typeface="Times New Roman" panose="02020603050405020304" pitchFamily="18" charset="0"/>
              <a:cs typeface="Times New Roman" panose="02020603050405020304" pitchFamily="18" charset="0"/>
              <a:sym typeface="+mn-ea"/>
            </a:endParaRPr>
          </a:p>
        </p:txBody>
      </p:sp>
      <p:sp>
        <p:nvSpPr>
          <p:cNvPr id="4099" name="Rectangle 3"/>
          <p:cNvSpPr>
            <a:spLocks noChangeArrowheads="1"/>
          </p:cNvSpPr>
          <p:nvPr/>
        </p:nvSpPr>
        <p:spPr bwMode="auto">
          <a:xfrm>
            <a:off x="9525" y="1066800"/>
            <a:ext cx="9117330" cy="914400"/>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a:solidFill>
                <a:schemeClr val="tx2"/>
              </a:solidFill>
            </a:endParaRPr>
          </a:p>
          <a:p>
            <a:pPr eaLnBrk="1" hangingPunct="1"/>
            <a:endParaRPr lang="en-US" altLang="en-US" sz="2800">
              <a:solidFill>
                <a:schemeClr val="tx2"/>
              </a:solidFill>
            </a:endParaRPr>
          </a:p>
          <a:p>
            <a:pPr algn="ctr" eaLnBrk="1" hangingPunct="1"/>
            <a:r>
              <a:rPr lang="en-US" altLang="en-US" sz="2400">
                <a:solidFill>
                  <a:schemeClr val="tx2"/>
                </a:solidFill>
              </a:rPr>
              <a:t>Tiết 43: </a:t>
            </a:r>
            <a:r>
              <a:rPr lang="en-US" altLang="en-US" sz="2800" b="1" i="1">
                <a:solidFill>
                  <a:srgbClr val="FF0000"/>
                </a:solidFill>
              </a:rPr>
              <a:t>TỪ ĐỒNG NGHĨA</a:t>
            </a:r>
          </a:p>
          <a:p>
            <a:pPr eaLnBrk="1" hangingPunct="1"/>
            <a:br>
              <a:rPr lang="en-US" altLang="en-US" sz="2800">
                <a:solidFill>
                  <a:schemeClr val="tx2"/>
                </a:solidFill>
              </a:rPr>
            </a:br>
            <a:r>
              <a:rPr lang="en-US" altLang="en-US" sz="4400">
                <a:solidFill>
                  <a:schemeClr val="tx2"/>
                </a:solidFill>
              </a:rPr>
              <a:t>                      </a:t>
            </a:r>
            <a:endParaRPr lang="en-US" altLang="en-US" sz="3600" b="1" i="1">
              <a:solidFill>
                <a:schemeClr val="tx2"/>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ldLvl="0" animBg="1"/>
      <p:bldP spid="4" grpId="0" bldLvl="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ChangeArrowheads="1"/>
          </p:cNvSpPr>
          <p:nvPr/>
        </p:nvSpPr>
        <p:spPr bwMode="auto">
          <a:xfrm>
            <a:off x="492125" y="261938"/>
            <a:ext cx="8956675" cy="914400"/>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a:solidFill>
                <a:schemeClr val="tx2"/>
              </a:solidFill>
            </a:endParaRPr>
          </a:p>
          <a:p>
            <a:pPr eaLnBrk="1" hangingPunct="1"/>
            <a:endParaRPr lang="en-US" altLang="en-US" sz="2800">
              <a:solidFill>
                <a:schemeClr val="tx2"/>
              </a:solidFill>
            </a:endParaRPr>
          </a:p>
          <a:p>
            <a:pPr algn="ctr" eaLnBrk="1" hangingPunct="1"/>
            <a:r>
              <a:rPr lang="en-US" altLang="en-US" sz="2400">
                <a:solidFill>
                  <a:schemeClr val="tx2"/>
                </a:solidFill>
              </a:rPr>
              <a:t>Tiết 43: </a:t>
            </a:r>
            <a:r>
              <a:rPr lang="en-US" altLang="en-US" sz="2800" b="1" i="1">
                <a:solidFill>
                  <a:srgbClr val="FF0000"/>
                </a:solidFill>
              </a:rPr>
              <a:t>TỪ ĐỒNG NGHĨA</a:t>
            </a:r>
          </a:p>
          <a:p>
            <a:pPr eaLnBrk="1" hangingPunct="1"/>
            <a:br>
              <a:rPr lang="en-US" altLang="en-US" sz="2800">
                <a:solidFill>
                  <a:schemeClr val="tx2"/>
                </a:solidFill>
              </a:rPr>
            </a:br>
            <a:r>
              <a:rPr lang="en-US" altLang="en-US" sz="4400">
                <a:solidFill>
                  <a:schemeClr val="tx2"/>
                </a:solidFill>
              </a:rPr>
              <a:t>                       </a:t>
            </a:r>
            <a:endParaRPr lang="en-US" altLang="en-US" sz="3600" b="1" i="1">
              <a:solidFill>
                <a:schemeClr val="tx2"/>
              </a:solidFill>
            </a:endParaRPr>
          </a:p>
        </p:txBody>
      </p:sp>
      <p:sp>
        <p:nvSpPr>
          <p:cNvPr id="101384" name="Rectangle 8"/>
          <p:cNvSpPr>
            <a:spLocks noChangeArrowheads="1"/>
          </p:cNvSpPr>
          <p:nvPr/>
        </p:nvSpPr>
        <p:spPr bwMode="auto">
          <a:xfrm>
            <a:off x="381000" y="1187450"/>
            <a:ext cx="40306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i="1">
                <a:solidFill>
                  <a:srgbClr val="FF0000"/>
                </a:solidFill>
              </a:rPr>
              <a:t>I. Thế nào là từ đồng nghĩa?</a:t>
            </a:r>
          </a:p>
        </p:txBody>
      </p:sp>
      <p:sp>
        <p:nvSpPr>
          <p:cNvPr id="3" name="Rectangle 2"/>
          <p:cNvSpPr>
            <a:spLocks noChangeArrowheads="1"/>
          </p:cNvSpPr>
          <p:nvPr/>
        </p:nvSpPr>
        <p:spPr bwMode="auto">
          <a:xfrm>
            <a:off x="3776663" y="1576050"/>
            <a:ext cx="58134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vi-VN" altLang="en-US" sz="2400" b="1" i="1" dirty="0"/>
              <a:t>XA NGẮM THÁC NÚI LƯ</a:t>
            </a:r>
            <a:r>
              <a:rPr lang="en-US" altLang="en-US" sz="2400" b="1" i="1" dirty="0">
                <a:solidFill>
                  <a:srgbClr val="00B050"/>
                </a:solidFill>
              </a:rPr>
              <a:t>  </a:t>
            </a:r>
          </a:p>
          <a:p>
            <a:pPr algn="ctr" eaLnBrk="1" hangingPunct="1"/>
            <a:r>
              <a:rPr lang="en-US" altLang="en-US" sz="2400" dirty="0">
                <a:solidFill>
                  <a:schemeClr val="accent2"/>
                </a:solidFill>
              </a:rPr>
              <a:t>( D</a:t>
            </a:r>
            <a:r>
              <a:rPr lang="vi-VN" altLang="en-US" sz="2400" dirty="0">
                <a:solidFill>
                  <a:schemeClr val="accent2"/>
                </a:solidFill>
              </a:rPr>
              <a:t>ịch thơ</a:t>
            </a:r>
            <a:r>
              <a:rPr lang="en-US" altLang="en-US" sz="2400" dirty="0">
                <a:solidFill>
                  <a:schemeClr val="accent2"/>
                </a:solidFill>
              </a:rPr>
              <a:t> )</a:t>
            </a:r>
            <a:r>
              <a:rPr lang="vi-VN" altLang="en-US" sz="2400" dirty="0">
                <a:solidFill>
                  <a:schemeClr val="accent2"/>
                </a:solidFill>
              </a:rPr>
              <a:t> </a:t>
            </a:r>
          </a:p>
          <a:p>
            <a:pPr algn="ctr" eaLnBrk="1" hangingPunct="1"/>
            <a:r>
              <a:rPr lang="vi-VN" altLang="en-US" sz="2400" i="1" dirty="0"/>
              <a:t>Nắng</a:t>
            </a:r>
            <a:r>
              <a:rPr lang="vi-VN" altLang="en-US" sz="2400" i="1" dirty="0">
                <a:solidFill>
                  <a:schemeClr val="tx2"/>
                </a:solidFill>
              </a:rPr>
              <a:t> rọi</a:t>
            </a:r>
            <a:r>
              <a:rPr lang="vi-VN" altLang="en-US" sz="2400" i="1" dirty="0"/>
              <a:t> Hương Lô khói tía bay, </a:t>
            </a:r>
          </a:p>
          <a:p>
            <a:pPr algn="ctr" eaLnBrk="1" hangingPunct="1"/>
            <a:r>
              <a:rPr lang="en-US" altLang="en-US" sz="2400" i="1" dirty="0"/>
              <a:t>   </a:t>
            </a:r>
            <a:r>
              <a:rPr lang="vi-VN" altLang="en-US" sz="2400" i="1" dirty="0"/>
              <a:t>Xa trông</a:t>
            </a:r>
            <a:r>
              <a:rPr lang="en-US" altLang="en-US" sz="2400" i="1" dirty="0"/>
              <a:t> </a:t>
            </a:r>
            <a:r>
              <a:rPr lang="vi-VN" altLang="en-US" sz="2400" i="1" dirty="0"/>
              <a:t>dòng thác trước sông này.</a:t>
            </a:r>
            <a:endParaRPr lang="en-US" altLang="en-US" sz="2400" i="1" dirty="0"/>
          </a:p>
          <a:p>
            <a:pPr algn="ctr" eaLnBrk="1" hangingPunct="1"/>
            <a:r>
              <a:rPr lang="en-US" altLang="en-US" sz="2400" i="1" dirty="0"/>
              <a:t>       </a:t>
            </a:r>
            <a:r>
              <a:rPr lang="vi-VN" altLang="en-US" sz="2400" i="1" dirty="0"/>
              <a:t>Nước bay thẳng xuống ba nghìn thước,</a:t>
            </a:r>
          </a:p>
          <a:p>
            <a:pPr algn="ctr" eaLnBrk="1" hangingPunct="1"/>
            <a:r>
              <a:rPr lang="vi-VN" altLang="en-US" sz="2400" i="1" dirty="0"/>
              <a:t>Tưởng dải </a:t>
            </a:r>
            <a:r>
              <a:rPr lang="en-US" altLang="en-US" sz="2400" i="1" dirty="0"/>
              <a:t>N</a:t>
            </a:r>
            <a:r>
              <a:rPr lang="vi-VN" altLang="en-US" sz="2400" i="1" dirty="0"/>
              <a:t>gân </a:t>
            </a:r>
            <a:r>
              <a:rPr lang="en-US" altLang="en-US" sz="2400" i="1" dirty="0"/>
              <a:t>H</a:t>
            </a:r>
            <a:r>
              <a:rPr lang="vi-VN" altLang="en-US" sz="2400" i="1" dirty="0"/>
              <a:t>à tuột khỏi mây.</a:t>
            </a:r>
            <a:endParaRPr lang="en-US" altLang="en-US" sz="2400" i="1" dirty="0"/>
          </a:p>
          <a:p>
            <a:pPr algn="ctr" eaLnBrk="1" hangingPunct="1"/>
            <a:r>
              <a:rPr lang="en-US" altLang="en-US" sz="2400" i="1" dirty="0"/>
              <a:t>                       </a:t>
            </a:r>
            <a:r>
              <a:rPr lang="en-US" altLang="en-US" sz="2400" i="1" dirty="0" err="1"/>
              <a:t>Lí</a:t>
            </a:r>
            <a:r>
              <a:rPr lang="en-US" altLang="en-US" sz="2400" i="1" dirty="0"/>
              <a:t> </a:t>
            </a:r>
            <a:r>
              <a:rPr lang="en-US" altLang="en-US" sz="2400" i="1" dirty="0" err="1"/>
              <a:t>Bạch</a:t>
            </a:r>
            <a:endParaRPr lang="en-US" altLang="en-US" sz="2400" dirty="0"/>
          </a:p>
        </p:txBody>
      </p:sp>
      <p:sp>
        <p:nvSpPr>
          <p:cNvPr id="4" name="TextBox 3"/>
          <p:cNvSpPr txBox="1">
            <a:spLocks noChangeArrowheads="1"/>
          </p:cNvSpPr>
          <p:nvPr/>
        </p:nvSpPr>
        <p:spPr bwMode="auto">
          <a:xfrm>
            <a:off x="381000" y="16383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i="1" dirty="0"/>
              <a:t>* </a:t>
            </a:r>
            <a:r>
              <a:rPr lang="en-US" altLang="en-US" sz="2400" i="1" dirty="0" err="1"/>
              <a:t>Xét</a:t>
            </a:r>
            <a:r>
              <a:rPr lang="en-US" altLang="en-US" sz="2400" i="1" dirty="0"/>
              <a:t> </a:t>
            </a:r>
            <a:r>
              <a:rPr lang="en-US" altLang="en-US" sz="2400" i="1" dirty="0" err="1"/>
              <a:t>yêu</a:t>
            </a:r>
            <a:r>
              <a:rPr lang="en-US" altLang="en-US" sz="2400" i="1" dirty="0"/>
              <a:t> </a:t>
            </a:r>
            <a:r>
              <a:rPr lang="en-US" altLang="en-US" sz="2400" i="1" dirty="0" err="1"/>
              <a:t>cầu</a:t>
            </a:r>
            <a:r>
              <a:rPr lang="en-US" altLang="en-US" sz="2400" i="1" dirty="0"/>
              <a:t> 1 Sgk/113</a:t>
            </a:r>
          </a:p>
        </p:txBody>
      </p:sp>
      <p:cxnSp>
        <p:nvCxnSpPr>
          <p:cNvPr id="14" name="Straight Connector 13"/>
          <p:cNvCxnSpPr/>
          <p:nvPr/>
        </p:nvCxnSpPr>
        <p:spPr>
          <a:xfrm>
            <a:off x="4191000" y="1239838"/>
            <a:ext cx="0" cy="5356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noChangeArrowheads="1"/>
          </p:cNvSpPr>
          <p:nvPr/>
        </p:nvSpPr>
        <p:spPr bwMode="auto">
          <a:xfrm>
            <a:off x="685800" y="2160588"/>
            <a:ext cx="2862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t> - Các từ đồng nghĩa: </a:t>
            </a:r>
          </a:p>
        </p:txBody>
      </p:sp>
      <p:sp>
        <p:nvSpPr>
          <p:cNvPr id="4105" name="TextBox 22"/>
          <p:cNvSpPr txBox="1">
            <a:spLocks noChangeArrowheads="1"/>
          </p:cNvSpPr>
          <p:nvPr/>
        </p:nvSpPr>
        <p:spPr bwMode="auto">
          <a:xfrm>
            <a:off x="1219200" y="3581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4" name="Rectangle 23"/>
          <p:cNvSpPr>
            <a:spLocks noChangeArrowheads="1"/>
          </p:cNvSpPr>
          <p:nvPr/>
        </p:nvSpPr>
        <p:spPr bwMode="auto">
          <a:xfrm>
            <a:off x="5334000" y="2308226"/>
            <a:ext cx="696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vi-VN" altLang="en-US" sz="2400" b="1" i="1">
                <a:solidFill>
                  <a:schemeClr val="tx2"/>
                </a:solidFill>
              </a:rPr>
              <a:t>rọi</a:t>
            </a:r>
            <a:r>
              <a:rPr lang="vi-VN" altLang="en-US" sz="2400" b="1" i="1"/>
              <a:t> </a:t>
            </a:r>
            <a:r>
              <a:rPr lang="en-US" altLang="en-US" sz="2400" b="1" i="1"/>
              <a:t> </a:t>
            </a:r>
            <a:endParaRPr lang="en-US" altLang="en-US" sz="2400" b="1"/>
          </a:p>
        </p:txBody>
      </p:sp>
      <p:sp>
        <p:nvSpPr>
          <p:cNvPr id="25" name="TextBox 24"/>
          <p:cNvSpPr txBox="1">
            <a:spLocks noChangeArrowheads="1"/>
          </p:cNvSpPr>
          <p:nvPr/>
        </p:nvSpPr>
        <p:spPr bwMode="auto">
          <a:xfrm>
            <a:off x="4966493" y="2669503"/>
            <a:ext cx="87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vi-VN" altLang="en-US" sz="2400" b="1" i="1"/>
              <a:t>trông</a:t>
            </a:r>
            <a:endParaRPr lang="en-US" altLang="en-US" sz="2400" b="1"/>
          </a:p>
        </p:txBody>
      </p:sp>
      <p:sp>
        <p:nvSpPr>
          <p:cNvPr id="5132" name="TextBox 26"/>
          <p:cNvSpPr txBox="1">
            <a:spLocks noChangeArrowheads="1"/>
          </p:cNvSpPr>
          <p:nvPr/>
        </p:nvSpPr>
        <p:spPr bwMode="auto">
          <a:xfrm>
            <a:off x="4089400" y="758825"/>
            <a:ext cx="533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5400" b="1">
                <a:sym typeface="Wingdings" panose="05000000000000000000" pitchFamily="2" charset="2"/>
              </a:rPr>
              <a:t></a:t>
            </a:r>
            <a:endParaRPr lang="en-US" altLang="en-US" sz="5400" b="1"/>
          </a:p>
        </p:txBody>
      </p:sp>
      <p:sp>
        <p:nvSpPr>
          <p:cNvPr id="2" name="TextBox 1"/>
          <p:cNvSpPr txBox="1"/>
          <p:nvPr/>
        </p:nvSpPr>
        <p:spPr>
          <a:xfrm>
            <a:off x="381000" y="3429000"/>
            <a:ext cx="609600" cy="369332"/>
          </a:xfrm>
          <a:prstGeom prst="rect">
            <a:avLst/>
          </a:prstGeom>
          <a:noFill/>
        </p:spPr>
        <p:txBody>
          <a:bodyPr wrap="square" rtlCol="0">
            <a:spAutoFit/>
          </a:bodyPr>
          <a:lstStyle/>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384"/>
                                        </p:tgtEl>
                                        <p:attrNameLst>
                                          <p:attrName>style.visibility</p:attrName>
                                        </p:attrNameLst>
                                      </p:cBhvr>
                                      <p:to>
                                        <p:strVal val="visible"/>
                                      </p:to>
                                    </p:set>
                                    <p:animEffect transition="in" filter="wipe(down)">
                                      <p:cBhvr>
                                        <p:cTn id="7" dur="500"/>
                                        <p:tgtEl>
                                          <p:spTgt spid="10138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fade">
                                      <p:cBhvr>
                                        <p:cTn id="10" dur="1000"/>
                                        <p:tgtEl>
                                          <p:spTgt spid="5132"/>
                                        </p:tgtEl>
                                      </p:cBhvr>
                                    </p:animEffect>
                                    <p:anim calcmode="lin" valueType="num">
                                      <p:cBhvr>
                                        <p:cTn id="11" dur="1000" fill="hold"/>
                                        <p:tgtEl>
                                          <p:spTgt spid="5132"/>
                                        </p:tgtEl>
                                        <p:attrNameLst>
                                          <p:attrName>ppt_x</p:attrName>
                                        </p:attrNameLst>
                                      </p:cBhvr>
                                      <p:tavLst>
                                        <p:tav tm="0">
                                          <p:val>
                                            <p:strVal val="#ppt_x"/>
                                          </p:val>
                                        </p:tav>
                                        <p:tav tm="100000">
                                          <p:val>
                                            <p:strVal val="#ppt_x"/>
                                          </p:val>
                                        </p:tav>
                                      </p:tavLst>
                                    </p:anim>
                                    <p:anim calcmode="lin" valueType="num">
                                      <p:cBhvr>
                                        <p:cTn id="12"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16667E-6 1.11111E-6 L -0.54635 0.0338 " pathEditMode="relative" rAng="0" ptsTypes="AA">
                                      <p:cBhvr>
                                        <p:cTn id="42" dur="2000" fill="hold"/>
                                        <p:tgtEl>
                                          <p:spTgt spid="24"/>
                                        </p:tgtEl>
                                        <p:attrNameLst>
                                          <p:attrName>ppt_x</p:attrName>
                                          <p:attrName>ppt_y</p:attrName>
                                        </p:attrNameLst>
                                      </p:cBhvr>
                                      <p:rCtr x="-27326" y="169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2.22222E-6 0.00949 L -0.50625 0.13194 " pathEditMode="relative" rAng="0" ptsTypes="AA">
                                      <p:cBhvr>
                                        <p:cTn id="46" dur="2000" fill="hold"/>
                                        <p:tgtEl>
                                          <p:spTgt spid="25"/>
                                        </p:tgtEl>
                                        <p:attrNameLst>
                                          <p:attrName>ppt_x</p:attrName>
                                          <p:attrName>ppt_y</p:attrName>
                                        </p:attrNameLst>
                                      </p:cBhvr>
                                      <p:rCtr x="-25313" y="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4" grpId="0"/>
      <p:bldP spid="3" grpId="0"/>
      <p:bldP spid="4" grpId="0"/>
      <p:bldP spid="22" grpId="0"/>
      <p:bldP spid="24" grpId="0"/>
      <p:bldP spid="24" grpId="1"/>
      <p:bldP spid="25" grpId="0"/>
      <p:bldP spid="25" grpId="1"/>
      <p:bldP spid="51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ChangeArrowheads="1"/>
          </p:cNvSpPr>
          <p:nvPr/>
        </p:nvSpPr>
        <p:spPr bwMode="auto">
          <a:xfrm>
            <a:off x="800100" y="6705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en-US" sz="3200" b="1"/>
          </a:p>
        </p:txBody>
      </p:sp>
      <p:sp>
        <p:nvSpPr>
          <p:cNvPr id="5138" name="Rectangle 18"/>
          <p:cNvSpPr>
            <a:spLocks noChangeArrowheads="1"/>
          </p:cNvSpPr>
          <p:nvPr/>
        </p:nvSpPr>
        <p:spPr bwMode="auto">
          <a:xfrm>
            <a:off x="1573284" y="3774754"/>
            <a:ext cx="914400" cy="5334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nchor="ctr"/>
          <a:lstStyle/>
          <a:p>
            <a:pPr eaLnBrk="1" hangingPunct="1">
              <a:spcBef>
                <a:spcPct val="20000"/>
              </a:spcBef>
              <a:buClr>
                <a:srgbClr val="F9F9F9"/>
              </a:buClr>
              <a:buSzPct val="65000"/>
            </a:pPr>
            <a:endParaRPr lang="en-US" altLang="en-US" sz="2400"/>
          </a:p>
          <a:p>
            <a:pPr eaLnBrk="1" hangingPunct="1">
              <a:spcBef>
                <a:spcPct val="20000"/>
              </a:spcBef>
              <a:buClr>
                <a:srgbClr val="F9F9F9"/>
              </a:buClr>
              <a:buSzPct val="65000"/>
            </a:pPr>
            <a:r>
              <a:rPr lang="vi-VN" altLang="en-US" sz="2400"/>
              <a:t>nhìn</a:t>
            </a:r>
            <a:endParaRPr lang="en-US" altLang="en-US" sz="2400">
              <a:solidFill>
                <a:srgbClr val="002060"/>
              </a:solidFill>
            </a:endParaRPr>
          </a:p>
          <a:p>
            <a:pPr eaLnBrk="1" hangingPunct="1"/>
            <a:endParaRPr lang="en-US" altLang="en-US" sz="2400"/>
          </a:p>
        </p:txBody>
      </p:sp>
      <p:sp>
        <p:nvSpPr>
          <p:cNvPr id="5124" name="Rectangle 32"/>
          <p:cNvSpPr>
            <a:spLocks noChangeArrowheads="1"/>
          </p:cNvSpPr>
          <p:nvPr/>
        </p:nvSpPr>
        <p:spPr bwMode="auto">
          <a:xfrm>
            <a:off x="114300" y="2795588"/>
            <a:ext cx="712788" cy="461962"/>
          </a:xfrm>
          <a:prstGeom prst="rect">
            <a:avLst/>
          </a:prstGeom>
          <a:noFill/>
          <a:ln w="952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altLang="en-US" sz="2400" b="1" i="1"/>
              <a:t>rọi</a:t>
            </a:r>
          </a:p>
        </p:txBody>
      </p:sp>
      <p:sp>
        <p:nvSpPr>
          <p:cNvPr id="4129" name="Rectangle 33"/>
          <p:cNvSpPr>
            <a:spLocks noChangeArrowheads="1"/>
          </p:cNvSpPr>
          <p:nvPr/>
        </p:nvSpPr>
        <p:spPr bwMode="auto">
          <a:xfrm>
            <a:off x="1476375" y="3108325"/>
            <a:ext cx="542925" cy="46196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vi-VN" altLang="en-US" sz="2400"/>
              <a:t>soi</a:t>
            </a:r>
            <a:endParaRPr lang="en-US" altLang="en-US" sz="2400"/>
          </a:p>
        </p:txBody>
      </p:sp>
      <p:sp>
        <p:nvSpPr>
          <p:cNvPr id="4130" name="Rectangle 34"/>
          <p:cNvSpPr>
            <a:spLocks noChangeArrowheads="1"/>
          </p:cNvSpPr>
          <p:nvPr/>
        </p:nvSpPr>
        <p:spPr bwMode="auto">
          <a:xfrm>
            <a:off x="1476375" y="2454275"/>
            <a:ext cx="849313" cy="46196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vi-VN" altLang="en-US" sz="2400"/>
              <a:t>chiếu</a:t>
            </a:r>
            <a:endParaRPr lang="en-US" altLang="en-US" sz="2400"/>
          </a:p>
        </p:txBody>
      </p:sp>
      <p:sp>
        <p:nvSpPr>
          <p:cNvPr id="5127" name="Rectangle 35"/>
          <p:cNvSpPr>
            <a:spLocks noChangeArrowheads="1"/>
          </p:cNvSpPr>
          <p:nvPr/>
        </p:nvSpPr>
        <p:spPr bwMode="auto">
          <a:xfrm>
            <a:off x="36513" y="4587875"/>
            <a:ext cx="868362" cy="461963"/>
          </a:xfrm>
          <a:prstGeom prst="rect">
            <a:avLst/>
          </a:prstGeom>
          <a:noFill/>
          <a:ln w="952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altLang="en-US" sz="2400" b="1" i="1"/>
              <a:t>trông</a:t>
            </a:r>
          </a:p>
        </p:txBody>
      </p:sp>
      <p:sp>
        <p:nvSpPr>
          <p:cNvPr id="4132" name="Rectangle 36"/>
          <p:cNvSpPr>
            <a:spLocks noChangeArrowheads="1"/>
          </p:cNvSpPr>
          <p:nvPr/>
        </p:nvSpPr>
        <p:spPr bwMode="auto">
          <a:xfrm>
            <a:off x="1601788" y="4549775"/>
            <a:ext cx="1447800" cy="46196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dirty="0"/>
              <a:t>liếc</a:t>
            </a:r>
            <a:r>
              <a:rPr lang="en-US" altLang="en-US" sz="2400" b="1" dirty="0"/>
              <a:t>, </a:t>
            </a:r>
            <a:r>
              <a:rPr lang="en-US" altLang="en-US" sz="2400" dirty="0"/>
              <a:t>ngó</a:t>
            </a:r>
          </a:p>
        </p:txBody>
      </p:sp>
      <p:sp>
        <p:nvSpPr>
          <p:cNvPr id="4135" name="Rectangle 39"/>
          <p:cNvSpPr>
            <a:spLocks noChangeArrowheads="1"/>
          </p:cNvSpPr>
          <p:nvPr/>
        </p:nvSpPr>
        <p:spPr bwMode="auto">
          <a:xfrm>
            <a:off x="1465262" y="5248275"/>
            <a:ext cx="1584325" cy="46196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400"/>
              <a:t>d</a:t>
            </a:r>
            <a:r>
              <a:rPr lang="vi-VN" altLang="en-US" sz="2400"/>
              <a:t>òm</a:t>
            </a:r>
            <a:r>
              <a:rPr lang="en-US" altLang="en-US" sz="2400"/>
              <a:t>, nhòm</a:t>
            </a:r>
          </a:p>
        </p:txBody>
      </p:sp>
      <p:sp>
        <p:nvSpPr>
          <p:cNvPr id="4" name="Line 7"/>
          <p:cNvSpPr>
            <a:spLocks noChangeShapeType="1"/>
          </p:cNvSpPr>
          <p:nvPr/>
        </p:nvSpPr>
        <p:spPr bwMode="auto">
          <a:xfrm>
            <a:off x="933450" y="4770438"/>
            <a:ext cx="457200" cy="658812"/>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Line 7"/>
          <p:cNvSpPr>
            <a:spLocks noChangeShapeType="1"/>
          </p:cNvSpPr>
          <p:nvPr/>
        </p:nvSpPr>
        <p:spPr bwMode="auto">
          <a:xfrm>
            <a:off x="928688" y="4760913"/>
            <a:ext cx="641350" cy="20637"/>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7"/>
          <p:cNvSpPr>
            <a:spLocks noChangeShapeType="1"/>
          </p:cNvSpPr>
          <p:nvPr/>
        </p:nvSpPr>
        <p:spPr bwMode="auto">
          <a:xfrm flipV="1">
            <a:off x="928688" y="4097338"/>
            <a:ext cx="600075" cy="673100"/>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849313" y="3033713"/>
            <a:ext cx="627062" cy="304800"/>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7"/>
          <p:cNvSpPr>
            <a:spLocks noChangeShapeType="1"/>
          </p:cNvSpPr>
          <p:nvPr/>
        </p:nvSpPr>
        <p:spPr bwMode="auto">
          <a:xfrm flipV="1">
            <a:off x="827088" y="2647950"/>
            <a:ext cx="638175" cy="369888"/>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TextBox 30"/>
          <p:cNvSpPr txBox="1">
            <a:spLocks noChangeArrowheads="1"/>
          </p:cNvSpPr>
          <p:nvPr/>
        </p:nvSpPr>
        <p:spPr bwMode="auto">
          <a:xfrm>
            <a:off x="0" y="1443038"/>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i="1" dirty="0"/>
              <a:t>* Xét ví dụ 1 Sgk/113</a:t>
            </a:r>
          </a:p>
        </p:txBody>
      </p:sp>
      <p:sp>
        <p:nvSpPr>
          <p:cNvPr id="5136" name="Rectangle 31"/>
          <p:cNvSpPr>
            <a:spLocks noChangeArrowheads="1"/>
          </p:cNvSpPr>
          <p:nvPr/>
        </p:nvSpPr>
        <p:spPr bwMode="auto">
          <a:xfrm>
            <a:off x="109538" y="1909763"/>
            <a:ext cx="278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t>- Các từ đồng nghĩa: </a:t>
            </a:r>
          </a:p>
        </p:txBody>
      </p:sp>
      <p:cxnSp>
        <p:nvCxnSpPr>
          <p:cNvPr id="12" name="Straight Connector 11"/>
          <p:cNvCxnSpPr/>
          <p:nvPr/>
        </p:nvCxnSpPr>
        <p:spPr>
          <a:xfrm>
            <a:off x="5410200" y="762000"/>
            <a:ext cx="0" cy="6896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41"/>
          <p:cNvSpPr txBox="1">
            <a:spLocks noChangeArrowheads="1"/>
          </p:cNvSpPr>
          <p:nvPr/>
        </p:nvSpPr>
        <p:spPr bwMode="auto">
          <a:xfrm>
            <a:off x="2781300" y="1317625"/>
            <a:ext cx="1474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5400" b="1">
                <a:sym typeface="Wingdings" panose="05000000000000000000" pitchFamily="2" charset="2"/>
              </a:rPr>
              <a:t></a:t>
            </a:r>
            <a:endParaRPr lang="en-US" altLang="en-US" sz="5400" b="1"/>
          </a:p>
        </p:txBody>
      </p:sp>
      <p:sp>
        <p:nvSpPr>
          <p:cNvPr id="19" name="TextBox 18"/>
          <p:cNvSpPr txBox="1">
            <a:spLocks noChangeArrowheads="1"/>
          </p:cNvSpPr>
          <p:nvPr/>
        </p:nvSpPr>
        <p:spPr bwMode="auto">
          <a:xfrm>
            <a:off x="199490" y="5874603"/>
            <a:ext cx="4966699" cy="8309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i="1" dirty="0">
                <a:solidFill>
                  <a:srgbClr val="FF0000"/>
                </a:solidFill>
                <a:effectLst>
                  <a:outerShdw blurRad="38100" dist="38100" dir="2700000" algn="tl">
                    <a:srgbClr val="000000">
                      <a:alpha val="43137"/>
                    </a:srgbClr>
                  </a:outerShdw>
                </a:effectLst>
                <a:sym typeface="Wingdings" panose="05000000000000000000" pitchFamily="2" charset="2"/>
              </a:rPr>
              <a:t></a:t>
            </a:r>
            <a:r>
              <a:rPr lang="en-US" altLang="en-US" sz="2400" i="1" dirty="0">
                <a:solidFill>
                  <a:srgbClr val="FF0000"/>
                </a:solidFill>
                <a:effectLst>
                  <a:outerShdw blurRad="38100" dist="38100" dir="2700000" algn="tl">
                    <a:srgbClr val="000000">
                      <a:alpha val="43137"/>
                    </a:srgbClr>
                  </a:outerShdw>
                </a:effectLst>
              </a:rPr>
              <a:t>Từ đồng nghĩa là những từ có nghĩa giống nhau hoặc gần giống nhau.</a:t>
            </a:r>
            <a:endParaRPr lang="en-US" altLang="en-US" sz="2400" dirty="0">
              <a:solidFill>
                <a:srgbClr val="FF0000"/>
              </a:solidFill>
              <a:effectLst>
                <a:outerShdw blurRad="38100" dist="38100" dir="2700000" algn="tl">
                  <a:srgbClr val="000000">
                    <a:alpha val="43137"/>
                  </a:srgbClr>
                </a:outerShdw>
              </a:effectLst>
            </a:endParaRPr>
          </a:p>
        </p:txBody>
      </p:sp>
      <p:sp>
        <p:nvSpPr>
          <p:cNvPr id="5141" name="Rectangle 37"/>
          <p:cNvSpPr>
            <a:spLocks noChangeArrowheads="1"/>
          </p:cNvSpPr>
          <p:nvPr/>
        </p:nvSpPr>
        <p:spPr bwMode="auto">
          <a:xfrm>
            <a:off x="4597335" y="1336247"/>
            <a:ext cx="5029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sz="1600" b="1" i="1"/>
              <a:t>XA NGẮM THÁC NÚI LƯ</a:t>
            </a:r>
            <a:r>
              <a:rPr lang="en-US" altLang="en-US" sz="1600" b="1" i="1">
                <a:solidFill>
                  <a:srgbClr val="00B050"/>
                </a:solidFill>
              </a:rPr>
              <a:t>  </a:t>
            </a:r>
          </a:p>
          <a:p>
            <a:pPr algn="ctr" eaLnBrk="1" hangingPunct="1"/>
            <a:r>
              <a:rPr lang="en-US" altLang="en-US" sz="1600">
                <a:solidFill>
                  <a:schemeClr val="accent2"/>
                </a:solidFill>
              </a:rPr>
              <a:t>( D</a:t>
            </a:r>
            <a:r>
              <a:rPr lang="vi-VN" altLang="en-US" sz="1600">
                <a:solidFill>
                  <a:schemeClr val="accent2"/>
                </a:solidFill>
              </a:rPr>
              <a:t>ịch thơ</a:t>
            </a:r>
            <a:r>
              <a:rPr lang="en-US" altLang="en-US" sz="1600">
                <a:solidFill>
                  <a:schemeClr val="accent2"/>
                </a:solidFill>
              </a:rPr>
              <a:t> )</a:t>
            </a:r>
            <a:r>
              <a:rPr lang="vi-VN" altLang="en-US" sz="1600">
                <a:solidFill>
                  <a:schemeClr val="accent2"/>
                </a:solidFill>
              </a:rPr>
              <a:t> </a:t>
            </a:r>
            <a:endParaRPr lang="en-US" altLang="en-US" sz="1600">
              <a:solidFill>
                <a:schemeClr val="accent2"/>
              </a:solidFill>
            </a:endParaRPr>
          </a:p>
          <a:p>
            <a:pPr algn="ctr" eaLnBrk="1" hangingPunct="1"/>
            <a:r>
              <a:rPr lang="vi-VN" altLang="en-US" sz="1600" i="1"/>
              <a:t>Nắng</a:t>
            </a:r>
            <a:r>
              <a:rPr lang="vi-VN" altLang="en-US" sz="1600" i="1">
                <a:solidFill>
                  <a:schemeClr val="tx2"/>
                </a:solidFill>
              </a:rPr>
              <a:t> rọi</a:t>
            </a:r>
            <a:r>
              <a:rPr lang="vi-VN" altLang="en-US" sz="1600" i="1"/>
              <a:t> Hương Lô khói tía bay, </a:t>
            </a:r>
          </a:p>
          <a:p>
            <a:pPr algn="ctr" eaLnBrk="1" hangingPunct="1"/>
            <a:r>
              <a:rPr lang="en-US" altLang="en-US" sz="1600" i="1"/>
              <a:t>  </a:t>
            </a:r>
            <a:r>
              <a:rPr lang="vi-VN" altLang="en-US" sz="1600" i="1"/>
              <a:t>Xa trông</a:t>
            </a:r>
            <a:r>
              <a:rPr lang="en-US" altLang="en-US" sz="1600" i="1"/>
              <a:t> </a:t>
            </a:r>
            <a:r>
              <a:rPr lang="vi-VN" altLang="en-US" sz="1600" i="1"/>
              <a:t>dòng thác trước sông này.</a:t>
            </a:r>
            <a:endParaRPr lang="en-US" altLang="en-US" sz="1600" i="1"/>
          </a:p>
          <a:p>
            <a:pPr algn="ctr" eaLnBrk="1" hangingPunct="1"/>
            <a:r>
              <a:rPr lang="en-US" altLang="en-US" sz="1600" i="1"/>
              <a:t>       </a:t>
            </a:r>
            <a:r>
              <a:rPr lang="vi-VN" altLang="en-US" sz="1600" i="1"/>
              <a:t>Nước bay thẳng xuống ba nghìn thước,</a:t>
            </a:r>
            <a:endParaRPr lang="en-US" altLang="en-US" sz="1600" i="1"/>
          </a:p>
          <a:p>
            <a:pPr algn="ctr" eaLnBrk="1" hangingPunct="1"/>
            <a:r>
              <a:rPr lang="vi-VN" altLang="en-US" sz="1600" i="1"/>
              <a:t>Tưởng dải </a:t>
            </a:r>
            <a:r>
              <a:rPr lang="en-US" altLang="en-US" sz="1600" i="1"/>
              <a:t>N</a:t>
            </a:r>
            <a:r>
              <a:rPr lang="vi-VN" altLang="en-US" sz="1600" i="1"/>
              <a:t>gân </a:t>
            </a:r>
            <a:r>
              <a:rPr lang="en-US" altLang="en-US" sz="1600" i="1"/>
              <a:t>H</a:t>
            </a:r>
            <a:r>
              <a:rPr lang="vi-VN" altLang="en-US" sz="1600" i="1"/>
              <a:t>à tuột khỏi mây.</a:t>
            </a:r>
            <a:endParaRPr lang="en-US" altLang="en-US" sz="1600" i="1"/>
          </a:p>
          <a:p>
            <a:pPr algn="ctr" eaLnBrk="1" hangingPunct="1"/>
            <a:r>
              <a:rPr lang="en-US" altLang="en-US" sz="1600" i="1"/>
              <a:t>                       Lí Bạch</a:t>
            </a:r>
            <a:endParaRPr lang="en-US" altLang="en-US" sz="1600"/>
          </a:p>
        </p:txBody>
      </p:sp>
      <p:pic>
        <p:nvPicPr>
          <p:cNvPr id="24" name="图片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4237038"/>
            <a:ext cx="34893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3"/>
          <p:cNvSpPr>
            <a:spLocks noChangeArrowheads="1"/>
          </p:cNvSpPr>
          <p:nvPr/>
        </p:nvSpPr>
        <p:spPr bwMode="auto">
          <a:xfrm>
            <a:off x="115888" y="87313"/>
            <a:ext cx="8956675" cy="722312"/>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a:solidFill>
                <a:schemeClr val="tx2"/>
              </a:solidFill>
            </a:endParaRPr>
          </a:p>
          <a:p>
            <a:pPr eaLnBrk="1" hangingPunct="1"/>
            <a:endParaRPr lang="en-US" altLang="en-US" sz="2800">
              <a:solidFill>
                <a:schemeClr val="tx2"/>
              </a:solidFill>
            </a:endParaRPr>
          </a:p>
          <a:p>
            <a:pPr algn="ctr" eaLnBrk="1" hangingPunct="1"/>
            <a:r>
              <a:rPr lang="en-US" altLang="en-US" sz="2400">
                <a:solidFill>
                  <a:schemeClr val="tx2"/>
                </a:solidFill>
              </a:rPr>
              <a:t>Tiết 43: </a:t>
            </a:r>
            <a:r>
              <a:rPr lang="en-US" altLang="en-US" sz="2800" b="1" i="1">
                <a:solidFill>
                  <a:srgbClr val="FF0000"/>
                </a:solidFill>
              </a:rPr>
              <a:t>TỪ ĐỒNG NGHĨA</a:t>
            </a:r>
          </a:p>
          <a:p>
            <a:pPr eaLnBrk="1" hangingPunct="1"/>
            <a:br>
              <a:rPr lang="en-US" altLang="en-US" sz="2800">
                <a:solidFill>
                  <a:schemeClr val="tx2"/>
                </a:solidFill>
              </a:rPr>
            </a:br>
            <a:r>
              <a:rPr lang="en-US" altLang="en-US" sz="4400">
                <a:solidFill>
                  <a:schemeClr val="tx2"/>
                </a:solidFill>
              </a:rPr>
              <a:t>                       </a:t>
            </a:r>
            <a:endParaRPr lang="en-US" altLang="en-US" sz="3600" b="1" i="1">
              <a:solidFill>
                <a:schemeClr val="tx2"/>
              </a:solidFill>
            </a:endParaRPr>
          </a:p>
        </p:txBody>
      </p:sp>
      <p:sp>
        <p:nvSpPr>
          <p:cNvPr id="5144" name="Rectangle 8"/>
          <p:cNvSpPr>
            <a:spLocks noChangeArrowheads="1"/>
          </p:cNvSpPr>
          <p:nvPr/>
        </p:nvSpPr>
        <p:spPr bwMode="auto">
          <a:xfrm>
            <a:off x="-1588" y="963613"/>
            <a:ext cx="40306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i="1">
                <a:solidFill>
                  <a:srgbClr val="FF0000"/>
                </a:solidFill>
              </a:rPr>
              <a:t>I. Thế nào là từ đồng nghĩa ?</a:t>
            </a:r>
          </a:p>
        </p:txBody>
      </p:sp>
      <p:sp>
        <p:nvSpPr>
          <p:cNvPr id="3" name="Right Brace 2"/>
          <p:cNvSpPr/>
          <p:nvPr/>
        </p:nvSpPr>
        <p:spPr>
          <a:xfrm>
            <a:off x="2438400" y="2540018"/>
            <a:ext cx="244439" cy="1025525"/>
          </a:xfrm>
          <a:prstGeom prst="rightBrace">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887850" y="2729614"/>
            <a:ext cx="2272176" cy="646331"/>
          </a:xfrm>
          <a:prstGeom prst="rect">
            <a:avLst/>
          </a:prstGeom>
          <a:noFill/>
          <a:ln>
            <a:solidFill>
              <a:schemeClr val="tx2">
                <a:lumMod val="95000"/>
                <a:lumOff val="5000"/>
              </a:schemeClr>
            </a:solidFill>
          </a:ln>
        </p:spPr>
        <p:txBody>
          <a:bodyPr wrap="square" rtlCol="0">
            <a:spAutoFit/>
          </a:bodyPr>
          <a:lstStyle/>
          <a:p>
            <a:r>
              <a:rPr lang="en-US" b="1" dirty="0">
                <a:solidFill>
                  <a:srgbClr val="C00000"/>
                </a:solidFill>
              </a:rPr>
              <a:t>Hướng luồng ánh sáng chiếu thẳng vào</a:t>
            </a:r>
          </a:p>
        </p:txBody>
      </p:sp>
      <p:sp>
        <p:nvSpPr>
          <p:cNvPr id="10" name="Right Brace 9"/>
          <p:cNvSpPr/>
          <p:nvPr/>
        </p:nvSpPr>
        <p:spPr>
          <a:xfrm>
            <a:off x="3124200" y="4005535"/>
            <a:ext cx="457200" cy="1510756"/>
          </a:xfrm>
          <a:prstGeom prst="rightBrace">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3681038" y="4407485"/>
            <a:ext cx="1478988" cy="677108"/>
          </a:xfrm>
          <a:prstGeom prst="rect">
            <a:avLst/>
          </a:prstGeom>
          <a:noFill/>
          <a:ln>
            <a:solidFill>
              <a:schemeClr val="tx2">
                <a:lumMod val="95000"/>
                <a:lumOff val="5000"/>
              </a:schemeClr>
            </a:solidFill>
          </a:ln>
        </p:spPr>
        <p:txBody>
          <a:bodyPr wrap="square" rtlCol="0">
            <a:spAutoFit/>
          </a:bodyPr>
          <a:lstStyle/>
          <a:p>
            <a:r>
              <a:rPr lang="en-US" sz="1900" b="1" dirty="0">
                <a:solidFill>
                  <a:srgbClr val="C00000"/>
                </a:solidFill>
              </a:rPr>
              <a:t>Nhìn để nhận biết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30"/>
                                        </p:tgtEl>
                                        <p:attrNameLst>
                                          <p:attrName>style.visibility</p:attrName>
                                        </p:attrNameLst>
                                      </p:cBhvr>
                                      <p:to>
                                        <p:strVal val="visible"/>
                                      </p:to>
                                    </p:set>
                                    <p:animEffect transition="in" filter="box(in)">
                                      <p:cBhvr>
                                        <p:cTn id="17" dur="500"/>
                                        <p:tgtEl>
                                          <p:spTgt spid="413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29"/>
                                        </p:tgtEl>
                                        <p:attrNameLst>
                                          <p:attrName>style.visibility</p:attrName>
                                        </p:attrNameLst>
                                      </p:cBhvr>
                                      <p:to>
                                        <p:strVal val="visible"/>
                                      </p:to>
                                    </p:set>
                                    <p:animEffect transition="in" filter="checkerboard(across)">
                                      <p:cBhvr>
                                        <p:cTn id="22" dur="500"/>
                                        <p:tgtEl>
                                          <p:spTgt spid="41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2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2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700"/>
                                  </p:stCondLst>
                                  <p:childTnLst>
                                    <p:set>
                                      <p:cBhvr>
                                        <p:cTn id="41" dur="1" fill="hold">
                                          <p:stCondLst>
                                            <p:cond delay="0"/>
                                          </p:stCondLst>
                                        </p:cTn>
                                        <p:tgtEl>
                                          <p:spTgt spid="5138"/>
                                        </p:tgtEl>
                                        <p:attrNameLst>
                                          <p:attrName>style.visibility</p:attrName>
                                        </p:attrNameLst>
                                      </p:cBhvr>
                                      <p:to>
                                        <p:strVal val="visible"/>
                                      </p:to>
                                    </p:set>
                                    <p:animEffect transition="in" filter="diamond(in)">
                                      <p:cBhvr>
                                        <p:cTn id="42" dur="250"/>
                                        <p:tgtEl>
                                          <p:spTgt spid="51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32"/>
                                        </p:tgtEl>
                                        <p:attrNameLst>
                                          <p:attrName>style.visibility</p:attrName>
                                        </p:attrNameLst>
                                      </p:cBhvr>
                                      <p:to>
                                        <p:strVal val="visible"/>
                                      </p:to>
                                    </p:set>
                                    <p:animEffect transition="in" filter="blinds(horizontal)">
                                      <p:cBhvr>
                                        <p:cTn id="47" dur="500"/>
                                        <p:tgtEl>
                                          <p:spTgt spid="413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35"/>
                                        </p:tgtEl>
                                        <p:attrNameLst>
                                          <p:attrName>style.visibility</p:attrName>
                                        </p:attrNameLst>
                                      </p:cBhvr>
                                      <p:to>
                                        <p:strVal val="visible"/>
                                      </p:to>
                                    </p:set>
                                    <p:animEffect transition="in" filter="box(in)">
                                      <p:cBhvr>
                                        <p:cTn id="52" dur="500"/>
                                        <p:tgtEl>
                                          <p:spTgt spid="413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4129" grpId="0" animBg="1"/>
      <p:bldP spid="4130" grpId="0" animBg="1"/>
      <p:bldP spid="4132" grpId="0" animBg="1"/>
      <p:bldP spid="4135" grpId="0" animBg="1"/>
      <p:bldP spid="4" grpId="0" animBg="1"/>
      <p:bldP spid="5" grpId="0" animBg="1"/>
      <p:bldP spid="6" grpId="0" animBg="1"/>
      <p:bldP spid="7" grpId="0" animBg="1"/>
      <p:bldP spid="8" grpId="0" animBg="1"/>
      <p:bldP spid="19" grpId="0" animBg="1"/>
      <p:bldP spid="3" grpId="0" animBg="1"/>
      <p:bldP spid="9" grpId="0" animBg="1"/>
      <p:bldP spid="10"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6"/>
          <p:cNvSpPr>
            <a:spLocks noChangeShapeType="1"/>
          </p:cNvSpPr>
          <p:nvPr/>
        </p:nvSpPr>
        <p:spPr bwMode="auto">
          <a:xfrm>
            <a:off x="3781425" y="685800"/>
            <a:ext cx="0" cy="6172200"/>
          </a:xfrm>
          <a:prstGeom prst="line">
            <a:avLst/>
          </a:prstGeom>
          <a:noFill/>
          <a:ln w="9525">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63" name="Text Box 7"/>
          <p:cNvSpPr txBox="1">
            <a:spLocks noChangeArrowheads="1"/>
          </p:cNvSpPr>
          <p:nvPr/>
        </p:nvSpPr>
        <p:spPr bwMode="auto">
          <a:xfrm>
            <a:off x="14288" y="935038"/>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i="1">
                <a:solidFill>
                  <a:srgbClr val="FF0000"/>
                </a:solidFill>
              </a:rPr>
              <a:t>I/ </a:t>
            </a:r>
            <a:r>
              <a:rPr lang="en-US" altLang="en-US" sz="2400" b="1" i="1" u="sng">
                <a:solidFill>
                  <a:srgbClr val="FF0000"/>
                </a:solidFill>
              </a:rPr>
              <a:t>Thế nào là từ đồng nghĩa</a:t>
            </a:r>
            <a:r>
              <a:rPr lang="en-US" altLang="en-US" sz="2400" b="1" i="1">
                <a:solidFill>
                  <a:srgbClr val="FF0000"/>
                </a:solidFill>
              </a:rPr>
              <a:t>?</a:t>
            </a:r>
          </a:p>
        </p:txBody>
      </p:sp>
      <p:sp>
        <p:nvSpPr>
          <p:cNvPr id="249865" name="Text Box 9"/>
          <p:cNvSpPr txBox="1">
            <a:spLocks noChangeArrowheads="1"/>
          </p:cNvSpPr>
          <p:nvPr/>
        </p:nvSpPr>
        <p:spPr bwMode="auto">
          <a:xfrm>
            <a:off x="3873432" y="3499644"/>
            <a:ext cx="914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defRPr/>
            </a:pPr>
            <a:r>
              <a:rPr lang="en-US" altLang="en-US" sz="2400" b="1" dirty="0">
                <a:effectLst>
                  <a:outerShdw blurRad="38100" dist="38100" dir="2700000" algn="tl">
                    <a:srgbClr val="C0C0C0"/>
                  </a:outerShdw>
                </a:effectLst>
              </a:rPr>
              <a:t>Trông</a:t>
            </a:r>
          </a:p>
        </p:txBody>
      </p:sp>
      <p:sp>
        <p:nvSpPr>
          <p:cNvPr id="249866" name="Line 10"/>
          <p:cNvSpPr>
            <a:spLocks noChangeShapeType="1"/>
          </p:cNvSpPr>
          <p:nvPr/>
        </p:nvSpPr>
        <p:spPr bwMode="auto">
          <a:xfrm flipV="1">
            <a:off x="4717658" y="3057009"/>
            <a:ext cx="765567" cy="663751"/>
          </a:xfrm>
          <a:prstGeom prst="line">
            <a:avLst/>
          </a:prstGeom>
          <a:noFill/>
          <a:ln w="28575">
            <a:solidFill>
              <a:srgbClr val="00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70" name="Line 14"/>
          <p:cNvSpPr>
            <a:spLocks noChangeShapeType="1"/>
          </p:cNvSpPr>
          <p:nvPr/>
        </p:nvSpPr>
        <p:spPr bwMode="auto">
          <a:xfrm>
            <a:off x="4717660" y="3710781"/>
            <a:ext cx="839858" cy="11112"/>
          </a:xfrm>
          <a:prstGeom prst="line">
            <a:avLst/>
          </a:prstGeom>
          <a:noFill/>
          <a:ln w="28575">
            <a:solidFill>
              <a:srgbClr val="00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71" name="Line 15"/>
          <p:cNvSpPr>
            <a:spLocks noChangeShapeType="1"/>
          </p:cNvSpPr>
          <p:nvPr/>
        </p:nvSpPr>
        <p:spPr bwMode="auto">
          <a:xfrm>
            <a:off x="4740688" y="3716336"/>
            <a:ext cx="742537" cy="665163"/>
          </a:xfrm>
          <a:prstGeom prst="line">
            <a:avLst/>
          </a:prstGeom>
          <a:noFill/>
          <a:ln w="28575">
            <a:solidFill>
              <a:srgbClr val="00CC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9880" name="Picture 24" descr="c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1108075"/>
            <a:ext cx="1285875" cy="16002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249881" name="Picture 25" descr="trong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63" y="1108075"/>
            <a:ext cx="1954212" cy="16002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249882" name="Picture 26" descr="nh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1108075"/>
            <a:ext cx="1600200" cy="16002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249886" name="Text Box 30" descr="Shingle"/>
          <p:cNvSpPr txBox="1">
            <a:spLocks noChangeArrowheads="1"/>
          </p:cNvSpPr>
          <p:nvPr/>
        </p:nvSpPr>
        <p:spPr bwMode="auto">
          <a:xfrm>
            <a:off x="3873432" y="4820108"/>
            <a:ext cx="2441325" cy="461665"/>
          </a:xfrm>
          <a:prstGeom prst="rect">
            <a:avLst/>
          </a:prstGeom>
          <a:noFill/>
          <a:ln w="6350"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a:solidFill>
                  <a:srgbClr val="0000FF"/>
                </a:solidFill>
              </a:rPr>
              <a:t>(Từ nhiều nghĩa)</a:t>
            </a:r>
          </a:p>
        </p:txBody>
      </p:sp>
      <p:sp>
        <p:nvSpPr>
          <p:cNvPr id="249887" name="Line 31"/>
          <p:cNvSpPr>
            <a:spLocks noChangeShapeType="1"/>
          </p:cNvSpPr>
          <p:nvPr/>
        </p:nvSpPr>
        <p:spPr bwMode="auto">
          <a:xfrm>
            <a:off x="4211638" y="3919170"/>
            <a:ext cx="529050" cy="844123"/>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93" name="Text Box 37" descr="Shingle"/>
          <p:cNvSpPr txBox="1">
            <a:spLocks noChangeArrowheads="1"/>
          </p:cNvSpPr>
          <p:nvPr/>
        </p:nvSpPr>
        <p:spPr bwMode="auto">
          <a:xfrm>
            <a:off x="3913366" y="5309171"/>
            <a:ext cx="5041900" cy="11695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eaLnBrk="1" hangingPunct="1">
              <a:spcBef>
                <a:spcPct val="50000"/>
              </a:spcBef>
              <a:defRPr/>
            </a:pPr>
            <a:r>
              <a:rPr lang="en-US" altLang="en-US" sz="2000" dirty="0"/>
              <a:t>- </a:t>
            </a:r>
            <a:r>
              <a:rPr lang="en-US" altLang="en-US" sz="2000" dirty="0">
                <a:latin typeface="Times New Roman" panose="02020603050405020304" pitchFamily="18" charset="0"/>
                <a:cs typeface="Times New Roman" panose="02020603050405020304" pitchFamily="18" charset="0"/>
              </a:rPr>
              <a:t>Bà ngoại bị ốm, mẹ tôi phải đến bệnh viện để </a:t>
            </a:r>
            <a:r>
              <a:rPr lang="en-US" altLang="en-US" sz="2000" b="1" dirty="0">
                <a:solidFill>
                  <a:srgbClr val="0000FF"/>
                </a:solidFill>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bà.</a:t>
            </a:r>
          </a:p>
          <a:p>
            <a:pPr eaLnBrk="1" hangingPunct="1">
              <a:spcBef>
                <a:spcPct val="50000"/>
              </a:spcBef>
              <a:buFontTx/>
              <a:buChar char="-"/>
              <a:defRPr/>
            </a:pPr>
            <a:r>
              <a:rPr lang="en-US" altLang="en-US" sz="2000" dirty="0">
                <a:latin typeface="Times New Roman" panose="02020603050405020304" pitchFamily="18" charset="0"/>
                <a:cs typeface="Times New Roman" panose="02020603050405020304" pitchFamily="18" charset="0"/>
              </a:rPr>
              <a:t> Anh em tôi </a:t>
            </a:r>
            <a:r>
              <a:rPr lang="en-US" altLang="en-US" sz="2000" b="1" dirty="0">
                <a:solidFill>
                  <a:srgbClr val="0000FF"/>
                </a:solidFill>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mãi mà chưa thấy mẹ về.</a:t>
            </a:r>
          </a:p>
        </p:txBody>
      </p:sp>
      <p:sp>
        <p:nvSpPr>
          <p:cNvPr id="27" name="Text Box 6"/>
          <p:cNvSpPr>
            <a:spLocks noChangeArrowheads="1"/>
          </p:cNvSpPr>
          <p:nvPr/>
        </p:nvSpPr>
        <p:spPr bwMode="auto">
          <a:xfrm>
            <a:off x="-63393" y="2988890"/>
            <a:ext cx="1143000" cy="510754"/>
          </a:xfrm>
          <a:prstGeom prst="rect">
            <a:avLst/>
          </a:prstGeom>
          <a:noFill/>
          <a:ln w="9525">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50000"/>
              </a:spcBef>
              <a:defRPr/>
            </a:pPr>
            <a:r>
              <a:rPr lang="en-US" sz="2400" b="1" dirty="0">
                <a:solidFill>
                  <a:srgbClr val="FF0000"/>
                </a:solidFill>
                <a:effectLst>
                  <a:outerShdw blurRad="38100" dist="38100" dir="2700000" algn="tl">
                    <a:srgbClr val="C0C0C0"/>
                  </a:outerShdw>
                </a:effectLst>
                <a:latin typeface="Arial" panose="020B0604020202020204" pitchFamily="34" charset="0"/>
              </a:rPr>
              <a:t> </a:t>
            </a:r>
            <a:r>
              <a:rPr lang="en-US" sz="2400" b="1" i="1" dirty="0">
                <a:effectLst>
                  <a:outerShdw blurRad="38100" dist="38100" dir="2700000" algn="tl">
                    <a:srgbClr val="C0C0C0"/>
                  </a:outerShdw>
                </a:effectLst>
              </a:rPr>
              <a:t>Trông</a:t>
            </a:r>
          </a:p>
        </p:txBody>
      </p:sp>
      <p:sp>
        <p:nvSpPr>
          <p:cNvPr id="28" name="Line 7"/>
          <p:cNvSpPr>
            <a:spLocks noChangeShapeType="1"/>
          </p:cNvSpPr>
          <p:nvPr/>
        </p:nvSpPr>
        <p:spPr bwMode="auto">
          <a:xfrm flipV="1">
            <a:off x="914400" y="2542805"/>
            <a:ext cx="515937" cy="698869"/>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7"/>
          <p:cNvSpPr>
            <a:spLocks noChangeShapeType="1"/>
          </p:cNvSpPr>
          <p:nvPr/>
        </p:nvSpPr>
        <p:spPr bwMode="auto">
          <a:xfrm>
            <a:off x="914400" y="3217271"/>
            <a:ext cx="515937" cy="99060"/>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Text Box 11"/>
          <p:cNvSpPr txBox="1">
            <a:spLocks noChangeArrowheads="1"/>
          </p:cNvSpPr>
          <p:nvPr/>
        </p:nvSpPr>
        <p:spPr bwMode="auto">
          <a:xfrm>
            <a:off x="1448504" y="3005082"/>
            <a:ext cx="2147398" cy="923330"/>
          </a:xfrm>
          <a:prstGeom prst="rect">
            <a:avLst/>
          </a:prstGeom>
          <a:noFill/>
          <a:ln w="9525">
            <a:solidFill>
              <a:schemeClr val="tx1">
                <a:lumMod val="95000"/>
                <a:lumOff val="5000"/>
              </a:schemeClr>
            </a:solidFill>
            <a:miter lim="800000"/>
          </a:ln>
          <a:effec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a:latin typeface="Times New Roman" panose="02020603050405020304" pitchFamily="18" charset="0"/>
                <a:cs typeface="Times New Roman" panose="02020603050405020304" pitchFamily="18" charset="0"/>
              </a:rPr>
              <a:t>Coi sóc, giữ gìn cho yên ổn: trông coi, chăm sóc</a:t>
            </a:r>
          </a:p>
        </p:txBody>
      </p:sp>
      <p:sp>
        <p:nvSpPr>
          <p:cNvPr id="31" name="TextBox 27"/>
          <p:cNvSpPr txBox="1">
            <a:spLocks noChangeArrowheads="1"/>
          </p:cNvSpPr>
          <p:nvPr/>
        </p:nvSpPr>
        <p:spPr bwMode="auto">
          <a:xfrm>
            <a:off x="1466671" y="2210141"/>
            <a:ext cx="2190929" cy="70788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2000" dirty="0"/>
              <a:t>Nhìn để nhận biết: ngắm, nhòm, liếc</a:t>
            </a:r>
          </a:p>
        </p:txBody>
      </p:sp>
      <p:sp>
        <p:nvSpPr>
          <p:cNvPr id="33" name="TextBox 28"/>
          <p:cNvSpPr txBox="1">
            <a:spLocks noChangeArrowheads="1"/>
          </p:cNvSpPr>
          <p:nvPr/>
        </p:nvSpPr>
        <p:spPr bwMode="auto">
          <a:xfrm>
            <a:off x="729580" y="4027556"/>
            <a:ext cx="2946186" cy="70788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000" dirty="0"/>
              <a:t>Mong: hi vọng, chờ mong, trông ngóng, mong đợi</a:t>
            </a:r>
          </a:p>
        </p:txBody>
      </p:sp>
      <p:sp>
        <p:nvSpPr>
          <p:cNvPr id="35" name="Line 7"/>
          <p:cNvSpPr>
            <a:spLocks noChangeShapeType="1"/>
          </p:cNvSpPr>
          <p:nvPr/>
        </p:nvSpPr>
        <p:spPr bwMode="auto">
          <a:xfrm>
            <a:off x="914400" y="3217271"/>
            <a:ext cx="330414" cy="776879"/>
          </a:xfrm>
          <a:prstGeom prst="line">
            <a:avLst/>
          </a:prstGeom>
          <a:noFill/>
          <a:ln w="127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35"/>
          <p:cNvSpPr>
            <a:spLocks noChangeArrowheads="1"/>
          </p:cNvSpPr>
          <p:nvPr/>
        </p:nvSpPr>
        <p:spPr bwMode="auto">
          <a:xfrm>
            <a:off x="115888" y="5050940"/>
            <a:ext cx="3521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400" i="1" dirty="0">
                <a:solidFill>
                  <a:srgbClr val="FF0000"/>
                </a:solidFill>
                <a:sym typeface="Wingdings" panose="05000000000000000000" pitchFamily="2" charset="2"/>
              </a:rPr>
              <a:t> </a:t>
            </a:r>
            <a:r>
              <a:rPr lang="en-US" altLang="en-US" sz="2400" i="1" dirty="0">
                <a:solidFill>
                  <a:srgbClr val="FF0000"/>
                </a:solidFill>
              </a:rPr>
              <a:t>Một từ nhiều nghĩa có thể thuộc nhiều nhóm từ đồng nghĩa khác nhau.</a:t>
            </a:r>
            <a:endParaRPr lang="en-US" altLang="en-US" sz="2400" i="1" dirty="0">
              <a:solidFill>
                <a:srgbClr val="FF0000"/>
              </a:solidFill>
              <a:cs typeface="Arial" panose="020B0604020202020204" pitchFamily="34" charset="0"/>
            </a:endParaRPr>
          </a:p>
        </p:txBody>
      </p:sp>
      <p:sp>
        <p:nvSpPr>
          <p:cNvPr id="6180" name="TextBox 26"/>
          <p:cNvSpPr txBox="1">
            <a:spLocks noChangeArrowheads="1"/>
          </p:cNvSpPr>
          <p:nvPr/>
        </p:nvSpPr>
        <p:spPr bwMode="auto">
          <a:xfrm>
            <a:off x="2693988" y="1280570"/>
            <a:ext cx="533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5400" b="1" dirty="0">
                <a:sym typeface="Wingdings" panose="05000000000000000000" pitchFamily="2" charset="2"/>
              </a:rPr>
              <a:t></a:t>
            </a:r>
            <a:endParaRPr lang="en-US" altLang="en-US" sz="5400" b="1" dirty="0"/>
          </a:p>
        </p:txBody>
      </p:sp>
      <p:sp>
        <p:nvSpPr>
          <p:cNvPr id="6181" name="Rectangle 3"/>
          <p:cNvSpPr>
            <a:spLocks noChangeArrowheads="1"/>
          </p:cNvSpPr>
          <p:nvPr/>
        </p:nvSpPr>
        <p:spPr bwMode="auto">
          <a:xfrm>
            <a:off x="115888" y="87313"/>
            <a:ext cx="8956675" cy="722312"/>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dirty="0">
              <a:solidFill>
                <a:schemeClr val="tx2"/>
              </a:solidFill>
            </a:endParaRPr>
          </a:p>
          <a:p>
            <a:pPr eaLnBrk="1" hangingPunct="1"/>
            <a:endParaRPr lang="en-US" altLang="en-US" sz="2800" dirty="0">
              <a:solidFill>
                <a:schemeClr val="tx2"/>
              </a:solidFill>
            </a:endParaRPr>
          </a:p>
          <a:p>
            <a:pPr algn="ctr" eaLnBrk="1" hangingPunct="1"/>
            <a:r>
              <a:rPr lang="en-US" altLang="en-US" sz="2400" dirty="0">
                <a:solidFill>
                  <a:schemeClr val="tx2"/>
                </a:solidFill>
              </a:rPr>
              <a:t>Tiết 43: </a:t>
            </a:r>
            <a:r>
              <a:rPr lang="en-US" altLang="en-US" sz="2800" b="1" i="1" dirty="0">
                <a:solidFill>
                  <a:srgbClr val="FF0000"/>
                </a:solidFill>
              </a:rPr>
              <a:t>TỪ ĐỒNG NGHĨA</a:t>
            </a:r>
          </a:p>
          <a:p>
            <a:pPr eaLnBrk="1" hangingPunct="1"/>
            <a:br>
              <a:rPr lang="en-US" altLang="en-US" sz="2800" dirty="0">
                <a:solidFill>
                  <a:schemeClr val="tx2"/>
                </a:solidFill>
              </a:rPr>
            </a:br>
            <a:r>
              <a:rPr lang="en-US" altLang="en-US" sz="4400" dirty="0">
                <a:solidFill>
                  <a:schemeClr val="tx2"/>
                </a:solidFill>
              </a:rPr>
              <a:t>                       </a:t>
            </a:r>
            <a:endParaRPr lang="en-US" altLang="en-US" sz="3600" b="1" i="1" dirty="0">
              <a:solidFill>
                <a:schemeClr val="tx2"/>
              </a:solidFill>
            </a:endParaRPr>
          </a:p>
        </p:txBody>
      </p:sp>
      <p:sp>
        <p:nvSpPr>
          <p:cNvPr id="2" name="TextBox 1"/>
          <p:cNvSpPr txBox="1"/>
          <p:nvPr/>
        </p:nvSpPr>
        <p:spPr>
          <a:xfrm>
            <a:off x="5498494" y="2872343"/>
            <a:ext cx="3576638" cy="369332"/>
          </a:xfrm>
          <a:prstGeom prst="rect">
            <a:avLst/>
          </a:prstGeom>
          <a:noFill/>
          <a:ln>
            <a:solidFill>
              <a:schemeClr val="tx1">
                <a:lumMod val="75000"/>
                <a:lumOff val="25000"/>
              </a:schemeClr>
            </a:solidFill>
          </a:ln>
        </p:spPr>
        <p:txBody>
          <a:bodyPr wrap="square" rtlCol="0">
            <a:spAutoFit/>
          </a:bodyPr>
          <a:lstStyle/>
          <a:p>
            <a:r>
              <a:rPr lang="en-US" dirty="0"/>
              <a:t>Nhìn để nhận biết: ngắm, nhòm, liếc</a:t>
            </a:r>
          </a:p>
        </p:txBody>
      </p:sp>
      <p:sp>
        <p:nvSpPr>
          <p:cNvPr id="3" name="TextBox 2"/>
          <p:cNvSpPr txBox="1"/>
          <p:nvPr/>
        </p:nvSpPr>
        <p:spPr>
          <a:xfrm>
            <a:off x="5613113" y="3347819"/>
            <a:ext cx="2845087" cy="646331"/>
          </a:xfrm>
          <a:prstGeom prst="rect">
            <a:avLst/>
          </a:prstGeom>
          <a:noFill/>
          <a:ln>
            <a:solidFill>
              <a:schemeClr val="tx1">
                <a:lumMod val="85000"/>
                <a:lumOff val="15000"/>
              </a:schemeClr>
            </a:solidFill>
          </a:ln>
        </p:spPr>
        <p:txBody>
          <a:bodyPr wrap="square" rtlCol="0">
            <a:spAutoFit/>
          </a:bodyPr>
          <a:lstStyle/>
          <a:p>
            <a:r>
              <a:rPr lang="en-US" dirty="0"/>
              <a:t>Coi sóc, giữ gìn cho yên ổn:</a:t>
            </a:r>
          </a:p>
          <a:p>
            <a:endParaRPr lang="en-US" dirty="0"/>
          </a:p>
        </p:txBody>
      </p:sp>
      <p:sp>
        <p:nvSpPr>
          <p:cNvPr id="4" name="TextBox 3"/>
          <p:cNvSpPr txBox="1"/>
          <p:nvPr/>
        </p:nvSpPr>
        <p:spPr>
          <a:xfrm>
            <a:off x="5540579" y="4098974"/>
            <a:ext cx="2605044" cy="646331"/>
          </a:xfrm>
          <a:prstGeom prst="rect">
            <a:avLst/>
          </a:prstGeom>
          <a:noFill/>
          <a:ln>
            <a:solidFill>
              <a:schemeClr val="tx1">
                <a:lumMod val="85000"/>
                <a:lumOff val="15000"/>
              </a:schemeClr>
            </a:solidFill>
          </a:ln>
        </p:spPr>
        <p:txBody>
          <a:bodyPr wrap="square" rtlCol="0">
            <a:spAutoFit/>
          </a:bodyPr>
          <a:lstStyle/>
          <a:p>
            <a:r>
              <a:rPr lang="en-US" dirty="0"/>
              <a:t>Mong:</a:t>
            </a:r>
          </a:p>
          <a:p>
            <a:endParaRPr lang="en-US" dirty="0"/>
          </a:p>
        </p:txBody>
      </p:sp>
      <p:sp>
        <p:nvSpPr>
          <p:cNvPr id="5" name="TextBox 4"/>
          <p:cNvSpPr txBox="1"/>
          <p:nvPr/>
        </p:nvSpPr>
        <p:spPr>
          <a:xfrm>
            <a:off x="357188" y="1556577"/>
            <a:ext cx="2209800" cy="646331"/>
          </a:xfrm>
          <a:prstGeom prst="rect">
            <a:avLst/>
          </a:prstGeom>
          <a:noFill/>
        </p:spPr>
        <p:txBody>
          <a:bodyPr wrap="square" rtlCol="0">
            <a:spAutoFit/>
          </a:bodyPr>
          <a:lstStyle/>
          <a:p>
            <a:r>
              <a:rPr lang="en-US" altLang="en-US" i="1" dirty="0"/>
              <a:t>* Xét ví dụ 2 Sgk/113</a:t>
            </a:r>
          </a:p>
          <a:p>
            <a:endParaRPr lang="en-US" dirty="0"/>
          </a:p>
        </p:txBody>
      </p:sp>
      <p:sp>
        <p:nvSpPr>
          <p:cNvPr id="7" name="TextBox 6"/>
          <p:cNvSpPr txBox="1"/>
          <p:nvPr/>
        </p:nvSpPr>
        <p:spPr>
          <a:xfrm>
            <a:off x="5609688" y="3624818"/>
            <a:ext cx="1143000" cy="369332"/>
          </a:xfrm>
          <a:prstGeom prst="rect">
            <a:avLst/>
          </a:prstGeom>
          <a:noFill/>
        </p:spPr>
        <p:txBody>
          <a:bodyPr wrap="square" rtlCol="0">
            <a:spAutoFit/>
          </a:bodyPr>
          <a:lstStyle/>
          <a:p>
            <a:r>
              <a:rPr lang="en-US" dirty="0"/>
              <a:t>trông coi,</a:t>
            </a:r>
          </a:p>
        </p:txBody>
      </p:sp>
      <p:sp>
        <p:nvSpPr>
          <p:cNvPr id="8" name="TextBox 7"/>
          <p:cNvSpPr txBox="1"/>
          <p:nvPr/>
        </p:nvSpPr>
        <p:spPr>
          <a:xfrm>
            <a:off x="6553200" y="3624818"/>
            <a:ext cx="1066800" cy="369332"/>
          </a:xfrm>
          <a:prstGeom prst="rect">
            <a:avLst/>
          </a:prstGeom>
          <a:noFill/>
        </p:spPr>
        <p:txBody>
          <a:bodyPr wrap="square" rtlCol="0">
            <a:spAutoFit/>
          </a:bodyPr>
          <a:lstStyle/>
          <a:p>
            <a:r>
              <a:rPr lang="en-US" dirty="0"/>
              <a:t>chăm sóc</a:t>
            </a:r>
          </a:p>
        </p:txBody>
      </p:sp>
      <p:sp>
        <p:nvSpPr>
          <p:cNvPr id="9" name="TextBox 8"/>
          <p:cNvSpPr txBox="1"/>
          <p:nvPr/>
        </p:nvSpPr>
        <p:spPr>
          <a:xfrm>
            <a:off x="6181188" y="4098974"/>
            <a:ext cx="990600" cy="369332"/>
          </a:xfrm>
          <a:prstGeom prst="rect">
            <a:avLst/>
          </a:prstGeom>
          <a:noFill/>
        </p:spPr>
        <p:txBody>
          <a:bodyPr wrap="square" rtlCol="0">
            <a:spAutoFit/>
          </a:bodyPr>
          <a:lstStyle/>
          <a:p>
            <a:r>
              <a:rPr lang="en-US" dirty="0"/>
              <a:t>hi vọng,</a:t>
            </a:r>
          </a:p>
        </p:txBody>
      </p:sp>
      <p:sp>
        <p:nvSpPr>
          <p:cNvPr id="10" name="TextBox 9"/>
          <p:cNvSpPr txBox="1"/>
          <p:nvPr/>
        </p:nvSpPr>
        <p:spPr>
          <a:xfrm>
            <a:off x="6987462" y="4098974"/>
            <a:ext cx="1158161" cy="369332"/>
          </a:xfrm>
          <a:prstGeom prst="rect">
            <a:avLst/>
          </a:prstGeom>
          <a:noFill/>
        </p:spPr>
        <p:txBody>
          <a:bodyPr wrap="square" rtlCol="0">
            <a:spAutoFit/>
          </a:bodyPr>
          <a:lstStyle/>
          <a:p>
            <a:r>
              <a:rPr lang="en-US" dirty="0"/>
              <a:t>chờ mong,</a:t>
            </a:r>
          </a:p>
        </p:txBody>
      </p:sp>
      <p:sp>
        <p:nvSpPr>
          <p:cNvPr id="11" name="TextBox 10"/>
          <p:cNvSpPr txBox="1"/>
          <p:nvPr/>
        </p:nvSpPr>
        <p:spPr>
          <a:xfrm>
            <a:off x="5549383" y="4384880"/>
            <a:ext cx="1371600" cy="369332"/>
          </a:xfrm>
          <a:prstGeom prst="rect">
            <a:avLst/>
          </a:prstGeom>
          <a:noFill/>
        </p:spPr>
        <p:txBody>
          <a:bodyPr wrap="square" rtlCol="0">
            <a:spAutoFit/>
          </a:bodyPr>
          <a:lstStyle/>
          <a:p>
            <a:r>
              <a:rPr lang="en-US" dirty="0"/>
              <a:t>trông ngóng,</a:t>
            </a:r>
          </a:p>
        </p:txBody>
      </p:sp>
      <p:sp>
        <p:nvSpPr>
          <p:cNvPr id="12" name="TextBox 11"/>
          <p:cNvSpPr txBox="1"/>
          <p:nvPr/>
        </p:nvSpPr>
        <p:spPr>
          <a:xfrm>
            <a:off x="6752688" y="4384880"/>
            <a:ext cx="1143000" cy="369332"/>
          </a:xfrm>
          <a:prstGeom prst="rect">
            <a:avLst/>
          </a:prstGeom>
          <a:noFill/>
        </p:spPr>
        <p:txBody>
          <a:bodyPr wrap="square" rtlCol="0">
            <a:spAutoFit/>
          </a:bodyPr>
          <a:lstStyle/>
          <a:p>
            <a:r>
              <a:rPr lang="en-US" dirty="0"/>
              <a:t>mong đợi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49882"/>
                                        </p:tgtEl>
                                        <p:attrNameLst>
                                          <p:attrName>style.visibility</p:attrName>
                                        </p:attrNameLst>
                                      </p:cBhvr>
                                      <p:to>
                                        <p:strVal val="visible"/>
                                      </p:to>
                                    </p:set>
                                    <p:animEffect transition="in" filter="box(in)">
                                      <p:cBhvr>
                                        <p:cTn id="15" dur="500"/>
                                        <p:tgtEl>
                                          <p:spTgt spid="249882"/>
                                        </p:tgtEl>
                                      </p:cBhvr>
                                    </p:animEffect>
                                  </p:childTnLst>
                                </p:cTn>
                              </p:par>
                              <p:par>
                                <p:cTn id="16" presetID="4" presetClass="entr" presetSubtype="16" fill="hold" nodeType="withEffect">
                                  <p:stCondLst>
                                    <p:cond delay="0"/>
                                  </p:stCondLst>
                                  <p:childTnLst>
                                    <p:set>
                                      <p:cBhvr>
                                        <p:cTn id="17" dur="1" fill="hold">
                                          <p:stCondLst>
                                            <p:cond delay="0"/>
                                          </p:stCondLst>
                                        </p:cTn>
                                        <p:tgtEl>
                                          <p:spTgt spid="249880"/>
                                        </p:tgtEl>
                                        <p:attrNameLst>
                                          <p:attrName>style.visibility</p:attrName>
                                        </p:attrNameLst>
                                      </p:cBhvr>
                                      <p:to>
                                        <p:strVal val="visible"/>
                                      </p:to>
                                    </p:set>
                                    <p:animEffect transition="in" filter="box(in)">
                                      <p:cBhvr>
                                        <p:cTn id="18" dur="500"/>
                                        <p:tgtEl>
                                          <p:spTgt spid="249880"/>
                                        </p:tgtEl>
                                      </p:cBhvr>
                                    </p:animEffect>
                                  </p:childTnLst>
                                </p:cTn>
                              </p:par>
                              <p:par>
                                <p:cTn id="19" presetID="4" presetClass="entr" presetSubtype="16" fill="hold" nodeType="withEffect">
                                  <p:stCondLst>
                                    <p:cond delay="0"/>
                                  </p:stCondLst>
                                  <p:childTnLst>
                                    <p:set>
                                      <p:cBhvr>
                                        <p:cTn id="20" dur="1" fill="hold">
                                          <p:stCondLst>
                                            <p:cond delay="0"/>
                                          </p:stCondLst>
                                        </p:cTn>
                                        <p:tgtEl>
                                          <p:spTgt spid="249881"/>
                                        </p:tgtEl>
                                        <p:attrNameLst>
                                          <p:attrName>style.visibility</p:attrName>
                                        </p:attrNameLst>
                                      </p:cBhvr>
                                      <p:to>
                                        <p:strVal val="visible"/>
                                      </p:to>
                                    </p:set>
                                    <p:animEffect transition="in" filter="box(in)">
                                      <p:cBhvr>
                                        <p:cTn id="21" dur="500"/>
                                        <p:tgtEl>
                                          <p:spTgt spid="24988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9865"/>
                                        </p:tgtEl>
                                        <p:attrNameLst>
                                          <p:attrName>style.visibility</p:attrName>
                                        </p:attrNameLst>
                                      </p:cBhvr>
                                      <p:to>
                                        <p:strVal val="visible"/>
                                      </p:to>
                                    </p:set>
                                    <p:anim calcmode="lin" valueType="num">
                                      <p:cBhvr additive="base">
                                        <p:cTn id="26" dur="500" fill="hold"/>
                                        <p:tgtEl>
                                          <p:spTgt spid="249865"/>
                                        </p:tgtEl>
                                        <p:attrNameLst>
                                          <p:attrName>ppt_x</p:attrName>
                                        </p:attrNameLst>
                                      </p:cBhvr>
                                      <p:tavLst>
                                        <p:tav tm="0">
                                          <p:val>
                                            <p:strVal val="#ppt_x"/>
                                          </p:val>
                                        </p:tav>
                                        <p:tav tm="100000">
                                          <p:val>
                                            <p:strVal val="#ppt_x"/>
                                          </p:val>
                                        </p:tav>
                                      </p:tavLst>
                                    </p:anim>
                                    <p:anim calcmode="lin" valueType="num">
                                      <p:cBhvr additive="base">
                                        <p:cTn id="27" dur="500" fill="hold"/>
                                        <p:tgtEl>
                                          <p:spTgt spid="24986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9866"/>
                                        </p:tgtEl>
                                        <p:attrNameLst>
                                          <p:attrName>style.visibility</p:attrName>
                                        </p:attrNameLst>
                                      </p:cBhvr>
                                      <p:to>
                                        <p:strVal val="visible"/>
                                      </p:to>
                                    </p:set>
                                    <p:animEffect transition="in" filter="fade">
                                      <p:cBhvr>
                                        <p:cTn id="32" dur="1000"/>
                                        <p:tgtEl>
                                          <p:spTgt spid="249866"/>
                                        </p:tgtEl>
                                      </p:cBhvr>
                                    </p:animEffect>
                                    <p:anim calcmode="lin" valueType="num">
                                      <p:cBhvr>
                                        <p:cTn id="33" dur="1000" fill="hold"/>
                                        <p:tgtEl>
                                          <p:spTgt spid="249866"/>
                                        </p:tgtEl>
                                        <p:attrNameLst>
                                          <p:attrName>ppt_x</p:attrName>
                                        </p:attrNameLst>
                                      </p:cBhvr>
                                      <p:tavLst>
                                        <p:tav tm="0">
                                          <p:val>
                                            <p:strVal val="#ppt_x"/>
                                          </p:val>
                                        </p:tav>
                                        <p:tav tm="100000">
                                          <p:val>
                                            <p:strVal val="#ppt_x"/>
                                          </p:val>
                                        </p:tav>
                                      </p:tavLst>
                                    </p:anim>
                                    <p:anim calcmode="lin" valueType="num">
                                      <p:cBhvr>
                                        <p:cTn id="34" dur="1000" fill="hold"/>
                                        <p:tgtEl>
                                          <p:spTgt spid="24986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9870"/>
                                        </p:tgtEl>
                                        <p:attrNameLst>
                                          <p:attrName>style.visibility</p:attrName>
                                        </p:attrNameLst>
                                      </p:cBhvr>
                                      <p:to>
                                        <p:strVal val="visible"/>
                                      </p:to>
                                    </p:set>
                                    <p:animEffect transition="in" filter="fade">
                                      <p:cBhvr>
                                        <p:cTn id="44" dur="1000"/>
                                        <p:tgtEl>
                                          <p:spTgt spid="249870"/>
                                        </p:tgtEl>
                                      </p:cBhvr>
                                    </p:animEffect>
                                    <p:anim calcmode="lin" valueType="num">
                                      <p:cBhvr>
                                        <p:cTn id="45" dur="1000" fill="hold"/>
                                        <p:tgtEl>
                                          <p:spTgt spid="249870"/>
                                        </p:tgtEl>
                                        <p:attrNameLst>
                                          <p:attrName>ppt_x</p:attrName>
                                        </p:attrNameLst>
                                      </p:cBhvr>
                                      <p:tavLst>
                                        <p:tav tm="0">
                                          <p:val>
                                            <p:strVal val="#ppt_x"/>
                                          </p:val>
                                        </p:tav>
                                        <p:tav tm="100000">
                                          <p:val>
                                            <p:strVal val="#ppt_x"/>
                                          </p:val>
                                        </p:tav>
                                      </p:tavLst>
                                    </p:anim>
                                    <p:anim calcmode="lin" valueType="num">
                                      <p:cBhvr>
                                        <p:cTn id="46" dur="1000" fill="hold"/>
                                        <p:tgtEl>
                                          <p:spTgt spid="2498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9893">
                                            <p:txEl>
                                              <p:pRg st="0" end="0"/>
                                            </p:txEl>
                                          </p:spTgt>
                                        </p:tgtEl>
                                        <p:attrNameLst>
                                          <p:attrName>style.visibility</p:attrName>
                                        </p:attrNameLst>
                                      </p:cBhvr>
                                      <p:to>
                                        <p:strVal val="visible"/>
                                      </p:to>
                                    </p:set>
                                    <p:animEffect transition="in" filter="fade">
                                      <p:cBhvr>
                                        <p:cTn id="56" dur="1000"/>
                                        <p:tgtEl>
                                          <p:spTgt spid="249893">
                                            <p:txEl>
                                              <p:pRg st="0" end="0"/>
                                            </p:txEl>
                                          </p:spTgt>
                                        </p:tgtEl>
                                      </p:cBhvr>
                                    </p:animEffect>
                                    <p:anim calcmode="lin" valueType="num">
                                      <p:cBhvr>
                                        <p:cTn id="57" dur="1000" fill="hold"/>
                                        <p:tgtEl>
                                          <p:spTgt spid="24989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498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9871"/>
                                        </p:tgtEl>
                                        <p:attrNameLst>
                                          <p:attrName>style.visibility</p:attrName>
                                        </p:attrNameLst>
                                      </p:cBhvr>
                                      <p:to>
                                        <p:strVal val="visible"/>
                                      </p:to>
                                    </p:set>
                                    <p:animEffect transition="in" filter="fade">
                                      <p:cBhvr>
                                        <p:cTn id="77" dur="1000"/>
                                        <p:tgtEl>
                                          <p:spTgt spid="249871"/>
                                        </p:tgtEl>
                                      </p:cBhvr>
                                    </p:animEffect>
                                    <p:anim calcmode="lin" valueType="num">
                                      <p:cBhvr>
                                        <p:cTn id="78" dur="1000" fill="hold"/>
                                        <p:tgtEl>
                                          <p:spTgt spid="249871"/>
                                        </p:tgtEl>
                                        <p:attrNameLst>
                                          <p:attrName>ppt_x</p:attrName>
                                        </p:attrNameLst>
                                      </p:cBhvr>
                                      <p:tavLst>
                                        <p:tav tm="0">
                                          <p:val>
                                            <p:strVal val="#ppt_x"/>
                                          </p:val>
                                        </p:tav>
                                        <p:tav tm="100000">
                                          <p:val>
                                            <p:strVal val="#ppt_x"/>
                                          </p:val>
                                        </p:tav>
                                      </p:tavLst>
                                    </p:anim>
                                    <p:anim calcmode="lin" valueType="num">
                                      <p:cBhvr>
                                        <p:cTn id="79" dur="1000" fill="hold"/>
                                        <p:tgtEl>
                                          <p:spTgt spid="24987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1000"/>
                                        <p:tgtEl>
                                          <p:spTgt spid="4"/>
                                        </p:tgtEl>
                                      </p:cBhvr>
                                    </p:animEffect>
                                    <p:anim calcmode="lin" valueType="num">
                                      <p:cBhvr>
                                        <p:cTn id="83" dur="1000" fill="hold"/>
                                        <p:tgtEl>
                                          <p:spTgt spid="4"/>
                                        </p:tgtEl>
                                        <p:attrNameLst>
                                          <p:attrName>ppt_x</p:attrName>
                                        </p:attrNameLst>
                                      </p:cBhvr>
                                      <p:tavLst>
                                        <p:tav tm="0">
                                          <p:val>
                                            <p:strVal val="#ppt_x"/>
                                          </p:val>
                                        </p:tav>
                                        <p:tav tm="100000">
                                          <p:val>
                                            <p:strVal val="#ppt_x"/>
                                          </p:val>
                                        </p:tav>
                                      </p:tavLst>
                                    </p:anim>
                                    <p:anim calcmode="lin" valueType="num">
                                      <p:cBhvr>
                                        <p:cTn id="8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49893">
                                            <p:txEl>
                                              <p:pRg st="1" end="1"/>
                                            </p:txEl>
                                          </p:spTgt>
                                        </p:tgtEl>
                                        <p:attrNameLst>
                                          <p:attrName>style.visibility</p:attrName>
                                        </p:attrNameLst>
                                      </p:cBhvr>
                                      <p:to>
                                        <p:strVal val="visible"/>
                                      </p:to>
                                    </p:set>
                                    <p:animEffect transition="in" filter="fade">
                                      <p:cBhvr>
                                        <p:cTn id="89" dur="1000"/>
                                        <p:tgtEl>
                                          <p:spTgt spid="249893">
                                            <p:txEl>
                                              <p:pRg st="1" end="1"/>
                                            </p:txEl>
                                          </p:spTgt>
                                        </p:tgtEl>
                                      </p:cBhvr>
                                    </p:animEffect>
                                    <p:anim calcmode="lin" valueType="num">
                                      <p:cBhvr>
                                        <p:cTn id="90" dur="1000" fill="hold"/>
                                        <p:tgtEl>
                                          <p:spTgt spid="249893">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2498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1000"/>
                                        <p:tgtEl>
                                          <p:spTgt spid="9"/>
                                        </p:tgtEl>
                                      </p:cBhvr>
                                    </p:animEffect>
                                    <p:anim calcmode="lin" valueType="num">
                                      <p:cBhvr>
                                        <p:cTn id="97" dur="1000" fill="hold"/>
                                        <p:tgtEl>
                                          <p:spTgt spid="9"/>
                                        </p:tgtEl>
                                        <p:attrNameLst>
                                          <p:attrName>ppt_x</p:attrName>
                                        </p:attrNameLst>
                                      </p:cBhvr>
                                      <p:tavLst>
                                        <p:tav tm="0">
                                          <p:val>
                                            <p:strVal val="#ppt_x"/>
                                          </p:val>
                                        </p:tav>
                                        <p:tav tm="100000">
                                          <p:val>
                                            <p:strVal val="#ppt_x"/>
                                          </p:val>
                                        </p:tav>
                                      </p:tavLst>
                                    </p:anim>
                                    <p:anim calcmode="lin" valueType="num">
                                      <p:cBhvr>
                                        <p:cTn id="9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1000"/>
                                        <p:tgtEl>
                                          <p:spTgt spid="11"/>
                                        </p:tgtEl>
                                      </p:cBhvr>
                                    </p:animEffect>
                                    <p:anim calcmode="lin" valueType="num">
                                      <p:cBhvr>
                                        <p:cTn id="111" dur="1000" fill="hold"/>
                                        <p:tgtEl>
                                          <p:spTgt spid="11"/>
                                        </p:tgtEl>
                                        <p:attrNameLst>
                                          <p:attrName>ppt_x</p:attrName>
                                        </p:attrNameLst>
                                      </p:cBhvr>
                                      <p:tavLst>
                                        <p:tav tm="0">
                                          <p:val>
                                            <p:strVal val="#ppt_x"/>
                                          </p:val>
                                        </p:tav>
                                        <p:tav tm="100000">
                                          <p:val>
                                            <p:strVal val="#ppt_x"/>
                                          </p:val>
                                        </p:tav>
                                      </p:tavLst>
                                    </p:anim>
                                    <p:anim calcmode="lin" valueType="num">
                                      <p:cBhvr>
                                        <p:cTn id="1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1000"/>
                                        <p:tgtEl>
                                          <p:spTgt spid="12"/>
                                        </p:tgtEl>
                                      </p:cBhvr>
                                    </p:animEffect>
                                    <p:anim calcmode="lin" valueType="num">
                                      <p:cBhvr>
                                        <p:cTn id="118" dur="1000" fill="hold"/>
                                        <p:tgtEl>
                                          <p:spTgt spid="12"/>
                                        </p:tgtEl>
                                        <p:attrNameLst>
                                          <p:attrName>ppt_x</p:attrName>
                                        </p:attrNameLst>
                                      </p:cBhvr>
                                      <p:tavLst>
                                        <p:tav tm="0">
                                          <p:val>
                                            <p:strVal val="#ppt_x"/>
                                          </p:val>
                                        </p:tav>
                                        <p:tav tm="100000">
                                          <p:val>
                                            <p:strVal val="#ppt_x"/>
                                          </p:val>
                                        </p:tav>
                                      </p:tavLst>
                                    </p:anim>
                                    <p:anim calcmode="lin" valueType="num">
                                      <p:cBhvr>
                                        <p:cTn id="1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49887"/>
                                        </p:tgtEl>
                                        <p:attrNameLst>
                                          <p:attrName>style.visibility</p:attrName>
                                        </p:attrNameLst>
                                      </p:cBhvr>
                                      <p:to>
                                        <p:strVal val="visible"/>
                                      </p:to>
                                    </p:set>
                                    <p:anim calcmode="lin" valueType="num">
                                      <p:cBhvr additive="base">
                                        <p:cTn id="124" dur="500" fill="hold"/>
                                        <p:tgtEl>
                                          <p:spTgt spid="249887"/>
                                        </p:tgtEl>
                                        <p:attrNameLst>
                                          <p:attrName>ppt_x</p:attrName>
                                        </p:attrNameLst>
                                      </p:cBhvr>
                                      <p:tavLst>
                                        <p:tav tm="0">
                                          <p:val>
                                            <p:strVal val="#ppt_x"/>
                                          </p:val>
                                        </p:tav>
                                        <p:tav tm="100000">
                                          <p:val>
                                            <p:strVal val="#ppt_x"/>
                                          </p:val>
                                        </p:tav>
                                      </p:tavLst>
                                    </p:anim>
                                    <p:anim calcmode="lin" valueType="num">
                                      <p:cBhvr additive="base">
                                        <p:cTn id="125" dur="500" fill="hold"/>
                                        <p:tgtEl>
                                          <p:spTgt spid="249887"/>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49886"/>
                                        </p:tgtEl>
                                        <p:attrNameLst>
                                          <p:attrName>style.visibility</p:attrName>
                                        </p:attrNameLst>
                                      </p:cBhvr>
                                      <p:to>
                                        <p:strVal val="visible"/>
                                      </p:to>
                                    </p:set>
                                    <p:anim calcmode="lin" valueType="num">
                                      <p:cBhvr additive="base">
                                        <p:cTn id="128" dur="500" fill="hold"/>
                                        <p:tgtEl>
                                          <p:spTgt spid="249886"/>
                                        </p:tgtEl>
                                        <p:attrNameLst>
                                          <p:attrName>ppt_x</p:attrName>
                                        </p:attrNameLst>
                                      </p:cBhvr>
                                      <p:tavLst>
                                        <p:tav tm="0">
                                          <p:val>
                                            <p:strVal val="#ppt_x"/>
                                          </p:val>
                                        </p:tav>
                                        <p:tav tm="100000">
                                          <p:val>
                                            <p:strVal val="#ppt_x"/>
                                          </p:val>
                                        </p:tav>
                                      </p:tavLst>
                                    </p:anim>
                                    <p:anim calcmode="lin" valueType="num">
                                      <p:cBhvr additive="base">
                                        <p:cTn id="129" dur="500" fill="hold"/>
                                        <p:tgtEl>
                                          <p:spTgt spid="249886"/>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 presetClass="entr" presetSubtype="16"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box(in)">
                                      <p:cBhvr>
                                        <p:cTn id="134" dur="500"/>
                                        <p:tgtEl>
                                          <p:spTgt spid="27"/>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blinds(horizontal)">
                                      <p:cBhvr>
                                        <p:cTn id="137" dur="500"/>
                                        <p:tgtEl>
                                          <p:spTgt spid="28"/>
                                        </p:tgtEl>
                                      </p:cBhvr>
                                    </p:animEffect>
                                  </p:childTnLst>
                                </p:cTn>
                              </p:par>
                              <p:par>
                                <p:cTn id="138" presetID="4" presetClass="entr" presetSubtype="16" fill="hold" grpId="0" nodeType="with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box(in)">
                                      <p:cBhvr>
                                        <p:cTn id="140" dur="500"/>
                                        <p:tgtEl>
                                          <p:spTgt spid="31"/>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box(in)">
                                      <p:cBhvr>
                                        <p:cTn id="143" dur="500"/>
                                        <p:tgtEl>
                                          <p:spTgt spid="29"/>
                                        </p:tgtEl>
                                      </p:cBhvr>
                                    </p:animEffect>
                                  </p:childTnLst>
                                </p:cTn>
                              </p:par>
                              <p:par>
                                <p:cTn id="144" presetID="4" presetClass="entr" presetSubtype="16"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box(in)">
                                      <p:cBhvr>
                                        <p:cTn id="146" dur="500"/>
                                        <p:tgtEl>
                                          <p:spTgt spid="30"/>
                                        </p:tgtEl>
                                      </p:cBhvr>
                                    </p:animEffect>
                                  </p:childTnLst>
                                </p:cTn>
                              </p:par>
                              <p:par>
                                <p:cTn id="147" presetID="4" presetClass="entr" presetSubtype="16"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box(in)">
                                      <p:cBhvr>
                                        <p:cTn id="149" dur="500"/>
                                        <p:tgtEl>
                                          <p:spTgt spid="35"/>
                                        </p:tgtEl>
                                      </p:cBhvr>
                                    </p:animEffect>
                                  </p:childTnLst>
                                </p:cTn>
                              </p:par>
                              <p:par>
                                <p:cTn id="150" presetID="4" presetClass="entr" presetSubtype="16" fill="hold" grpId="0" nodeType="with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box(in)">
                                      <p:cBhvr>
                                        <p:cTn id="152" dur="500"/>
                                        <p:tgtEl>
                                          <p:spTgt spid="33"/>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barn(inVertical)">
                                      <p:cBhvr>
                                        <p:cTn id="1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p:bldP spid="249865" grpId="0"/>
      <p:bldP spid="249866" grpId="0" animBg="1"/>
      <p:bldP spid="249870" grpId="0" animBg="1"/>
      <p:bldP spid="249871" grpId="0" animBg="1"/>
      <p:bldP spid="249886" grpId="0" animBg="1"/>
      <p:bldP spid="249887" grpId="0" animBg="1"/>
      <p:bldP spid="27" grpId="0" animBg="1"/>
      <p:bldP spid="28" grpId="0" animBg="1"/>
      <p:bldP spid="29" grpId="0" animBg="1"/>
      <p:bldP spid="30" grpId="0" animBg="1"/>
      <p:bldP spid="31" grpId="0" animBg="1"/>
      <p:bldP spid="33" grpId="0" animBg="1"/>
      <p:bldP spid="35" grpId="0" animBg="1"/>
      <p:bldP spid="36" grpId="0"/>
      <p:bldP spid="6180" grpId="0"/>
      <p:bldP spid="2" grpId="0" animBg="1"/>
      <p:bldP spid="3" grpId="0" animBg="1"/>
      <p:bldP spid="4" grpId="0" animBg="1"/>
      <p:bldP spid="5"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800600" y="3276600"/>
            <a:ext cx="4191000" cy="2678113"/>
          </a:xfrm>
          <a:prstGeom prst="rect">
            <a:avLst/>
          </a:prstGeom>
          <a:noFill/>
          <a:ln w="76200" cap="rnd">
            <a:solidFill>
              <a:srgbClr val="0000FF"/>
            </a:solidFill>
            <a:prstDash val="sysDot"/>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 - Từ đồng nghĩa là những từ có nghĩa giống nhau hoặc gần giống nhau.</a:t>
            </a:r>
          </a:p>
          <a:p>
            <a:pPr algn="just" eaLnBrk="1" hangingPunct="1"/>
            <a:r>
              <a:rPr lang="en-US" altLang="en-US" sz="2800"/>
              <a:t>  - Một từ nhiều nghĩa có thể thuộc nhiều nhóm từ đồng nghĩa khác nhau.</a:t>
            </a:r>
            <a:endParaRPr lang="en-US" altLang="en-US" sz="2800">
              <a:solidFill>
                <a:srgbClr val="006600"/>
              </a:solidFill>
              <a:cs typeface="Arial" panose="020B0604020202020204" pitchFamily="34" charset="0"/>
            </a:endParaRPr>
          </a:p>
        </p:txBody>
      </p:sp>
      <p:sp>
        <p:nvSpPr>
          <p:cNvPr id="7171" name="Rectangle 7"/>
          <p:cNvSpPr>
            <a:spLocks noChangeArrowheads="1"/>
          </p:cNvSpPr>
          <p:nvPr/>
        </p:nvSpPr>
        <p:spPr bwMode="auto">
          <a:xfrm>
            <a:off x="0" y="1044575"/>
            <a:ext cx="464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i="1">
                <a:solidFill>
                  <a:srgbClr val="FF0000"/>
                </a:solidFill>
              </a:rPr>
              <a:t>I. Thế nào là từ đồng nghĩa?</a:t>
            </a:r>
          </a:p>
        </p:txBody>
      </p:sp>
      <p:cxnSp>
        <p:nvCxnSpPr>
          <p:cNvPr id="4" name="Straight Connector 3"/>
          <p:cNvCxnSpPr/>
          <p:nvPr/>
        </p:nvCxnSpPr>
        <p:spPr>
          <a:xfrm>
            <a:off x="4572000" y="993775"/>
            <a:ext cx="0" cy="59039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04800" y="1728788"/>
            <a:ext cx="3789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i="1"/>
              <a:t>* Ghi nhớ 1: SGK/114</a:t>
            </a:r>
          </a:p>
          <a:p>
            <a:pPr eaLnBrk="1" hangingPunct="1"/>
            <a:endParaRPr lang="en-US" altLang="en-US" sz="2400"/>
          </a:p>
        </p:txBody>
      </p:sp>
      <p:sp>
        <p:nvSpPr>
          <p:cNvPr id="7174" name="Rectangle 3"/>
          <p:cNvSpPr>
            <a:spLocks noChangeArrowheads="1"/>
          </p:cNvSpPr>
          <p:nvPr/>
        </p:nvSpPr>
        <p:spPr bwMode="auto">
          <a:xfrm>
            <a:off x="0" y="0"/>
            <a:ext cx="8378825" cy="850900"/>
          </a:xfrm>
          <a:prstGeom prst="rect">
            <a:avLst/>
          </a:prstGeom>
          <a:noFill/>
          <a:ln w="19050">
            <a:solidFill>
              <a:srgbClr val="0070C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altLang="en-US" sz="2800">
              <a:solidFill>
                <a:schemeClr val="tx2"/>
              </a:solidFill>
            </a:endParaRPr>
          </a:p>
          <a:p>
            <a:pPr eaLnBrk="1" hangingPunct="1"/>
            <a:endParaRPr lang="en-US" altLang="en-US" sz="2800">
              <a:solidFill>
                <a:schemeClr val="tx2"/>
              </a:solidFill>
            </a:endParaRPr>
          </a:p>
          <a:p>
            <a:pPr algn="ctr" eaLnBrk="1" hangingPunct="1"/>
            <a:r>
              <a:rPr lang="en-US" altLang="en-US" sz="2400">
                <a:solidFill>
                  <a:schemeClr val="tx2"/>
                </a:solidFill>
              </a:rPr>
              <a:t>Tiết 43: </a:t>
            </a:r>
            <a:r>
              <a:rPr lang="en-US" altLang="en-US" sz="2800" b="1" i="1">
                <a:solidFill>
                  <a:srgbClr val="FF0000"/>
                </a:solidFill>
              </a:rPr>
              <a:t>TỪ ĐỒNG NGHĨA</a:t>
            </a:r>
          </a:p>
          <a:p>
            <a:pPr eaLnBrk="1" hangingPunct="1"/>
            <a:br>
              <a:rPr lang="en-US" altLang="en-US" sz="2800">
                <a:solidFill>
                  <a:schemeClr val="tx2"/>
                </a:solidFill>
              </a:rPr>
            </a:br>
            <a:r>
              <a:rPr lang="en-US" altLang="en-US" sz="4400">
                <a:solidFill>
                  <a:schemeClr val="tx2"/>
                </a:solidFill>
              </a:rPr>
              <a:t>                       </a:t>
            </a:r>
            <a:endParaRPr lang="en-US" altLang="en-US" sz="3600" b="1" i="1">
              <a:solidFill>
                <a:schemeClr val="tx2"/>
              </a:solidFill>
            </a:endParaRPr>
          </a:p>
        </p:txBody>
      </p:sp>
      <p:sp>
        <p:nvSpPr>
          <p:cNvPr id="7175" name="TextBox 9"/>
          <p:cNvSpPr txBox="1">
            <a:spLocks noChangeArrowheads="1"/>
          </p:cNvSpPr>
          <p:nvPr/>
        </p:nvSpPr>
        <p:spPr bwMode="auto">
          <a:xfrm>
            <a:off x="3409950" y="1385888"/>
            <a:ext cx="498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800" b="1">
                <a:sym typeface="Wingdings" panose="05000000000000000000" pitchFamily="2" charset="2"/>
              </a:rPr>
              <a:t></a:t>
            </a:r>
            <a:endParaRPr lang="en-US" altLang="en-US" sz="4800" b="1"/>
          </a:p>
        </p:txBody>
      </p:sp>
      <p:pic>
        <p:nvPicPr>
          <p:cNvPr id="7176" name="图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46482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0.02754 L 0.00069 -0.18704 " pathEditMode="relative" rAng="0" ptsTypes="AA">
                                      <p:cBhvr>
                                        <p:cTn id="11" dur="2000" fill="hold"/>
                                        <p:tgtEl>
                                          <p:spTgt spid="7170"/>
                                        </p:tgtEl>
                                        <p:attrNameLst>
                                          <p:attrName>ppt_x</p:attrName>
                                          <p:attrName>ppt_y</p:attrName>
                                        </p:attrNameLst>
                                      </p:cBhvr>
                                      <p:rCtr x="35" y="-10741"/>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0" grpId="1"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866900" y="457200"/>
            <a:ext cx="2438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t>Gan dạ</a:t>
            </a:r>
          </a:p>
          <a:p>
            <a:pPr marL="0" indent="0">
              <a:spcBef>
                <a:spcPct val="20000"/>
              </a:spcBef>
              <a:buFontTx/>
              <a:buNone/>
            </a:pPr>
            <a:r>
              <a:rPr lang="en-US" altLang="en-US" sz="2400" b="1"/>
              <a:t>Nhà thơ </a:t>
            </a:r>
          </a:p>
          <a:p>
            <a:pPr marL="0" indent="0">
              <a:spcBef>
                <a:spcPct val="20000"/>
              </a:spcBef>
              <a:buFontTx/>
              <a:buNone/>
            </a:pPr>
            <a:r>
              <a:rPr lang="en-US" altLang="en-US" sz="2400" b="1"/>
              <a:t>Mổ xẻ  </a:t>
            </a:r>
          </a:p>
        </p:txBody>
      </p:sp>
      <p:sp>
        <p:nvSpPr>
          <p:cNvPr id="9219" name="Rectangle 4"/>
          <p:cNvSpPr>
            <a:spLocks noChangeArrowheads="1"/>
          </p:cNvSpPr>
          <p:nvPr/>
        </p:nvSpPr>
        <p:spPr bwMode="auto">
          <a:xfrm>
            <a:off x="152400" y="762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en-US" sz="2400" b="1" dirty="0" err="1">
                <a:solidFill>
                  <a:schemeClr val="accent2"/>
                </a:solidFill>
              </a:rPr>
              <a:t>T</a:t>
            </a:r>
            <a:r>
              <a:rPr lang="en-US" altLang="en-US" sz="2400" b="1" dirty="0" err="1">
                <a:solidFill>
                  <a:schemeClr val="accent2"/>
                </a:solidFill>
                <a:latin typeface="Arial" panose="020B0604020202020204" pitchFamily="34" charset="0"/>
              </a:rPr>
              <a:t>ì</a:t>
            </a:r>
            <a:r>
              <a:rPr lang="en-US" altLang="en-US" sz="2400" b="1" dirty="0" err="1">
                <a:solidFill>
                  <a:schemeClr val="accent2"/>
                </a:solidFill>
              </a:rPr>
              <a:t>m</a:t>
            </a:r>
            <a:r>
              <a:rPr lang="en-US" altLang="en-US" sz="2400" b="1" dirty="0">
                <a:solidFill>
                  <a:schemeClr val="accent2"/>
                </a:solidFill>
              </a:rPr>
              <a:t> </a:t>
            </a:r>
            <a:r>
              <a:rPr lang="en-US" altLang="en-US" sz="2400" b="1" dirty="0" err="1">
                <a:solidFill>
                  <a:schemeClr val="accent2"/>
                </a:solidFill>
              </a:rPr>
              <a:t>từ</a:t>
            </a:r>
            <a:r>
              <a:rPr lang="en-US" altLang="en-US" sz="2400" b="1" dirty="0">
                <a:solidFill>
                  <a:schemeClr val="accent2"/>
                </a:solidFill>
              </a:rPr>
              <a:t> </a:t>
            </a:r>
            <a:r>
              <a:rPr lang="en-US" altLang="en-US" sz="2400" b="1" dirty="0" err="1">
                <a:solidFill>
                  <a:schemeClr val="accent2"/>
                </a:solidFill>
              </a:rPr>
              <a:t>Hán</a:t>
            </a:r>
            <a:r>
              <a:rPr lang="en-US" altLang="en-US" sz="2400" b="1" dirty="0">
                <a:solidFill>
                  <a:schemeClr val="accent2"/>
                </a:solidFill>
              </a:rPr>
              <a:t> </a:t>
            </a:r>
            <a:r>
              <a:rPr lang="en-US" altLang="en-US" sz="2400" b="1" dirty="0" err="1">
                <a:solidFill>
                  <a:schemeClr val="accent2"/>
                </a:solidFill>
              </a:rPr>
              <a:t>Việt</a:t>
            </a:r>
            <a:r>
              <a:rPr lang="en-US" altLang="en-US" sz="2400" b="1" dirty="0">
                <a:solidFill>
                  <a:schemeClr val="accent2"/>
                </a:solidFill>
              </a:rPr>
              <a:t> </a:t>
            </a:r>
            <a:r>
              <a:rPr lang="en-US" altLang="en-US" sz="2400" b="1" dirty="0" err="1">
                <a:solidFill>
                  <a:schemeClr val="accent2"/>
                </a:solidFill>
              </a:rPr>
              <a:t>đồng</a:t>
            </a:r>
            <a:r>
              <a:rPr lang="en-US" altLang="en-US" sz="2400" b="1" dirty="0">
                <a:solidFill>
                  <a:schemeClr val="accent2"/>
                </a:solidFill>
              </a:rPr>
              <a:t> </a:t>
            </a:r>
            <a:r>
              <a:rPr lang="en-US" altLang="en-US" sz="2400" b="1" dirty="0" err="1">
                <a:solidFill>
                  <a:schemeClr val="accent2"/>
                </a:solidFill>
              </a:rPr>
              <a:t>nghĩa</a:t>
            </a:r>
            <a:r>
              <a:rPr lang="en-US" altLang="en-US" sz="2400" b="1" dirty="0">
                <a:solidFill>
                  <a:schemeClr val="accent2"/>
                </a:solidFill>
              </a:rPr>
              <a:t> </a:t>
            </a:r>
            <a:r>
              <a:rPr lang="en-US" altLang="en-US" sz="2400" b="1" dirty="0" err="1">
                <a:solidFill>
                  <a:schemeClr val="accent2"/>
                </a:solidFill>
              </a:rPr>
              <a:t>với</a:t>
            </a:r>
            <a:r>
              <a:rPr lang="en-US" altLang="en-US" sz="2400" b="1" dirty="0">
                <a:solidFill>
                  <a:schemeClr val="accent2"/>
                </a:solidFill>
              </a:rPr>
              <a:t> </a:t>
            </a:r>
            <a:r>
              <a:rPr lang="en-US" altLang="en-US" sz="2400" b="1" dirty="0" err="1">
                <a:solidFill>
                  <a:schemeClr val="accent2"/>
                </a:solidFill>
              </a:rPr>
              <a:t>các</a:t>
            </a:r>
            <a:r>
              <a:rPr lang="en-US" altLang="en-US" sz="2400" b="1" dirty="0">
                <a:solidFill>
                  <a:schemeClr val="accent2"/>
                </a:solidFill>
              </a:rPr>
              <a:t> </a:t>
            </a:r>
            <a:r>
              <a:rPr lang="en-US" altLang="en-US" sz="2400" b="1" dirty="0" err="1">
                <a:solidFill>
                  <a:schemeClr val="accent2"/>
                </a:solidFill>
              </a:rPr>
              <a:t>từ</a:t>
            </a:r>
            <a:r>
              <a:rPr lang="en-US" altLang="en-US" sz="2400" b="1" dirty="0">
                <a:solidFill>
                  <a:schemeClr val="accent2"/>
                </a:solidFill>
              </a:rPr>
              <a:t> </a:t>
            </a:r>
            <a:r>
              <a:rPr lang="en-US" altLang="en-US" sz="2400" b="1" dirty="0" err="1">
                <a:solidFill>
                  <a:schemeClr val="accent2"/>
                </a:solidFill>
              </a:rPr>
              <a:t>sau</a:t>
            </a:r>
            <a:r>
              <a:rPr lang="en-US" altLang="en-US" sz="2400" b="1" dirty="0">
                <a:solidFill>
                  <a:schemeClr val="accent2"/>
                </a:solidFill>
              </a:rPr>
              <a:t> </a:t>
            </a:r>
            <a:r>
              <a:rPr lang="en-US" altLang="en-US" sz="2400" b="1" dirty="0" err="1">
                <a:solidFill>
                  <a:schemeClr val="accent2"/>
                </a:solidFill>
              </a:rPr>
              <a:t>đây</a:t>
            </a:r>
            <a:r>
              <a:rPr lang="en-US" altLang="en-US" sz="2400" b="1" dirty="0">
                <a:solidFill>
                  <a:schemeClr val="accent2"/>
                </a:solidFill>
              </a:rPr>
              <a:t>: </a:t>
            </a:r>
          </a:p>
        </p:txBody>
      </p:sp>
      <p:sp>
        <p:nvSpPr>
          <p:cNvPr id="9221" name="Rectangle 6"/>
          <p:cNvSpPr>
            <a:spLocks noChangeArrowheads="1"/>
          </p:cNvSpPr>
          <p:nvPr/>
        </p:nvSpPr>
        <p:spPr bwMode="auto">
          <a:xfrm>
            <a:off x="1768475" y="1981200"/>
            <a:ext cx="3111500" cy="177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t>Của cải </a:t>
            </a:r>
          </a:p>
          <a:p>
            <a:pPr marL="0" indent="0">
              <a:spcBef>
                <a:spcPct val="20000"/>
              </a:spcBef>
              <a:buFontTx/>
              <a:buNone/>
            </a:pPr>
            <a:r>
              <a:rPr lang="en-US" altLang="en-US" sz="2400" b="1"/>
              <a:t>Nước ngoài</a:t>
            </a:r>
          </a:p>
          <a:p>
            <a:pPr marL="0" indent="0">
              <a:spcBef>
                <a:spcPct val="20000"/>
              </a:spcBef>
              <a:buFontTx/>
              <a:buNone/>
            </a:pPr>
            <a:r>
              <a:rPr lang="en-US" altLang="en-US" sz="2400" b="1"/>
              <a:t>Chó biển   </a:t>
            </a:r>
          </a:p>
        </p:txBody>
      </p:sp>
      <p:sp>
        <p:nvSpPr>
          <p:cNvPr id="9223" name="Rectangle 8"/>
          <p:cNvSpPr>
            <a:spLocks noChangeArrowheads="1"/>
          </p:cNvSpPr>
          <p:nvPr/>
        </p:nvSpPr>
        <p:spPr bwMode="auto">
          <a:xfrm>
            <a:off x="1866900" y="3498850"/>
            <a:ext cx="2438400" cy="1530350"/>
          </a:xfrm>
          <a:prstGeom prst="rect">
            <a:avLst/>
          </a:prstGeom>
          <a:noFill/>
          <a:ln>
            <a:noFill/>
          </a:ln>
          <a:effectLst/>
          <a:extLst>
            <a:ext uri="{909E8E84-426E-40DD-AFC4-6F175D3DCCD1}">
              <a14:hiddenFill xmlns:a14="http://schemas.microsoft.com/office/drawing/2010/main">
                <a:solidFill>
                  <a:srgbClr val="EEF5A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t>Đòi hỏi</a:t>
            </a:r>
          </a:p>
          <a:p>
            <a:pPr marL="0" indent="0">
              <a:spcBef>
                <a:spcPct val="20000"/>
              </a:spcBef>
              <a:buFontTx/>
              <a:buNone/>
            </a:pPr>
            <a:r>
              <a:rPr lang="en-US" altLang="en-US" sz="2400" b="1"/>
              <a:t>Năm học</a:t>
            </a:r>
          </a:p>
          <a:p>
            <a:pPr marL="0" indent="0">
              <a:spcBef>
                <a:spcPct val="20000"/>
              </a:spcBef>
              <a:buFontTx/>
              <a:buNone/>
            </a:pPr>
            <a:r>
              <a:rPr lang="en-US" altLang="en-US" sz="2400" b="1"/>
              <a:t>Loài người  </a:t>
            </a:r>
          </a:p>
        </p:txBody>
      </p:sp>
      <p:sp>
        <p:nvSpPr>
          <p:cNvPr id="43017" name="Rectangle 9"/>
          <p:cNvSpPr>
            <a:spLocks noChangeArrowheads="1"/>
          </p:cNvSpPr>
          <p:nvPr/>
        </p:nvSpPr>
        <p:spPr bwMode="auto">
          <a:xfrm>
            <a:off x="4846638" y="508000"/>
            <a:ext cx="2667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solidFill>
                  <a:srgbClr val="FF0000"/>
                </a:solidFill>
              </a:rPr>
              <a:t>Can đảm </a:t>
            </a:r>
          </a:p>
          <a:p>
            <a:pPr marL="0" indent="0">
              <a:spcBef>
                <a:spcPct val="20000"/>
              </a:spcBef>
              <a:buFontTx/>
              <a:buNone/>
            </a:pPr>
            <a:r>
              <a:rPr lang="en-US" altLang="en-US" sz="2400" b="1">
                <a:solidFill>
                  <a:srgbClr val="FF0000"/>
                </a:solidFill>
              </a:rPr>
              <a:t>Thi nhân</a:t>
            </a:r>
          </a:p>
          <a:p>
            <a:pPr marL="0" indent="0">
              <a:spcBef>
                <a:spcPct val="20000"/>
              </a:spcBef>
              <a:buFontTx/>
              <a:buNone/>
            </a:pPr>
            <a:r>
              <a:rPr lang="en-US" altLang="en-US" sz="2400" b="1">
                <a:solidFill>
                  <a:srgbClr val="FF0000"/>
                </a:solidFill>
              </a:rPr>
              <a:t>Phẫu thuật   </a:t>
            </a:r>
          </a:p>
        </p:txBody>
      </p:sp>
      <p:sp>
        <p:nvSpPr>
          <p:cNvPr id="43018" name="Rectangle 10"/>
          <p:cNvSpPr>
            <a:spLocks noChangeArrowheads="1"/>
          </p:cNvSpPr>
          <p:nvPr/>
        </p:nvSpPr>
        <p:spPr bwMode="auto">
          <a:xfrm>
            <a:off x="4876800" y="1981200"/>
            <a:ext cx="2362200" cy="177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solidFill>
                  <a:srgbClr val="FF0000"/>
                </a:solidFill>
              </a:rPr>
              <a:t>Tài sản </a:t>
            </a:r>
          </a:p>
          <a:p>
            <a:pPr marL="0" indent="0">
              <a:spcBef>
                <a:spcPct val="20000"/>
              </a:spcBef>
              <a:buFontTx/>
              <a:buNone/>
            </a:pPr>
            <a:r>
              <a:rPr lang="en-US" altLang="en-US" sz="2400" b="1">
                <a:solidFill>
                  <a:srgbClr val="FF0000"/>
                </a:solidFill>
              </a:rPr>
              <a:t>Ngoại quốc</a:t>
            </a:r>
          </a:p>
          <a:p>
            <a:pPr marL="0" indent="0">
              <a:spcBef>
                <a:spcPct val="20000"/>
              </a:spcBef>
              <a:buFontTx/>
              <a:buNone/>
            </a:pPr>
            <a:r>
              <a:rPr lang="en-US" altLang="en-US" sz="2400" b="1">
                <a:solidFill>
                  <a:srgbClr val="FF0000"/>
                </a:solidFill>
              </a:rPr>
              <a:t>Hải cẩu   </a:t>
            </a:r>
          </a:p>
        </p:txBody>
      </p:sp>
      <p:sp>
        <p:nvSpPr>
          <p:cNvPr id="43019" name="Rectangle 11"/>
          <p:cNvSpPr>
            <a:spLocks noChangeArrowheads="1"/>
          </p:cNvSpPr>
          <p:nvPr/>
        </p:nvSpPr>
        <p:spPr bwMode="auto">
          <a:xfrm>
            <a:off x="4846638" y="3498850"/>
            <a:ext cx="2362200" cy="1377950"/>
          </a:xfrm>
          <a:prstGeom prst="rect">
            <a:avLst/>
          </a:prstGeom>
          <a:noFill/>
          <a:ln>
            <a:noFill/>
          </a:ln>
          <a:effectLst/>
          <a:extLst>
            <a:ext uri="{909E8E84-426E-40DD-AFC4-6F175D3DCCD1}">
              <a14:hiddenFill xmlns:a14="http://schemas.microsoft.com/office/drawing/2010/main">
                <a:solidFill>
                  <a:srgbClr val="EEF5A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solidFill>
                  <a:srgbClr val="FF0000"/>
                </a:solidFill>
              </a:rPr>
              <a:t>Yêu cầu</a:t>
            </a:r>
          </a:p>
          <a:p>
            <a:pPr marL="0" indent="0">
              <a:spcBef>
                <a:spcPct val="20000"/>
              </a:spcBef>
              <a:buFontTx/>
              <a:buNone/>
            </a:pPr>
            <a:r>
              <a:rPr lang="en-US" altLang="en-US" sz="2400" b="1">
                <a:solidFill>
                  <a:srgbClr val="FF0000"/>
                </a:solidFill>
              </a:rPr>
              <a:t>Niên khóa</a:t>
            </a:r>
          </a:p>
          <a:p>
            <a:pPr marL="0" indent="0">
              <a:spcBef>
                <a:spcPct val="20000"/>
              </a:spcBef>
              <a:buFontTx/>
              <a:buNone/>
            </a:pPr>
            <a:r>
              <a:rPr lang="en-US" altLang="en-US" sz="2400" b="1">
                <a:solidFill>
                  <a:srgbClr val="FF0000"/>
                </a:solidFill>
              </a:rPr>
              <a:t>Nhân loại</a:t>
            </a:r>
          </a:p>
        </p:txBody>
      </p:sp>
      <p:sp>
        <p:nvSpPr>
          <p:cNvPr id="9228" name="Rectangle 7"/>
          <p:cNvSpPr>
            <a:spLocks noChangeArrowheads="1"/>
          </p:cNvSpPr>
          <p:nvPr/>
        </p:nvSpPr>
        <p:spPr bwMode="auto">
          <a:xfrm>
            <a:off x="14605" y="1612900"/>
            <a:ext cx="1549400" cy="4343400"/>
          </a:xfrm>
          <a:prstGeom prst="rect">
            <a:avLst/>
          </a:prstGeom>
          <a:solidFill>
            <a:srgbClr val="EEF5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vi-VN" altLang="en-US" sz="2400" b="1">
              <a:solidFill>
                <a:srgbClr val="FF0000"/>
              </a:solidFill>
            </a:endParaRPr>
          </a:p>
          <a:p>
            <a:pPr marL="342900" indent="-342900" algn="ctr">
              <a:spcBef>
                <a:spcPct val="20000"/>
              </a:spcBef>
            </a:pPr>
            <a:endParaRPr lang="vi-VN" altLang="en-US" sz="2400" b="1">
              <a:solidFill>
                <a:srgbClr val="FF0000"/>
              </a:solidFill>
            </a:endParaRPr>
          </a:p>
          <a:p>
            <a:pPr marL="342900" indent="-342900" algn="ctr">
              <a:spcBef>
                <a:spcPct val="20000"/>
              </a:spcBef>
            </a:pPr>
            <a:endParaRPr lang="vi-VN" altLang="en-US" sz="2400" b="1">
              <a:solidFill>
                <a:srgbClr val="FF0000"/>
              </a:solidFill>
            </a:endParaRPr>
          </a:p>
          <a:p>
            <a:pPr marL="342900" indent="-342900" algn="ctr">
              <a:spcBef>
                <a:spcPct val="20000"/>
              </a:spcBef>
            </a:pPr>
            <a:r>
              <a:rPr lang="vi-VN" altLang="en-US" sz="2400" b="1">
                <a:solidFill>
                  <a:srgbClr val="FF0000"/>
                </a:solidFill>
              </a:rPr>
              <a:t>Bài </a:t>
            </a:r>
          </a:p>
          <a:p>
            <a:pPr marL="342900" indent="-342900" algn="ctr">
              <a:spcBef>
                <a:spcPct val="20000"/>
              </a:spcBef>
            </a:pPr>
            <a:r>
              <a:rPr lang="vi-VN" altLang="en-US" sz="2400" b="1">
                <a:solidFill>
                  <a:srgbClr val="FF0000"/>
                </a:solidFill>
              </a:rPr>
              <a:t>tập </a:t>
            </a:r>
          </a:p>
          <a:p>
            <a:pPr marL="342900" indent="-342900" algn="ctr">
              <a:spcBef>
                <a:spcPct val="20000"/>
              </a:spcBef>
            </a:pPr>
            <a:r>
              <a:rPr lang="vi-VN" altLang="en-US" sz="2400" b="1">
                <a:solidFill>
                  <a:srgbClr val="FF0000"/>
                </a:solidFill>
              </a:rPr>
              <a:t>nhanh</a:t>
            </a:r>
            <a:r>
              <a:rPr lang="en-US" altLang="en-US" sz="2400" b="1">
                <a:solidFill>
                  <a:srgbClr val="FF0000"/>
                </a:solidFill>
              </a:rPr>
              <a:t> </a:t>
            </a:r>
          </a:p>
        </p:txBody>
      </p:sp>
      <p:sp>
        <p:nvSpPr>
          <p:cNvPr id="9229" name="Rectangle 8"/>
          <p:cNvSpPr>
            <a:spLocks noChangeArrowheads="1"/>
          </p:cNvSpPr>
          <p:nvPr/>
        </p:nvSpPr>
        <p:spPr bwMode="auto">
          <a:xfrm>
            <a:off x="1866900" y="5191125"/>
            <a:ext cx="2438400" cy="1530350"/>
          </a:xfrm>
          <a:prstGeom prst="rect">
            <a:avLst/>
          </a:prstGeom>
          <a:noFill/>
          <a:ln>
            <a:noFill/>
          </a:ln>
          <a:effectLst/>
          <a:extLst>
            <a:ext uri="{909E8E84-426E-40DD-AFC4-6F175D3DCCD1}">
              <a14:hiddenFill xmlns:a14="http://schemas.microsoft.com/office/drawing/2010/main">
                <a:solidFill>
                  <a:srgbClr val="EEF5A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t>Thay mặt</a:t>
            </a:r>
          </a:p>
          <a:p>
            <a:pPr marL="0" indent="0">
              <a:spcBef>
                <a:spcPct val="20000"/>
              </a:spcBef>
              <a:buFontTx/>
              <a:buNone/>
            </a:pPr>
            <a:r>
              <a:rPr lang="en-US" altLang="en-US" sz="2400" b="1"/>
              <a:t>Thiên thư</a:t>
            </a:r>
          </a:p>
          <a:p>
            <a:pPr marL="0" indent="0">
              <a:spcBef>
                <a:spcPct val="20000"/>
              </a:spcBef>
              <a:buFontTx/>
              <a:buNone/>
            </a:pPr>
            <a:r>
              <a:rPr lang="en-US" altLang="en-US" sz="2400" b="1"/>
              <a:t>Thạch mã  </a:t>
            </a:r>
          </a:p>
        </p:txBody>
      </p:sp>
      <p:sp>
        <p:nvSpPr>
          <p:cNvPr id="18" name="Rectangle 11"/>
          <p:cNvSpPr>
            <a:spLocks noChangeArrowheads="1"/>
          </p:cNvSpPr>
          <p:nvPr/>
        </p:nvSpPr>
        <p:spPr bwMode="auto">
          <a:xfrm>
            <a:off x="4895850" y="5191125"/>
            <a:ext cx="2362200" cy="1377950"/>
          </a:xfrm>
          <a:prstGeom prst="rect">
            <a:avLst/>
          </a:prstGeom>
          <a:noFill/>
          <a:ln>
            <a:noFill/>
          </a:ln>
          <a:effectLst/>
          <a:extLst>
            <a:ext uri="{909E8E84-426E-40DD-AFC4-6F175D3DCCD1}">
              <a14:hiddenFill xmlns:a14="http://schemas.microsoft.com/office/drawing/2010/main">
                <a:solidFill>
                  <a:srgbClr val="EEF5A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spcBef>
                <a:spcPct val="20000"/>
              </a:spcBef>
              <a:buFontTx/>
              <a:buNone/>
            </a:pPr>
            <a:r>
              <a:rPr lang="en-US" altLang="en-US" sz="2400" b="1">
                <a:solidFill>
                  <a:srgbClr val="FF0000"/>
                </a:solidFill>
              </a:rPr>
              <a:t>Đại diện</a:t>
            </a:r>
          </a:p>
          <a:p>
            <a:pPr marL="0" indent="0">
              <a:spcBef>
                <a:spcPct val="20000"/>
              </a:spcBef>
              <a:buFontTx/>
              <a:buNone/>
            </a:pPr>
            <a:r>
              <a:rPr lang="en-US" altLang="en-US" sz="2400" b="1">
                <a:solidFill>
                  <a:srgbClr val="FF0000"/>
                </a:solidFill>
              </a:rPr>
              <a:t>Sách trời</a:t>
            </a:r>
          </a:p>
          <a:p>
            <a:pPr marL="0" indent="0">
              <a:spcBef>
                <a:spcPct val="20000"/>
              </a:spcBef>
              <a:buFontTx/>
              <a:buNone/>
            </a:pPr>
            <a:r>
              <a:rPr lang="en-US" altLang="en-US" sz="2400" b="1">
                <a:solidFill>
                  <a:srgbClr val="FF0000"/>
                </a:solidFill>
              </a:rPr>
              <a:t>Ngựa đá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diamond(in)">
                                      <p:cBhvr>
                                        <p:cTn id="7" dur="20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2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2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2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3017">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3017">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3017">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3018">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3018">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3018">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3019">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3019">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3019">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1" grpId="0" animBg="1"/>
      <p:bldP spid="9223" grpId="0" animBg="1"/>
      <p:bldP spid="9228" grpId="1" animBg="1"/>
      <p:bldP spid="92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c18a9528d21da6ebe94459b198d1595b25e3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2133</Words>
  <Application>Microsoft Office PowerPoint</Application>
  <PresentationFormat>On-screen Show (4:3)</PresentationFormat>
  <Paragraphs>331</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Microsoft YaHei</vt:lpstr>
      <vt:lpstr>.VnTime</vt:lpstr>
      <vt:lpstr>Arial</vt:lpstr>
      <vt:lpstr>Times New Roman</vt:lpstr>
      <vt:lpstr>VNI-Jamai</vt:lpstr>
      <vt:lpstr>VNI-Times</vt:lpstr>
      <vt:lpstr>Wingdings</vt:lpstr>
      <vt:lpstr>Default Design</vt:lpstr>
      <vt:lpstr>PowerPoint Presentation</vt:lpstr>
      <vt:lpstr>PowerPoint Presentation</vt:lpstr>
      <vt:lpstr>Tiết 43: TỪ ĐỒNG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Tìm một số từ địa phương đồng nghĩa với từ toàn dân.</vt:lpstr>
      <vt:lpstr>Tìm từ đồng nghĩa thay thế các từ in đậm trong các câu sau: </vt:lpstr>
      <vt:lpstr>    Bài tập 5 (SGK/116) Phân biệt nghĩa của các từ sau:</vt:lpstr>
      <vt:lpstr>PowerPoint Presentation</vt:lpstr>
      <vt:lpstr>PowerPoint Presentation</vt:lpstr>
      <vt:lpstr>Chọn từ thích hợp điền vào các câu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Tin hoc Hoang Dung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user</cp:lastModifiedBy>
  <cp:revision>236</cp:revision>
  <dcterms:created xsi:type="dcterms:W3CDTF">2011-10-22T22:22:00Z</dcterms:created>
  <dcterms:modified xsi:type="dcterms:W3CDTF">2021-11-14T10:07:18Z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C208A7A49BC344098FE50B7F4213797F</vt:lpwstr>
  </property>
  <property fmtid="{D5CDD505-2E9C-101B-9397-08002B2CF9AE}" pid="3" name="KSOProductBuildVer">
    <vt:lpwstr>1033-11.2.0.10323</vt:lpwstr>
  </property>
</Properties>
</file>