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8" r:id="rId3"/>
  </p:sldMasterIdLst>
  <p:notesMasterIdLst>
    <p:notesMasterId r:id="rId27"/>
  </p:notesMasterIdLst>
  <p:sldIdLst>
    <p:sldId id="344" r:id="rId4"/>
    <p:sldId id="671" r:id="rId5"/>
    <p:sldId id="672" r:id="rId6"/>
    <p:sldId id="673" r:id="rId7"/>
    <p:sldId id="674" r:id="rId8"/>
    <p:sldId id="675" r:id="rId9"/>
    <p:sldId id="678" r:id="rId10"/>
    <p:sldId id="679" r:id="rId11"/>
    <p:sldId id="680" r:id="rId12"/>
    <p:sldId id="681" r:id="rId13"/>
    <p:sldId id="682" r:id="rId14"/>
    <p:sldId id="685" r:id="rId15"/>
    <p:sldId id="686" r:id="rId16"/>
    <p:sldId id="346" r:id="rId17"/>
    <p:sldId id="350" r:id="rId18"/>
    <p:sldId id="351" r:id="rId19"/>
    <p:sldId id="262" r:id="rId20"/>
    <p:sldId id="688" r:id="rId21"/>
    <p:sldId id="689" r:id="rId22"/>
    <p:sldId id="690" r:id="rId23"/>
    <p:sldId id="692" r:id="rId24"/>
    <p:sldId id="693" r:id="rId25"/>
    <p:sldId id="256"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9Slide03 SFU Futura_12" panose="020B0604020202020204" charset="0"/>
      <p:regular r:id="rId34"/>
    </p:embeddedFont>
    <p:embeddedFont>
      <p:font typeface="#9Slide07 IcielCadena" panose="020B0604020202020204" charset="0"/>
      <p:bold r:id="rId35"/>
    </p:embeddedFont>
    <p:embeddedFont>
      <p:font typeface="#9Slide07 IcielKoni" panose="020B0604020202020204" charset="0"/>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B0B"/>
    <a:srgbClr val="BDD7EE"/>
    <a:srgbClr val="006C00"/>
    <a:srgbClr val="AAE0F9"/>
    <a:srgbClr val="7A7A7A"/>
    <a:srgbClr val="E6E6E6"/>
    <a:srgbClr val="B3E6FA"/>
    <a:srgbClr val="6A310A"/>
    <a:srgbClr val="E7FFE7"/>
    <a:srgbClr val="D9F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82" autoAdjust="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33A0D-7CAA-4D92-802F-DCC369D2DFE3}" type="datetimeFigureOut">
              <a:rPr lang="en-US" smtClean="0"/>
              <a:t>10/12/2021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CDA07-86E0-41A9-A10C-6B4952BC6E5B}" type="slidenum">
              <a:rPr lang="en-US" smtClean="0"/>
              <a:t>‹#›</a:t>
            </a:fld>
            <a:endParaRPr lang="en-US"/>
          </a:p>
        </p:txBody>
      </p:sp>
    </p:spTree>
    <p:extLst>
      <p:ext uri="{BB962C8B-B14F-4D97-AF65-F5344CB8AC3E}">
        <p14:creationId xmlns:p14="http://schemas.microsoft.com/office/powerpoint/2010/main" val="308680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CDA07-86E0-41A9-A10C-6B4952BC6E5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7841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CDA07-86E0-41A9-A10C-6B4952BC6E5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668939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CDA07-86E0-41A9-A10C-6B4952BC6E5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4776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CDA07-86E0-41A9-A10C-6B4952BC6E5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97297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CDA07-86E0-41A9-A10C-6B4952BC6E5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24588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CDA07-86E0-41A9-A10C-6B4952BC6E5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2324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CDA07-86E0-41A9-A10C-6B4952BC6E5B}" type="slidenum">
              <a:rPr lang="en-US" smtClean="0"/>
              <a:t>14</a:t>
            </a:fld>
            <a:endParaRPr lang="en-US"/>
          </a:p>
        </p:txBody>
      </p:sp>
    </p:spTree>
    <p:extLst>
      <p:ext uri="{BB962C8B-B14F-4D97-AF65-F5344CB8AC3E}">
        <p14:creationId xmlns:p14="http://schemas.microsoft.com/office/powerpoint/2010/main" val="331554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CDA07-86E0-41A9-A10C-6B4952BC6E5B}" type="slidenum">
              <a:rPr lang="en-US" smtClean="0"/>
              <a:t>15</a:t>
            </a:fld>
            <a:endParaRPr lang="en-US"/>
          </a:p>
        </p:txBody>
      </p:sp>
    </p:spTree>
    <p:extLst>
      <p:ext uri="{BB962C8B-B14F-4D97-AF65-F5344CB8AC3E}">
        <p14:creationId xmlns:p14="http://schemas.microsoft.com/office/powerpoint/2010/main" val="289823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CDA07-86E0-41A9-A10C-6B4952BC6E5B}" type="slidenum">
              <a:rPr lang="en-US" smtClean="0"/>
              <a:t>16</a:t>
            </a:fld>
            <a:endParaRPr lang="en-US"/>
          </a:p>
        </p:txBody>
      </p:sp>
    </p:spTree>
    <p:extLst>
      <p:ext uri="{BB962C8B-B14F-4D97-AF65-F5344CB8AC3E}">
        <p14:creationId xmlns:p14="http://schemas.microsoft.com/office/powerpoint/2010/main" val="81491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1D31-839B-4496-9A3D-024E128857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27FC96-1FAE-4F9E-B798-F36FBD2EDF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002E22-7C2F-4672-9898-3C26FAFF5293}"/>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5" name="Footer Placeholder 4">
            <a:extLst>
              <a:ext uri="{FF2B5EF4-FFF2-40B4-BE49-F238E27FC236}">
                <a16:creationId xmlns:a16="http://schemas.microsoft.com/office/drawing/2014/main" id="{D0B2FDB1-8A5F-4AD7-A290-79D8BB1FB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ECFA5-1A35-48D4-9E28-EF0264C7E04B}"/>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175572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E3F6-BA8C-4F53-A5BE-4B6E71A05D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A9B284-68FE-459D-AE1A-11E1A9248D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F18D5-908E-4ED6-A092-D89E20266730}"/>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5" name="Footer Placeholder 4">
            <a:extLst>
              <a:ext uri="{FF2B5EF4-FFF2-40B4-BE49-F238E27FC236}">
                <a16:creationId xmlns:a16="http://schemas.microsoft.com/office/drawing/2014/main" id="{F83BB0BA-378C-4B32-92EE-DB28A93CE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892E6-046B-4D0B-BE1F-C317500EBDDD}"/>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20175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E7FD98-A808-4F52-AF5E-44517B595E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A6FAB-7C6D-410D-8147-B0C6A50C78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23720-4210-4889-BB75-4BB47033B5D4}"/>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5" name="Footer Placeholder 4">
            <a:extLst>
              <a:ext uri="{FF2B5EF4-FFF2-40B4-BE49-F238E27FC236}">
                <a16:creationId xmlns:a16="http://schemas.microsoft.com/office/drawing/2014/main" id="{ECA2FF0D-88A0-4EC8-97DE-BC2553C4F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9FE51-4A43-42FD-9022-7F1B038DBC42}"/>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3539820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1905000"/>
            <a:ext cx="9347200" cy="1524000"/>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133600" y="41910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14910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n3"/>
          <p:cNvPicPr>
            <a:picLocks noChangeAspect="1" noChangeArrowheads="1"/>
          </p:cNvPicPr>
          <p:nvPr/>
        </p:nvPicPr>
        <p:blipFill>
          <a:blip r:embed="rId2" cstate="print"/>
          <a:srcRect/>
          <a:stretch>
            <a:fillRect/>
          </a:stretch>
        </p:blipFill>
        <p:spPr bwMode="auto">
          <a:xfrm rot="10800000" flipV="1">
            <a:off x="203200" y="1143001"/>
            <a:ext cx="11785600" cy="73025"/>
          </a:xfrm>
          <a:prstGeom prst="rect">
            <a:avLst/>
          </a:prstGeom>
          <a:noFill/>
          <a:ln w="9525">
            <a:noFill/>
            <a:miter lim="800000"/>
            <a:headEnd/>
            <a:tailEnd/>
          </a:ln>
        </p:spPr>
      </p:pic>
      <p:pic>
        <p:nvPicPr>
          <p:cNvPr id="5" name="Picture 4" descr="n3"/>
          <p:cNvPicPr>
            <a:picLocks noChangeAspect="1" noChangeArrowheads="1"/>
          </p:cNvPicPr>
          <p:nvPr/>
        </p:nvPicPr>
        <p:blipFill>
          <a:blip r:embed="rId2" cstate="print"/>
          <a:srcRect/>
          <a:stretch>
            <a:fillRect/>
          </a:stretch>
        </p:blipFill>
        <p:spPr bwMode="auto">
          <a:xfrm rot="16200000" flipV="1">
            <a:off x="-635000" y="3987800"/>
            <a:ext cx="5638800" cy="101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133600" y="1600200"/>
            <a:ext cx="9855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853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extBox 1"/>
          <p:cNvSpPr txBox="1"/>
          <p:nvPr/>
        </p:nvSpPr>
        <p:spPr>
          <a:xfrm>
            <a:off x="2032000" y="381000"/>
            <a:ext cx="9753600" cy="584200"/>
          </a:xfrm>
          <a:prstGeom prst="rect">
            <a:avLst/>
          </a:prstGeom>
          <a:noFill/>
        </p:spPr>
        <p:txBody>
          <a:bodyPr>
            <a:spAutoFit/>
          </a:bodyPr>
          <a:lstStyle/>
          <a:p>
            <a:pPr>
              <a:defRPr/>
            </a:pPr>
            <a:r>
              <a:rPr lang="en-US" sz="3200" dirty="0" err="1">
                <a:solidFill>
                  <a:prstClr val="black"/>
                </a:solidFill>
                <a:latin typeface="Times New Roman" pitchFamily="18" charset="0"/>
                <a:cs typeface="Times New Roman" pitchFamily="18" charset="0"/>
              </a:rPr>
              <a:t>Hình</a:t>
            </a:r>
            <a:r>
              <a:rPr lang="en-US" sz="32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3887803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7014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6462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6781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6764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6781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726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22523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950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1905000"/>
            <a:ext cx="9347200" cy="1524000"/>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133600" y="41910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898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BFF5-7987-4ECB-B934-16FF62DF9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7B7EC5-794A-4E79-BEA2-512877B4A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167B4-E20C-4F5B-A84B-5DD0EAB809C2}"/>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5" name="Footer Placeholder 4">
            <a:extLst>
              <a:ext uri="{FF2B5EF4-FFF2-40B4-BE49-F238E27FC236}">
                <a16:creationId xmlns:a16="http://schemas.microsoft.com/office/drawing/2014/main" id="{902A5B07-9A6D-4389-A8DA-A9F97D401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6A2E0-E4DB-4FE0-86AE-27A693AF6405}"/>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3934462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n3"/>
          <p:cNvPicPr>
            <a:picLocks noChangeAspect="1" noChangeArrowheads="1"/>
          </p:cNvPicPr>
          <p:nvPr/>
        </p:nvPicPr>
        <p:blipFill>
          <a:blip r:embed="rId2" cstate="print"/>
          <a:srcRect/>
          <a:stretch>
            <a:fillRect/>
          </a:stretch>
        </p:blipFill>
        <p:spPr bwMode="auto">
          <a:xfrm rot="10800000" flipV="1">
            <a:off x="203200" y="1143001"/>
            <a:ext cx="11785600" cy="73025"/>
          </a:xfrm>
          <a:prstGeom prst="rect">
            <a:avLst/>
          </a:prstGeom>
          <a:noFill/>
          <a:ln w="9525">
            <a:noFill/>
            <a:miter lim="800000"/>
            <a:headEnd/>
            <a:tailEnd/>
          </a:ln>
        </p:spPr>
      </p:pic>
      <p:pic>
        <p:nvPicPr>
          <p:cNvPr id="5" name="Picture 4" descr="n3"/>
          <p:cNvPicPr>
            <a:picLocks noChangeAspect="1" noChangeArrowheads="1"/>
          </p:cNvPicPr>
          <p:nvPr/>
        </p:nvPicPr>
        <p:blipFill>
          <a:blip r:embed="rId2" cstate="print"/>
          <a:srcRect/>
          <a:stretch>
            <a:fillRect/>
          </a:stretch>
        </p:blipFill>
        <p:spPr bwMode="auto">
          <a:xfrm rot="16200000" flipV="1">
            <a:off x="-635000" y="3987800"/>
            <a:ext cx="5638800" cy="101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133600" y="1600200"/>
            <a:ext cx="9855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341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extBox 1"/>
          <p:cNvSpPr txBox="1"/>
          <p:nvPr/>
        </p:nvSpPr>
        <p:spPr>
          <a:xfrm>
            <a:off x="2032000" y="381000"/>
            <a:ext cx="9753600" cy="584200"/>
          </a:xfrm>
          <a:prstGeom prst="rect">
            <a:avLst/>
          </a:prstGeom>
          <a:noFill/>
        </p:spPr>
        <p:txBody>
          <a:bodyPr>
            <a:spAutoFit/>
          </a:bodyPr>
          <a:lstStyle/>
          <a:p>
            <a:pPr>
              <a:defRPr/>
            </a:pPr>
            <a:r>
              <a:rPr lang="en-US" sz="3200" dirty="0" err="1">
                <a:solidFill>
                  <a:prstClr val="black"/>
                </a:solidFill>
                <a:latin typeface="Times New Roman" pitchFamily="18" charset="0"/>
                <a:cs typeface="Times New Roman" pitchFamily="18" charset="0"/>
              </a:rPr>
              <a:t>Hình</a:t>
            </a:r>
            <a:r>
              <a:rPr lang="en-US" sz="32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249025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338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6462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6781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6764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6781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6834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9392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3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E363-F49D-48CE-A0EB-A3525E11F1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E06126-BA1D-416D-A503-F62E0BD4F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745855-01A7-4739-B2E2-4BFAF5826ACC}"/>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5" name="Footer Placeholder 4">
            <a:extLst>
              <a:ext uri="{FF2B5EF4-FFF2-40B4-BE49-F238E27FC236}">
                <a16:creationId xmlns:a16="http://schemas.microsoft.com/office/drawing/2014/main" id="{F4412627-C575-46CE-93CE-7413068C8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286D1-D8D1-454C-BE5F-98E52CB37720}"/>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2642430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2B17-3A55-4DC0-8DB7-47E2F7F1C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45C4C-98ED-4F61-A10A-DA035FE1DF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13A6ED-44CA-45EF-890E-EFC4414BB7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4A561C-7E9E-41A8-90F5-CE5D3ED5490C}"/>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6" name="Footer Placeholder 5">
            <a:extLst>
              <a:ext uri="{FF2B5EF4-FFF2-40B4-BE49-F238E27FC236}">
                <a16:creationId xmlns:a16="http://schemas.microsoft.com/office/drawing/2014/main" id="{8E09DD9D-24F2-4425-ADBD-D1EB39AD8A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D9B2F-39EE-4F77-9B38-EF230644F2DF}"/>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324564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7A3-6558-4A34-8EB7-0F1A35A57A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A6E651-94D2-4FEF-AF2A-D7358B040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884D06-F01A-4159-8C9A-D789779874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7F81B-D407-4F05-B90C-AA50E3E9E5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B6246D-E082-45B0-874E-4F564F50DC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26151E-51B2-42A0-BD33-EBA1F4DBB294}"/>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8" name="Footer Placeholder 7">
            <a:extLst>
              <a:ext uri="{FF2B5EF4-FFF2-40B4-BE49-F238E27FC236}">
                <a16:creationId xmlns:a16="http://schemas.microsoft.com/office/drawing/2014/main" id="{5C9F7874-D6F3-456D-9752-33888238E9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EAE9A6-5F54-496F-AC8F-D27EDA95CF94}"/>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54336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0A92-BAD1-46EE-8AF4-B29104F412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7E6162-3B31-4DD1-B4EC-EBF0E17066D6}"/>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4" name="Footer Placeholder 3">
            <a:extLst>
              <a:ext uri="{FF2B5EF4-FFF2-40B4-BE49-F238E27FC236}">
                <a16:creationId xmlns:a16="http://schemas.microsoft.com/office/drawing/2014/main" id="{FE3F372C-EEC1-49F2-A792-0C87038A9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31869-3AFB-4EF0-AEE2-135DF4C8C2A0}"/>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320898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53FCB9-319E-41C8-8778-F3C7B34D2034}"/>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3" name="Footer Placeholder 2">
            <a:extLst>
              <a:ext uri="{FF2B5EF4-FFF2-40B4-BE49-F238E27FC236}">
                <a16:creationId xmlns:a16="http://schemas.microsoft.com/office/drawing/2014/main" id="{0223F732-9900-417D-8AC7-C523BECAC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D2F831-DF77-4DAE-B5A2-09026314AEF5}"/>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53285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759E-E86D-4C63-8BC4-FA381BEA34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F223BB-25DB-417E-AE38-837CC31187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AA55BA-5037-42DA-B853-008DF842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94A8E-9E12-4DBA-886F-9C600683A1E8}"/>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6" name="Footer Placeholder 5">
            <a:extLst>
              <a:ext uri="{FF2B5EF4-FFF2-40B4-BE49-F238E27FC236}">
                <a16:creationId xmlns:a16="http://schemas.microsoft.com/office/drawing/2014/main" id="{9A21E1AE-7087-412D-B05F-55AFD4BA0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302BB-B5EB-4773-8F92-37FEFA7100B2}"/>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33750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C877-8263-42BC-A5E8-669FF2DA7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AAAE4C-6E6C-4085-834C-4C0CF0FF5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FEB45-D641-407F-BE09-5F615B324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6982A-AF59-4836-887F-623A1FB3EE04}"/>
              </a:ext>
            </a:extLst>
          </p:cNvPr>
          <p:cNvSpPr>
            <a:spLocks noGrp="1"/>
          </p:cNvSpPr>
          <p:nvPr>
            <p:ph type="dt" sz="half" idx="10"/>
          </p:nvPr>
        </p:nvSpPr>
        <p:spPr/>
        <p:txBody>
          <a:bodyPr/>
          <a:lstStyle/>
          <a:p>
            <a:fld id="{8BC8BF5B-0291-48D4-BD81-76B45832496D}" type="datetimeFigureOut">
              <a:rPr lang="en-US" smtClean="0"/>
              <a:t>10/12/2021</a:t>
            </a:fld>
            <a:endParaRPr lang="en-US"/>
          </a:p>
        </p:txBody>
      </p:sp>
      <p:sp>
        <p:nvSpPr>
          <p:cNvPr id="6" name="Footer Placeholder 5">
            <a:extLst>
              <a:ext uri="{FF2B5EF4-FFF2-40B4-BE49-F238E27FC236}">
                <a16:creationId xmlns:a16="http://schemas.microsoft.com/office/drawing/2014/main" id="{BB20378A-E63C-4981-A2C8-CD8EA947D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EDB3A3-034A-4F23-92C4-8F622FF120A9}"/>
              </a:ext>
            </a:extLst>
          </p:cNvPr>
          <p:cNvSpPr>
            <a:spLocks noGrp="1"/>
          </p:cNvSpPr>
          <p:nvPr>
            <p:ph type="sldNum" sz="quarter" idx="12"/>
          </p:nvPr>
        </p:nvSpPr>
        <p:spPr/>
        <p:txBody>
          <a:bodyPr/>
          <a:lstStyle/>
          <a:p>
            <a:fld id="{ED3AE1B4-6C29-444F-B670-956C7796DB5F}" type="slidenum">
              <a:rPr lang="en-US" smtClean="0"/>
              <a:t>‹#›</a:t>
            </a:fld>
            <a:endParaRPr lang="en-US"/>
          </a:p>
        </p:txBody>
      </p:sp>
    </p:spTree>
    <p:extLst>
      <p:ext uri="{BB962C8B-B14F-4D97-AF65-F5344CB8AC3E}">
        <p14:creationId xmlns:p14="http://schemas.microsoft.com/office/powerpoint/2010/main" val="3391408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82F871-79F8-413B-B8BB-F39DCD648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156F61-56EE-468F-B999-249CCB5393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24711-70CF-4EC6-92BB-87CE95CFED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8BF5B-0291-48D4-BD81-76B45832496D}" type="datetimeFigureOut">
              <a:rPr lang="en-US" smtClean="0"/>
              <a:t>10/12/2021</a:t>
            </a:fld>
            <a:endParaRPr lang="en-US"/>
          </a:p>
        </p:txBody>
      </p:sp>
      <p:sp>
        <p:nvSpPr>
          <p:cNvPr id="5" name="Footer Placeholder 4">
            <a:extLst>
              <a:ext uri="{FF2B5EF4-FFF2-40B4-BE49-F238E27FC236}">
                <a16:creationId xmlns:a16="http://schemas.microsoft.com/office/drawing/2014/main" id="{94AEFC27-23E8-4EBF-997F-8EC54B4B6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E535A2-94C8-4A37-9531-EF8BA7913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AE1B4-6C29-444F-B670-956C7796DB5F}" type="slidenum">
              <a:rPr lang="en-US" smtClean="0"/>
              <a:t>‹#›</a:t>
            </a:fld>
            <a:endParaRPr lang="en-US"/>
          </a:p>
        </p:txBody>
      </p:sp>
    </p:spTree>
    <p:extLst>
      <p:ext uri="{BB962C8B-B14F-4D97-AF65-F5344CB8AC3E}">
        <p14:creationId xmlns:p14="http://schemas.microsoft.com/office/powerpoint/2010/main" val="3627670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30400" y="152400"/>
            <a:ext cx="9753600" cy="685800"/>
          </a:xfrm>
          <a:prstGeom prst="rect">
            <a:avLst/>
          </a:prstGeom>
          <a:solidFill>
            <a:srgbClr val="FF0000"/>
          </a:solidFill>
        </p:spPr>
        <p:style>
          <a:lnRef idx="3">
            <a:schemeClr val="lt1"/>
          </a:lnRef>
          <a:fillRef idx="1">
            <a:schemeClr val="accent1"/>
          </a:fillRef>
          <a:effectRef idx="1">
            <a:schemeClr val="accent1"/>
          </a:effectRef>
          <a:fontRef idx="none"/>
        </p:style>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bwMode="auto">
          <a:xfrm>
            <a:off x="2133600" y="1600200"/>
            <a:ext cx="9753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2" descr="D:\HOC TAP\HINH NEN\frame\123_1.jpg"/>
          <p:cNvPicPr>
            <a:picLocks noChangeAspect="1" noChangeArrowheads="1"/>
          </p:cNvPicPr>
          <p:nvPr/>
        </p:nvPicPr>
        <p:blipFill>
          <a:blip r:embed="rId9" cstate="print"/>
          <a:srcRect/>
          <a:stretch>
            <a:fillRect/>
          </a:stretch>
        </p:blipFill>
        <p:spPr bwMode="auto">
          <a:xfrm>
            <a:off x="0" y="0"/>
            <a:ext cx="1727200" cy="1295400"/>
          </a:xfrm>
          <a:prstGeom prst="rect">
            <a:avLst/>
          </a:prstGeom>
          <a:noFill/>
          <a:ln w="9525">
            <a:noFill/>
            <a:miter lim="800000"/>
            <a:headEnd/>
            <a:tailEnd/>
          </a:ln>
        </p:spPr>
      </p:pic>
      <p:sp>
        <p:nvSpPr>
          <p:cNvPr id="10" name="Half Frame 9"/>
          <p:cNvSpPr/>
          <p:nvPr/>
        </p:nvSpPr>
        <p:spPr>
          <a:xfrm rot="10800000">
            <a:off x="11582400" y="0"/>
            <a:ext cx="609600" cy="6858000"/>
          </a:xfrm>
          <a:prstGeom prst="halfFrame">
            <a:avLst/>
          </a:prstGeom>
          <a:gradFill flip="none" rotWithShape="1">
            <a:gsLst>
              <a:gs pos="0">
                <a:srgbClr val="03D4A8"/>
              </a:gs>
              <a:gs pos="25000">
                <a:srgbClr val="21D6E0"/>
              </a:gs>
              <a:gs pos="75000">
                <a:srgbClr val="0087E6"/>
              </a:gs>
              <a:gs pos="100000">
                <a:srgbClr val="005CBF"/>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black"/>
              </a:solidFill>
            </a:endParaRPr>
          </a:p>
        </p:txBody>
      </p:sp>
    </p:spTree>
    <p:extLst>
      <p:ext uri="{BB962C8B-B14F-4D97-AF65-F5344CB8AC3E}">
        <p14:creationId xmlns:p14="http://schemas.microsoft.com/office/powerpoint/2010/main" val="4263286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amond(in)">
                                      <p:cBhvr>
                                        <p:cTn id="15" dur="2000"/>
                                        <p:tgtEl>
                                          <p:spTgt spid="3">
                                            <p:txEl>
                                              <p:pRg st="1" end="1"/>
                                            </p:txEl>
                                          </p:spTgt>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amond(in)">
                                      <p:cBhvr>
                                        <p:cTn id="18" dur="2000"/>
                                        <p:tgtEl>
                                          <p:spTgt spid="3">
                                            <p:txEl>
                                              <p:pRg st="2" end="2"/>
                                            </p:txEl>
                                          </p:spTgt>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amond(in)">
                                      <p:cBhvr>
                                        <p:cTn id="21" dur="2000"/>
                                        <p:tgtEl>
                                          <p:spTgt spid="3">
                                            <p:txEl>
                                              <p:pRg st="3" end="3"/>
                                            </p:txEl>
                                          </p:spTgt>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amond(in)">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8" presetClass="entr" presetSubtype="1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 lvl="2">
            <p:tnLst>
              <p:par>
                <p:cTn presetID="8"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 lvl="3">
            <p:tnLst>
              <p:par>
                <p:cTn presetID="8"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 lvl="4">
            <p:tnLst>
              <p:par>
                <p:cTn presetID="8"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 lvl="5">
            <p:tnLst>
              <p:par>
                <p:cTn presetID="8"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Lst>
      </p:bldP>
    </p:bldLst>
  </p:timing>
  <p:txStyles>
    <p:titleStyle>
      <a:lvl1pPr algn="ctr" rtl="0" eaLnBrk="1" fontAlgn="base" hangingPunct="1">
        <a:spcBef>
          <a:spcPct val="0"/>
        </a:spcBef>
        <a:spcAft>
          <a:spcPct val="0"/>
        </a:spcAft>
        <a:defRPr sz="4000" b="1" kern="1200">
          <a:solidFill>
            <a:schemeClr val="bg1"/>
          </a:solidFill>
          <a:latin typeface="Times New Roman" pitchFamily="18" charset="0"/>
          <a:ea typeface="+mj-ea"/>
          <a:cs typeface="Times New Roman" pitchFamily="18" charset="0"/>
        </a:defRPr>
      </a:lvl1pPr>
      <a:lvl2pPr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2pPr>
      <a:lvl3pPr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3pPr>
      <a:lvl4pPr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4pPr>
      <a:lvl5pPr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5pPr>
      <a:lvl6pPr marL="457200"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6pPr>
      <a:lvl7pPr marL="914400"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7pPr>
      <a:lvl8pPr marL="1371600"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8pPr>
      <a:lvl9pPr marL="1828800"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30400" y="152400"/>
            <a:ext cx="9753600" cy="685800"/>
          </a:xfrm>
          <a:prstGeom prst="rect">
            <a:avLst/>
          </a:prstGeom>
          <a:solidFill>
            <a:srgbClr val="FF0000"/>
          </a:solidFill>
        </p:spPr>
        <p:style>
          <a:lnRef idx="3">
            <a:schemeClr val="lt1"/>
          </a:lnRef>
          <a:fillRef idx="1">
            <a:schemeClr val="accent1"/>
          </a:fillRef>
          <a:effectRef idx="1">
            <a:schemeClr val="accent1"/>
          </a:effectRef>
          <a:fontRef idx="none"/>
        </p:style>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bwMode="auto">
          <a:xfrm>
            <a:off x="2133600" y="1600200"/>
            <a:ext cx="9753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2" descr="D:\HOC TAP\HINH NEN\frame\123_1.jpg"/>
          <p:cNvPicPr>
            <a:picLocks noChangeAspect="1" noChangeArrowheads="1"/>
          </p:cNvPicPr>
          <p:nvPr/>
        </p:nvPicPr>
        <p:blipFill>
          <a:blip r:embed="rId9" cstate="print"/>
          <a:srcRect/>
          <a:stretch>
            <a:fillRect/>
          </a:stretch>
        </p:blipFill>
        <p:spPr bwMode="auto">
          <a:xfrm>
            <a:off x="0" y="0"/>
            <a:ext cx="1727200" cy="1295400"/>
          </a:xfrm>
          <a:prstGeom prst="rect">
            <a:avLst/>
          </a:prstGeom>
          <a:noFill/>
          <a:ln w="9525">
            <a:noFill/>
            <a:miter lim="800000"/>
            <a:headEnd/>
            <a:tailEnd/>
          </a:ln>
        </p:spPr>
      </p:pic>
      <p:sp>
        <p:nvSpPr>
          <p:cNvPr id="10" name="Half Frame 9"/>
          <p:cNvSpPr/>
          <p:nvPr/>
        </p:nvSpPr>
        <p:spPr>
          <a:xfrm rot="10800000">
            <a:off x="11582400" y="0"/>
            <a:ext cx="609600" cy="6858000"/>
          </a:xfrm>
          <a:prstGeom prst="halfFrame">
            <a:avLst/>
          </a:prstGeom>
          <a:gradFill flip="none" rotWithShape="1">
            <a:gsLst>
              <a:gs pos="0">
                <a:srgbClr val="03D4A8"/>
              </a:gs>
              <a:gs pos="25000">
                <a:srgbClr val="21D6E0"/>
              </a:gs>
              <a:gs pos="75000">
                <a:srgbClr val="0087E6"/>
              </a:gs>
              <a:gs pos="100000">
                <a:srgbClr val="005CBF"/>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black"/>
              </a:solidFill>
            </a:endParaRPr>
          </a:p>
        </p:txBody>
      </p:sp>
    </p:spTree>
    <p:extLst>
      <p:ext uri="{BB962C8B-B14F-4D97-AF65-F5344CB8AC3E}">
        <p14:creationId xmlns:p14="http://schemas.microsoft.com/office/powerpoint/2010/main" val="339035180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amond(in)">
                                      <p:cBhvr>
                                        <p:cTn id="15" dur="2000"/>
                                        <p:tgtEl>
                                          <p:spTgt spid="3">
                                            <p:txEl>
                                              <p:pRg st="1" end="1"/>
                                            </p:txEl>
                                          </p:spTgt>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amond(in)">
                                      <p:cBhvr>
                                        <p:cTn id="18" dur="2000"/>
                                        <p:tgtEl>
                                          <p:spTgt spid="3">
                                            <p:txEl>
                                              <p:pRg st="2" end="2"/>
                                            </p:txEl>
                                          </p:spTgt>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amond(in)">
                                      <p:cBhvr>
                                        <p:cTn id="21" dur="2000"/>
                                        <p:tgtEl>
                                          <p:spTgt spid="3">
                                            <p:txEl>
                                              <p:pRg st="3" end="3"/>
                                            </p:txEl>
                                          </p:spTgt>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amond(in)">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8" presetClass="entr" presetSubtype="1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 lvl="2">
            <p:tnLst>
              <p:par>
                <p:cTn presetID="8"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 lvl="3">
            <p:tnLst>
              <p:par>
                <p:cTn presetID="8"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 lvl="4">
            <p:tnLst>
              <p:par>
                <p:cTn presetID="8"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 lvl="5">
            <p:tnLst>
              <p:par>
                <p:cTn presetID="8"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amond(in)">
                      <p:cBhvr>
                        <p:cTn dur="2000"/>
                        <p:tgtEl>
                          <p:spTgt spid="3"/>
                        </p:tgtEl>
                      </p:cBhvr>
                    </p:animEffect>
                  </p:childTnLst>
                </p:cTn>
              </p:par>
            </p:tnLst>
          </p:tmpl>
        </p:tmplLst>
      </p:bldP>
    </p:bldLst>
  </p:timing>
  <p:txStyles>
    <p:titleStyle>
      <a:lvl1pPr algn="ctr" rtl="0" eaLnBrk="1" fontAlgn="base" hangingPunct="1">
        <a:spcBef>
          <a:spcPct val="0"/>
        </a:spcBef>
        <a:spcAft>
          <a:spcPct val="0"/>
        </a:spcAft>
        <a:defRPr sz="4000" b="1" kern="1200">
          <a:solidFill>
            <a:schemeClr val="bg1"/>
          </a:solidFill>
          <a:latin typeface="Times New Roman" pitchFamily="18" charset="0"/>
          <a:ea typeface="+mj-ea"/>
          <a:cs typeface="Times New Roman" pitchFamily="18" charset="0"/>
        </a:defRPr>
      </a:lvl1pPr>
      <a:lvl2pPr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2pPr>
      <a:lvl3pPr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3pPr>
      <a:lvl4pPr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4pPr>
      <a:lvl5pPr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5pPr>
      <a:lvl6pPr marL="457200"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6pPr>
      <a:lvl7pPr marL="914400"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7pPr>
      <a:lvl8pPr marL="1371600"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8pPr>
      <a:lvl9pPr marL="1828800" algn="ctr" rtl="0" eaLnBrk="1" fontAlgn="base" hangingPunct="1">
        <a:spcBef>
          <a:spcPct val="0"/>
        </a:spcBef>
        <a:spcAft>
          <a:spcPct val="0"/>
        </a:spcAft>
        <a:defRPr sz="4000" b="1">
          <a:solidFill>
            <a:schemeClr val="bg1"/>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8.wdp"/><Relationship Id="rId3" Type="http://schemas.openxmlformats.org/officeDocument/2006/relationships/audio" Target="../media/media10.wma"/><Relationship Id="rId7" Type="http://schemas.microsoft.com/office/2007/relationships/hdphoto" Target="../media/hdphoto13.wdp"/><Relationship Id="rId12" Type="http://schemas.openxmlformats.org/officeDocument/2006/relationships/image" Target="../media/image15.png"/><Relationship Id="rId2" Type="http://schemas.microsoft.com/office/2007/relationships/media" Target="../media/media10.wma"/><Relationship Id="rId16" Type="http://schemas.openxmlformats.org/officeDocument/2006/relationships/image" Target="../media/image6.png"/><Relationship Id="rId1" Type="http://schemas.openxmlformats.org/officeDocument/2006/relationships/tags" Target="../tags/tag10.xml"/><Relationship Id="rId6" Type="http://schemas.openxmlformats.org/officeDocument/2006/relationships/image" Target="../media/image23.png"/><Relationship Id="rId11" Type="http://schemas.microsoft.com/office/2007/relationships/hdphoto" Target="../media/hdphoto7.wdp"/><Relationship Id="rId5" Type="http://schemas.openxmlformats.org/officeDocument/2006/relationships/notesSlide" Target="../notesSlides/notesSlide5.xml"/><Relationship Id="rId15" Type="http://schemas.microsoft.com/office/2007/relationships/hdphoto" Target="../media/hdphoto9.wdp"/><Relationship Id="rId10" Type="http://schemas.openxmlformats.org/officeDocument/2006/relationships/image" Target="../media/image14.png"/><Relationship Id="rId4" Type="http://schemas.openxmlformats.org/officeDocument/2006/relationships/slideLayout" Target="../slideLayouts/slideLayout7.xml"/><Relationship Id="rId9" Type="http://schemas.microsoft.com/office/2007/relationships/hdphoto" Target="../media/hdphoto14.wdp"/><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11.wma"/><Relationship Id="rId7" Type="http://schemas.microsoft.com/office/2007/relationships/hdphoto" Target="../media/hdphoto13.wdp"/><Relationship Id="rId12" Type="http://schemas.openxmlformats.org/officeDocument/2006/relationships/image" Target="../media/image18.png"/><Relationship Id="rId2" Type="http://schemas.microsoft.com/office/2007/relationships/media" Target="../media/media11.wma"/><Relationship Id="rId1" Type="http://schemas.openxmlformats.org/officeDocument/2006/relationships/tags" Target="../tags/tag1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notesSlide" Target="../notesSlides/notesSlide6.xml"/><Relationship Id="rId10" Type="http://schemas.openxmlformats.org/officeDocument/2006/relationships/image" Target="../media/image10.png"/><Relationship Id="rId4" Type="http://schemas.openxmlformats.org/officeDocument/2006/relationships/slideLayout" Target="../slideLayouts/slideLayout7.xml"/><Relationship Id="rId9" Type="http://schemas.microsoft.com/office/2007/relationships/hdphoto" Target="../media/hdphoto14.wdp"/><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2.wdp"/><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2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audio" Target="../media/media12.wma"/><Relationship Id="rId11" Type="http://schemas.openxmlformats.org/officeDocument/2006/relationships/image" Target="../media/image21.jpeg"/><Relationship Id="rId5" Type="http://schemas.microsoft.com/office/2007/relationships/media" Target="../media/media12.wma"/><Relationship Id="rId10" Type="http://schemas.openxmlformats.org/officeDocument/2006/relationships/image" Target="../media/image20.png"/><Relationship Id="rId4" Type="http://schemas.openxmlformats.org/officeDocument/2006/relationships/tags" Target="../tags/tag15.xml"/><Relationship Id="rId9" Type="http://schemas.microsoft.com/office/2007/relationships/hdphoto" Target="../media/hdphoto11.wdp"/><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3.wma"/><Relationship Id="rId7" Type="http://schemas.openxmlformats.org/officeDocument/2006/relationships/image" Target="../media/image9.png"/><Relationship Id="rId2" Type="http://schemas.microsoft.com/office/2007/relationships/media" Target="../media/media13.wma"/><Relationship Id="rId1" Type="http://schemas.openxmlformats.org/officeDocument/2006/relationships/tags" Target="../tags/tag16.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24.png"/><Relationship Id="rId12" Type="http://schemas.microsoft.com/office/2007/relationships/hdphoto" Target="../media/hdphoto5.wdp"/><Relationship Id="rId2" Type="http://schemas.openxmlformats.org/officeDocument/2006/relationships/audio" Target="../media/media14.wma"/><Relationship Id="rId1" Type="http://schemas.microsoft.com/office/2007/relationships/media" Target="../media/media14.wma"/><Relationship Id="rId6" Type="http://schemas.microsoft.com/office/2007/relationships/hdphoto" Target="../media/hdphoto13.wdp"/><Relationship Id="rId11" Type="http://schemas.openxmlformats.org/officeDocument/2006/relationships/image" Target="../media/image11.png"/><Relationship Id="rId5" Type="http://schemas.openxmlformats.org/officeDocument/2006/relationships/image" Target="../media/image23.png"/><Relationship Id="rId15" Type="http://schemas.openxmlformats.org/officeDocument/2006/relationships/image" Target="../media/image6.png"/><Relationship Id="rId10" Type="http://schemas.microsoft.com/office/2007/relationships/hdphoto" Target="../media/hdphoto4.wdp"/><Relationship Id="rId4" Type="http://schemas.openxmlformats.org/officeDocument/2006/relationships/notesSlide" Target="../notesSlides/notesSlide7.xml"/><Relationship Id="rId9" Type="http://schemas.openxmlformats.org/officeDocument/2006/relationships/image" Target="../media/image10.png"/><Relationship Id="rId14"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24.png"/><Relationship Id="rId12" Type="http://schemas.microsoft.com/office/2007/relationships/hdphoto" Target="../media/hdphoto8.wdp"/><Relationship Id="rId2" Type="http://schemas.openxmlformats.org/officeDocument/2006/relationships/audio" Target="../media/media15.wma"/><Relationship Id="rId1" Type="http://schemas.microsoft.com/office/2007/relationships/media" Target="../media/media15.wma"/><Relationship Id="rId6" Type="http://schemas.microsoft.com/office/2007/relationships/hdphoto" Target="../media/hdphoto13.wdp"/><Relationship Id="rId11" Type="http://schemas.openxmlformats.org/officeDocument/2006/relationships/image" Target="../media/image15.png"/><Relationship Id="rId5" Type="http://schemas.openxmlformats.org/officeDocument/2006/relationships/image" Target="../media/image23.png"/><Relationship Id="rId15" Type="http://schemas.openxmlformats.org/officeDocument/2006/relationships/image" Target="../media/image6.png"/><Relationship Id="rId10" Type="http://schemas.microsoft.com/office/2007/relationships/hdphoto" Target="../media/hdphoto7.wdp"/><Relationship Id="rId4" Type="http://schemas.openxmlformats.org/officeDocument/2006/relationships/notesSlide" Target="../notesSlides/notesSlide8.xml"/><Relationship Id="rId9" Type="http://schemas.openxmlformats.org/officeDocument/2006/relationships/image" Target="../media/image14.png"/><Relationship Id="rId1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0.wdp"/><Relationship Id="rId3" Type="http://schemas.openxmlformats.org/officeDocument/2006/relationships/slideLayout" Target="../slideLayouts/slideLayout7.xml"/><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audio" Target="../media/media16.wma"/><Relationship Id="rId16" Type="http://schemas.openxmlformats.org/officeDocument/2006/relationships/image" Target="../media/image6.png"/><Relationship Id="rId1" Type="http://schemas.microsoft.com/office/2007/relationships/media" Target="../media/media16.wma"/><Relationship Id="rId6" Type="http://schemas.microsoft.com/office/2007/relationships/hdphoto" Target="../media/hdphoto13.wdp"/><Relationship Id="rId11" Type="http://schemas.openxmlformats.org/officeDocument/2006/relationships/image" Target="../media/image25.png"/><Relationship Id="rId5" Type="http://schemas.openxmlformats.org/officeDocument/2006/relationships/image" Target="../media/image23.png"/><Relationship Id="rId15" Type="http://schemas.microsoft.com/office/2007/relationships/hdphoto" Target="../media/hdphoto15.wdp"/><Relationship Id="rId10" Type="http://schemas.microsoft.com/office/2007/relationships/hdphoto" Target="../media/hdphoto4.wdp"/><Relationship Id="rId4" Type="http://schemas.openxmlformats.org/officeDocument/2006/relationships/notesSlide" Target="../notesSlides/notesSlide9.xml"/><Relationship Id="rId9" Type="http://schemas.openxmlformats.org/officeDocument/2006/relationships/image" Target="../media/image10.png"/><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20.png"/><Relationship Id="rId3" Type="http://schemas.openxmlformats.org/officeDocument/2006/relationships/tags" Target="../tags/tag19.xml"/><Relationship Id="rId7" Type="http://schemas.openxmlformats.org/officeDocument/2006/relationships/image" Target="../media/image27.png"/><Relationship Id="rId12" Type="http://schemas.microsoft.com/office/2007/relationships/hdphoto" Target="../media/hdphoto11.wdp"/><Relationship Id="rId17" Type="http://schemas.openxmlformats.org/officeDocument/2006/relationships/image" Target="../media/image6.png"/><Relationship Id="rId2" Type="http://schemas.openxmlformats.org/officeDocument/2006/relationships/tags" Target="../tags/tag18.xml"/><Relationship Id="rId16" Type="http://schemas.microsoft.com/office/2007/relationships/hdphoto" Target="../media/hdphoto12.wdp"/><Relationship Id="rId1" Type="http://schemas.openxmlformats.org/officeDocument/2006/relationships/tags" Target="../tags/tag17.xml"/><Relationship Id="rId6" Type="http://schemas.openxmlformats.org/officeDocument/2006/relationships/slideLayout" Target="../slideLayouts/slideLayout7.xml"/><Relationship Id="rId11" Type="http://schemas.openxmlformats.org/officeDocument/2006/relationships/image" Target="../media/image19.png"/><Relationship Id="rId5" Type="http://schemas.openxmlformats.org/officeDocument/2006/relationships/audio" Target="../media/media17.wma"/><Relationship Id="rId15" Type="http://schemas.openxmlformats.org/officeDocument/2006/relationships/image" Target="../media/image22.png"/><Relationship Id="rId10" Type="http://schemas.openxmlformats.org/officeDocument/2006/relationships/image" Target="../media/image51.svg"/><Relationship Id="rId4" Type="http://schemas.microsoft.com/office/2007/relationships/media" Target="../media/media17.wma"/><Relationship Id="rId9" Type="http://schemas.openxmlformats.org/officeDocument/2006/relationships/image" Target="../media/image28.png"/><Relationship Id="rId1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microsoft.com/office/2007/relationships/hdphoto" Target="../media/hdphoto17.wdp"/><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0.png"/><Relationship Id="rId11" Type="http://schemas.openxmlformats.org/officeDocument/2006/relationships/image" Target="../media/image6.png"/><Relationship Id="rId5" Type="http://schemas.microsoft.com/office/2007/relationships/hdphoto" Target="../media/hdphoto16.wdp"/><Relationship Id="rId10" Type="http://schemas.microsoft.com/office/2007/relationships/hdphoto" Target="../media/hdphoto18.wdp"/><Relationship Id="rId4" Type="http://schemas.openxmlformats.org/officeDocument/2006/relationships/image" Target="../media/image29.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png"/><Relationship Id="rId3" Type="http://schemas.openxmlformats.org/officeDocument/2006/relationships/slideLayout" Target="../slideLayouts/slideLayout7.xml"/><Relationship Id="rId7" Type="http://schemas.microsoft.com/office/2007/relationships/hdphoto" Target="../media/hdphoto20.wdp"/><Relationship Id="rId12" Type="http://schemas.microsoft.com/office/2007/relationships/hdphoto" Target="../media/hdphoto22.wdp"/><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4.png"/><Relationship Id="rId11" Type="http://schemas.openxmlformats.org/officeDocument/2006/relationships/image" Target="../media/image37.png"/><Relationship Id="rId5" Type="http://schemas.microsoft.com/office/2007/relationships/hdphoto" Target="../media/hdphoto19.wdp"/><Relationship Id="rId10" Type="http://schemas.microsoft.com/office/2007/relationships/hdphoto" Target="../media/hdphoto21.wdp"/><Relationship Id="rId4" Type="http://schemas.openxmlformats.org/officeDocument/2006/relationships/image" Target="../media/image33.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20.wma"/><Relationship Id="rId7" Type="http://schemas.openxmlformats.org/officeDocument/2006/relationships/image" Target="../media/image38.png"/><Relationship Id="rId2" Type="http://schemas.microsoft.com/office/2007/relationships/media" Target="../media/media20.wma"/><Relationship Id="rId1" Type="http://schemas.openxmlformats.org/officeDocument/2006/relationships/tags" Target="../tags/tag20.xml"/><Relationship Id="rId6" Type="http://schemas.microsoft.com/office/2007/relationships/hdphoto" Target="../media/hdphoto19.wdp"/><Relationship Id="rId11" Type="http://schemas.openxmlformats.org/officeDocument/2006/relationships/image" Target="../media/image6.png"/><Relationship Id="rId5" Type="http://schemas.openxmlformats.org/officeDocument/2006/relationships/image" Target="../media/image33.png"/><Relationship Id="rId10" Type="http://schemas.microsoft.com/office/2007/relationships/hdphoto" Target="../media/hdphoto23.wdp"/><Relationship Id="rId4" Type="http://schemas.openxmlformats.org/officeDocument/2006/relationships/slideLayout" Target="../slideLayouts/slideLayout7.xml"/><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4.png"/><Relationship Id="rId3" Type="http://schemas.openxmlformats.org/officeDocument/2006/relationships/audio" Target="../media/media21.wma"/><Relationship Id="rId7" Type="http://schemas.openxmlformats.org/officeDocument/2006/relationships/image" Target="../media/image41.png"/><Relationship Id="rId12" Type="http://schemas.microsoft.com/office/2007/relationships/hdphoto" Target="../media/hdphoto27.wdp"/><Relationship Id="rId2" Type="http://schemas.microsoft.com/office/2007/relationships/media" Target="../media/media21.wma"/><Relationship Id="rId1" Type="http://schemas.openxmlformats.org/officeDocument/2006/relationships/tags" Target="../tags/tag21.xml"/><Relationship Id="rId6" Type="http://schemas.microsoft.com/office/2007/relationships/hdphoto" Target="../media/hdphoto24.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6.png"/><Relationship Id="rId10" Type="http://schemas.microsoft.com/office/2007/relationships/hdphoto" Target="../media/hdphoto26.wdp"/><Relationship Id="rId4" Type="http://schemas.openxmlformats.org/officeDocument/2006/relationships/slideLayout" Target="../slideLayouts/slideLayout7.xml"/><Relationship Id="rId9" Type="http://schemas.openxmlformats.org/officeDocument/2006/relationships/image" Target="../media/image42.png"/><Relationship Id="rId14" Type="http://schemas.microsoft.com/office/2007/relationships/hdphoto" Target="../media/hdphoto28.wdp"/></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microsoft.com/office/2007/relationships/hdphoto" Target="../media/hdphoto25.wdp"/><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41.png"/><Relationship Id="rId5" Type="http://schemas.microsoft.com/office/2007/relationships/hdphoto" Target="../media/hdphoto24.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wma"/><Relationship Id="rId7" Type="http://schemas.openxmlformats.org/officeDocument/2006/relationships/image" Target="../media/image9.png"/><Relationship Id="rId2" Type="http://schemas.microsoft.com/office/2007/relationships/media" Target="../media/media3.wma"/><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png"/><Relationship Id="rId3" Type="http://schemas.openxmlformats.org/officeDocument/2006/relationships/audio" Target="../media/media4.wma"/><Relationship Id="rId7" Type="http://schemas.microsoft.com/office/2007/relationships/hdphoto" Target="../media/hdphoto4.wdp"/><Relationship Id="rId12" Type="http://schemas.openxmlformats.org/officeDocument/2006/relationships/image" Target="../media/image13.png"/><Relationship Id="rId2" Type="http://schemas.microsoft.com/office/2007/relationships/media" Target="../media/media4.wma"/><Relationship Id="rId1" Type="http://schemas.openxmlformats.org/officeDocument/2006/relationships/tags" Target="../tags/tag3.xml"/><Relationship Id="rId6" Type="http://schemas.openxmlformats.org/officeDocument/2006/relationships/image" Target="../media/image10.png"/><Relationship Id="rId11" Type="http://schemas.microsoft.com/office/2007/relationships/hdphoto" Target="../media/hdphoto6.wdp"/><Relationship Id="rId5" Type="http://schemas.openxmlformats.org/officeDocument/2006/relationships/notesSlide" Target="../notesSlides/notesSlide1.xml"/><Relationship Id="rId10" Type="http://schemas.openxmlformats.org/officeDocument/2006/relationships/image" Target="../media/image12.png"/><Relationship Id="rId4" Type="http://schemas.openxmlformats.org/officeDocument/2006/relationships/slideLayout" Target="../slideLayouts/slideLayout7.xml"/><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6.png"/><Relationship Id="rId2" Type="http://schemas.openxmlformats.org/officeDocument/2006/relationships/audio" Target="../media/media5.wma"/><Relationship Id="rId1" Type="http://schemas.microsoft.com/office/2007/relationships/media" Target="../media/media5.wma"/><Relationship Id="rId6" Type="http://schemas.microsoft.com/office/2007/relationships/hdphoto" Target="../media/hdphoto7.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9.wdp"/><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6.wma"/><Relationship Id="rId1" Type="http://schemas.microsoft.com/office/2007/relationships/media" Target="../media/media6.wma"/><Relationship Id="rId6"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2.wdp"/><Relationship Id="rId3" Type="http://schemas.openxmlformats.org/officeDocument/2006/relationships/tags" Target="../tags/tag6.xml"/><Relationship Id="rId7" Type="http://schemas.openxmlformats.org/officeDocument/2006/relationships/slideLayout" Target="../slideLayouts/slideLayout7.xml"/><Relationship Id="rId12" Type="http://schemas.openxmlformats.org/officeDocument/2006/relationships/image" Target="../media/image2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audio" Target="../media/media7.wma"/><Relationship Id="rId11" Type="http://schemas.openxmlformats.org/officeDocument/2006/relationships/image" Target="../media/image21.jpeg"/><Relationship Id="rId5" Type="http://schemas.microsoft.com/office/2007/relationships/media" Target="../media/media7.wma"/><Relationship Id="rId10" Type="http://schemas.openxmlformats.org/officeDocument/2006/relationships/image" Target="../media/image20.png"/><Relationship Id="rId4" Type="http://schemas.openxmlformats.org/officeDocument/2006/relationships/tags" Target="../tags/tag7.xml"/><Relationship Id="rId9" Type="http://schemas.microsoft.com/office/2007/relationships/hdphoto" Target="../media/hdphoto11.wdp"/><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8.wma"/><Relationship Id="rId7" Type="http://schemas.openxmlformats.org/officeDocument/2006/relationships/image" Target="../media/image9.png"/><Relationship Id="rId2" Type="http://schemas.microsoft.com/office/2007/relationships/media" Target="../media/media8.wma"/><Relationship Id="rId1" Type="http://schemas.openxmlformats.org/officeDocument/2006/relationships/tags" Target="../tags/tag8.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png"/><Relationship Id="rId3" Type="http://schemas.openxmlformats.org/officeDocument/2006/relationships/audio" Target="../media/media9.wma"/><Relationship Id="rId7" Type="http://schemas.microsoft.com/office/2007/relationships/hdphoto" Target="../media/hdphoto4.wdp"/><Relationship Id="rId12" Type="http://schemas.openxmlformats.org/officeDocument/2006/relationships/image" Target="../media/image13.png"/><Relationship Id="rId2" Type="http://schemas.microsoft.com/office/2007/relationships/media" Target="../media/media9.wma"/><Relationship Id="rId1" Type="http://schemas.openxmlformats.org/officeDocument/2006/relationships/tags" Target="../tags/tag9.xml"/><Relationship Id="rId6" Type="http://schemas.openxmlformats.org/officeDocument/2006/relationships/image" Target="../media/image10.png"/><Relationship Id="rId11" Type="http://schemas.microsoft.com/office/2007/relationships/hdphoto" Target="../media/hdphoto6.wdp"/><Relationship Id="rId5" Type="http://schemas.openxmlformats.org/officeDocument/2006/relationships/notesSlide" Target="../notesSlides/notesSlide4.xml"/><Relationship Id="rId10" Type="http://schemas.openxmlformats.org/officeDocument/2006/relationships/image" Target="../media/image12.png"/><Relationship Id="rId4" Type="http://schemas.openxmlformats.org/officeDocument/2006/relationships/slideLayout" Target="../slideLayouts/slideLayout7.xml"/><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83FA766D-3260-4E0A-9E7F-A2C93DFF19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Lý thuyết Địa Lí 7 Bài 32: Các khu vực châu Phi hay, chi tiết"/>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0231" t="55103" r="6618" b="9166"/>
          <a:stretch/>
        </p:blipFill>
        <p:spPr bwMode="auto">
          <a:xfrm>
            <a:off x="45563" y="326983"/>
            <a:ext cx="3423287" cy="3038167"/>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CB435A06-5FFD-4CF8-BE06-3796EC420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6"/>
          <a:srcRect l="16333" r="10179" b="4"/>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75" name="Freeform: Shape 74">
            <a:extLst>
              <a:ext uri="{FF2B5EF4-FFF2-40B4-BE49-F238E27FC236}">
                <a16:creationId xmlns:a16="http://schemas.microsoft.com/office/drawing/2014/main" id="{5E10DA6E-C3FF-4539-BF84-4775BB7EC4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2537" b="88444" l="10936" r="95378">
                        <a14:foregroundMark x1="16742" y1="29425" x2="16742" y2="29425"/>
                        <a14:foregroundMark x1="14374" y1="27678" x2="14374" y2="27678"/>
                        <a14:foregroundMark x1="13078" y1="35400" x2="13078" y2="35400"/>
                        <a14:foregroundMark x1="10936" y1="32187" x2="10936" y2="32187"/>
                        <a14:foregroundMark x1="29143" y1="5130" x2="29143" y2="5130"/>
                        <a14:foregroundMark x1="33258" y1="2593" x2="33258" y2="2593"/>
                        <a14:foregroundMark x1="95490" y1="38613" x2="95490" y2="38613"/>
                        <a14:foregroundMark x1="64994" y1="88444" x2="64994" y2="88444"/>
                        <a14:foregroundMark x1="64994" y1="88444" x2="64994" y2="88444"/>
                        <a14:foregroundMark x1="61781" y1="87373" x2="61387" y2="86697"/>
                        <a14:foregroundMark x1="60710" y1="85626" x2="60710" y2="85626"/>
                      </a14:backgroundRemoval>
                    </a14:imgEffect>
                  </a14:imgLayer>
                </a14:imgProps>
              </a:ext>
            </a:extLst>
          </a:blip>
          <a:srcRect l="14900" r="4907" b="3"/>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9" name="Rectangle 8">
            <a:extLst>
              <a:ext uri="{FF2B5EF4-FFF2-40B4-BE49-F238E27FC236}">
                <a16:creationId xmlns:a16="http://schemas.microsoft.com/office/drawing/2014/main" id="{A71867F3-975C-4444-A364-601F07AD4CF7}"/>
              </a:ext>
            </a:extLst>
          </p:cNvPr>
          <p:cNvSpPr/>
          <p:nvPr/>
        </p:nvSpPr>
        <p:spPr>
          <a:xfrm>
            <a:off x="2965574" y="692167"/>
            <a:ext cx="9579073" cy="9159431"/>
          </a:xfrm>
          <a:prstGeom prst="rect">
            <a:avLst/>
          </a:prstGeom>
          <a:noFill/>
        </p:spPr>
        <p:txBody>
          <a:bodyPr wrap="square" lIns="91440" tIns="45720" rIns="91440" bIns="45720">
            <a:spAutoFit/>
          </a:bodyPr>
          <a:lstStyle/>
          <a:p>
            <a:pPr algn="ctr"/>
            <a:r>
              <a:rPr lang="en-US" sz="6600" b="1" u="sng" dirty="0" smtClean="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rPr>
              <a:t>CHỦ ĐỀ:</a:t>
            </a:r>
            <a:endParaRPr lang="en-US" sz="6600" b="1" u="sng" cap="none" spc="0" dirty="0">
              <a:ln w="13462">
                <a:solidFill>
                  <a:schemeClr val="bg1"/>
                </a:solidFill>
                <a:prstDash val="solid"/>
              </a:ln>
              <a:solidFill>
                <a:srgbClr val="FF0000"/>
              </a:solidFill>
              <a:effectLst>
                <a:outerShdw dist="38100" dir="2700000" algn="bl" rotWithShape="0">
                  <a:schemeClr val="accent5"/>
                </a:outerShdw>
              </a:effectLst>
              <a:latin typeface="#9Slide07 IcielKoni" pitchFamily="2" charset="0"/>
            </a:endParaRPr>
          </a:p>
          <a:p>
            <a:pPr algn="ctr"/>
            <a:r>
              <a:rPr lang="en-US" sz="6600" b="1" cap="none" spc="0" dirty="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CÁC </a:t>
            </a:r>
            <a:r>
              <a:rPr lang="en-US" sz="8000" b="1" cap="none" spc="0" dirty="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KHU VỰC CHÂU </a:t>
            </a:r>
            <a:r>
              <a:rPr lang="en-US" sz="8000" b="1" cap="none" spc="0" dirty="0" smtClean="0">
                <a:ln w="13462">
                  <a:solidFill>
                    <a:schemeClr val="bg1"/>
                  </a:solidFill>
                  <a:prstDash val="solid"/>
                </a:ln>
                <a:solidFill>
                  <a:srgbClr val="FFC000"/>
                </a:solidFill>
                <a:effectLst>
                  <a:outerShdw dist="38100" dir="2700000" algn="bl" rotWithShape="0">
                    <a:schemeClr val="accent5"/>
                  </a:outerShdw>
                </a:effectLst>
                <a:latin typeface="#9Slide07 IcielKoni" pitchFamily="2" charset="0"/>
              </a:rPr>
              <a:t>PHI.</a:t>
            </a:r>
          </a:p>
          <a:p>
            <a:pPr lvl="0" algn="ctr">
              <a:lnSpc>
                <a:spcPct val="90000"/>
              </a:lnSpc>
              <a:spcBef>
                <a:spcPct val="0"/>
              </a:spcBef>
              <a:spcAft>
                <a:spcPts val="600"/>
              </a:spcAft>
            </a:pPr>
            <a:r>
              <a:rPr lang="vi-VN" sz="6600" dirty="0">
                <a:solidFill>
                  <a:srgbClr val="FFFF00"/>
                </a:solidFill>
                <a:latin typeface="#9Slide07 IcielKoni" pitchFamily="2" charset="0"/>
                <a:ea typeface="+mj-ea"/>
                <a:cs typeface="+mj-cs"/>
              </a:rPr>
              <a:t>SO SÁNH </a:t>
            </a:r>
            <a:r>
              <a:rPr lang="vi-VN" sz="4800" dirty="0">
                <a:solidFill>
                  <a:srgbClr val="FFFF00"/>
                </a:solidFill>
                <a:latin typeface="#9Slide07 IcielKoni" pitchFamily="2" charset="0"/>
                <a:ea typeface="+mj-ea"/>
                <a:cs typeface="+mj-cs"/>
              </a:rPr>
              <a:t>NỀN </a:t>
            </a:r>
            <a:r>
              <a:rPr lang="vi-VN" sz="6600" dirty="0">
                <a:solidFill>
                  <a:srgbClr val="FFFF00"/>
                </a:solidFill>
                <a:latin typeface="#9Slide07 IcielKoni" pitchFamily="2" charset="0"/>
                <a:ea typeface="+mj-ea"/>
                <a:cs typeface="+mj-cs"/>
              </a:rPr>
              <a:t>KINH TẾ</a:t>
            </a:r>
            <a:r>
              <a:rPr lang="vi-VN" sz="6000" dirty="0">
                <a:solidFill>
                  <a:srgbClr val="FFFF00"/>
                </a:solidFill>
                <a:latin typeface="#9Slide07 IcielKoni" pitchFamily="2" charset="0"/>
                <a:ea typeface="+mj-ea"/>
                <a:cs typeface="+mj-cs"/>
              </a:rPr>
              <a:t> </a:t>
            </a:r>
            <a:r>
              <a:rPr lang="vi-VN" sz="4800" dirty="0">
                <a:solidFill>
                  <a:srgbClr val="FFFF00"/>
                </a:solidFill>
                <a:latin typeface="#9Slide07 IcielKoni" pitchFamily="2" charset="0"/>
                <a:ea typeface="+mj-ea"/>
                <a:cs typeface="+mj-cs"/>
              </a:rPr>
              <a:t>CỦA BA KHU VỰC </a:t>
            </a:r>
            <a:endParaRPr lang="en-US" sz="4800" dirty="0">
              <a:solidFill>
                <a:srgbClr val="FFFF00"/>
              </a:solidFill>
              <a:latin typeface="#9Slide07 IcielKoni" pitchFamily="2" charset="0"/>
              <a:ea typeface="+mj-ea"/>
              <a:cs typeface="+mj-cs"/>
            </a:endParaRPr>
          </a:p>
          <a:p>
            <a:pPr lvl="0" algn="ctr">
              <a:lnSpc>
                <a:spcPct val="90000"/>
              </a:lnSpc>
              <a:spcBef>
                <a:spcPct val="0"/>
              </a:spcBef>
              <a:spcAft>
                <a:spcPts val="600"/>
              </a:spcAft>
            </a:pPr>
            <a:r>
              <a:rPr lang="vi-VN" sz="6600" dirty="0">
                <a:solidFill>
                  <a:srgbClr val="FFFF00"/>
                </a:solidFill>
                <a:latin typeface="#9Slide07 IcielKoni" pitchFamily="2" charset="0"/>
                <a:ea typeface="+mj-ea"/>
                <a:cs typeface="+mj-cs"/>
              </a:rPr>
              <a:t>CHÂU PHI</a:t>
            </a:r>
          </a:p>
          <a:p>
            <a:pPr algn="ctr"/>
            <a:endParaRPr lang="en-US" sz="11500" b="1" cap="none" spc="0" dirty="0">
              <a:ln w="13462">
                <a:solidFill>
                  <a:schemeClr val="bg1"/>
                </a:solidFill>
                <a:prstDash val="solid"/>
              </a:ln>
              <a:solidFill>
                <a:srgbClr val="FFFF00"/>
              </a:solidFill>
              <a:effectLst>
                <a:outerShdw dist="38100" dir="2700000" algn="bl" rotWithShape="0">
                  <a:schemeClr val="accent5"/>
                </a:outerShdw>
              </a:effectLst>
              <a:latin typeface="#9Slide07 IcielKoni" pitchFamily="2" charset="0"/>
            </a:endParaRPr>
          </a:p>
          <a:p>
            <a:pPr algn="ctr"/>
            <a:endParaRPr lang="en-US" sz="6600" b="1" cap="none" spc="0" dirty="0">
              <a:ln w="13462">
                <a:solidFill>
                  <a:schemeClr val="bg1"/>
                </a:solidFill>
                <a:prstDash val="solid"/>
              </a:ln>
              <a:solidFill>
                <a:srgbClr val="C00000"/>
              </a:solidFill>
              <a:effectLst>
                <a:outerShdw dist="38100" dir="2700000" algn="bl" rotWithShape="0">
                  <a:schemeClr val="accent5"/>
                </a:outerShdw>
              </a:effectLst>
              <a:latin typeface="#9Slide07 IcielKoni" pitchFamily="2" charset="0"/>
            </a:endParaRPr>
          </a:p>
        </p:txBody>
      </p:sp>
      <p:sp>
        <p:nvSpPr>
          <p:cNvPr id="10" name="Rectangle 9">
            <a:extLst>
              <a:ext uri="{FF2B5EF4-FFF2-40B4-BE49-F238E27FC236}">
                <a16:creationId xmlns:a16="http://schemas.microsoft.com/office/drawing/2014/main" id="{1DD46D2B-162F-4F2F-9539-53E4153234BE}"/>
              </a:ext>
            </a:extLst>
          </p:cNvPr>
          <p:cNvSpPr/>
          <p:nvPr/>
        </p:nvSpPr>
        <p:spPr>
          <a:xfrm>
            <a:off x="-360958" y="3270091"/>
            <a:ext cx="3839947" cy="3139321"/>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KHU VỰC </a:t>
            </a:r>
            <a:r>
              <a:rPr lang="en-US" sz="72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NAM PHI</a:t>
            </a:r>
            <a:endParaRPr lang="en-US" sz="66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3259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736"/>
    </mc:Choice>
    <mc:Fallback xmlns="">
      <p:transition spd="slow" advTm="1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78411" y="249390"/>
            <a:ext cx="6313589" cy="5588146"/>
            <a:chOff x="5735781" y="831273"/>
            <a:chExt cx="6313589" cy="5588146"/>
          </a:xfrm>
        </p:grpSpPr>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7058"/>
            <a:stretch/>
          </p:blipFill>
          <p:spPr>
            <a:xfrm>
              <a:off x="5735781" y="831273"/>
              <a:ext cx="6313589" cy="5588145"/>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9456401" y="4627419"/>
              <a:ext cx="2592969" cy="1792000"/>
            </a:xfrm>
            <a:prstGeom prst="rect">
              <a:avLst/>
            </a:prstGeom>
          </p:spPr>
        </p:pic>
      </p:grpSp>
      <p:sp>
        <p:nvSpPr>
          <p:cNvPr id="5" name="Content Placeholder 2">
            <a:extLst>
              <a:ext uri="{FF2B5EF4-FFF2-40B4-BE49-F238E27FC236}">
                <a16:creationId xmlns:a16="http://schemas.microsoft.com/office/drawing/2014/main" id="{B53E5D1C-EF02-4BF8-B42C-20CDB30E44CF}"/>
              </a:ext>
            </a:extLst>
          </p:cNvPr>
          <p:cNvSpPr txBox="1">
            <a:spLocks/>
          </p:cNvSpPr>
          <p:nvPr/>
        </p:nvSpPr>
        <p:spPr>
          <a:xfrm>
            <a:off x="6328222" y="6034298"/>
            <a:ext cx="5413966" cy="630447"/>
          </a:xfrm>
          <a:prstGeom prst="rect">
            <a:avLst/>
          </a:prstGeom>
          <a:solidFill>
            <a:schemeClr val="bg1"/>
          </a:solidFill>
          <a:ln>
            <a:solidFill>
              <a:srgbClr val="008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Đặc</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điểm</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tự</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nhiên</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smtClean="0">
                <a:solidFill>
                  <a:srgbClr val="006C00"/>
                </a:solidFill>
                <a:latin typeface="#9Slide03 SFU Futura_12" panose="00000400000000000000" pitchFamily="2" charset="0"/>
                <a:ea typeface="#9Slide03 Roboto Medium" panose="02000000000000000000" pitchFamily="2" charset="0"/>
              </a:rPr>
              <a:t>Trung</a:t>
            </a:r>
            <a:r>
              <a:rPr lang="en-US" sz="3200" dirty="0" smtClean="0">
                <a:solidFill>
                  <a:srgbClr val="006C00"/>
                </a:solidFill>
                <a:latin typeface="#9Slide03 SFU Futura_12" panose="00000400000000000000" pitchFamily="2" charset="0"/>
                <a:ea typeface="#9Slide03 Roboto Medium" panose="02000000000000000000" pitchFamily="2" charset="0"/>
              </a:rPr>
              <a:t> </a:t>
            </a:r>
            <a:r>
              <a:rPr lang="en-US" sz="3200" dirty="0">
                <a:solidFill>
                  <a:srgbClr val="006C00"/>
                </a:solidFill>
                <a:latin typeface="#9Slide03 SFU Futura_12" panose="00000400000000000000" pitchFamily="2" charset="0"/>
                <a:ea typeface="#9Slide03 Roboto Medium" panose="02000000000000000000" pitchFamily="2" charset="0"/>
              </a:rPr>
              <a:t>Phi</a:t>
            </a:r>
          </a:p>
        </p:txBody>
      </p:sp>
      <p:pic>
        <p:nvPicPr>
          <p:cNvPr id="10" name="Picture 2" descr="Calendario Notas Notas De Calendario De Escritorio Ilustración, Calendario,  Notas, Notas Del Calendario De Escritorio PNG y PSD para Descargar Gratis |  Pngtre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5000" r="98500">
                        <a14:foregroundMark x1="93333" y1="12167" x2="93333" y2="12167"/>
                        <a14:foregroundMark x1="91083" y1="19417" x2="84417" y2="62917"/>
                        <a14:foregroundMark x1="88167" y1="63500" x2="79667" y2="89333"/>
                        <a14:foregroundMark x1="94000" y1="23000" x2="97083" y2="81417"/>
                        <a14:foregroundMark x1="98583" y1="63083" x2="98167" y2="57250"/>
                        <a14:foregroundMark x1="17417" y1="14667" x2="31000" y2="16917"/>
                        <a14:foregroundMark x1="28917" y1="14417" x2="28917" y2="14417"/>
                        <a14:foregroundMark x1="7500" y1="83083" x2="7500" y2="83083"/>
                        <a14:foregroundMark x1="5000" y1="84750" x2="5000" y2="84750"/>
                        <a14:foregroundMark x1="20167" y1="87000" x2="20167" y2="87000"/>
                        <a14:foregroundMark x1="23917" y1="88083" x2="24500" y2="88083"/>
                        <a14:foregroundMark x1="27000" y1="88667" x2="28667" y2="88500"/>
                        <a14:foregroundMark x1="30333" y1="87250" x2="30333" y2="87250"/>
                        <a14:foregroundMark x1="30333" y1="87000" x2="30333" y2="87000"/>
                        <a14:foregroundMark x1="30333" y1="87000" x2="30333" y2="87000"/>
                        <a14:foregroundMark x1="32833" y1="87250" x2="32833" y2="87250"/>
                        <a14:foregroundMark x1="37667" y1="87250" x2="78833" y2="88917"/>
                        <a14:foregroundMark x1="80500" y1="88250" x2="80500" y2="88250"/>
                        <a14:foregroundMark x1="82750" y1="71833" x2="82750" y2="71833"/>
                        <a14:foregroundMark x1="82583" y1="73667" x2="82583" y2="73667"/>
                        <a14:foregroundMark x1="82333" y1="75167" x2="82333" y2="75167"/>
                        <a14:foregroundMark x1="83583" y1="74333" x2="83583" y2="74333"/>
                        <a14:foregroundMark x1="83583" y1="74333" x2="83583" y2="74333"/>
                        <a14:foregroundMark x1="11667" y1="21083" x2="11667" y2="21083"/>
                        <a14:foregroundMark x1="11417" y1="22750" x2="8083" y2="77417"/>
                        <a14:foregroundMark x1="14333" y1="16917" x2="14333" y2="16917"/>
                        <a14:foregroundMark x1="14333" y1="16917" x2="14333" y2="16917"/>
                      </a14:backgroundRemoval>
                    </a14:imgEffect>
                  </a14:imgLayer>
                </a14:imgProps>
              </a:ext>
              <a:ext uri="{28A0092B-C50C-407E-A947-70E740481C1C}">
                <a14:useLocalDpi xmlns:a14="http://schemas.microsoft.com/office/drawing/2010/main" val="0"/>
              </a:ext>
            </a:extLst>
          </a:blip>
          <a:srcRect l="3104" t="9554" r="400" b="9341"/>
          <a:stretch/>
        </p:blipFill>
        <p:spPr bwMode="auto">
          <a:xfrm>
            <a:off x="1" y="1323870"/>
            <a:ext cx="5777344" cy="5340875"/>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890066" y="436071"/>
            <a:ext cx="2105891" cy="649999"/>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2076026" y="471454"/>
            <a:ext cx="1733969" cy="523220"/>
          </a:xfrm>
          <a:prstGeom prst="rect">
            <a:avLst/>
          </a:prstGeom>
        </p:spPr>
        <p:txBody>
          <a:bodyPr wrap="square">
            <a:spAutoFit/>
          </a:bodyPr>
          <a:lstStyle/>
          <a:p>
            <a:r>
              <a:rPr lang="vi-VN" sz="2800" b="1" dirty="0">
                <a:solidFill>
                  <a:prstClr val="black"/>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Khí</a:t>
            </a:r>
            <a:r>
              <a:rPr lang="en-US" sz="2800" b="1" dirty="0">
                <a:solidFill>
                  <a:srgbClr val="FFFF00"/>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hậu</a:t>
            </a:r>
            <a:endParaRPr lang="vi-VN" sz="2800" b="1" dirty="0">
              <a:solidFill>
                <a:srgbClr val="FFFF00"/>
              </a:solidFill>
              <a:latin typeface="#9Slide03 SFU Futura_12" panose="00000400000000000000" pitchFamily="2" charset="0"/>
            </a:endParaRPr>
          </a:p>
        </p:txBody>
      </p:sp>
      <p:pic>
        <p:nvPicPr>
          <p:cNvPr id="5122" name="Picture 2" descr="Sunny weather icon stock vector. Illustration of climate - 117974932"/>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4789" b="89671" l="5154" r="95385">
                        <a14:foregroundMark x1="6923" y1="61408" x2="6923" y2="61408"/>
                        <a14:foregroundMark x1="5154" y1="45728" x2="5154" y2="45728"/>
                        <a14:foregroundMark x1="13769" y1="32676" x2="13769" y2="32676"/>
                        <a14:foregroundMark x1="18462" y1="23568" x2="18462" y2="23568"/>
                        <a14:foregroundMark x1="25692" y1="16244" x2="25692" y2="16244"/>
                        <a14:foregroundMark x1="37462" y1="12113" x2="37462" y2="12113"/>
                        <a14:foregroundMark x1="47077" y1="16995" x2="47077" y2="16995"/>
                        <a14:foregroundMark x1="59692" y1="21972" x2="59692" y2="21972"/>
                        <a14:foregroundMark x1="66077" y1="33239" x2="66077" y2="33239"/>
                        <a14:foregroundMark x1="37923" y1="4789" x2="37923" y2="4789"/>
                        <a14:foregroundMark x1="95385" y1="67418" x2="95385" y2="67418"/>
                      </a14:backgroundRemoval>
                    </a14:imgEffect>
                  </a14:imgLayer>
                </a14:imgProps>
              </a:ext>
              <a:ext uri="{28A0092B-C50C-407E-A947-70E740481C1C}">
                <a14:useLocalDpi xmlns:a14="http://schemas.microsoft.com/office/drawing/2010/main" val="0"/>
              </a:ext>
            </a:extLst>
          </a:blip>
          <a:srcRect t="4868" b="11560"/>
          <a:stretch/>
        </p:blipFill>
        <p:spPr bwMode="auto">
          <a:xfrm>
            <a:off x="1890066" y="5007867"/>
            <a:ext cx="1755877" cy="13076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19434" y1="70313" x2="19434" y2="70313"/>
                        <a14:foregroundMark x1="25000" y1="67969" x2="25000" y2="67969"/>
                        <a14:foregroundMark x1="25391" y1="79785" x2="25391" y2="79785"/>
                        <a14:foregroundMark x1="29785" y1="79980" x2="29785" y2="79980"/>
                        <a14:foregroundMark x1="39355" y1="69141" x2="39355" y2="69141"/>
                        <a14:foregroundMark x1="54102" y1="70996" x2="54102" y2="70996"/>
                        <a14:foregroundMark x1="48340" y1="76563" x2="48340" y2="76563"/>
                        <a14:foregroundMark x1="63379" y1="61719" x2="63379" y2="61719"/>
                        <a14:foregroundMark x1="74023" y1="55664" x2="74023" y2="55664"/>
                        <a14:foregroundMark x1="82617" y1="50391" x2="82617" y2="50391"/>
                        <a14:foregroundMark x1="84277" y1="39746" x2="84277" y2="39746"/>
                        <a14:foregroundMark x1="81055" y1="28613" x2="81055" y2="28613"/>
                        <a14:foregroundMark x1="74316" y1="21875" x2="74316" y2="21875"/>
                        <a14:foregroundMark x1="63672" y1="21387" x2="63672" y2="21387"/>
                        <a14:foregroundMark x1="54883" y1="25098" x2="54883" y2="25098"/>
                      </a14:backgroundRemoval>
                    </a14:imgEffect>
                  </a14:imgLayer>
                </a14:imgProps>
              </a:ext>
              <a:ext uri="{28A0092B-C50C-407E-A947-70E740481C1C}">
                <a14:useLocalDpi xmlns:a14="http://schemas.microsoft.com/office/drawing/2010/main" val="0"/>
              </a:ext>
            </a:extLst>
          </a:blip>
          <a:srcRect l="11527" t="14714" r="10190" b="12561"/>
          <a:stretch/>
        </p:blipFill>
        <p:spPr bwMode="auto">
          <a:xfrm>
            <a:off x="659952" y="2269643"/>
            <a:ext cx="1416074" cy="140291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015783" y="2058943"/>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Tây</a:t>
            </a:r>
            <a:r>
              <a:rPr lang="en-US" sz="2800" b="1" dirty="0" smtClean="0">
                <a:solidFill>
                  <a:srgbClr val="0070C0"/>
                </a:solidFill>
                <a:latin typeface="#9Slide03 SFU Futura_12" panose="00000400000000000000" pitchFamily="2" charset="0"/>
              </a:rPr>
              <a:t>: </a:t>
            </a:r>
            <a:endParaRPr lang="en-US" sz="2800" b="1" dirty="0">
              <a:solidFill>
                <a:srgbClr val="0070C0"/>
              </a:solidFill>
              <a:latin typeface="#9Slide03 SFU Futura_12" panose="00000400000000000000" pitchFamily="2" charset="0"/>
            </a:endParaRPr>
          </a:p>
        </p:txBody>
      </p:sp>
      <p:sp>
        <p:nvSpPr>
          <p:cNvPr id="16" name="Rectangle 15"/>
          <p:cNvSpPr/>
          <p:nvPr/>
        </p:nvSpPr>
        <p:spPr>
          <a:xfrm>
            <a:off x="724542" y="3544982"/>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Đông</a:t>
            </a:r>
            <a:r>
              <a:rPr lang="en-US" sz="2800" b="1" dirty="0" smtClean="0">
                <a:solidFill>
                  <a:srgbClr val="0070C0"/>
                </a:solidFill>
                <a:latin typeface="#9Slide03 SFU Futura_12" panose="00000400000000000000" pitchFamily="2" charset="0"/>
              </a:rPr>
              <a:t>: </a:t>
            </a:r>
            <a:endParaRPr lang="en-US" sz="2800" b="1" dirty="0">
              <a:solidFill>
                <a:srgbClr val="0070C0"/>
              </a:solidFill>
              <a:latin typeface="#9Slide03 SFU Futura_12" panose="00000400000000000000" pitchFamily="2" charset="0"/>
            </a:endParaRPr>
          </a:p>
        </p:txBody>
      </p:sp>
      <p:sp>
        <p:nvSpPr>
          <p:cNvPr id="17" name="Text Box 39"/>
          <p:cNvSpPr txBox="1">
            <a:spLocks noChangeArrowheads="1"/>
          </p:cNvSpPr>
          <p:nvPr/>
        </p:nvSpPr>
        <p:spPr bwMode="auto">
          <a:xfrm>
            <a:off x="1932424" y="2525363"/>
            <a:ext cx="3004760" cy="1169551"/>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2800" dirty="0" smtClean="0">
                <a:solidFill>
                  <a:srgbClr val="339933"/>
                </a:solidFill>
                <a:latin typeface="Times New Roman" pitchFamily="18" charset="0"/>
                <a:cs typeface="Times New Roman" pitchFamily="18" charset="0"/>
              </a:rPr>
              <a:t>- </a:t>
            </a:r>
            <a:r>
              <a:rPr lang="en-US" sz="2800" dirty="0" err="1" smtClean="0">
                <a:solidFill>
                  <a:srgbClr val="339933"/>
                </a:solidFill>
                <a:latin typeface="Times New Roman" pitchFamily="18" charset="0"/>
                <a:cs typeface="Times New Roman" pitchFamily="18" charset="0"/>
              </a:rPr>
              <a:t>Xích</a:t>
            </a:r>
            <a:r>
              <a:rPr lang="en-US" sz="2800" dirty="0" smtClean="0">
                <a:solidFill>
                  <a:srgbClr val="339933"/>
                </a:solidFill>
                <a:latin typeface="Times New Roman" pitchFamily="18" charset="0"/>
                <a:cs typeface="Times New Roman" pitchFamily="18" charset="0"/>
              </a:rPr>
              <a:t> </a:t>
            </a:r>
            <a:r>
              <a:rPr lang="en-US" sz="2800" dirty="0" err="1">
                <a:solidFill>
                  <a:srgbClr val="339933"/>
                </a:solidFill>
                <a:latin typeface="Times New Roman" pitchFamily="18" charset="0"/>
                <a:cs typeface="Times New Roman" pitchFamily="18" charset="0"/>
              </a:rPr>
              <a:t>đạo</a:t>
            </a:r>
            <a:r>
              <a:rPr lang="en-US" sz="2800" dirty="0">
                <a:solidFill>
                  <a:srgbClr val="339933"/>
                </a:solidFill>
                <a:latin typeface="Times New Roman" pitchFamily="18" charset="0"/>
                <a:cs typeface="Times New Roman" pitchFamily="18" charset="0"/>
              </a:rPr>
              <a:t> </a:t>
            </a:r>
            <a:r>
              <a:rPr lang="en-US" sz="2800" dirty="0" err="1">
                <a:solidFill>
                  <a:srgbClr val="339933"/>
                </a:solidFill>
                <a:latin typeface="Times New Roman" pitchFamily="18" charset="0"/>
                <a:cs typeface="Times New Roman" pitchFamily="18" charset="0"/>
              </a:rPr>
              <a:t>ẩm</a:t>
            </a:r>
            <a:endParaRPr lang="en-US" sz="2800" dirty="0">
              <a:solidFill>
                <a:srgbClr val="339933"/>
              </a:solidFill>
              <a:latin typeface="Times New Roman" pitchFamily="18" charset="0"/>
              <a:cs typeface="Times New Roman" pitchFamily="18" charset="0"/>
            </a:endParaRPr>
          </a:p>
          <a:p>
            <a:pPr fontAlgn="base">
              <a:spcBef>
                <a:spcPct val="50000"/>
              </a:spcBef>
              <a:spcAft>
                <a:spcPct val="0"/>
              </a:spcAft>
            </a:pPr>
            <a:r>
              <a:rPr lang="en-US" sz="2800" dirty="0" smtClean="0">
                <a:solidFill>
                  <a:srgbClr val="339933"/>
                </a:solidFill>
                <a:latin typeface="Times New Roman" pitchFamily="18" charset="0"/>
                <a:cs typeface="Times New Roman" pitchFamily="18" charset="0"/>
              </a:rPr>
              <a:t>- </a:t>
            </a:r>
            <a:r>
              <a:rPr lang="en-US" sz="2800" dirty="0" err="1" smtClean="0">
                <a:solidFill>
                  <a:srgbClr val="339933"/>
                </a:solidFill>
                <a:latin typeface="Times New Roman" pitchFamily="18" charset="0"/>
                <a:cs typeface="Times New Roman" pitchFamily="18" charset="0"/>
              </a:rPr>
              <a:t>Nhiệt</a:t>
            </a:r>
            <a:r>
              <a:rPr lang="en-US" sz="2800" dirty="0" smtClean="0">
                <a:solidFill>
                  <a:srgbClr val="339933"/>
                </a:solidFill>
                <a:latin typeface="Times New Roman" pitchFamily="18" charset="0"/>
                <a:cs typeface="Times New Roman" pitchFamily="18" charset="0"/>
              </a:rPr>
              <a:t> </a:t>
            </a:r>
            <a:r>
              <a:rPr lang="en-US" sz="2800" dirty="0" err="1">
                <a:solidFill>
                  <a:srgbClr val="339933"/>
                </a:solidFill>
                <a:latin typeface="Times New Roman" pitchFamily="18" charset="0"/>
                <a:cs typeface="Times New Roman" pitchFamily="18" charset="0"/>
              </a:rPr>
              <a:t>đới</a:t>
            </a:r>
            <a:endParaRPr lang="en-US" sz="2800" dirty="0">
              <a:solidFill>
                <a:srgbClr val="339933"/>
              </a:solidFill>
              <a:latin typeface="Times New Roman" pitchFamily="18" charset="0"/>
              <a:cs typeface="Times New Roman" pitchFamily="18" charset="0"/>
            </a:endParaRPr>
          </a:p>
        </p:txBody>
      </p:sp>
      <p:sp>
        <p:nvSpPr>
          <p:cNvPr id="18" name="Text Box 54"/>
          <p:cNvSpPr txBox="1">
            <a:spLocks noChangeArrowheads="1"/>
          </p:cNvSpPr>
          <p:nvPr/>
        </p:nvSpPr>
        <p:spPr bwMode="auto">
          <a:xfrm>
            <a:off x="789253" y="4161334"/>
            <a:ext cx="3206703" cy="584775"/>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3200" dirty="0" err="1">
                <a:solidFill>
                  <a:srgbClr val="339933"/>
                </a:solidFill>
                <a:latin typeface="Times New Roman" pitchFamily="18" charset="0"/>
                <a:cs typeface="Times New Roman" pitchFamily="18" charset="0"/>
              </a:rPr>
              <a:t>Gió</a:t>
            </a:r>
            <a:r>
              <a:rPr lang="en-US" sz="3200" dirty="0">
                <a:solidFill>
                  <a:srgbClr val="339933"/>
                </a:solidFill>
                <a:latin typeface="Times New Roman" pitchFamily="18" charset="0"/>
                <a:cs typeface="Times New Roman" pitchFamily="18" charset="0"/>
              </a:rPr>
              <a:t> </a:t>
            </a:r>
            <a:r>
              <a:rPr lang="en-US" sz="3200" dirty="0" err="1">
                <a:solidFill>
                  <a:srgbClr val="339933"/>
                </a:solidFill>
                <a:latin typeface="Times New Roman" pitchFamily="18" charset="0"/>
                <a:cs typeface="Times New Roman" pitchFamily="18" charset="0"/>
              </a:rPr>
              <a:t>mùa</a:t>
            </a:r>
            <a:r>
              <a:rPr lang="en-US" sz="3200" dirty="0">
                <a:solidFill>
                  <a:srgbClr val="339933"/>
                </a:solidFill>
                <a:latin typeface="Times New Roman" pitchFamily="18" charset="0"/>
                <a:cs typeface="Times New Roman" pitchFamily="18" charset="0"/>
              </a:rPr>
              <a:t> </a:t>
            </a:r>
            <a:r>
              <a:rPr lang="en-US" sz="3200" dirty="0" err="1">
                <a:solidFill>
                  <a:srgbClr val="339933"/>
                </a:solidFill>
                <a:latin typeface="Times New Roman" pitchFamily="18" charset="0"/>
                <a:cs typeface="Times New Roman" pitchFamily="18" charset="0"/>
              </a:rPr>
              <a:t>xích</a:t>
            </a:r>
            <a:r>
              <a:rPr lang="en-US" sz="3200" dirty="0">
                <a:solidFill>
                  <a:srgbClr val="339933"/>
                </a:solidFill>
                <a:latin typeface="Times New Roman" pitchFamily="18" charset="0"/>
                <a:cs typeface="Times New Roman" pitchFamily="18" charset="0"/>
              </a:rPr>
              <a:t> </a:t>
            </a:r>
            <a:r>
              <a:rPr lang="en-US" sz="3200" dirty="0" err="1">
                <a:solidFill>
                  <a:srgbClr val="339933"/>
                </a:solidFill>
                <a:latin typeface="Times New Roman" pitchFamily="18" charset="0"/>
                <a:cs typeface="Times New Roman" pitchFamily="18" charset="0"/>
              </a:rPr>
              <a:t>đạo</a:t>
            </a:r>
            <a:endParaRPr lang="en-US" sz="3200" dirty="0">
              <a:solidFill>
                <a:srgbClr val="339933"/>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32940035"/>
      </p:ext>
    </p:extLst>
  </p:cSld>
  <p:clrMapOvr>
    <a:masterClrMapping/>
  </p:clrMapOvr>
  <mc:AlternateContent xmlns:mc="http://schemas.openxmlformats.org/markup-compatibility/2006" xmlns:p14="http://schemas.microsoft.com/office/powerpoint/2010/main">
    <mc:Choice Requires="p14">
      <p:transition spd="slow" p14:dur="2000" advTm="8947"/>
    </mc:Choice>
    <mc:Fallback xmlns="">
      <p:transition spd="slow" advTm="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78411" y="249390"/>
            <a:ext cx="6313589" cy="5588146"/>
            <a:chOff x="5735781" y="831273"/>
            <a:chExt cx="6313589" cy="5588146"/>
          </a:xfrm>
        </p:grpSpPr>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7058"/>
            <a:stretch/>
          </p:blipFill>
          <p:spPr>
            <a:xfrm>
              <a:off x="5735781" y="831273"/>
              <a:ext cx="6313589" cy="5588145"/>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9456401" y="4627419"/>
              <a:ext cx="2592969" cy="1792000"/>
            </a:xfrm>
            <a:prstGeom prst="rect">
              <a:avLst/>
            </a:prstGeom>
          </p:spPr>
        </p:pic>
      </p:grpSp>
      <p:sp>
        <p:nvSpPr>
          <p:cNvPr id="5" name="Content Placeholder 2">
            <a:extLst>
              <a:ext uri="{FF2B5EF4-FFF2-40B4-BE49-F238E27FC236}">
                <a16:creationId xmlns:a16="http://schemas.microsoft.com/office/drawing/2014/main" id="{B53E5D1C-EF02-4BF8-B42C-20CDB30E44CF}"/>
              </a:ext>
            </a:extLst>
          </p:cNvPr>
          <p:cNvSpPr txBox="1">
            <a:spLocks/>
          </p:cNvSpPr>
          <p:nvPr/>
        </p:nvSpPr>
        <p:spPr>
          <a:xfrm>
            <a:off x="6328222" y="6034298"/>
            <a:ext cx="5413966" cy="630447"/>
          </a:xfrm>
          <a:prstGeom prst="rect">
            <a:avLst/>
          </a:prstGeom>
          <a:solidFill>
            <a:schemeClr val="bg1"/>
          </a:solidFill>
          <a:ln>
            <a:solidFill>
              <a:srgbClr val="008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Đặc</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điểm</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tự</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nhiên</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smtClean="0">
                <a:solidFill>
                  <a:srgbClr val="006C00"/>
                </a:solidFill>
                <a:latin typeface="#9Slide03 SFU Futura_12" panose="00000400000000000000" pitchFamily="2" charset="0"/>
                <a:ea typeface="#9Slide03 Roboto Medium" panose="02000000000000000000" pitchFamily="2" charset="0"/>
              </a:rPr>
              <a:t>Trung</a:t>
            </a:r>
            <a:r>
              <a:rPr lang="en-US" sz="3200" b="1" dirty="0" smtClean="0">
                <a:solidFill>
                  <a:srgbClr val="006C00"/>
                </a:solidFill>
                <a:latin typeface="#9Slide03 SFU Futura_12" panose="00000400000000000000" pitchFamily="2" charset="0"/>
                <a:ea typeface="#9Slide03 Roboto Medium" panose="02000000000000000000" pitchFamily="2" charset="0"/>
              </a:rPr>
              <a:t> </a:t>
            </a:r>
            <a:r>
              <a:rPr lang="en-US" sz="3200" b="1" dirty="0">
                <a:solidFill>
                  <a:srgbClr val="006C00"/>
                </a:solidFill>
                <a:latin typeface="#9Slide03 SFU Futura_12" panose="00000400000000000000" pitchFamily="2" charset="0"/>
                <a:ea typeface="#9Slide03 Roboto Medium" panose="02000000000000000000" pitchFamily="2" charset="0"/>
              </a:rPr>
              <a:t>Phi</a:t>
            </a:r>
          </a:p>
        </p:txBody>
      </p:sp>
      <p:pic>
        <p:nvPicPr>
          <p:cNvPr id="15" name="Picture 2" descr="原創卡通手繪矢量筆記元素, 簽簽, 卡通筆記, 圖貼向量圖案素材免費下載，PNG，EPS和AI素材下載- Pngtre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1965" b="49669" l="12188" r="46719">
                        <a14:foregroundMark x1="28594" y1="22075" x2="28594" y2="22075"/>
                        <a14:foregroundMark x1="14531" y1="26490" x2="15000" y2="30132"/>
                        <a14:foregroundMark x1="12656" y1="47682" x2="12656" y2="47682"/>
                        <a14:foregroundMark x1="15313" y1="48675" x2="15313" y2="48675"/>
                        <a14:foregroundMark x1="42500" y1="46578" x2="42500" y2="46578"/>
                        <a14:foregroundMark x1="14531" y1="30905" x2="15156" y2="36424"/>
                        <a14:foregroundMark x1="15781" y1="31126" x2="12188" y2="43157"/>
                        <a14:foregroundMark x1="15469" y1="38631" x2="16250" y2="44702"/>
                        <a14:foregroundMark x1="12969" y1="43819" x2="12969" y2="47682"/>
                        <a14:foregroundMark x1="18438" y1="49117" x2="23906" y2="48786"/>
                        <a14:foregroundMark x1="27344" y1="48675" x2="38125" y2="48344"/>
                        <a14:foregroundMark x1="34688" y1="49669" x2="43750" y2="48675"/>
                        <a14:foregroundMark x1="42969" y1="47792" x2="44531" y2="45695"/>
                        <a14:foregroundMark x1="45156" y1="41943" x2="44531" y2="25166"/>
                        <a14:foregroundMark x1="35625" y1="25166" x2="37813" y2="24945"/>
                        <a14:foregroundMark x1="24063" y1="25497" x2="15000" y2="24614"/>
                      </a14:backgroundRemoval>
                    </a14:imgEffect>
                    <a14:imgEffect>
                      <a14:sharpenSoften amount="50000"/>
                    </a14:imgEffect>
                  </a14:imgLayer>
                </a14:imgProps>
              </a:ext>
              <a:ext uri="{28A0092B-C50C-407E-A947-70E740481C1C}">
                <a14:useLocalDpi xmlns:a14="http://schemas.microsoft.com/office/drawing/2010/main" val="0"/>
              </a:ext>
            </a:extLst>
          </a:blip>
          <a:srcRect l="12368" t="20833" r="54508" b="49627"/>
          <a:stretch/>
        </p:blipFill>
        <p:spPr bwMode="auto">
          <a:xfrm>
            <a:off x="379119" y="-63095"/>
            <a:ext cx="5499292" cy="694268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933253" y="1333664"/>
            <a:ext cx="2105891" cy="649999"/>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2119213" y="1369047"/>
            <a:ext cx="1733969" cy="523220"/>
          </a:xfrm>
          <a:prstGeom prst="rect">
            <a:avLst/>
          </a:prstGeom>
        </p:spPr>
        <p:txBody>
          <a:bodyPr wrap="square">
            <a:spAutoFit/>
          </a:bodyPr>
          <a:lstStyle/>
          <a:p>
            <a:r>
              <a:rPr lang="vi-VN" sz="2800" b="1" dirty="0">
                <a:solidFill>
                  <a:prstClr val="black"/>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Sinh</a:t>
            </a:r>
            <a:r>
              <a:rPr lang="en-US" sz="2800" b="1" dirty="0">
                <a:solidFill>
                  <a:srgbClr val="FFFF00"/>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vật</a:t>
            </a:r>
            <a:endParaRPr lang="vi-VN" sz="2800" b="1" dirty="0">
              <a:solidFill>
                <a:srgbClr val="FFFF00"/>
              </a:solidFill>
              <a:latin typeface="#9Slide03 SFU Futura_12" panose="00000400000000000000" pitchFamily="2" charset="0"/>
            </a:endParaRPr>
          </a:p>
        </p:txBody>
      </p:sp>
      <p:pic>
        <p:nvPicPr>
          <p:cNvPr id="4100" name="Picture 4" descr="Bäume Wald icon image Stock-Vektorgrafik - Alamy"/>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432" b="89981" l="5000" r="99385">
                        <a14:foregroundMark x1="21385" y1="47665" x2="35769" y2="19650"/>
                        <a14:foregroundMark x1="33308" y1="16440" x2="83538" y2="50486"/>
                        <a14:foregroundMark x1="81308" y1="19261" x2="99385" y2="43872"/>
                        <a14:foregroundMark x1="77692" y1="24903" x2="77692" y2="24903"/>
                        <a14:foregroundMark x1="77692" y1="23444" x2="77692" y2="23444"/>
                        <a14:foregroundMark x1="11692" y1="46984" x2="10846" y2="46984"/>
                        <a14:foregroundMark x1="5000" y1="46984" x2="5000" y2="46984"/>
                        <a14:foregroundMark x1="5000" y1="45914" x2="5000" y2="45914"/>
                        <a14:foregroundMark x1="31923" y1="2432" x2="31923" y2="2432"/>
                      </a14:backgroundRemoval>
                    </a14:imgEffect>
                    <a14:imgEffect>
                      <a14:sharpenSoften amount="50000"/>
                    </a14:imgEffect>
                  </a14:imgLayer>
                </a14:imgProps>
              </a:ext>
              <a:ext uri="{28A0092B-C50C-407E-A947-70E740481C1C}">
                <a14:useLocalDpi xmlns:a14="http://schemas.microsoft.com/office/drawing/2010/main" val="0"/>
              </a:ext>
            </a:extLst>
          </a:blip>
          <a:srcRect l="1110" r="-1110" b="9490"/>
          <a:stretch/>
        </p:blipFill>
        <p:spPr bwMode="auto">
          <a:xfrm>
            <a:off x="3507571" y="4810345"/>
            <a:ext cx="1969983" cy="140996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78047" y="1983663"/>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Tây</a:t>
            </a:r>
            <a:r>
              <a:rPr lang="en-US" sz="2800" b="1" dirty="0" smtClean="0">
                <a:solidFill>
                  <a:srgbClr val="0070C0"/>
                </a:solidFill>
                <a:latin typeface="#9Slide03 SFU Futura_12" panose="00000400000000000000" pitchFamily="2" charset="0"/>
              </a:rPr>
              <a:t>: </a:t>
            </a:r>
            <a:endParaRPr lang="en-US" sz="2800" b="1" dirty="0">
              <a:solidFill>
                <a:srgbClr val="0070C0"/>
              </a:solidFill>
              <a:latin typeface="#9Slide03 SFU Futura_12" panose="00000400000000000000" pitchFamily="2" charset="0"/>
            </a:endParaRPr>
          </a:p>
        </p:txBody>
      </p:sp>
      <p:sp>
        <p:nvSpPr>
          <p:cNvPr id="22" name="Rectangle 21"/>
          <p:cNvSpPr/>
          <p:nvPr/>
        </p:nvSpPr>
        <p:spPr>
          <a:xfrm>
            <a:off x="984077" y="3507201"/>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Đông</a:t>
            </a:r>
            <a:r>
              <a:rPr lang="en-US" sz="2800" b="1" dirty="0" smtClean="0">
                <a:solidFill>
                  <a:srgbClr val="0070C0"/>
                </a:solidFill>
                <a:latin typeface="#9Slide03 SFU Futura_12" panose="00000400000000000000" pitchFamily="2" charset="0"/>
              </a:rPr>
              <a:t>: </a:t>
            </a:r>
            <a:endParaRPr lang="en-US" sz="2800" b="1" dirty="0">
              <a:solidFill>
                <a:srgbClr val="0070C0"/>
              </a:solidFill>
              <a:latin typeface="#9Slide03 SFU Futura_12" panose="00000400000000000000" pitchFamily="2" charset="0"/>
            </a:endParaRPr>
          </a:p>
        </p:txBody>
      </p:sp>
      <p:sp>
        <p:nvSpPr>
          <p:cNvPr id="14" name="Text Box 40"/>
          <p:cNvSpPr txBox="1">
            <a:spLocks noChangeArrowheads="1"/>
          </p:cNvSpPr>
          <p:nvPr/>
        </p:nvSpPr>
        <p:spPr bwMode="auto">
          <a:xfrm>
            <a:off x="1148991" y="2468433"/>
            <a:ext cx="4471861" cy="1077218"/>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3200" dirty="0" err="1">
                <a:solidFill>
                  <a:srgbClr val="339933"/>
                </a:solidFill>
                <a:latin typeface="Times New Roman" pitchFamily="18" charset="0"/>
                <a:cs typeface="Times New Roman" pitchFamily="18" charset="0"/>
              </a:rPr>
              <a:t>Rừng</a:t>
            </a:r>
            <a:r>
              <a:rPr lang="en-US" sz="3200" dirty="0">
                <a:solidFill>
                  <a:srgbClr val="339933"/>
                </a:solidFill>
                <a:latin typeface="Times New Roman" pitchFamily="18" charset="0"/>
                <a:cs typeface="Times New Roman" pitchFamily="18" charset="0"/>
              </a:rPr>
              <a:t> </a:t>
            </a:r>
            <a:r>
              <a:rPr lang="en-US" sz="3200" dirty="0" err="1">
                <a:solidFill>
                  <a:srgbClr val="339933"/>
                </a:solidFill>
                <a:latin typeface="Times New Roman" pitchFamily="18" charset="0"/>
                <a:cs typeface="Times New Roman" pitchFamily="18" charset="0"/>
              </a:rPr>
              <a:t>rậm</a:t>
            </a:r>
            <a:r>
              <a:rPr lang="en-US" sz="3200" dirty="0">
                <a:solidFill>
                  <a:srgbClr val="339933"/>
                </a:solidFill>
                <a:latin typeface="Times New Roman" pitchFamily="18" charset="0"/>
                <a:cs typeface="Times New Roman" pitchFamily="18" charset="0"/>
              </a:rPr>
              <a:t> , </a:t>
            </a:r>
            <a:r>
              <a:rPr lang="en-US" sz="3200" dirty="0" err="1">
                <a:solidFill>
                  <a:srgbClr val="339933"/>
                </a:solidFill>
                <a:latin typeface="Times New Roman" pitchFamily="18" charset="0"/>
                <a:cs typeface="Times New Roman" pitchFamily="18" charset="0"/>
              </a:rPr>
              <a:t>rừng</a:t>
            </a:r>
            <a:r>
              <a:rPr lang="en-US" sz="3200" dirty="0">
                <a:solidFill>
                  <a:srgbClr val="339933"/>
                </a:solidFill>
                <a:latin typeface="Times New Roman" pitchFamily="18" charset="0"/>
                <a:cs typeface="Times New Roman" pitchFamily="18" charset="0"/>
              </a:rPr>
              <a:t> </a:t>
            </a:r>
            <a:r>
              <a:rPr lang="en-US" sz="3200" dirty="0" err="1">
                <a:solidFill>
                  <a:srgbClr val="339933"/>
                </a:solidFill>
                <a:latin typeface="Times New Roman" pitchFamily="18" charset="0"/>
                <a:cs typeface="Times New Roman" pitchFamily="18" charset="0"/>
              </a:rPr>
              <a:t>thưa</a:t>
            </a:r>
            <a:r>
              <a:rPr lang="en-US" sz="3200" dirty="0">
                <a:solidFill>
                  <a:srgbClr val="339933"/>
                </a:solidFill>
                <a:latin typeface="Times New Roman" pitchFamily="18" charset="0"/>
                <a:cs typeface="Times New Roman" pitchFamily="18" charset="0"/>
              </a:rPr>
              <a:t>, </a:t>
            </a:r>
            <a:r>
              <a:rPr lang="en-US" sz="3200" dirty="0" err="1">
                <a:solidFill>
                  <a:srgbClr val="339933"/>
                </a:solidFill>
                <a:latin typeface="Times New Roman" pitchFamily="18" charset="0"/>
                <a:cs typeface="Times New Roman" pitchFamily="18" charset="0"/>
              </a:rPr>
              <a:t>xa</a:t>
            </a:r>
            <a:r>
              <a:rPr lang="en-US" sz="3200" dirty="0">
                <a:solidFill>
                  <a:srgbClr val="339933"/>
                </a:solidFill>
                <a:latin typeface="Times New Roman" pitchFamily="18" charset="0"/>
                <a:cs typeface="Times New Roman" pitchFamily="18" charset="0"/>
              </a:rPr>
              <a:t> van</a:t>
            </a:r>
          </a:p>
        </p:txBody>
      </p:sp>
      <p:sp>
        <p:nvSpPr>
          <p:cNvPr id="16" name="Text Box 56"/>
          <p:cNvSpPr txBox="1">
            <a:spLocks noChangeArrowheads="1"/>
          </p:cNvSpPr>
          <p:nvPr/>
        </p:nvSpPr>
        <p:spPr bwMode="auto">
          <a:xfrm>
            <a:off x="978047" y="4045810"/>
            <a:ext cx="3380260" cy="1077218"/>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3200" dirty="0" err="1">
                <a:solidFill>
                  <a:srgbClr val="339933"/>
                </a:solidFill>
                <a:latin typeface="Times New Roman" pitchFamily="18" charset="0"/>
                <a:cs typeface="Times New Roman" pitchFamily="18" charset="0"/>
              </a:rPr>
              <a:t>Xavan</a:t>
            </a:r>
            <a:r>
              <a:rPr lang="en-US" sz="3200" dirty="0">
                <a:solidFill>
                  <a:srgbClr val="339933"/>
                </a:solidFill>
                <a:latin typeface="Times New Roman" pitchFamily="18" charset="0"/>
                <a:cs typeface="Times New Roman" pitchFamily="18" charset="0"/>
              </a:rPr>
              <a:t> </a:t>
            </a:r>
            <a:r>
              <a:rPr lang="en-US" sz="3200" dirty="0" err="1">
                <a:solidFill>
                  <a:srgbClr val="339933"/>
                </a:solidFill>
                <a:latin typeface="Times New Roman" pitchFamily="18" charset="0"/>
                <a:cs typeface="Times New Roman" pitchFamily="18" charset="0"/>
              </a:rPr>
              <a:t>công</a:t>
            </a:r>
            <a:r>
              <a:rPr lang="en-US" sz="3200" dirty="0">
                <a:solidFill>
                  <a:srgbClr val="339933"/>
                </a:solidFill>
                <a:latin typeface="Times New Roman" pitchFamily="18" charset="0"/>
                <a:cs typeface="Times New Roman" pitchFamily="18" charset="0"/>
              </a:rPr>
              <a:t> </a:t>
            </a:r>
            <a:r>
              <a:rPr lang="en-US" sz="3200" dirty="0" err="1">
                <a:solidFill>
                  <a:srgbClr val="339933"/>
                </a:solidFill>
                <a:latin typeface="Times New Roman" pitchFamily="18" charset="0"/>
                <a:cs typeface="Times New Roman" pitchFamily="18" charset="0"/>
              </a:rPr>
              <a:t>viên</a:t>
            </a:r>
            <a:r>
              <a:rPr lang="en-US" sz="3200" dirty="0">
                <a:solidFill>
                  <a:srgbClr val="339933"/>
                </a:solidFill>
                <a:latin typeface="Times New Roman" pitchFamily="18" charset="0"/>
                <a:cs typeface="Times New Roman" pitchFamily="18" charset="0"/>
              </a:rPr>
              <a:t> , </a:t>
            </a:r>
            <a:r>
              <a:rPr lang="en-US" sz="3200" dirty="0" err="1">
                <a:solidFill>
                  <a:srgbClr val="339933"/>
                </a:solidFill>
                <a:latin typeface="Times New Roman" pitchFamily="18" charset="0"/>
                <a:cs typeface="Times New Roman" pitchFamily="18" charset="0"/>
              </a:rPr>
              <a:t>rừng</a:t>
            </a:r>
            <a:r>
              <a:rPr lang="en-US" sz="3200" dirty="0">
                <a:solidFill>
                  <a:srgbClr val="339933"/>
                </a:solidFill>
                <a:latin typeface="Times New Roman" pitchFamily="18" charset="0"/>
                <a:cs typeface="Times New Roman" pitchFamily="18" charset="0"/>
              </a:rPr>
              <a:t> </a:t>
            </a:r>
            <a:r>
              <a:rPr lang="en-US" sz="3200" dirty="0" err="1">
                <a:solidFill>
                  <a:srgbClr val="339933"/>
                </a:solidFill>
                <a:latin typeface="Times New Roman" pitchFamily="18" charset="0"/>
                <a:cs typeface="Times New Roman" pitchFamily="18" charset="0"/>
              </a:rPr>
              <a:t>rậm</a:t>
            </a:r>
            <a:endParaRPr lang="en-US" sz="3200" dirty="0">
              <a:solidFill>
                <a:srgbClr val="339933"/>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00880344"/>
      </p:ext>
    </p:extLst>
  </p:cSld>
  <p:clrMapOvr>
    <a:masterClrMapping/>
  </p:clrMapOvr>
  <mc:AlternateContent xmlns:mc="http://schemas.openxmlformats.org/markup-compatibility/2006" xmlns:p14="http://schemas.microsoft.com/office/powerpoint/2010/main">
    <mc:Choice Requires="p14">
      <p:transition spd="slow" p14:dur="2000" advTm="13488"/>
    </mc:Choice>
    <mc:Fallback xmlns="">
      <p:transition spd="slow" advTm="1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E08803-EBAE-4FCA-992E-5ED1C5EC538D}"/>
              </a:ext>
            </a:extLst>
          </p:cNvPr>
          <p:cNvSpPr/>
          <p:nvPr/>
        </p:nvSpPr>
        <p:spPr>
          <a:xfrm>
            <a:off x="194138" y="1010770"/>
            <a:ext cx="4034326" cy="1126462"/>
          </a:xfrm>
          <a:prstGeom prst="rect">
            <a:avLst/>
          </a:prstGeom>
        </p:spPr>
        <p:txBody>
          <a:bodyPr wrap="square">
            <a:spAutoFit/>
          </a:bodyPr>
          <a:lstStyle/>
          <a:p>
            <a:pPr indent="180340">
              <a:lnSpc>
                <a:spcPct val="120000"/>
              </a:lnSpc>
            </a:pPr>
            <a:r>
              <a:rPr lang="en-US"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 C</a:t>
            </a:r>
            <a:r>
              <a:rPr lang="vi-VN"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hủng tộc</a:t>
            </a:r>
            <a:r>
              <a:rPr lang="en-US" sz="2800" b="1" dirty="0" smtClean="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Nê</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gro</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-it</a:t>
            </a:r>
            <a:r>
              <a:rPr lang="vi-VN"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chủ</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yếu</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là</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người</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Ban-</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tu</a:t>
            </a:r>
            <a:endParaRPr lang="en-US" sz="2800" b="1" dirty="0">
              <a:solidFill>
                <a:srgbClr val="002060"/>
              </a:solidFill>
              <a:latin typeface="#9Slide03 SFU Futura_12" panose="00000400000000000000" pitchFamily="2" charset="0"/>
              <a:ea typeface="Calibri" panose="020F0502020204030204" pitchFamily="34" charset="0"/>
              <a:cs typeface="Times New Roman" panose="02020603050405020304" pitchFamily="18" charset="0"/>
            </a:endParaRPr>
          </a:p>
        </p:txBody>
      </p:sp>
      <p:sp>
        <p:nvSpPr>
          <p:cNvPr id="9" name="千图PPT彼岸天：ID 8661124库_Freeform: Shape 1">
            <a:extLst>
              <a:ext uri="{FF2B5EF4-FFF2-40B4-BE49-F238E27FC236}">
                <a16:creationId xmlns:a16="http://schemas.microsoft.com/office/drawing/2014/main" id="{74A7E486-25B2-4F6D-9840-93872FC70EE6}"/>
              </a:ext>
            </a:extLst>
          </p:cNvPr>
          <p:cNvSpPr/>
          <p:nvPr>
            <p:custDataLst>
              <p:tags r:id="rId2"/>
            </p:custDataLst>
          </p:nvPr>
        </p:nvSpPr>
        <p:spPr>
          <a:xfrm>
            <a:off x="603756" y="2582117"/>
            <a:ext cx="336278" cy="769160"/>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7" y="21600"/>
                </a:cubicBezTo>
                <a:cubicBezTo>
                  <a:pt x="12530" y="21600"/>
                  <a:pt x="11475" y="20986"/>
                  <a:pt x="11475" y="20225"/>
                </a:cubicBezTo>
                <a:lnTo>
                  <a:pt x="11475" y="14531"/>
                </a:lnTo>
                <a:lnTo>
                  <a:pt x="10125" y="14531"/>
                </a:lnTo>
                <a:lnTo>
                  <a:pt x="10125" y="20225"/>
                </a:lnTo>
                <a:cubicBezTo>
                  <a:pt x="10125" y="20986"/>
                  <a:pt x="9070" y="21600"/>
                  <a:pt x="7763"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4"/>
          </a:solidFill>
          <a:ln w="12700">
            <a:miter lim="400000"/>
          </a:ln>
        </p:spPr>
        <p:txBody>
          <a:bodyPr anchor="ctr"/>
          <a:lstStyle/>
          <a:p>
            <a:pPr algn="ctr"/>
            <a:endParaRPr>
              <a:solidFill>
                <a:prstClr val="black"/>
              </a:solidFill>
            </a:endParaRPr>
          </a:p>
        </p:txBody>
      </p:sp>
      <p:sp>
        <p:nvSpPr>
          <p:cNvPr id="10" name="千图PPT彼岸天：ID 8661124库_Freeform: Shape 2">
            <a:extLst>
              <a:ext uri="{FF2B5EF4-FFF2-40B4-BE49-F238E27FC236}">
                <a16:creationId xmlns:a16="http://schemas.microsoft.com/office/drawing/2014/main" id="{F2F2602F-B300-4440-AB7F-92F830C7BCB7}"/>
              </a:ext>
            </a:extLst>
          </p:cNvPr>
          <p:cNvSpPr/>
          <p:nvPr>
            <p:custDataLst>
              <p:tags r:id="rId3"/>
            </p:custDataLst>
          </p:nvPr>
        </p:nvSpPr>
        <p:spPr>
          <a:xfrm>
            <a:off x="1597733" y="2486293"/>
            <a:ext cx="455014" cy="1040741"/>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3"/>
          </a:solidFill>
          <a:ln w="12700">
            <a:miter lim="400000"/>
          </a:ln>
        </p:spPr>
        <p:txBody>
          <a:bodyPr anchor="ctr"/>
          <a:lstStyle/>
          <a:p>
            <a:pPr algn="ctr"/>
            <a:endParaRPr>
              <a:solidFill>
                <a:prstClr val="black"/>
              </a:solidFill>
            </a:endParaRPr>
          </a:p>
        </p:txBody>
      </p:sp>
      <p:sp>
        <p:nvSpPr>
          <p:cNvPr id="11" name="千图PPT彼岸天：ID 8661124库_Freeform: Shape 3">
            <a:extLst>
              <a:ext uri="{FF2B5EF4-FFF2-40B4-BE49-F238E27FC236}">
                <a16:creationId xmlns:a16="http://schemas.microsoft.com/office/drawing/2014/main" id="{6628FDAE-A2E2-4ACA-9B5D-B1ADED099EB1}"/>
              </a:ext>
            </a:extLst>
          </p:cNvPr>
          <p:cNvSpPr/>
          <p:nvPr>
            <p:custDataLst>
              <p:tags r:id="rId4"/>
            </p:custDataLst>
          </p:nvPr>
        </p:nvSpPr>
        <p:spPr>
          <a:xfrm>
            <a:off x="988618" y="2566338"/>
            <a:ext cx="607867" cy="1390358"/>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2"/>
          </a:solidFill>
          <a:ln w="12700">
            <a:miter lim="400000"/>
          </a:ln>
        </p:spPr>
        <p:txBody>
          <a:bodyPr anchor="ctr"/>
          <a:lstStyle/>
          <a:p>
            <a:pPr algn="ctr"/>
            <a:endParaRPr>
              <a:solidFill>
                <a:prstClr val="black"/>
              </a:solidFill>
            </a:endParaRPr>
          </a:p>
        </p:txBody>
      </p:sp>
      <p:pic>
        <p:nvPicPr>
          <p:cNvPr id="17" name="Picture 16">
            <a:extLst>
              <a:ext uri="{FF2B5EF4-FFF2-40B4-BE49-F238E27FC236}">
                <a16:creationId xmlns:a16="http://schemas.microsoft.com/office/drawing/2014/main" id="{30A9CC8A-1986-49E9-9FF6-2F037551A7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80392" y1="86972" x2="80392" y2="86972"/>
                        <a14:foregroundMark x1="85294" y1="85915" x2="85294" y2="85915"/>
                        <a14:foregroundMark x1="82353" y1="27465" x2="82353" y2="27465"/>
                        <a14:foregroundMark x1="24837" y1="18310" x2="24837" y2="18310"/>
                      </a14:backgroundRemoval>
                    </a14:imgEffect>
                  </a14:imgLayer>
                </a14:imgProps>
              </a:ext>
            </a:extLst>
          </a:blip>
          <a:stretch>
            <a:fillRect/>
          </a:stretch>
        </p:blipFill>
        <p:spPr>
          <a:xfrm>
            <a:off x="-196741" y="4340764"/>
            <a:ext cx="2085197" cy="1935280"/>
          </a:xfrm>
          <a:prstGeom prst="rect">
            <a:avLst/>
          </a:prstGeom>
        </p:spPr>
      </p:pic>
      <p:sp>
        <p:nvSpPr>
          <p:cNvPr id="19" name="Rectangle 18">
            <a:extLst>
              <a:ext uri="{FF2B5EF4-FFF2-40B4-BE49-F238E27FC236}">
                <a16:creationId xmlns:a16="http://schemas.microsoft.com/office/drawing/2014/main" id="{2915CB18-0CCB-42BF-9B15-88A87CB1F824}"/>
              </a:ext>
            </a:extLst>
          </p:cNvPr>
          <p:cNvSpPr/>
          <p:nvPr/>
        </p:nvSpPr>
        <p:spPr>
          <a:xfrm>
            <a:off x="-46892" y="62313"/>
            <a:ext cx="12240440" cy="769441"/>
          </a:xfrm>
          <a:prstGeom prst="rect">
            <a:avLst/>
          </a:prstGeom>
          <a:solidFill>
            <a:srgbClr val="006C00"/>
          </a:solidFill>
        </p:spPr>
        <p:txBody>
          <a:bodyPr wrap="square" lIns="91440" tIns="45720" rIns="91440" bIns="45720">
            <a:spAutoFit/>
          </a:bodyPr>
          <a:lstStyle/>
          <a:p>
            <a:pPr algn="ctr"/>
            <a:r>
              <a:rPr lang="en-US" sz="44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       KINH TẾ - XÃ HỘI KHU </a:t>
            </a:r>
            <a:r>
              <a:rPr lang="en-US" sz="4400" b="1" dirty="0" smtClean="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VỰC TRUNG </a:t>
            </a:r>
            <a:r>
              <a:rPr lang="en-US" sz="44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PHI</a:t>
            </a:r>
          </a:p>
        </p:txBody>
      </p:sp>
      <p:pic>
        <p:nvPicPr>
          <p:cNvPr id="20" name="Picture 4" descr="Ngành giáo dục">
            <a:extLst>
              <a:ext uri="{FF2B5EF4-FFF2-40B4-BE49-F238E27FC236}">
                <a16:creationId xmlns:a16="http://schemas.microsoft.com/office/drawing/2014/main" id="{89FAE8D6-59AA-46CE-A056-8EC53F4B51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741" y="10275"/>
            <a:ext cx="1364360" cy="106116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6FD82CE-890B-4737-8D66-148CB8DFFDA8}"/>
              </a:ext>
            </a:extLst>
          </p:cNvPr>
          <p:cNvSpPr/>
          <p:nvPr/>
        </p:nvSpPr>
        <p:spPr>
          <a:xfrm>
            <a:off x="4228463" y="1098328"/>
            <a:ext cx="3789467" cy="609398"/>
          </a:xfrm>
          <a:prstGeom prst="rect">
            <a:avLst/>
          </a:prstGeom>
        </p:spPr>
        <p:txBody>
          <a:bodyPr wrap="square">
            <a:spAutoFit/>
          </a:bodyPr>
          <a:lstStyle/>
          <a:p>
            <a:pPr indent="180340" algn="just">
              <a:lnSpc>
                <a:spcPct val="120000"/>
              </a:lnSpc>
            </a:pPr>
            <a:r>
              <a:rPr lang="en-US"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Tín</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ngưỡng</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đa</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dạng</a:t>
            </a:r>
            <a:endParaRPr lang="en-US" sz="2800" b="1" dirty="0">
              <a:solidFill>
                <a:srgbClr val="002060"/>
              </a:solidFill>
              <a:latin typeface="#9Slide03 SFU Futura_12" panose="00000400000000000000" pitchFamily="2" charset="0"/>
              <a:ea typeface="Calibri" panose="020F0502020204030204" pitchFamily="34" charset="0"/>
              <a:cs typeface="Times New Roman" panose="02020603050405020304" pitchFamily="18" charset="0"/>
            </a:endParaRPr>
          </a:p>
        </p:txBody>
      </p:sp>
      <p:pic>
        <p:nvPicPr>
          <p:cNvPr id="4098" name="Picture 2" descr="Ghé thăm Nam Phi - đất nước ở cực Nam châu Phi">
            <a:extLst>
              <a:ext uri="{FF2B5EF4-FFF2-40B4-BE49-F238E27FC236}">
                <a16:creationId xmlns:a16="http://schemas.microsoft.com/office/drawing/2014/main" id="{54CDBE40-A21E-4B32-ABCF-AB4DBAA2B4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7756" y="2428209"/>
            <a:ext cx="3057704" cy="2197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0" name="Picture 4" descr="Crucifix Crucifixion Of Jesus Christ Flat Icon For Religious Apps And  Websites Royalty Free Cliparts, Vectors, And Stock Illustration. Image  50764724.">
            <a:extLst>
              <a:ext uri="{FF2B5EF4-FFF2-40B4-BE49-F238E27FC236}">
                <a16:creationId xmlns:a16="http://schemas.microsoft.com/office/drawing/2014/main" id="{FC6DB496-BED2-4976-96EC-5736FEAC700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48077" y1="25462" x2="48077" y2="25462"/>
                        <a14:foregroundMark x1="50154" y1="17000" x2="49923" y2="16231"/>
                        <a14:foregroundMark x1="58923" y1="28538" x2="58923" y2="28538"/>
                        <a14:foregroundMark x1="66923" y1="26692" x2="66923" y2="26692"/>
                        <a14:foregroundMark x1="66538" y1="26846" x2="66538" y2="26846"/>
                        <a14:foregroundMark x1="65923" y1="27077" x2="60615" y2="27462"/>
                        <a14:foregroundMark x1="60615" y1="27462" x2="60615" y2="27462"/>
                        <a14:foregroundMark x1="44385" y1="26231" x2="42538" y2="26692"/>
                        <a14:foregroundMark x1="39462" y1="27077" x2="37231" y2="27308"/>
                        <a14:foregroundMark x1="34538" y1="27308" x2="34538" y2="27308"/>
                        <a14:foregroundMark x1="34308" y1="27308" x2="34308" y2="27308"/>
                        <a14:foregroundMark x1="32308" y1="28308" x2="32308" y2="28308"/>
                        <a14:foregroundMark x1="30846" y1="27923" x2="30846" y2="27923"/>
                      </a14:backgroundRemoval>
                    </a14:imgEffect>
                  </a14:imgLayer>
                </a14:imgProps>
              </a:ext>
              <a:ext uri="{28A0092B-C50C-407E-A947-70E740481C1C}">
                <a14:useLocalDpi xmlns:a14="http://schemas.microsoft.com/office/drawing/2010/main" val="0"/>
              </a:ext>
            </a:extLst>
          </a:blip>
          <a:srcRect l="25932" t="7385" r="25207" b="16016"/>
          <a:stretch/>
        </p:blipFill>
        <p:spPr bwMode="auto">
          <a:xfrm>
            <a:off x="4894443" y="1630977"/>
            <a:ext cx="1694525" cy="26564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
          <p:cNvSpPr txBox="1">
            <a:spLocks noChangeArrowheads="1"/>
          </p:cNvSpPr>
          <p:nvPr/>
        </p:nvSpPr>
        <p:spPr bwMode="auto">
          <a:xfrm>
            <a:off x="1853037" y="4171947"/>
            <a:ext cx="7127691" cy="2031325"/>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2800" dirty="0" smtClean="0">
                <a:solidFill>
                  <a:srgbClr val="FF0000"/>
                </a:solidFill>
                <a:latin typeface="Times New Roman" pitchFamily="18" charset="0"/>
                <a:cs typeface="Times New Roman" pitchFamily="18" charset="0"/>
              </a:rPr>
              <a:t>*</a:t>
            </a:r>
            <a:r>
              <a:rPr lang="en-US" sz="2800" dirty="0" err="1" smtClean="0">
                <a:solidFill>
                  <a:srgbClr val="FF0000"/>
                </a:solidFill>
                <a:latin typeface="Times New Roman" pitchFamily="18" charset="0"/>
                <a:cs typeface="Times New Roman" pitchFamily="18" charset="0"/>
              </a:rPr>
              <a:t>Kinh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tế</a:t>
            </a:r>
            <a:r>
              <a:rPr lang="en-US" sz="2800" dirty="0" smtClean="0">
                <a:solidFill>
                  <a:srgbClr val="FF0000"/>
                </a:solidFill>
                <a:latin typeface="Times New Roman" pitchFamily="18" charset="0"/>
                <a:cs typeface="Times New Roman" pitchFamily="18" charset="0"/>
              </a:rPr>
              <a:t>:</a:t>
            </a:r>
          </a:p>
          <a:p>
            <a:pPr fontAlgn="base">
              <a:spcBef>
                <a:spcPct val="50000"/>
              </a:spcBef>
              <a:spcAft>
                <a:spcPct val="0"/>
              </a:spcAft>
            </a:pPr>
            <a:r>
              <a:rPr lang="en-US" sz="2800" b="1" dirty="0" err="1" smtClean="0">
                <a:solidFill>
                  <a:srgbClr val="0B0B0B"/>
                </a:solidFill>
                <a:latin typeface="Times New Roman" pitchFamily="18" charset="0"/>
                <a:cs typeface="Times New Roman" pitchFamily="18" charset="0"/>
              </a:rPr>
              <a:t>Chậm</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phát</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triển</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chủ</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yếu</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dựa</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vào</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khai</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thác</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lâm</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sản</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khoáng</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sản</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và</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trồng</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cây</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công</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nghiệp</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để</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xuất</a:t>
            </a:r>
            <a:r>
              <a:rPr lang="en-US" sz="2800" b="1" dirty="0" smtClean="0">
                <a:solidFill>
                  <a:srgbClr val="0B0B0B"/>
                </a:solidFill>
                <a:latin typeface="Times New Roman" pitchFamily="18" charset="0"/>
                <a:cs typeface="Times New Roman" pitchFamily="18" charset="0"/>
              </a:rPr>
              <a:t> </a:t>
            </a:r>
            <a:r>
              <a:rPr lang="en-US" sz="2800" b="1" dirty="0" err="1" smtClean="0">
                <a:solidFill>
                  <a:srgbClr val="0B0B0B"/>
                </a:solidFill>
                <a:latin typeface="Times New Roman" pitchFamily="18" charset="0"/>
                <a:cs typeface="Times New Roman" pitchFamily="18" charset="0"/>
              </a:rPr>
              <a:t>khẩu</a:t>
            </a:r>
            <a:r>
              <a:rPr lang="en-US" sz="2800" b="1" dirty="0" smtClean="0">
                <a:solidFill>
                  <a:srgbClr val="0B0B0B"/>
                </a:solidFill>
                <a:latin typeface="Times New Roman" pitchFamily="18" charset="0"/>
                <a:cs typeface="Times New Roman" pitchFamily="18" charset="0"/>
              </a:rPr>
              <a:t>.</a:t>
            </a:r>
            <a:endParaRPr lang="en-US" sz="2800" b="1" dirty="0">
              <a:solidFill>
                <a:srgbClr val="0B0B0B"/>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29329904"/>
      </p:ext>
    </p:extLst>
  </p:cSld>
  <p:clrMapOvr>
    <a:masterClrMapping/>
  </p:clrMapOvr>
  <mc:AlternateContent xmlns:mc="http://schemas.openxmlformats.org/markup-compatibility/2006" xmlns:p14="http://schemas.microsoft.com/office/powerpoint/2010/main">
    <mc:Choice Requires="p14">
      <p:transition spd="slow" p14:dur="2000" advTm="4480"/>
    </mc:Choice>
    <mc:Fallback xmlns="">
      <p:transition spd="slow" advTm="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98378" y="970509"/>
            <a:ext cx="6248400" cy="584775"/>
          </a:xfrm>
          <a:prstGeom prst="rect">
            <a:avLst/>
          </a:prstGeom>
          <a:noFill/>
          <a:ln w="9525">
            <a:noFill/>
            <a:miter lim="800000"/>
            <a:headEnd/>
            <a:tailEnd/>
          </a:ln>
          <a:effectLst/>
        </p:spPr>
        <p:txBody>
          <a:bodyPr>
            <a:spAutoFit/>
          </a:bodyPr>
          <a:lstStyle/>
          <a:p>
            <a:pPr fontAlgn="base">
              <a:spcBef>
                <a:spcPct val="50000"/>
              </a:spcBef>
              <a:spcAft>
                <a:spcPct val="0"/>
              </a:spcAft>
            </a:pPr>
            <a:r>
              <a:rPr lang="en-US" sz="3200" b="1" u="sng" dirty="0">
                <a:solidFill>
                  <a:srgbClr val="FF0000"/>
                </a:solidFill>
                <a:latin typeface="Times New Roman" pitchFamily="18" charset="0"/>
                <a:cs typeface="Times New Roman" pitchFamily="18" charset="0"/>
              </a:rPr>
              <a:t>a. </a:t>
            </a:r>
            <a:r>
              <a:rPr lang="en-US" sz="3200" b="1" u="sng" dirty="0" err="1">
                <a:solidFill>
                  <a:srgbClr val="FF0000"/>
                </a:solidFill>
                <a:latin typeface="Times New Roman" pitchFamily="18" charset="0"/>
                <a:cs typeface="Times New Roman" pitchFamily="18" charset="0"/>
              </a:rPr>
              <a:t>Khái</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quát</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tự</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nhiên</a:t>
            </a:r>
            <a:r>
              <a:rPr lang="en-US" sz="3200" b="1" dirty="0">
                <a:solidFill>
                  <a:srgbClr val="FF0000"/>
                </a:solidFill>
                <a:latin typeface="Times New Roman" pitchFamily="18" charset="0"/>
                <a:cs typeface="Times New Roman" pitchFamily="18" charset="0"/>
              </a:rPr>
              <a:t> </a:t>
            </a:r>
          </a:p>
        </p:txBody>
      </p:sp>
      <p:sp>
        <p:nvSpPr>
          <p:cNvPr id="9" name="Rectangle 8">
            <a:extLst>
              <a:ext uri="{FF2B5EF4-FFF2-40B4-BE49-F238E27FC236}">
                <a16:creationId xmlns:a16="http://schemas.microsoft.com/office/drawing/2014/main" id="{76247FBD-C390-4BED-BAD9-206FBE27145B}"/>
              </a:ext>
            </a:extLst>
          </p:cNvPr>
          <p:cNvSpPr/>
          <p:nvPr/>
        </p:nvSpPr>
        <p:spPr>
          <a:xfrm>
            <a:off x="40657" y="2739"/>
            <a:ext cx="12151343" cy="861774"/>
          </a:xfrm>
          <a:prstGeom prst="rect">
            <a:avLst/>
          </a:prstGeom>
          <a:solidFill>
            <a:srgbClr val="006C00"/>
          </a:solidFill>
        </p:spPr>
        <p:txBody>
          <a:bodyPr wrap="square" lIns="91440" tIns="45720" rIns="91440" bIns="45720">
            <a:spAutoFit/>
          </a:bodyPr>
          <a:lstStyle/>
          <a:p>
            <a:pPr algn="ct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       </a:t>
            </a:r>
            <a:r>
              <a:rPr lang="en-US" sz="5000" b="1" dirty="0" smtClean="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3.  </a:t>
            </a: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KHU VỰC </a:t>
            </a:r>
            <a:r>
              <a:rPr lang="en-US" sz="5000" b="1" dirty="0" smtClean="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NAM </a:t>
            </a: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PHI</a:t>
            </a:r>
          </a:p>
        </p:txBody>
      </p:sp>
      <p:pic>
        <p:nvPicPr>
          <p:cNvPr id="10" name="Picture 4" descr="Weather forecasting Rain Icon, Weather, blue, text png | PNGEgg">
            <a:extLst>
              <a:ext uri="{FF2B5EF4-FFF2-40B4-BE49-F238E27FC236}">
                <a16:creationId xmlns:a16="http://schemas.microsoft.com/office/drawing/2014/main" id="{6D3E9587-0821-4177-86D2-FB0960A7583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500" b="95000" l="10000" r="90000">
                        <a14:foregroundMark x1="34889" y1="90250" x2="34889" y2="91250"/>
                        <a14:foregroundMark x1="38889" y1="91000" x2="37778" y2="88000"/>
                        <a14:foregroundMark x1="34778" y1="78250" x2="34778" y2="78250"/>
                        <a14:foregroundMark x1="33889" y1="81250" x2="33889" y2="81250"/>
                        <a14:foregroundMark x1="31778" y1="67000" x2="31778" y2="67000"/>
                        <a14:foregroundMark x1="40111" y1="76250" x2="40111" y2="76250"/>
                        <a14:foregroundMark x1="43889" y1="74500" x2="43889" y2="74500"/>
                        <a14:foregroundMark x1="46778" y1="83500" x2="46778" y2="83500"/>
                        <a14:foregroundMark x1="49556" y1="88000" x2="49556" y2="88000"/>
                        <a14:foregroundMark x1="45111" y1="95000" x2="44111" y2="92750"/>
                        <a14:foregroundMark x1="43222" y1="84250" x2="43222" y2="84250"/>
                        <a14:foregroundMark x1="53778" y1="77000" x2="53778" y2="77000"/>
                        <a14:foregroundMark x1="55778" y1="80750" x2="56889" y2="75500"/>
                        <a14:foregroundMark x1="57444" y1="65750" x2="56111" y2="65500"/>
                        <a14:foregroundMark x1="53778" y1="65750" x2="53778" y2="65750"/>
                        <a14:foregroundMark x1="48444" y1="73000" x2="48444" y2="73000"/>
                        <a14:foregroundMark x1="46778" y1="67750" x2="46778" y2="67750"/>
                        <a14:foregroundMark x1="41222" y1="67000" x2="41222" y2="67000"/>
                        <a14:foregroundMark x1="36444" y1="64250" x2="36444" y2="64250"/>
                        <a14:foregroundMark x1="30222" y1="56750" x2="30222" y2="56750"/>
                        <a14:foregroundMark x1="54111" y1="6500" x2="54889" y2="6500"/>
                      </a14:backgroundRemoval>
                    </a14:imgEffect>
                  </a14:imgLayer>
                </a14:imgProps>
              </a:ext>
              <a:ext uri="{28A0092B-C50C-407E-A947-70E740481C1C}">
                <a14:useLocalDpi xmlns:a14="http://schemas.microsoft.com/office/drawing/2010/main" val="0"/>
              </a:ext>
            </a:extLst>
          </a:blip>
          <a:srcRect l="26889" r="27111"/>
          <a:stretch/>
        </p:blipFill>
        <p:spPr bwMode="auto">
          <a:xfrm>
            <a:off x="-1" y="0"/>
            <a:ext cx="178785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5966202" y="1262896"/>
            <a:ext cx="5429679" cy="5208753"/>
          </a:xfrm>
          <a:prstGeom prst="rect">
            <a:avLst/>
          </a:prstGeom>
        </p:spPr>
      </p:pic>
      <p:sp>
        <p:nvSpPr>
          <p:cNvPr id="8" name="Text Box 10"/>
          <p:cNvSpPr txBox="1">
            <a:spLocks noChangeArrowheads="1"/>
          </p:cNvSpPr>
          <p:nvPr/>
        </p:nvSpPr>
        <p:spPr bwMode="auto">
          <a:xfrm>
            <a:off x="175146" y="2414754"/>
            <a:ext cx="5650459" cy="1384995"/>
          </a:xfrm>
          <a:prstGeom prst="rect">
            <a:avLst/>
          </a:prstGeom>
          <a:noFill/>
          <a:ln w="9525">
            <a:noFill/>
            <a:miter lim="800000"/>
            <a:headEnd/>
            <a:tailEnd/>
          </a:ln>
          <a:effectLst/>
        </p:spPr>
        <p:txBody>
          <a:bodyPr wrap="square">
            <a:spAutoFit/>
          </a:bodyPr>
          <a:lstStyle/>
          <a:p>
            <a:pPr>
              <a:spcBef>
                <a:spcPct val="50000"/>
              </a:spcBef>
            </a:pPr>
            <a:r>
              <a:rPr lang="en-US" sz="2800" b="1" i="1" dirty="0">
                <a:solidFill>
                  <a:srgbClr val="0000CC"/>
                </a:solidFill>
                <a:latin typeface="Times New Roman" pitchFamily="18" charset="0"/>
                <a:cs typeface="Times New Roman" pitchFamily="18" charset="0"/>
              </a:rPr>
              <a:t>?</a:t>
            </a:r>
            <a:r>
              <a:rPr lang="en-US" sz="2800" b="1" i="1" dirty="0" err="1">
                <a:solidFill>
                  <a:srgbClr val="0000CC"/>
                </a:solidFill>
                <a:latin typeface="Times New Roman" pitchFamily="18" charset="0"/>
                <a:cs typeface="Times New Roman" pitchFamily="18" charset="0"/>
              </a:rPr>
              <a:t>Dựa</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vào</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nội</a:t>
            </a:r>
            <a:r>
              <a:rPr lang="en-US" sz="2800" b="1" i="1" dirty="0">
                <a:solidFill>
                  <a:srgbClr val="0000CC"/>
                </a:solidFill>
                <a:latin typeface="Times New Roman" pitchFamily="18" charset="0"/>
                <a:cs typeface="Times New Roman" pitchFamily="18" charset="0"/>
              </a:rPr>
              <a:t> </a:t>
            </a:r>
            <a:r>
              <a:rPr lang="en-US" sz="2800" b="1" i="1" dirty="0" smtClean="0">
                <a:solidFill>
                  <a:srgbClr val="0000CC"/>
                </a:solidFill>
                <a:latin typeface="Times New Roman" pitchFamily="18" charset="0"/>
                <a:cs typeface="Times New Roman" pitchFamily="18" charset="0"/>
              </a:rPr>
              <a:t>dung </a:t>
            </a:r>
            <a:r>
              <a:rPr lang="en-US" sz="2800" b="1" i="1" dirty="0">
                <a:solidFill>
                  <a:srgbClr val="0000CC"/>
                </a:solidFill>
                <a:latin typeface="Times New Roman" pitchFamily="18" charset="0"/>
                <a:cs typeface="Times New Roman" pitchFamily="18" charset="0"/>
              </a:rPr>
              <a:t>SGK </a:t>
            </a:r>
            <a:r>
              <a:rPr lang="en-US" sz="2800" b="1" i="1" dirty="0" err="1">
                <a:solidFill>
                  <a:srgbClr val="0000CC"/>
                </a:solidFill>
                <a:latin typeface="Times New Roman" pitchFamily="18" charset="0"/>
                <a:cs typeface="Times New Roman" pitchFamily="18" charset="0"/>
              </a:rPr>
              <a:t>kết</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hợp</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quan</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sát</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lược</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đồ</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hãy</a:t>
            </a:r>
            <a:r>
              <a:rPr lang="en-US" sz="2800" b="1" i="1" dirty="0" smtClean="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trình</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bày</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khái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quát</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đặc</a:t>
            </a:r>
            <a:r>
              <a:rPr lang="en-US" sz="2800" b="1" i="1" dirty="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điểm</a:t>
            </a:r>
            <a:r>
              <a:rPr lang="en-US" sz="2800" b="1" i="1" dirty="0" smtClean="0">
                <a:solidFill>
                  <a:srgbClr val="0000CC"/>
                </a:solidFill>
                <a:latin typeface="Times New Roman" pitchFamily="18" charset="0"/>
                <a:cs typeface="Times New Roman" pitchFamily="18" charset="0"/>
              </a:rPr>
              <a:t> TN </a:t>
            </a:r>
            <a:r>
              <a:rPr lang="en-US" sz="2800" b="1" i="1" dirty="0" err="1" smtClean="0">
                <a:solidFill>
                  <a:srgbClr val="0000CC"/>
                </a:solidFill>
                <a:latin typeface="Times New Roman" pitchFamily="18" charset="0"/>
                <a:cs typeface="Times New Roman" pitchFamily="18" charset="0"/>
              </a:rPr>
              <a:t>k.vực</a:t>
            </a:r>
            <a:r>
              <a:rPr lang="en-US" sz="2800" b="1" i="1" dirty="0" smtClean="0">
                <a:solidFill>
                  <a:srgbClr val="0000CC"/>
                </a:solidFill>
                <a:latin typeface="Times New Roman" pitchFamily="18" charset="0"/>
                <a:cs typeface="Times New Roman" pitchFamily="18" charset="0"/>
              </a:rPr>
              <a:t> Nam </a:t>
            </a:r>
            <a:r>
              <a:rPr lang="en-US" sz="2800" b="1" i="1" dirty="0">
                <a:solidFill>
                  <a:srgbClr val="0000CC"/>
                </a:solidFill>
                <a:latin typeface="Times New Roman" pitchFamily="18" charset="0"/>
                <a:cs typeface="Times New Roman" pitchFamily="18" charset="0"/>
              </a:rPr>
              <a:t>P</a:t>
            </a:r>
            <a:r>
              <a:rPr lang="en-US" sz="2800" b="1" i="1" dirty="0" smtClean="0">
                <a:solidFill>
                  <a:srgbClr val="0000CC"/>
                </a:solidFill>
                <a:latin typeface="Times New Roman" pitchFamily="18" charset="0"/>
                <a:cs typeface="Times New Roman" pitchFamily="18" charset="0"/>
              </a:rPr>
              <a:t>hi:</a:t>
            </a:r>
            <a:endParaRPr lang="en-US" sz="2800" b="1" i="1" dirty="0">
              <a:solidFill>
                <a:srgbClr val="0000CC"/>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74536556"/>
      </p:ext>
    </p:extLst>
  </p:cSld>
  <p:clrMapOvr>
    <a:masterClrMapping/>
  </p:clrMapOvr>
  <mc:AlternateContent xmlns:mc="http://schemas.openxmlformats.org/markup-compatibility/2006" xmlns:p14="http://schemas.microsoft.com/office/powerpoint/2010/main">
    <mc:Choice Requires="p14">
      <p:transition spd="slow" p14:dur="2000" advTm="12511"/>
    </mc:Choice>
    <mc:Fallback xmlns="">
      <p:transition spd="slow" advTm="1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nodeType="clickEffect">
                                  <p:stCondLst>
                                    <p:cond delay="0"/>
                                  </p:stCondLst>
                                  <p:iterate type="lt">
                                    <p:tmPct val="10000"/>
                                  </p:iterate>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p:cTn id="20"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78411" y="249390"/>
            <a:ext cx="6313589" cy="5588146"/>
            <a:chOff x="5735781" y="831273"/>
            <a:chExt cx="6313589" cy="5588146"/>
          </a:xfrm>
        </p:grpSpPr>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7058"/>
            <a:stretch/>
          </p:blipFill>
          <p:spPr>
            <a:xfrm>
              <a:off x="5735781" y="831273"/>
              <a:ext cx="6313589" cy="558814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9456401" y="4627419"/>
              <a:ext cx="2592969" cy="1792000"/>
            </a:xfrm>
            <a:prstGeom prst="rect">
              <a:avLst/>
            </a:prstGeom>
          </p:spPr>
        </p:pic>
      </p:grpSp>
      <p:sp>
        <p:nvSpPr>
          <p:cNvPr id="5" name="Content Placeholder 2">
            <a:extLst>
              <a:ext uri="{FF2B5EF4-FFF2-40B4-BE49-F238E27FC236}">
                <a16:creationId xmlns:a16="http://schemas.microsoft.com/office/drawing/2014/main" id="{B53E5D1C-EF02-4BF8-B42C-20CDB30E44CF}"/>
              </a:ext>
            </a:extLst>
          </p:cNvPr>
          <p:cNvSpPr txBox="1">
            <a:spLocks/>
          </p:cNvSpPr>
          <p:nvPr/>
        </p:nvSpPr>
        <p:spPr>
          <a:xfrm>
            <a:off x="6328222" y="6034298"/>
            <a:ext cx="5413966" cy="630447"/>
          </a:xfrm>
          <a:prstGeom prst="rect">
            <a:avLst/>
          </a:prstGeom>
          <a:solidFill>
            <a:schemeClr val="bg1"/>
          </a:solidFill>
          <a:ln>
            <a:solidFill>
              <a:srgbClr val="008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Đặc</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điểm</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tự</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nhiên</a:t>
            </a:r>
            <a:r>
              <a:rPr lang="en-US" sz="3200" dirty="0">
                <a:solidFill>
                  <a:srgbClr val="006C00"/>
                </a:solidFill>
                <a:latin typeface="#9Slide03 SFU Futura_12" panose="00000400000000000000" pitchFamily="2" charset="0"/>
                <a:ea typeface="#9Slide03 Roboto Medium" panose="02000000000000000000" pitchFamily="2" charset="0"/>
              </a:rPr>
              <a:t> Nam Phi</a:t>
            </a:r>
          </a:p>
        </p:txBody>
      </p:sp>
      <p:pic>
        <p:nvPicPr>
          <p:cNvPr id="6146" name="Picture 2" descr="原創卡通手繪矢量筆記元素, 簽簽, 卡通筆記, 圖貼向量圖案素材免費下載，PNG，EPS和AI素材下載- Pngtre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965" b="49669" l="12188" r="46719">
                        <a14:foregroundMark x1="28594" y1="22075" x2="28594" y2="22075"/>
                        <a14:foregroundMark x1="14531" y1="26490" x2="15000" y2="30132"/>
                        <a14:foregroundMark x1="12656" y1="47682" x2="12656" y2="47682"/>
                        <a14:foregroundMark x1="15313" y1="48675" x2="15313" y2="48675"/>
                        <a14:foregroundMark x1="42500" y1="46578" x2="42500" y2="46578"/>
                        <a14:foregroundMark x1="14531" y1="30905" x2="15156" y2="36424"/>
                        <a14:foregroundMark x1="15781" y1="31126" x2="12188" y2="43157"/>
                        <a14:foregroundMark x1="15469" y1="38631" x2="16250" y2="44702"/>
                        <a14:foregroundMark x1="12969" y1="43819" x2="12969" y2="47682"/>
                        <a14:foregroundMark x1="18438" y1="49117" x2="23906" y2="48786"/>
                        <a14:foregroundMark x1="27344" y1="48675" x2="38125" y2="48344"/>
                        <a14:foregroundMark x1="34688" y1="49669" x2="43750" y2="48675"/>
                        <a14:foregroundMark x1="42969" y1="47792" x2="44531" y2="45695"/>
                        <a14:foregroundMark x1="45156" y1="41943" x2="44531" y2="25166"/>
                        <a14:foregroundMark x1="35625" y1="25166" x2="37813" y2="24945"/>
                        <a14:foregroundMark x1="24063" y1="25497" x2="15000" y2="24614"/>
                      </a14:backgroundRemoval>
                    </a14:imgEffect>
                    <a14:imgEffect>
                      <a14:sharpenSoften amount="50000"/>
                    </a14:imgEffect>
                  </a14:imgLayer>
                </a14:imgProps>
              </a:ext>
              <a:ext uri="{28A0092B-C50C-407E-A947-70E740481C1C}">
                <a14:useLocalDpi xmlns:a14="http://schemas.microsoft.com/office/drawing/2010/main" val="0"/>
              </a:ext>
            </a:extLst>
          </a:blip>
          <a:srcRect l="12368" t="20833" r="54508" b="49627"/>
          <a:stretch/>
        </p:blipFill>
        <p:spPr bwMode="auto">
          <a:xfrm>
            <a:off x="150489" y="-84688"/>
            <a:ext cx="5499292" cy="69426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86706" y="2128522"/>
            <a:ext cx="2921401" cy="1384995"/>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Là cao nguyên khổng lồ cao </a:t>
            </a:r>
            <a:r>
              <a:rPr lang="en-US" sz="2800" b="1" dirty="0">
                <a:solidFill>
                  <a:srgbClr val="0070C0"/>
                </a:solidFill>
                <a:latin typeface="#9Slide03 SFU Futura_12" panose="00000400000000000000" pitchFamily="2" charset="0"/>
              </a:rPr>
              <a:t>&gt;</a:t>
            </a:r>
            <a:r>
              <a:rPr lang="vi-VN" sz="2800" b="1" dirty="0">
                <a:solidFill>
                  <a:srgbClr val="0070C0"/>
                </a:solidFill>
                <a:latin typeface="#9Slide03 SFU Futura_12" panose="00000400000000000000" pitchFamily="2" charset="0"/>
              </a:rPr>
              <a:t> 1000m.</a:t>
            </a:r>
            <a:endParaRPr lang="en-US" sz="2800" b="1" dirty="0">
              <a:solidFill>
                <a:srgbClr val="0070C0"/>
              </a:solidFill>
              <a:latin typeface="#9Slide03 SFU Futura_12" panose="00000400000000000000" pitchFamily="2" charset="0"/>
            </a:endParaRPr>
          </a:p>
        </p:txBody>
      </p:sp>
      <p:sp>
        <p:nvSpPr>
          <p:cNvPr id="16" name="Rectangle 15"/>
          <p:cNvSpPr/>
          <p:nvPr/>
        </p:nvSpPr>
        <p:spPr>
          <a:xfrm>
            <a:off x="2327563" y="3572780"/>
            <a:ext cx="2996905" cy="1815882"/>
          </a:xfrm>
          <a:prstGeom prst="rect">
            <a:avLst/>
          </a:prstGeom>
        </p:spPr>
        <p:txBody>
          <a:bodyPr wrap="square">
            <a:spAutoFit/>
          </a:bodyPr>
          <a:lstStyle/>
          <a:p>
            <a:pPr algn="just"/>
            <a:r>
              <a:rPr lang="vi-VN" sz="2800" b="1" dirty="0">
                <a:solidFill>
                  <a:srgbClr val="006C00"/>
                </a:solidFill>
                <a:latin typeface="#9Slide03 SFU Futura_12" panose="00000400000000000000" pitchFamily="2" charset="0"/>
              </a:rPr>
              <a:t>Phía đông nam là dãy Đrê-ken-béc nằm sát biển cao 3000m.</a:t>
            </a:r>
          </a:p>
        </p:txBody>
      </p:sp>
      <p:sp>
        <p:nvSpPr>
          <p:cNvPr id="17" name="Rectangle 16"/>
          <p:cNvSpPr/>
          <p:nvPr/>
        </p:nvSpPr>
        <p:spPr>
          <a:xfrm>
            <a:off x="839110" y="5360481"/>
            <a:ext cx="3796313" cy="954107"/>
          </a:xfrm>
          <a:prstGeom prst="rect">
            <a:avLst/>
          </a:prstGeom>
        </p:spPr>
        <p:txBody>
          <a:bodyPr wrap="square">
            <a:spAutoFit/>
          </a:bodyPr>
          <a:lstStyle/>
          <a:p>
            <a:pPr algn="just"/>
            <a:r>
              <a:rPr lang="vi-VN" sz="2800" b="1" dirty="0">
                <a:latin typeface="#9Slide03 SFU Futura_12" panose="00000400000000000000" pitchFamily="2" charset="0"/>
              </a:rPr>
              <a:t>Trung tâm là bồn địa Ca-la-ha-ri.</a:t>
            </a:r>
          </a:p>
        </p:txBody>
      </p:sp>
      <p:pic>
        <p:nvPicPr>
          <p:cNvPr id="18" name="Picture 2" descr="Mountain Cartoon HD Stock Images | Shutterstock"/>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8137" r="92505">
                        <a14:foregroundMark x1="8351" y1="69286" x2="8351" y2="69286"/>
                        <a14:foregroundMark x1="92505" y1="69643" x2="92505" y2="69643"/>
                        <a14:foregroundMark x1="51392" y1="30357" x2="51392" y2="30357"/>
                        <a14:foregroundMark x1="53105" y1="25000" x2="53105" y2="25000"/>
                        <a14:foregroundMark x1="53105" y1="22500" x2="53105" y2="22500"/>
                        <a14:foregroundMark x1="30407" y1="51071" x2="30407" y2="51071"/>
                        <a14:foregroundMark x1="32334" y1="46071" x2="37901" y2="46071"/>
                        <a14:foregroundMark x1="39829" y1="46429" x2="39829" y2="46429"/>
                        <a14:foregroundMark x1="45182" y1="38571" x2="45182" y2="38571"/>
                        <a14:foregroundMark x1="50107" y1="30357" x2="50107" y2="30357"/>
                      </a14:backgroundRemoval>
                    </a14:imgEffect>
                  </a14:imgLayer>
                </a14:imgProps>
              </a:ext>
              <a:ext uri="{28A0092B-C50C-407E-A947-70E740481C1C}">
                <a14:useLocalDpi xmlns:a14="http://schemas.microsoft.com/office/drawing/2010/main" val="0"/>
              </a:ext>
            </a:extLst>
          </a:blip>
          <a:srcRect l="4600" t="18885" r="8500" b="22413"/>
          <a:stretch/>
        </p:blipFill>
        <p:spPr bwMode="auto">
          <a:xfrm>
            <a:off x="601338" y="3840213"/>
            <a:ext cx="1726225" cy="1497518"/>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000905" y="1465903"/>
            <a:ext cx="2105891" cy="649999"/>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186865" y="1529292"/>
            <a:ext cx="1733969" cy="523220"/>
          </a:xfrm>
          <a:prstGeom prst="rect">
            <a:avLst/>
          </a:prstGeom>
        </p:spPr>
        <p:txBody>
          <a:bodyPr wrap="square">
            <a:spAutoFit/>
          </a:bodyPr>
          <a:lstStyle/>
          <a:p>
            <a:r>
              <a:rPr lang="vi-VN" sz="2800" b="1" dirty="0">
                <a:latin typeface="#9Slide03 SFU Futura_12" panose="00000400000000000000" pitchFamily="2" charset="0"/>
              </a:rPr>
              <a:t> </a:t>
            </a:r>
            <a:r>
              <a:rPr lang="en-US" sz="2800" b="1" dirty="0">
                <a:solidFill>
                  <a:srgbClr val="FFFF00"/>
                </a:solidFill>
                <a:latin typeface="#9Slide03 SFU Futura_12" panose="00000400000000000000" pitchFamily="2" charset="0"/>
              </a:rPr>
              <a:t>Đ</a:t>
            </a:r>
            <a:r>
              <a:rPr lang="vi-VN" sz="2800" b="1" dirty="0">
                <a:solidFill>
                  <a:srgbClr val="FFFF00"/>
                </a:solidFill>
                <a:latin typeface="#9Slide03 SFU Futura_12" panose="00000400000000000000" pitchFamily="2" charset="0"/>
              </a:rPr>
              <a:t>ịa hình</a:t>
            </a:r>
          </a:p>
        </p:txBody>
      </p:sp>
      <p:pic>
        <p:nvPicPr>
          <p:cNvPr id="6148" name="Picture 4" descr="Premium Vector | Mountain plateau in desert isolated cartoon icon vector  natural landscape summits mount scener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9938" t="27880" r="9900" b="20462"/>
          <a:stretch/>
        </p:blipFill>
        <p:spPr bwMode="auto">
          <a:xfrm>
            <a:off x="2861493" y="2591434"/>
            <a:ext cx="2577290" cy="94704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6711395"/>
      </p:ext>
    </p:extLst>
  </p:cSld>
  <p:clrMapOvr>
    <a:masterClrMapping/>
  </p:clrMapOvr>
  <mc:AlternateContent xmlns:mc="http://schemas.openxmlformats.org/markup-compatibility/2006" xmlns:p14="http://schemas.microsoft.com/office/powerpoint/2010/main">
    <mc:Choice Requires="p14">
      <p:transition spd="slow" p14:dur="2000" advTm="20033"/>
    </mc:Choice>
    <mc:Fallback xmlns="">
      <p:transition spd="slow" advTm="2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78411" y="249390"/>
            <a:ext cx="6313589" cy="5588146"/>
            <a:chOff x="5735781" y="831273"/>
            <a:chExt cx="6313589" cy="5588146"/>
          </a:xfrm>
        </p:grpSpPr>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7058"/>
            <a:stretch/>
          </p:blipFill>
          <p:spPr>
            <a:xfrm>
              <a:off x="5735781" y="831273"/>
              <a:ext cx="6313589" cy="558814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9456401" y="4627419"/>
              <a:ext cx="2592969" cy="1792000"/>
            </a:xfrm>
            <a:prstGeom prst="rect">
              <a:avLst/>
            </a:prstGeom>
          </p:spPr>
        </p:pic>
      </p:grpSp>
      <p:sp>
        <p:nvSpPr>
          <p:cNvPr id="5" name="Content Placeholder 2">
            <a:extLst>
              <a:ext uri="{FF2B5EF4-FFF2-40B4-BE49-F238E27FC236}">
                <a16:creationId xmlns:a16="http://schemas.microsoft.com/office/drawing/2014/main" id="{B53E5D1C-EF02-4BF8-B42C-20CDB30E44CF}"/>
              </a:ext>
            </a:extLst>
          </p:cNvPr>
          <p:cNvSpPr txBox="1">
            <a:spLocks/>
          </p:cNvSpPr>
          <p:nvPr/>
        </p:nvSpPr>
        <p:spPr>
          <a:xfrm>
            <a:off x="6328222" y="6034298"/>
            <a:ext cx="5413966" cy="630447"/>
          </a:xfrm>
          <a:prstGeom prst="rect">
            <a:avLst/>
          </a:prstGeom>
          <a:solidFill>
            <a:schemeClr val="bg1"/>
          </a:solidFill>
          <a:ln>
            <a:solidFill>
              <a:srgbClr val="008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Đặc</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điểm</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tự</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nhiên</a:t>
            </a:r>
            <a:r>
              <a:rPr lang="en-US" sz="3200" dirty="0">
                <a:solidFill>
                  <a:srgbClr val="006C00"/>
                </a:solidFill>
                <a:latin typeface="#9Slide03 SFU Futura_12" panose="00000400000000000000" pitchFamily="2" charset="0"/>
                <a:ea typeface="#9Slide03 Roboto Medium" panose="02000000000000000000" pitchFamily="2" charset="0"/>
              </a:rPr>
              <a:t> Nam Phi</a:t>
            </a:r>
          </a:p>
        </p:txBody>
      </p:sp>
      <p:pic>
        <p:nvPicPr>
          <p:cNvPr id="10" name="Picture 2" descr="Calendario Notas Notas De Calendario De Escritorio Ilustración, Calendario,  Notas, Notas Del Calendario De Escritorio PNG y PSD para Descargar Gratis |  Pngtre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000" r="98500">
                        <a14:foregroundMark x1="93333" y1="12167" x2="93333" y2="12167"/>
                        <a14:foregroundMark x1="91083" y1="19417" x2="84417" y2="62917"/>
                        <a14:foregroundMark x1="88167" y1="63500" x2="79667" y2="89333"/>
                        <a14:foregroundMark x1="94000" y1="23000" x2="97083" y2="81417"/>
                        <a14:foregroundMark x1="98583" y1="63083" x2="98167" y2="57250"/>
                        <a14:foregroundMark x1="17417" y1="14667" x2="31000" y2="16917"/>
                        <a14:foregroundMark x1="28917" y1="14417" x2="28917" y2="14417"/>
                        <a14:foregroundMark x1="7500" y1="83083" x2="7500" y2="83083"/>
                        <a14:foregroundMark x1="5000" y1="84750" x2="5000" y2="84750"/>
                        <a14:foregroundMark x1="20167" y1="87000" x2="20167" y2="87000"/>
                        <a14:foregroundMark x1="23917" y1="88083" x2="24500" y2="88083"/>
                        <a14:foregroundMark x1="27000" y1="88667" x2="28667" y2="88500"/>
                        <a14:foregroundMark x1="30333" y1="87250" x2="30333" y2="87250"/>
                        <a14:foregroundMark x1="30333" y1="87000" x2="30333" y2="87000"/>
                        <a14:foregroundMark x1="30333" y1="87000" x2="30333" y2="87000"/>
                        <a14:foregroundMark x1="32833" y1="87250" x2="32833" y2="87250"/>
                        <a14:foregroundMark x1="37667" y1="87250" x2="78833" y2="88917"/>
                        <a14:foregroundMark x1="80500" y1="88250" x2="80500" y2="88250"/>
                        <a14:foregroundMark x1="82750" y1="71833" x2="82750" y2="71833"/>
                        <a14:foregroundMark x1="82583" y1="73667" x2="82583" y2="73667"/>
                        <a14:foregroundMark x1="82333" y1="75167" x2="82333" y2="75167"/>
                        <a14:foregroundMark x1="83583" y1="74333" x2="83583" y2="74333"/>
                        <a14:foregroundMark x1="83583" y1="74333" x2="83583" y2="74333"/>
                        <a14:foregroundMark x1="11667" y1="21083" x2="11667" y2="21083"/>
                        <a14:foregroundMark x1="11417" y1="22750" x2="8083" y2="77417"/>
                        <a14:foregroundMark x1="14333" y1="16917" x2="14333" y2="16917"/>
                        <a14:foregroundMark x1="14333" y1="16917" x2="14333" y2="16917"/>
                      </a14:backgroundRemoval>
                    </a14:imgEffect>
                  </a14:imgLayer>
                </a14:imgProps>
              </a:ext>
              <a:ext uri="{28A0092B-C50C-407E-A947-70E740481C1C}">
                <a14:useLocalDpi xmlns:a14="http://schemas.microsoft.com/office/drawing/2010/main" val="0"/>
              </a:ext>
            </a:extLst>
          </a:blip>
          <a:srcRect l="3104" t="9554" r="400" b="9341"/>
          <a:stretch/>
        </p:blipFill>
        <p:spPr bwMode="auto">
          <a:xfrm>
            <a:off x="1" y="1323870"/>
            <a:ext cx="5777344" cy="53408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76026" y="1889300"/>
            <a:ext cx="3147138" cy="2308324"/>
          </a:xfrm>
          <a:prstGeom prst="rect">
            <a:avLst/>
          </a:prstGeom>
        </p:spPr>
        <p:txBody>
          <a:bodyPr wrap="square">
            <a:spAutoFit/>
          </a:bodyPr>
          <a:lstStyle/>
          <a:p>
            <a:pPr algn="just"/>
            <a:r>
              <a:rPr lang="vi-VN" sz="2400" b="1" dirty="0">
                <a:solidFill>
                  <a:srgbClr val="000000"/>
                </a:solidFill>
                <a:latin typeface="#9Slide03 SFU Futura_12" panose="00000400000000000000" pitchFamily="2" charset="0"/>
              </a:rPr>
              <a:t>+ Phần lớn</a:t>
            </a:r>
            <a:r>
              <a:rPr lang="en-US" sz="2400" b="1" dirty="0">
                <a:solidFill>
                  <a:srgbClr val="000000"/>
                </a:solidFill>
                <a:latin typeface="#9Slide03 SFU Futura_12" panose="00000400000000000000" pitchFamily="2" charset="0"/>
              </a:rPr>
              <a:t>: KH </a:t>
            </a:r>
            <a:r>
              <a:rPr lang="vi-VN" sz="2400" b="1" dirty="0">
                <a:solidFill>
                  <a:srgbClr val="000000"/>
                </a:solidFill>
                <a:latin typeface="#9Slide03 SFU Futura_12" panose="00000400000000000000" pitchFamily="2" charset="0"/>
              </a:rPr>
              <a:t>nhiệt đới</a:t>
            </a:r>
          </a:p>
          <a:p>
            <a:pPr algn="just"/>
            <a:r>
              <a:rPr lang="vi-VN" sz="2400" b="1" dirty="0">
                <a:solidFill>
                  <a:srgbClr val="000000"/>
                </a:solidFill>
                <a:latin typeface="#9Slide03 SFU Futura_12" panose="00000400000000000000" pitchFamily="2" charset="0"/>
              </a:rPr>
              <a:t>+ Cực Nam</a:t>
            </a:r>
            <a:r>
              <a:rPr lang="en-US" sz="2400" b="1" dirty="0">
                <a:solidFill>
                  <a:srgbClr val="000000"/>
                </a:solidFill>
                <a:latin typeface="#9Slide03 SFU Futura_12" panose="00000400000000000000" pitchFamily="2" charset="0"/>
              </a:rPr>
              <a:t>:</a:t>
            </a:r>
            <a:r>
              <a:rPr lang="vi-VN" sz="2400" b="1" dirty="0">
                <a:solidFill>
                  <a:srgbClr val="000000"/>
                </a:solidFill>
                <a:latin typeface="#9Slide03 SFU Futura_12" panose="00000400000000000000" pitchFamily="2" charset="0"/>
              </a:rPr>
              <a:t> </a:t>
            </a:r>
            <a:r>
              <a:rPr lang="en-US" sz="2400" b="1" dirty="0">
                <a:solidFill>
                  <a:srgbClr val="000000"/>
                </a:solidFill>
                <a:latin typeface="#9Slide03 SFU Futura_12" panose="00000400000000000000" pitchFamily="2" charset="0"/>
              </a:rPr>
              <a:t>KH </a:t>
            </a:r>
            <a:r>
              <a:rPr lang="en-US" sz="2400" b="1" dirty="0" err="1">
                <a:solidFill>
                  <a:srgbClr val="000000"/>
                </a:solidFill>
                <a:latin typeface="#9Slide03 SFU Futura_12" panose="00000400000000000000" pitchFamily="2" charset="0"/>
              </a:rPr>
              <a:t>Địa</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Trung</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Hải</a:t>
            </a:r>
            <a:endParaRPr lang="vi-VN" sz="2400" b="1" dirty="0">
              <a:solidFill>
                <a:srgbClr val="000000"/>
              </a:solidFill>
              <a:latin typeface="#9Slide03 SFU Futura_12" panose="00000400000000000000" pitchFamily="2" charset="0"/>
            </a:endParaRPr>
          </a:p>
          <a:p>
            <a:pPr algn="just"/>
            <a:r>
              <a:rPr lang="vi-VN" sz="2400" b="1" dirty="0">
                <a:solidFill>
                  <a:srgbClr val="000000"/>
                </a:solidFill>
                <a:latin typeface="#9Slide03 SFU Futura_12" panose="00000400000000000000" pitchFamily="2" charset="0"/>
              </a:rPr>
              <a:t>+</a:t>
            </a:r>
            <a:r>
              <a:rPr lang="en-US" sz="2400" b="1" dirty="0">
                <a:solidFill>
                  <a:srgbClr val="000000"/>
                </a:solidFill>
                <a:latin typeface="#9Slide03 SFU Futura_12" panose="00000400000000000000" pitchFamily="2" charset="0"/>
              </a:rPr>
              <a:t> M</a:t>
            </a:r>
            <a:r>
              <a:rPr lang="vi-VN" sz="2400" b="1" dirty="0">
                <a:solidFill>
                  <a:srgbClr val="000000"/>
                </a:solidFill>
                <a:latin typeface="#9Slide03 SFU Futura_12" panose="00000400000000000000" pitchFamily="2" charset="0"/>
              </a:rPr>
              <a:t>ưa phân hoá từ tây</a:t>
            </a:r>
            <a:r>
              <a:rPr lang="en-US" sz="2400" b="1" dirty="0">
                <a:solidFill>
                  <a:srgbClr val="000000"/>
                </a:solidFill>
                <a:latin typeface="#9Slide03 SFU Futura_12" panose="00000400000000000000" pitchFamily="2" charset="0"/>
              </a:rPr>
              <a:t>-</a:t>
            </a:r>
            <a:r>
              <a:rPr lang="vi-VN" sz="2400" b="1" dirty="0">
                <a:solidFill>
                  <a:srgbClr val="000000"/>
                </a:solidFill>
                <a:latin typeface="#9Slide03 SFU Futura_12" panose="00000400000000000000" pitchFamily="2" charset="0"/>
              </a:rPr>
              <a:t>đông</a:t>
            </a:r>
            <a:endParaRPr lang="vi-VN" sz="2400" b="1" i="0" dirty="0">
              <a:solidFill>
                <a:srgbClr val="000000"/>
              </a:solidFill>
              <a:effectLst/>
              <a:latin typeface="#9Slide03 SFU Futura_12" panose="00000400000000000000" pitchFamily="2" charset="0"/>
            </a:endParaRPr>
          </a:p>
        </p:txBody>
      </p:sp>
      <p:sp>
        <p:nvSpPr>
          <p:cNvPr id="12" name="Rectangle 11"/>
          <p:cNvSpPr/>
          <p:nvPr/>
        </p:nvSpPr>
        <p:spPr>
          <a:xfrm>
            <a:off x="522679" y="4184675"/>
            <a:ext cx="4458222" cy="1200329"/>
          </a:xfrm>
          <a:prstGeom prst="rect">
            <a:avLst/>
          </a:prstGeom>
        </p:spPr>
        <p:txBody>
          <a:bodyPr wrap="square">
            <a:spAutoFit/>
          </a:bodyPr>
          <a:lstStyle/>
          <a:p>
            <a:pPr algn="just"/>
            <a:r>
              <a:rPr lang="en-US" sz="2400" b="1" dirty="0">
                <a:latin typeface="#9Slide03 SFU Futura_12" panose="00000400000000000000" pitchFamily="2" charset="0"/>
                <a:ea typeface="Times New Roman" panose="02020603050405020304" pitchFamily="18" charset="0"/>
              </a:rPr>
              <a:t>+</a:t>
            </a:r>
            <a:r>
              <a:rPr lang="en-US" sz="2400" b="1" dirty="0" err="1">
                <a:latin typeface="#9Slide03 SFU Futura_12" panose="00000400000000000000" pitchFamily="2" charset="0"/>
                <a:ea typeface="Times New Roman" panose="02020603050405020304" pitchFamily="18" charset="0"/>
              </a:rPr>
              <a:t>Càng</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đi</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sâu</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vào</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nội</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địa</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mưa</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càng</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giảm</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khí</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hậu</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dần</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khô</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hạn</a:t>
            </a:r>
            <a:r>
              <a:rPr lang="en-US" sz="2400" b="1" dirty="0">
                <a:latin typeface="#9Slide03 SFU Futura_12" panose="00000400000000000000" pitchFamily="2" charset="0"/>
                <a:ea typeface="Times New Roman" panose="02020603050405020304" pitchFamily="18" charset="0"/>
              </a:rPr>
              <a:t>.</a:t>
            </a:r>
          </a:p>
        </p:txBody>
      </p:sp>
      <p:sp>
        <p:nvSpPr>
          <p:cNvPr id="13" name="Rounded Rectangle 12"/>
          <p:cNvSpPr/>
          <p:nvPr/>
        </p:nvSpPr>
        <p:spPr>
          <a:xfrm>
            <a:off x="1890066" y="436071"/>
            <a:ext cx="2105891" cy="649999"/>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76026" y="471454"/>
            <a:ext cx="1733969" cy="523220"/>
          </a:xfrm>
          <a:prstGeom prst="rect">
            <a:avLst/>
          </a:prstGeom>
        </p:spPr>
        <p:txBody>
          <a:bodyPr wrap="square">
            <a:spAutoFit/>
          </a:bodyPr>
          <a:lstStyle/>
          <a:p>
            <a:r>
              <a:rPr lang="vi-VN" sz="2800" b="1" dirty="0">
                <a:latin typeface="#9Slide03 SFU Futura_12" panose="00000400000000000000" pitchFamily="2" charset="0"/>
              </a:rPr>
              <a:t> </a:t>
            </a:r>
            <a:r>
              <a:rPr lang="en-US" sz="2800" b="1" dirty="0" err="1">
                <a:solidFill>
                  <a:srgbClr val="FFFF00"/>
                </a:solidFill>
                <a:latin typeface="#9Slide03 SFU Futura_12" panose="00000400000000000000" pitchFamily="2" charset="0"/>
              </a:rPr>
              <a:t>Khí</a:t>
            </a:r>
            <a:r>
              <a:rPr lang="en-US" sz="2800" b="1" dirty="0">
                <a:solidFill>
                  <a:srgbClr val="FFFF00"/>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hậu</a:t>
            </a:r>
            <a:endParaRPr lang="vi-VN" sz="2800" b="1" dirty="0">
              <a:solidFill>
                <a:srgbClr val="FFFF00"/>
              </a:solidFill>
              <a:latin typeface="#9Slide03 SFU Futura_12" panose="00000400000000000000" pitchFamily="2" charset="0"/>
            </a:endParaRPr>
          </a:p>
        </p:txBody>
      </p:sp>
      <p:pic>
        <p:nvPicPr>
          <p:cNvPr id="5122" name="Picture 2" descr="Sunny weather icon stock vector. Illustration of climate - 11797493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789" b="89671" l="5154" r="95385">
                        <a14:foregroundMark x1="6923" y1="61408" x2="6923" y2="61408"/>
                        <a14:foregroundMark x1="5154" y1="45728" x2="5154" y2="45728"/>
                        <a14:foregroundMark x1="13769" y1="32676" x2="13769" y2="32676"/>
                        <a14:foregroundMark x1="18462" y1="23568" x2="18462" y2="23568"/>
                        <a14:foregroundMark x1="25692" y1="16244" x2="25692" y2="16244"/>
                        <a14:foregroundMark x1="37462" y1="12113" x2="37462" y2="12113"/>
                        <a14:foregroundMark x1="47077" y1="16995" x2="47077" y2="16995"/>
                        <a14:foregroundMark x1="59692" y1="21972" x2="59692" y2="21972"/>
                        <a14:foregroundMark x1="66077" y1="33239" x2="66077" y2="33239"/>
                        <a14:foregroundMark x1="37923" y1="4789" x2="37923" y2="4789"/>
                        <a14:foregroundMark x1="95385" y1="67418" x2="95385" y2="67418"/>
                      </a14:backgroundRemoval>
                    </a14:imgEffect>
                  </a14:imgLayer>
                </a14:imgProps>
              </a:ext>
              <a:ext uri="{28A0092B-C50C-407E-A947-70E740481C1C}">
                <a14:useLocalDpi xmlns:a14="http://schemas.microsoft.com/office/drawing/2010/main" val="0"/>
              </a:ext>
            </a:extLst>
          </a:blip>
          <a:srcRect t="4868" b="11560"/>
          <a:stretch/>
        </p:blipFill>
        <p:spPr bwMode="auto">
          <a:xfrm>
            <a:off x="1890066" y="5007867"/>
            <a:ext cx="1755877" cy="13076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19434" y1="70313" x2="19434" y2="70313"/>
                        <a14:foregroundMark x1="25000" y1="67969" x2="25000" y2="67969"/>
                        <a14:foregroundMark x1="25391" y1="79785" x2="25391" y2="79785"/>
                        <a14:foregroundMark x1="29785" y1="79980" x2="29785" y2="79980"/>
                        <a14:foregroundMark x1="39355" y1="69141" x2="39355" y2="69141"/>
                        <a14:foregroundMark x1="54102" y1="70996" x2="54102" y2="70996"/>
                        <a14:foregroundMark x1="48340" y1="76563" x2="48340" y2="76563"/>
                        <a14:foregroundMark x1="63379" y1="61719" x2="63379" y2="61719"/>
                        <a14:foregroundMark x1="74023" y1="55664" x2="74023" y2="55664"/>
                        <a14:foregroundMark x1="82617" y1="50391" x2="82617" y2="50391"/>
                        <a14:foregroundMark x1="84277" y1="39746" x2="84277" y2="39746"/>
                        <a14:foregroundMark x1="81055" y1="28613" x2="81055" y2="28613"/>
                        <a14:foregroundMark x1="74316" y1="21875" x2="74316" y2="21875"/>
                        <a14:foregroundMark x1="63672" y1="21387" x2="63672" y2="21387"/>
                        <a14:foregroundMark x1="54883" y1="25098" x2="54883" y2="25098"/>
                      </a14:backgroundRemoval>
                    </a14:imgEffect>
                  </a14:imgLayer>
                </a14:imgProps>
              </a:ext>
              <a:ext uri="{28A0092B-C50C-407E-A947-70E740481C1C}">
                <a14:useLocalDpi xmlns:a14="http://schemas.microsoft.com/office/drawing/2010/main" val="0"/>
              </a:ext>
            </a:extLst>
          </a:blip>
          <a:srcRect l="11527" t="14714" r="10190" b="12561"/>
          <a:stretch/>
        </p:blipFill>
        <p:spPr bwMode="auto">
          <a:xfrm>
            <a:off x="659952" y="2269643"/>
            <a:ext cx="1416074" cy="140291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2969144"/>
      </p:ext>
    </p:extLst>
  </p:cSld>
  <p:clrMapOvr>
    <a:masterClrMapping/>
  </p:clrMapOvr>
  <mc:AlternateContent xmlns:mc="http://schemas.openxmlformats.org/markup-compatibility/2006" xmlns:p14="http://schemas.microsoft.com/office/powerpoint/2010/main">
    <mc:Choice Requires="p14">
      <p:transition spd="slow" p14:dur="2000" advTm="20076"/>
    </mc:Choice>
    <mc:Fallback xmlns="">
      <p:transition spd="slow" advTm="20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78411" y="249390"/>
            <a:ext cx="6313589" cy="5588146"/>
            <a:chOff x="5735781" y="831273"/>
            <a:chExt cx="6313589" cy="5588146"/>
          </a:xfrm>
        </p:grpSpPr>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7058"/>
            <a:stretch/>
          </p:blipFill>
          <p:spPr>
            <a:xfrm>
              <a:off x="5735781" y="831273"/>
              <a:ext cx="6313589" cy="558814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9456401" y="4627419"/>
              <a:ext cx="2592969" cy="1792000"/>
            </a:xfrm>
            <a:prstGeom prst="rect">
              <a:avLst/>
            </a:prstGeom>
          </p:spPr>
        </p:pic>
      </p:grpSp>
      <p:sp>
        <p:nvSpPr>
          <p:cNvPr id="5" name="Content Placeholder 2">
            <a:extLst>
              <a:ext uri="{FF2B5EF4-FFF2-40B4-BE49-F238E27FC236}">
                <a16:creationId xmlns:a16="http://schemas.microsoft.com/office/drawing/2014/main" id="{B53E5D1C-EF02-4BF8-B42C-20CDB30E44CF}"/>
              </a:ext>
            </a:extLst>
          </p:cNvPr>
          <p:cNvSpPr txBox="1">
            <a:spLocks/>
          </p:cNvSpPr>
          <p:nvPr/>
        </p:nvSpPr>
        <p:spPr>
          <a:xfrm>
            <a:off x="6328222" y="6034298"/>
            <a:ext cx="5413966" cy="630447"/>
          </a:xfrm>
          <a:prstGeom prst="rect">
            <a:avLst/>
          </a:prstGeom>
          <a:solidFill>
            <a:schemeClr val="bg1"/>
          </a:solidFill>
          <a:ln>
            <a:solidFill>
              <a:srgbClr val="008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Đặc</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điểm</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tự</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nhiên</a:t>
            </a:r>
            <a:r>
              <a:rPr lang="en-US" sz="3200" b="1" dirty="0">
                <a:solidFill>
                  <a:srgbClr val="006C00"/>
                </a:solidFill>
                <a:latin typeface="#9Slide03 SFU Futura_12" panose="00000400000000000000" pitchFamily="2" charset="0"/>
                <a:ea typeface="#9Slide03 Roboto Medium" panose="02000000000000000000" pitchFamily="2" charset="0"/>
              </a:rPr>
              <a:t> Nam Phi</a:t>
            </a:r>
          </a:p>
        </p:txBody>
      </p:sp>
      <p:pic>
        <p:nvPicPr>
          <p:cNvPr id="15" name="Picture 2" descr="原創卡通手繪矢量筆記元素, 簽簽, 卡通筆記, 圖貼向量圖案素材免費下載，PNG，EPS和AI素材下載- Pngtre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965" b="49669" l="12188" r="46719">
                        <a14:foregroundMark x1="28594" y1="22075" x2="28594" y2="22075"/>
                        <a14:foregroundMark x1="14531" y1="26490" x2="15000" y2="30132"/>
                        <a14:foregroundMark x1="12656" y1="47682" x2="12656" y2="47682"/>
                        <a14:foregroundMark x1="15313" y1="48675" x2="15313" y2="48675"/>
                        <a14:foregroundMark x1="42500" y1="46578" x2="42500" y2="46578"/>
                        <a14:foregroundMark x1="14531" y1="30905" x2="15156" y2="36424"/>
                        <a14:foregroundMark x1="15781" y1="31126" x2="12188" y2="43157"/>
                        <a14:foregroundMark x1="15469" y1="38631" x2="16250" y2="44702"/>
                        <a14:foregroundMark x1="12969" y1="43819" x2="12969" y2="47682"/>
                        <a14:foregroundMark x1="18438" y1="49117" x2="23906" y2="48786"/>
                        <a14:foregroundMark x1="27344" y1="48675" x2="38125" y2="48344"/>
                        <a14:foregroundMark x1="34688" y1="49669" x2="43750" y2="48675"/>
                        <a14:foregroundMark x1="42969" y1="47792" x2="44531" y2="45695"/>
                        <a14:foregroundMark x1="45156" y1="41943" x2="44531" y2="25166"/>
                        <a14:foregroundMark x1="35625" y1="25166" x2="37813" y2="24945"/>
                        <a14:foregroundMark x1="24063" y1="25497" x2="15000" y2="24614"/>
                      </a14:backgroundRemoval>
                    </a14:imgEffect>
                    <a14:imgEffect>
                      <a14:sharpenSoften amount="50000"/>
                    </a14:imgEffect>
                  </a14:imgLayer>
                </a14:imgProps>
              </a:ext>
              <a:ext uri="{28A0092B-C50C-407E-A947-70E740481C1C}">
                <a14:useLocalDpi xmlns:a14="http://schemas.microsoft.com/office/drawing/2010/main" val="0"/>
              </a:ext>
            </a:extLst>
          </a:blip>
          <a:srcRect l="12368" t="20833" r="54508" b="49627"/>
          <a:stretch/>
        </p:blipFill>
        <p:spPr bwMode="auto">
          <a:xfrm>
            <a:off x="274305" y="-111683"/>
            <a:ext cx="5499292" cy="694268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19189B6-0287-4EBB-96E3-C9A46D878678}"/>
              </a:ext>
            </a:extLst>
          </p:cNvPr>
          <p:cNvSpPr/>
          <p:nvPr/>
        </p:nvSpPr>
        <p:spPr>
          <a:xfrm>
            <a:off x="3023951" y="2265004"/>
            <a:ext cx="2410692" cy="954107"/>
          </a:xfrm>
          <a:prstGeom prst="rect">
            <a:avLst/>
          </a:prstGeom>
          <a:ln>
            <a:noFill/>
          </a:ln>
        </p:spPr>
        <p:txBody>
          <a:bodyPr wrap="square">
            <a:spAutoFit/>
          </a:bodyPr>
          <a:lstStyle/>
          <a:p>
            <a:pPr algn="just"/>
            <a:r>
              <a:rPr lang="en-US" sz="2800" b="1" dirty="0">
                <a:solidFill>
                  <a:srgbClr val="0070C0"/>
                </a:solidFill>
                <a:latin typeface="#9Slide03 SFU Futura_12" panose="00000400000000000000" pitchFamily="2" charset="0"/>
                <a:ea typeface="Times New Roman" panose="02020603050405020304" pitchFamily="18" charset="0"/>
              </a:rPr>
              <a:t>+ </a:t>
            </a:r>
            <a:r>
              <a:rPr lang="en-US" sz="2800" b="1" dirty="0" err="1">
                <a:solidFill>
                  <a:srgbClr val="0070C0"/>
                </a:solidFill>
                <a:latin typeface="#9Slide03 SFU Futura_12" panose="00000400000000000000" pitchFamily="2" charset="0"/>
                <a:ea typeface="Times New Roman" panose="02020603050405020304" pitchFamily="18" charset="0"/>
              </a:rPr>
              <a:t>Đồng</a:t>
            </a:r>
            <a:r>
              <a:rPr lang="en-US" sz="2800" b="1" dirty="0">
                <a:solidFill>
                  <a:srgbClr val="0070C0"/>
                </a:solidFill>
                <a:latin typeface="#9Slide03 SFU Futura_12" panose="00000400000000000000" pitchFamily="2" charset="0"/>
                <a:ea typeface="Times New Roman" panose="02020603050405020304" pitchFamily="18" charset="0"/>
              </a:rPr>
              <a:t> </a:t>
            </a:r>
            <a:r>
              <a:rPr lang="en-US" sz="2800" b="1" dirty="0" err="1">
                <a:solidFill>
                  <a:srgbClr val="0070C0"/>
                </a:solidFill>
                <a:latin typeface="#9Slide03 SFU Futura_12" panose="00000400000000000000" pitchFamily="2" charset="0"/>
                <a:ea typeface="Times New Roman" panose="02020603050405020304" pitchFamily="18" charset="0"/>
              </a:rPr>
              <a:t>bằng</a:t>
            </a:r>
            <a:r>
              <a:rPr lang="en-US" sz="2800" b="1" dirty="0">
                <a:solidFill>
                  <a:srgbClr val="0070C0"/>
                </a:solidFill>
                <a:latin typeface="#9Slide03 SFU Futura_12" panose="00000400000000000000" pitchFamily="2" charset="0"/>
                <a:ea typeface="Times New Roman" panose="02020603050405020304" pitchFamily="18" charset="0"/>
              </a:rPr>
              <a:t>: </a:t>
            </a:r>
            <a:r>
              <a:rPr lang="en-US" sz="2800" b="1" dirty="0" err="1">
                <a:solidFill>
                  <a:srgbClr val="0070C0"/>
                </a:solidFill>
                <a:latin typeface="#9Slide03 SFU Futura_12" panose="00000400000000000000" pitchFamily="2" charset="0"/>
                <a:ea typeface="Times New Roman" panose="02020603050405020304" pitchFamily="18" charset="0"/>
              </a:rPr>
              <a:t>rừng</a:t>
            </a:r>
            <a:r>
              <a:rPr lang="en-US" sz="2800" b="1" dirty="0">
                <a:solidFill>
                  <a:srgbClr val="0070C0"/>
                </a:solidFill>
                <a:latin typeface="#9Slide03 SFU Futura_12" panose="00000400000000000000" pitchFamily="2" charset="0"/>
                <a:ea typeface="Times New Roman" panose="02020603050405020304" pitchFamily="18" charset="0"/>
              </a:rPr>
              <a:t> </a:t>
            </a:r>
            <a:r>
              <a:rPr lang="en-US" sz="2800" b="1" dirty="0" err="1">
                <a:solidFill>
                  <a:srgbClr val="0070C0"/>
                </a:solidFill>
                <a:latin typeface="#9Slide03 SFU Futura_12" panose="00000400000000000000" pitchFamily="2" charset="0"/>
                <a:ea typeface="Times New Roman" panose="02020603050405020304" pitchFamily="18" charset="0"/>
              </a:rPr>
              <a:t>nhiệt</a:t>
            </a:r>
            <a:r>
              <a:rPr lang="en-US" sz="2800" b="1" dirty="0">
                <a:solidFill>
                  <a:srgbClr val="0070C0"/>
                </a:solidFill>
                <a:latin typeface="#9Slide03 SFU Futura_12" panose="00000400000000000000" pitchFamily="2" charset="0"/>
                <a:ea typeface="Times New Roman" panose="02020603050405020304" pitchFamily="18" charset="0"/>
              </a:rPr>
              <a:t> </a:t>
            </a:r>
            <a:r>
              <a:rPr lang="en-US" sz="2800" b="1" dirty="0" err="1">
                <a:solidFill>
                  <a:srgbClr val="0070C0"/>
                </a:solidFill>
                <a:latin typeface="#9Slide03 SFU Futura_12" panose="00000400000000000000" pitchFamily="2" charset="0"/>
                <a:ea typeface="Times New Roman" panose="02020603050405020304" pitchFamily="18" charset="0"/>
              </a:rPr>
              <a:t>đới</a:t>
            </a:r>
            <a:endParaRPr lang="en-US" sz="2800" b="1" dirty="0">
              <a:solidFill>
                <a:srgbClr val="0070C0"/>
              </a:solidFill>
              <a:latin typeface="#9Slide03 SFU Futura_12" panose="00000400000000000000" pitchFamily="2" charset="0"/>
              <a:ea typeface="Times New Roman" panose="02020603050405020304" pitchFamily="18" charset="0"/>
            </a:endParaRPr>
          </a:p>
        </p:txBody>
      </p:sp>
      <p:sp>
        <p:nvSpPr>
          <p:cNvPr id="17" name="Rounded Rectangle 16"/>
          <p:cNvSpPr/>
          <p:nvPr/>
        </p:nvSpPr>
        <p:spPr>
          <a:xfrm>
            <a:off x="1933253" y="1333664"/>
            <a:ext cx="2105891" cy="649999"/>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119213" y="1369047"/>
            <a:ext cx="1733969" cy="523220"/>
          </a:xfrm>
          <a:prstGeom prst="rect">
            <a:avLst/>
          </a:prstGeom>
        </p:spPr>
        <p:txBody>
          <a:bodyPr wrap="square">
            <a:spAutoFit/>
          </a:bodyPr>
          <a:lstStyle/>
          <a:p>
            <a:r>
              <a:rPr lang="vi-VN" sz="2800" b="1" dirty="0">
                <a:latin typeface="#9Slide03 SFU Futura_12" panose="00000400000000000000" pitchFamily="2" charset="0"/>
              </a:rPr>
              <a:t> </a:t>
            </a:r>
            <a:r>
              <a:rPr lang="en-US" sz="2800" b="1" dirty="0" err="1">
                <a:solidFill>
                  <a:srgbClr val="FFFF00"/>
                </a:solidFill>
                <a:latin typeface="#9Slide03 SFU Futura_12" panose="00000400000000000000" pitchFamily="2" charset="0"/>
              </a:rPr>
              <a:t>Sinh</a:t>
            </a:r>
            <a:r>
              <a:rPr lang="en-US" sz="2800" b="1" dirty="0">
                <a:solidFill>
                  <a:srgbClr val="FFFF00"/>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vật</a:t>
            </a:r>
            <a:endParaRPr lang="vi-VN" sz="2800" b="1" dirty="0">
              <a:solidFill>
                <a:srgbClr val="FFFF00"/>
              </a:solidFill>
              <a:latin typeface="#9Slide03 SFU Futura_12" panose="00000400000000000000" pitchFamily="2" charset="0"/>
            </a:endParaRPr>
          </a:p>
        </p:txBody>
      </p:sp>
      <p:pic>
        <p:nvPicPr>
          <p:cNvPr id="4098" name="Picture 2" descr="Survive The Gobi Desert - Will You Make It : Amazon.co.u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194747">
            <a:off x="3738915" y="3493722"/>
            <a:ext cx="1831831" cy="183183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19189B6-0287-4EBB-96E3-C9A46D878678}"/>
              </a:ext>
            </a:extLst>
          </p:cNvPr>
          <p:cNvSpPr/>
          <p:nvPr/>
        </p:nvSpPr>
        <p:spPr>
          <a:xfrm>
            <a:off x="845115" y="3498340"/>
            <a:ext cx="3115764" cy="1384995"/>
          </a:xfrm>
          <a:prstGeom prst="rect">
            <a:avLst/>
          </a:prstGeom>
          <a:ln>
            <a:noFill/>
          </a:ln>
        </p:spPr>
        <p:txBody>
          <a:bodyPr wrap="square">
            <a:spAutoFit/>
          </a:bodyPr>
          <a:lstStyle/>
          <a:p>
            <a:pPr algn="just"/>
            <a:r>
              <a:rPr lang="en-US" sz="2800" b="1" dirty="0">
                <a:solidFill>
                  <a:srgbClr val="006C00"/>
                </a:solidFill>
                <a:latin typeface="#9Slide03 SFU Futura_12" panose="00000400000000000000" pitchFamily="2" charset="0"/>
                <a:ea typeface="Times New Roman" panose="02020603050405020304" pitchFamily="18" charset="0"/>
              </a:rPr>
              <a:t>+ </a:t>
            </a:r>
            <a:r>
              <a:rPr lang="en-US" sz="2800" b="1" dirty="0" err="1">
                <a:solidFill>
                  <a:srgbClr val="006C00"/>
                </a:solidFill>
                <a:latin typeface="#9Slide03 SFU Futura_12" panose="00000400000000000000" pitchFamily="2" charset="0"/>
                <a:ea typeface="Times New Roman" panose="02020603050405020304" pitchFamily="18" charset="0"/>
              </a:rPr>
              <a:t>Sâu</a:t>
            </a:r>
            <a:r>
              <a:rPr lang="en-US" sz="2800" b="1" dirty="0">
                <a:solidFill>
                  <a:srgbClr val="006C00"/>
                </a:solidFill>
                <a:latin typeface="#9Slide03 SFU Futura_12" panose="00000400000000000000" pitchFamily="2" charset="0"/>
                <a:ea typeface="Times New Roman" panose="02020603050405020304" pitchFamily="18" charset="0"/>
              </a:rPr>
              <a:t> </a:t>
            </a:r>
            <a:r>
              <a:rPr lang="en-US" sz="2800" b="1" dirty="0" err="1">
                <a:solidFill>
                  <a:srgbClr val="006C00"/>
                </a:solidFill>
                <a:latin typeface="#9Slide03 SFU Futura_12" panose="00000400000000000000" pitchFamily="2" charset="0"/>
                <a:ea typeface="Times New Roman" panose="02020603050405020304" pitchFamily="18" charset="0"/>
              </a:rPr>
              <a:t>vào</a:t>
            </a:r>
            <a:r>
              <a:rPr lang="en-US" sz="2800" b="1" dirty="0">
                <a:solidFill>
                  <a:srgbClr val="006C00"/>
                </a:solidFill>
                <a:latin typeface="#9Slide03 SFU Futura_12" panose="00000400000000000000" pitchFamily="2" charset="0"/>
                <a:ea typeface="Times New Roman" panose="02020603050405020304" pitchFamily="18" charset="0"/>
              </a:rPr>
              <a:t> </a:t>
            </a:r>
            <a:r>
              <a:rPr lang="en-US" sz="2800" b="1" dirty="0" err="1">
                <a:solidFill>
                  <a:srgbClr val="006C00"/>
                </a:solidFill>
                <a:latin typeface="#9Slide03 SFU Futura_12" panose="00000400000000000000" pitchFamily="2" charset="0"/>
                <a:ea typeface="Times New Roman" panose="02020603050405020304" pitchFamily="18" charset="0"/>
              </a:rPr>
              <a:t>nội</a:t>
            </a:r>
            <a:r>
              <a:rPr lang="en-US" sz="2800" b="1" dirty="0">
                <a:solidFill>
                  <a:srgbClr val="006C00"/>
                </a:solidFill>
                <a:latin typeface="#9Slide03 SFU Futura_12" panose="00000400000000000000" pitchFamily="2" charset="0"/>
                <a:ea typeface="Times New Roman" panose="02020603050405020304" pitchFamily="18" charset="0"/>
              </a:rPr>
              <a:t> </a:t>
            </a:r>
            <a:r>
              <a:rPr lang="en-US" sz="2800" b="1" dirty="0" err="1">
                <a:solidFill>
                  <a:srgbClr val="006C00"/>
                </a:solidFill>
                <a:latin typeface="#9Slide03 SFU Futura_12" panose="00000400000000000000" pitchFamily="2" charset="0"/>
                <a:ea typeface="Times New Roman" panose="02020603050405020304" pitchFamily="18" charset="0"/>
              </a:rPr>
              <a:t>địa</a:t>
            </a:r>
            <a:r>
              <a:rPr lang="en-US" sz="2800" b="1" dirty="0">
                <a:solidFill>
                  <a:srgbClr val="006C00"/>
                </a:solidFill>
                <a:latin typeface="#9Slide03 SFU Futura_12" panose="00000400000000000000" pitchFamily="2" charset="0"/>
                <a:ea typeface="Times New Roman" panose="02020603050405020304" pitchFamily="18" charset="0"/>
              </a:rPr>
              <a:t>: </a:t>
            </a:r>
            <a:r>
              <a:rPr lang="en-US" sz="2800" b="1" dirty="0" err="1">
                <a:solidFill>
                  <a:srgbClr val="006C00"/>
                </a:solidFill>
                <a:latin typeface="#9Slide03 SFU Futura_12" panose="00000400000000000000" pitchFamily="2" charset="0"/>
                <a:ea typeface="Times New Roman" panose="02020603050405020304" pitchFamily="18" charset="0"/>
              </a:rPr>
              <a:t>rừng</a:t>
            </a:r>
            <a:r>
              <a:rPr lang="en-US" sz="2800" b="1" dirty="0">
                <a:solidFill>
                  <a:srgbClr val="006C00"/>
                </a:solidFill>
                <a:latin typeface="#9Slide03 SFU Futura_12" panose="00000400000000000000" pitchFamily="2" charset="0"/>
                <a:ea typeface="Times New Roman" panose="02020603050405020304" pitchFamily="18" charset="0"/>
              </a:rPr>
              <a:t> </a:t>
            </a:r>
            <a:r>
              <a:rPr lang="en-US" sz="2800" b="1" dirty="0" err="1">
                <a:solidFill>
                  <a:srgbClr val="006C00"/>
                </a:solidFill>
                <a:latin typeface="#9Slide03 SFU Futura_12" panose="00000400000000000000" pitchFamily="2" charset="0"/>
                <a:ea typeface="Times New Roman" panose="02020603050405020304" pitchFamily="18" charset="0"/>
              </a:rPr>
              <a:t>thưa</a:t>
            </a:r>
            <a:r>
              <a:rPr lang="en-US" sz="2800" b="1" dirty="0">
                <a:solidFill>
                  <a:srgbClr val="006C00"/>
                </a:solidFill>
                <a:latin typeface="#9Slide03 SFU Futura_12" panose="00000400000000000000" pitchFamily="2" charset="0"/>
                <a:ea typeface="Times New Roman" panose="02020603050405020304" pitchFamily="18" charset="0"/>
              </a:rPr>
              <a:t>, </a:t>
            </a:r>
            <a:r>
              <a:rPr lang="en-US" sz="2800" b="1" dirty="0" err="1">
                <a:solidFill>
                  <a:srgbClr val="006C00"/>
                </a:solidFill>
                <a:latin typeface="#9Slide03 SFU Futura_12" panose="00000400000000000000" pitchFamily="2" charset="0"/>
                <a:ea typeface="Times New Roman" panose="02020603050405020304" pitchFamily="18" charset="0"/>
              </a:rPr>
              <a:t>xavan</a:t>
            </a:r>
            <a:r>
              <a:rPr lang="en-US" sz="2800" b="1" dirty="0">
                <a:solidFill>
                  <a:srgbClr val="006C00"/>
                </a:solidFill>
                <a:latin typeface="#9Slide03 SFU Futura_12" panose="00000400000000000000" pitchFamily="2" charset="0"/>
                <a:ea typeface="Times New Roman" panose="02020603050405020304" pitchFamily="18" charset="0"/>
              </a:rPr>
              <a:t>, </a:t>
            </a:r>
            <a:r>
              <a:rPr lang="en-US" sz="2800" b="1" dirty="0" err="1">
                <a:solidFill>
                  <a:srgbClr val="006C00"/>
                </a:solidFill>
                <a:latin typeface="#9Slide03 SFU Futura_12" panose="00000400000000000000" pitchFamily="2" charset="0"/>
                <a:ea typeface="Times New Roman" panose="02020603050405020304" pitchFamily="18" charset="0"/>
              </a:rPr>
              <a:t>hoang</a:t>
            </a:r>
            <a:r>
              <a:rPr lang="en-US" sz="2800" b="1" dirty="0">
                <a:solidFill>
                  <a:srgbClr val="006C00"/>
                </a:solidFill>
                <a:latin typeface="#9Slide03 SFU Futura_12" panose="00000400000000000000" pitchFamily="2" charset="0"/>
                <a:ea typeface="Times New Roman" panose="02020603050405020304" pitchFamily="18" charset="0"/>
              </a:rPr>
              <a:t> </a:t>
            </a:r>
            <a:r>
              <a:rPr lang="en-US" sz="2800" b="1" dirty="0" err="1">
                <a:solidFill>
                  <a:srgbClr val="006C00"/>
                </a:solidFill>
                <a:latin typeface="#9Slide03 SFU Futura_12" panose="00000400000000000000" pitchFamily="2" charset="0"/>
                <a:ea typeface="Times New Roman" panose="02020603050405020304" pitchFamily="18" charset="0"/>
              </a:rPr>
              <a:t>mạc</a:t>
            </a:r>
            <a:endParaRPr lang="en-US" sz="2800" b="1" dirty="0">
              <a:solidFill>
                <a:srgbClr val="006C00"/>
              </a:solidFill>
              <a:latin typeface="#9Slide03 SFU Futura_12" panose="00000400000000000000" pitchFamily="2" charset="0"/>
              <a:ea typeface="Times New Roman" panose="02020603050405020304" pitchFamily="18" charset="0"/>
            </a:endParaRPr>
          </a:p>
        </p:txBody>
      </p:sp>
      <p:sp>
        <p:nvSpPr>
          <p:cNvPr id="21" name="Rectangle 20">
            <a:extLst>
              <a:ext uri="{FF2B5EF4-FFF2-40B4-BE49-F238E27FC236}">
                <a16:creationId xmlns:a16="http://schemas.microsoft.com/office/drawing/2014/main" id="{B19189B6-0287-4EBB-96E3-C9A46D878678}"/>
              </a:ext>
            </a:extLst>
          </p:cNvPr>
          <p:cNvSpPr/>
          <p:nvPr/>
        </p:nvSpPr>
        <p:spPr>
          <a:xfrm>
            <a:off x="2978586" y="5307168"/>
            <a:ext cx="1964586" cy="954107"/>
          </a:xfrm>
          <a:prstGeom prst="rect">
            <a:avLst/>
          </a:prstGeom>
          <a:ln>
            <a:noFill/>
          </a:ln>
        </p:spPr>
        <p:txBody>
          <a:bodyPr wrap="square">
            <a:spAutoFit/>
          </a:bodyPr>
          <a:lstStyle/>
          <a:p>
            <a:pPr algn="just"/>
            <a:r>
              <a:rPr lang="en-US" sz="2800" b="1" dirty="0">
                <a:latin typeface="#9Slide03 SFU Futura_12" panose="00000400000000000000" pitchFamily="2" charset="0"/>
                <a:ea typeface="Times New Roman" panose="02020603050405020304" pitchFamily="18" charset="0"/>
              </a:rPr>
              <a:t>+ </a:t>
            </a:r>
            <a:r>
              <a:rPr lang="en-US" sz="2800" b="1" dirty="0" err="1">
                <a:latin typeface="#9Slide03 SFU Futura_12" panose="00000400000000000000" pitchFamily="2" charset="0"/>
                <a:ea typeface="Times New Roman" panose="02020603050405020304" pitchFamily="18" charset="0"/>
              </a:rPr>
              <a:t>Động</a:t>
            </a:r>
            <a:r>
              <a:rPr lang="en-US" sz="2800" b="1" dirty="0">
                <a:latin typeface="#9Slide03 SFU Futura_12" panose="00000400000000000000" pitchFamily="2" charset="0"/>
                <a:ea typeface="Times New Roman" panose="02020603050405020304" pitchFamily="18" charset="0"/>
              </a:rPr>
              <a:t> </a:t>
            </a:r>
            <a:r>
              <a:rPr lang="en-US" sz="2800" b="1" dirty="0" err="1">
                <a:latin typeface="#9Slide03 SFU Futura_12" panose="00000400000000000000" pitchFamily="2" charset="0"/>
                <a:ea typeface="Times New Roman" panose="02020603050405020304" pitchFamily="18" charset="0"/>
              </a:rPr>
              <a:t>vật</a:t>
            </a:r>
            <a:r>
              <a:rPr lang="en-US" sz="2800" b="1" dirty="0">
                <a:latin typeface="#9Slide03 SFU Futura_12" panose="00000400000000000000" pitchFamily="2" charset="0"/>
                <a:ea typeface="Times New Roman" panose="02020603050405020304" pitchFamily="18" charset="0"/>
              </a:rPr>
              <a:t> </a:t>
            </a:r>
            <a:r>
              <a:rPr lang="en-US" sz="2800" b="1" dirty="0" err="1">
                <a:latin typeface="#9Slide03 SFU Futura_12" panose="00000400000000000000" pitchFamily="2" charset="0"/>
                <a:ea typeface="Times New Roman" panose="02020603050405020304" pitchFamily="18" charset="0"/>
              </a:rPr>
              <a:t>phong</a:t>
            </a:r>
            <a:r>
              <a:rPr lang="en-US" sz="2800" b="1" dirty="0">
                <a:latin typeface="#9Slide03 SFU Futura_12" panose="00000400000000000000" pitchFamily="2" charset="0"/>
                <a:ea typeface="Times New Roman" panose="02020603050405020304" pitchFamily="18" charset="0"/>
              </a:rPr>
              <a:t> </a:t>
            </a:r>
            <a:r>
              <a:rPr lang="en-US" sz="2800" b="1" dirty="0" err="1">
                <a:latin typeface="#9Slide03 SFU Futura_12" panose="00000400000000000000" pitchFamily="2" charset="0"/>
                <a:ea typeface="Times New Roman" panose="02020603050405020304" pitchFamily="18" charset="0"/>
              </a:rPr>
              <a:t>phú</a:t>
            </a:r>
            <a:r>
              <a:rPr lang="en-US" sz="2800" b="1" dirty="0">
                <a:latin typeface="#9Slide03 SFU Futura_12" panose="00000400000000000000" pitchFamily="2" charset="0"/>
                <a:ea typeface="Times New Roman" panose="02020603050405020304" pitchFamily="18" charset="0"/>
              </a:rPr>
              <a:t>.</a:t>
            </a:r>
          </a:p>
        </p:txBody>
      </p:sp>
      <p:pic>
        <p:nvPicPr>
          <p:cNvPr id="4100" name="Picture 4" descr="Bäume Wald icon image Stock-Vektorgrafik - Alamy"/>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432" b="89981" l="5000" r="99385">
                        <a14:foregroundMark x1="21385" y1="47665" x2="35769" y2="19650"/>
                        <a14:foregroundMark x1="33308" y1="16440" x2="83538" y2="50486"/>
                        <a14:foregroundMark x1="81308" y1="19261" x2="99385" y2="43872"/>
                        <a14:foregroundMark x1="77692" y1="24903" x2="77692" y2="24903"/>
                        <a14:foregroundMark x1="77692" y1="23444" x2="77692" y2="23444"/>
                        <a14:foregroundMark x1="11692" y1="46984" x2="10846" y2="46984"/>
                        <a14:foregroundMark x1="5000" y1="46984" x2="5000" y2="46984"/>
                        <a14:foregroundMark x1="5000" y1="45914" x2="5000" y2="45914"/>
                        <a14:foregroundMark x1="31923" y1="2432" x2="31923" y2="2432"/>
                      </a14:backgroundRemoval>
                    </a14:imgEffect>
                    <a14:imgEffect>
                      <a14:sharpenSoften amount="50000"/>
                    </a14:imgEffect>
                  </a14:imgLayer>
                </a14:imgProps>
              </a:ext>
              <a:ext uri="{28A0092B-C50C-407E-A947-70E740481C1C}">
                <a14:useLocalDpi xmlns:a14="http://schemas.microsoft.com/office/drawing/2010/main" val="0"/>
              </a:ext>
            </a:extLst>
          </a:blip>
          <a:srcRect l="1110" r="-1110" b="9490"/>
          <a:stretch/>
        </p:blipFill>
        <p:spPr bwMode="auto">
          <a:xfrm>
            <a:off x="948261" y="1949697"/>
            <a:ext cx="1969983" cy="14099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con Động Vật Hoang Dã, HD Png Download - vhv"/>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54884" y1="52189" x2="54884" y2="52189"/>
                        <a14:foregroundMark x1="48140" y1="45359" x2="48140" y2="44658"/>
                        <a14:foregroundMark x1="48140" y1="44834" x2="48140" y2="44834"/>
                        <a14:foregroundMark x1="49302" y1="47636" x2="49302" y2="47636"/>
                        <a14:foregroundMark x1="49302" y1="47986" x2="49302" y2="47986"/>
                        <a14:foregroundMark x1="50233" y1="50263" x2="50233" y2="50263"/>
                        <a14:foregroundMark x1="52093" y1="84764" x2="52093" y2="84764"/>
                        <a14:foregroundMark x1="52093" y1="84764" x2="52093" y2="84764"/>
                        <a14:foregroundMark x1="52093" y1="84588" x2="52093" y2="84588"/>
                        <a14:foregroundMark x1="74419" y1="51664" x2="74419" y2="51664"/>
                        <a14:foregroundMark x1="74419" y1="51489" x2="74419" y2="51489"/>
                      </a14:backgroundRemoval>
                    </a14:imgEffect>
                  </a14:imgLayer>
                </a14:imgProps>
              </a:ext>
              <a:ext uri="{28A0092B-C50C-407E-A947-70E740481C1C}">
                <a14:useLocalDpi xmlns:a14="http://schemas.microsoft.com/office/drawing/2010/main" val="0"/>
              </a:ext>
            </a:extLst>
          </a:blip>
          <a:srcRect l="18734" t="34397" r="39938" b="38728"/>
          <a:stretch/>
        </p:blipFill>
        <p:spPr bwMode="auto">
          <a:xfrm>
            <a:off x="1096975" y="4864652"/>
            <a:ext cx="1672556" cy="7221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con Động Vật Hoang Dã, HD Png Download - vhv"/>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54884" y1="52189" x2="54884" y2="52189"/>
                        <a14:foregroundMark x1="48140" y1="45359" x2="48140" y2="44658"/>
                        <a14:foregroundMark x1="48140" y1="44834" x2="48140" y2="44834"/>
                        <a14:foregroundMark x1="49302" y1="47636" x2="49302" y2="47636"/>
                        <a14:foregroundMark x1="49302" y1="47986" x2="49302" y2="47986"/>
                        <a14:foregroundMark x1="50233" y1="50263" x2="50233" y2="50263"/>
                        <a14:foregroundMark x1="52093" y1="84764" x2="52093" y2="84764"/>
                        <a14:foregroundMark x1="52093" y1="84764" x2="52093" y2="84764"/>
                        <a14:foregroundMark x1="52093" y1="84588" x2="52093" y2="84588"/>
                        <a14:foregroundMark x1="74419" y1="51664" x2="74419" y2="51664"/>
                        <a14:foregroundMark x1="74419" y1="51489" x2="74419" y2="51489"/>
                      </a14:backgroundRemoval>
                    </a14:imgEffect>
                  </a14:imgLayer>
                </a14:imgProps>
              </a:ext>
              <a:ext uri="{28A0092B-C50C-407E-A947-70E740481C1C}">
                <a14:useLocalDpi xmlns:a14="http://schemas.microsoft.com/office/drawing/2010/main" val="0"/>
              </a:ext>
            </a:extLst>
          </a:blip>
          <a:srcRect l="42572" t="68476" r="39380" b="4958"/>
          <a:stretch/>
        </p:blipFill>
        <p:spPr bwMode="auto">
          <a:xfrm>
            <a:off x="1977983" y="5453779"/>
            <a:ext cx="886159" cy="8660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con Động Vật Hoang Dã, HD Png Download - vhv"/>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54884" y1="52189" x2="54884" y2="52189"/>
                        <a14:foregroundMark x1="48140" y1="45359" x2="48140" y2="44658"/>
                        <a14:foregroundMark x1="48140" y1="44834" x2="48140" y2="44834"/>
                        <a14:foregroundMark x1="49302" y1="47636" x2="49302" y2="47636"/>
                        <a14:foregroundMark x1="49302" y1="47986" x2="49302" y2="47986"/>
                        <a14:foregroundMark x1="50233" y1="50263" x2="50233" y2="50263"/>
                        <a14:foregroundMark x1="52093" y1="84764" x2="52093" y2="84764"/>
                        <a14:foregroundMark x1="52093" y1="84764" x2="52093" y2="84764"/>
                        <a14:foregroundMark x1="52093" y1="84588" x2="52093" y2="84588"/>
                        <a14:foregroundMark x1="74419" y1="51664" x2="74419" y2="51664"/>
                        <a14:foregroundMark x1="74419" y1="51489" x2="74419" y2="51489"/>
                      </a14:backgroundRemoval>
                    </a14:imgEffect>
                  </a14:imgLayer>
                </a14:imgProps>
              </a:ext>
              <a:ext uri="{28A0092B-C50C-407E-A947-70E740481C1C}">
                <a14:useLocalDpi xmlns:a14="http://schemas.microsoft.com/office/drawing/2010/main" val="0"/>
              </a:ext>
            </a:extLst>
          </a:blip>
          <a:srcRect l="63377" t="33069" r="15898" b="41076"/>
          <a:stretch/>
        </p:blipFill>
        <p:spPr bwMode="auto">
          <a:xfrm>
            <a:off x="927227" y="5352904"/>
            <a:ext cx="1191986" cy="98732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4473022"/>
      </p:ext>
    </p:extLst>
  </p:cSld>
  <p:clrMapOvr>
    <a:masterClrMapping/>
  </p:clrMapOvr>
  <mc:AlternateContent xmlns:mc="http://schemas.openxmlformats.org/markup-compatibility/2006" xmlns:p14="http://schemas.microsoft.com/office/powerpoint/2010/main">
    <mc:Choice Requires="p14">
      <p:transition spd="slow" p14:dur="2000" advTm="14962"/>
    </mc:Choice>
    <mc:Fallback xmlns="">
      <p:transition spd="slow" advTm="14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393A63-6469-49F1-977C-50919EADC5E1}"/>
              </a:ext>
            </a:extLst>
          </p:cNvPr>
          <p:cNvSpPr/>
          <p:nvPr/>
        </p:nvSpPr>
        <p:spPr>
          <a:xfrm>
            <a:off x="1690844" y="4399772"/>
            <a:ext cx="8898924" cy="2112501"/>
          </a:xfrm>
          <a:prstGeom prst="rect">
            <a:avLst/>
          </a:prstGeom>
        </p:spPr>
        <p:txBody>
          <a:bodyPr wrap="square">
            <a:spAutoFit/>
          </a:bodyPr>
          <a:lstStyle/>
          <a:p>
            <a:pPr indent="180340" algn="just">
              <a:lnSpc>
                <a:spcPct val="120000"/>
              </a:lnSpc>
            </a:pPr>
            <a:r>
              <a:rPr lang="en-US"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vi-VN"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Kinh tế </a:t>
            </a:r>
            <a:r>
              <a:rPr lang="vi-VN"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chủ yếu là </a:t>
            </a:r>
            <a:r>
              <a:rPr lang="vi-VN"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khai khoáng </a:t>
            </a:r>
            <a:r>
              <a:rPr lang="vi-VN"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để </a:t>
            </a:r>
            <a:r>
              <a:rPr lang="vi-VN"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xuất khẩu</a:t>
            </a:r>
            <a:endParaRPr lang="en-US"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endParaRPr>
          </a:p>
          <a:p>
            <a:pPr indent="180340" algn="just">
              <a:lnSpc>
                <a:spcPct val="120000"/>
              </a:lnSpc>
            </a:pPr>
            <a:r>
              <a:rPr lang="vi-VN"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Khoáng sản: vàng, kim cương, crôm, ….</a:t>
            </a:r>
          </a:p>
          <a:p>
            <a:pPr indent="180340" algn="just">
              <a:lnSpc>
                <a:spcPct val="120000"/>
              </a:lnSpc>
            </a:pPr>
            <a:r>
              <a:rPr lang="vi-VN"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Sản phẩm nông nghiệp: hoa quả, …</a:t>
            </a:r>
            <a:r>
              <a:rPr lang="en-US"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p>
          <a:p>
            <a:pPr indent="180340" algn="just">
              <a:lnSpc>
                <a:spcPct val="120000"/>
              </a:lnSpc>
            </a:pPr>
            <a:r>
              <a:rPr lang="en-US" sz="2800" b="1" dirty="0">
                <a:solidFill>
                  <a:srgbClr val="002060"/>
                </a:solidFill>
                <a:latin typeface="#9Slide03 SFU Futura_12" panose="00000400000000000000" pitchFamily="2" charset="0"/>
                <a:ea typeface="Times New Roman" panose="02020603050405020304" pitchFamily="18" charset="0"/>
              </a:rPr>
              <a:t>- N</a:t>
            </a:r>
            <a:r>
              <a:rPr lang="vi-VN" sz="2800" b="1" dirty="0">
                <a:solidFill>
                  <a:srgbClr val="002060"/>
                </a:solidFill>
                <a:latin typeface="#9Slide03 SFU Futura_12" panose="00000400000000000000" pitchFamily="2" charset="0"/>
                <a:ea typeface="Times New Roman" panose="02020603050405020304" pitchFamily="18" charset="0"/>
              </a:rPr>
              <a:t>ước </a:t>
            </a:r>
            <a:r>
              <a:rPr lang="vi-VN" sz="2800" b="1" dirty="0">
                <a:solidFill>
                  <a:srgbClr val="6A310A"/>
                </a:solidFill>
                <a:latin typeface="#9Slide03 SFU Futura_12" panose="00000400000000000000" pitchFamily="2" charset="0"/>
                <a:ea typeface="Times New Roman" panose="02020603050405020304" pitchFamily="18" charset="0"/>
              </a:rPr>
              <a:t>phát triển </a:t>
            </a:r>
            <a:r>
              <a:rPr lang="vi-VN" sz="2800" b="1" dirty="0">
                <a:solidFill>
                  <a:srgbClr val="002060"/>
                </a:solidFill>
                <a:latin typeface="#9Slide03 SFU Futura_12" panose="00000400000000000000" pitchFamily="2" charset="0"/>
                <a:ea typeface="Times New Roman" panose="02020603050405020304" pitchFamily="18" charset="0"/>
              </a:rPr>
              <a:t>nhất</a:t>
            </a:r>
            <a:r>
              <a:rPr lang="en-US" sz="2800" b="1" dirty="0">
                <a:solidFill>
                  <a:srgbClr val="002060"/>
                </a:solidFill>
                <a:latin typeface="#9Slide03 SFU Futura_12" panose="00000400000000000000" pitchFamily="2" charset="0"/>
                <a:ea typeface="Times New Roman" panose="02020603050405020304" pitchFamily="18" charset="0"/>
              </a:rPr>
              <a:t>: </a:t>
            </a:r>
            <a:r>
              <a:rPr lang="vi-VN" sz="2800" b="1" dirty="0">
                <a:solidFill>
                  <a:srgbClr val="002060"/>
                </a:solidFill>
                <a:latin typeface="#9Slide03 SFU Futura_12" panose="00000400000000000000" pitchFamily="2" charset="0"/>
                <a:ea typeface="Times New Roman" panose="02020603050405020304" pitchFamily="18" charset="0"/>
              </a:rPr>
              <a:t>Cộng hoà </a:t>
            </a:r>
            <a:r>
              <a:rPr lang="vi-VN" sz="2800" b="1" dirty="0">
                <a:solidFill>
                  <a:srgbClr val="6A310A"/>
                </a:solidFill>
                <a:latin typeface="#9Slide03 SFU Futura_12" panose="00000400000000000000" pitchFamily="2" charset="0"/>
                <a:ea typeface="Times New Roman" panose="02020603050405020304" pitchFamily="18" charset="0"/>
              </a:rPr>
              <a:t>Nam </a:t>
            </a:r>
            <a:r>
              <a:rPr lang="en-US" sz="2800" b="1" dirty="0">
                <a:solidFill>
                  <a:srgbClr val="6A310A"/>
                </a:solidFill>
                <a:latin typeface="#9Slide03 SFU Futura_12" panose="00000400000000000000" pitchFamily="2" charset="0"/>
                <a:ea typeface="Times New Roman" panose="02020603050405020304" pitchFamily="18" charset="0"/>
              </a:rPr>
              <a:t>P</a:t>
            </a:r>
            <a:r>
              <a:rPr lang="vi-VN" sz="2800" b="1" dirty="0">
                <a:solidFill>
                  <a:srgbClr val="6A310A"/>
                </a:solidFill>
                <a:latin typeface="#9Slide03 SFU Futura_12" panose="00000400000000000000" pitchFamily="2" charset="0"/>
                <a:ea typeface="Times New Roman" panose="02020603050405020304" pitchFamily="18" charset="0"/>
              </a:rPr>
              <a:t>hi </a:t>
            </a:r>
            <a:endParaRPr lang="en-US" sz="2800" b="1" dirty="0">
              <a:solidFill>
                <a:srgbClr val="002060"/>
              </a:solidFill>
              <a:latin typeface="#9Slide03 SFU Futura_12" panose="00000400000000000000" pitchFamily="2" charset="0"/>
            </a:endParaRPr>
          </a:p>
        </p:txBody>
      </p:sp>
      <p:sp>
        <p:nvSpPr>
          <p:cNvPr id="8" name="Rectangle 7">
            <a:extLst>
              <a:ext uri="{FF2B5EF4-FFF2-40B4-BE49-F238E27FC236}">
                <a16:creationId xmlns:a16="http://schemas.microsoft.com/office/drawing/2014/main" id="{54E08803-EBAE-4FCA-992E-5ED1C5EC538D}"/>
              </a:ext>
            </a:extLst>
          </p:cNvPr>
          <p:cNvSpPr/>
          <p:nvPr/>
        </p:nvSpPr>
        <p:spPr>
          <a:xfrm>
            <a:off x="194138" y="1010770"/>
            <a:ext cx="3643447" cy="1078372"/>
          </a:xfrm>
          <a:prstGeom prst="rect">
            <a:avLst/>
          </a:prstGeom>
        </p:spPr>
        <p:txBody>
          <a:bodyPr wrap="square">
            <a:spAutoFit/>
          </a:bodyPr>
          <a:lstStyle/>
          <a:p>
            <a:pPr indent="180340" algn="just">
              <a:lnSpc>
                <a:spcPct val="120000"/>
              </a:lnSpc>
            </a:pPr>
            <a:r>
              <a:rPr lang="en-US"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 C</a:t>
            </a:r>
            <a:r>
              <a:rPr lang="vi-VN"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hủng tộc</a:t>
            </a:r>
            <a:r>
              <a:rPr lang="en-US"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a:t>
            </a:r>
            <a:r>
              <a:rPr lang="vi-VN"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vi-VN"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Nêgrôit, Ơrôpêôit, người lai</a:t>
            </a:r>
            <a:endParaRPr lang="en-US" sz="2800" b="1" dirty="0">
              <a:solidFill>
                <a:srgbClr val="002060"/>
              </a:solidFill>
              <a:latin typeface="#9Slide03 SFU Futura_12" panose="00000400000000000000" pitchFamily="2" charset="0"/>
              <a:ea typeface="Calibri" panose="020F0502020204030204" pitchFamily="34" charset="0"/>
              <a:cs typeface="Times New Roman" panose="02020603050405020304" pitchFamily="18" charset="0"/>
            </a:endParaRPr>
          </a:p>
        </p:txBody>
      </p:sp>
      <p:sp>
        <p:nvSpPr>
          <p:cNvPr id="9" name="千图PPT彼岸天：ID 8661124库_Freeform: Shape 1">
            <a:extLst>
              <a:ext uri="{FF2B5EF4-FFF2-40B4-BE49-F238E27FC236}">
                <a16:creationId xmlns:a16="http://schemas.microsoft.com/office/drawing/2014/main" id="{74A7E486-25B2-4F6D-9840-93872FC70EE6}"/>
              </a:ext>
            </a:extLst>
          </p:cNvPr>
          <p:cNvSpPr/>
          <p:nvPr>
            <p:custDataLst>
              <p:tags r:id="rId1"/>
            </p:custDataLst>
          </p:nvPr>
        </p:nvSpPr>
        <p:spPr>
          <a:xfrm>
            <a:off x="1029359" y="2228614"/>
            <a:ext cx="336278" cy="769160"/>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7" y="21600"/>
                </a:cubicBezTo>
                <a:cubicBezTo>
                  <a:pt x="12530" y="21600"/>
                  <a:pt x="11475" y="20986"/>
                  <a:pt x="11475" y="20225"/>
                </a:cubicBezTo>
                <a:lnTo>
                  <a:pt x="11475" y="14531"/>
                </a:lnTo>
                <a:lnTo>
                  <a:pt x="10125" y="14531"/>
                </a:lnTo>
                <a:lnTo>
                  <a:pt x="10125" y="20225"/>
                </a:lnTo>
                <a:cubicBezTo>
                  <a:pt x="10125" y="20986"/>
                  <a:pt x="9070" y="21600"/>
                  <a:pt x="7763"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4"/>
          </a:solidFill>
          <a:ln w="12700">
            <a:miter lim="400000"/>
          </a:ln>
        </p:spPr>
        <p:txBody>
          <a:bodyPr anchor="ctr"/>
          <a:lstStyle/>
          <a:p>
            <a:pPr algn="ctr"/>
            <a:endParaRPr/>
          </a:p>
        </p:txBody>
      </p:sp>
      <p:sp>
        <p:nvSpPr>
          <p:cNvPr id="10" name="千图PPT彼岸天：ID 8661124库_Freeform: Shape 2">
            <a:extLst>
              <a:ext uri="{FF2B5EF4-FFF2-40B4-BE49-F238E27FC236}">
                <a16:creationId xmlns:a16="http://schemas.microsoft.com/office/drawing/2014/main" id="{F2F2602F-B300-4440-AB7F-92F830C7BCB7}"/>
              </a:ext>
            </a:extLst>
          </p:cNvPr>
          <p:cNvSpPr/>
          <p:nvPr>
            <p:custDataLst>
              <p:tags r:id="rId2"/>
            </p:custDataLst>
          </p:nvPr>
        </p:nvSpPr>
        <p:spPr>
          <a:xfrm>
            <a:off x="2117978" y="2238355"/>
            <a:ext cx="455014" cy="1040741"/>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3"/>
          </a:solidFill>
          <a:ln w="12700">
            <a:miter lim="400000"/>
          </a:ln>
        </p:spPr>
        <p:txBody>
          <a:bodyPr anchor="ctr"/>
          <a:lstStyle/>
          <a:p>
            <a:pPr algn="ctr"/>
            <a:endParaRPr/>
          </a:p>
        </p:txBody>
      </p:sp>
      <p:sp>
        <p:nvSpPr>
          <p:cNvPr id="11" name="千图PPT彼岸天：ID 8661124库_Freeform: Shape 3">
            <a:extLst>
              <a:ext uri="{FF2B5EF4-FFF2-40B4-BE49-F238E27FC236}">
                <a16:creationId xmlns:a16="http://schemas.microsoft.com/office/drawing/2014/main" id="{6628FDAE-A2E2-4ACA-9B5D-B1ADED099EB1}"/>
              </a:ext>
            </a:extLst>
          </p:cNvPr>
          <p:cNvSpPr/>
          <p:nvPr>
            <p:custDataLst>
              <p:tags r:id="rId3"/>
            </p:custDataLst>
          </p:nvPr>
        </p:nvSpPr>
        <p:spPr>
          <a:xfrm>
            <a:off x="1437874" y="2037172"/>
            <a:ext cx="607867" cy="1390358"/>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2"/>
          </a:solidFill>
          <a:ln w="12700">
            <a:miter lim="400000"/>
          </a:ln>
        </p:spPr>
        <p:txBody>
          <a:bodyPr anchor="ctr"/>
          <a:lstStyle/>
          <a:p>
            <a:pPr algn="ctr"/>
            <a:endParaRPr/>
          </a:p>
        </p:txBody>
      </p:sp>
      <p:sp>
        <p:nvSpPr>
          <p:cNvPr id="12" name="Rectangle 11">
            <a:extLst>
              <a:ext uri="{FF2B5EF4-FFF2-40B4-BE49-F238E27FC236}">
                <a16:creationId xmlns:a16="http://schemas.microsoft.com/office/drawing/2014/main" id="{412A346C-6CE4-4119-8FE7-CA92B3693ED5}"/>
              </a:ext>
            </a:extLst>
          </p:cNvPr>
          <p:cNvSpPr/>
          <p:nvPr/>
        </p:nvSpPr>
        <p:spPr>
          <a:xfrm>
            <a:off x="8132420" y="972673"/>
            <a:ext cx="3593902" cy="1078372"/>
          </a:xfrm>
          <a:prstGeom prst="rect">
            <a:avLst/>
          </a:prstGeom>
        </p:spPr>
        <p:txBody>
          <a:bodyPr wrap="square">
            <a:spAutoFit/>
          </a:bodyPr>
          <a:lstStyle/>
          <a:p>
            <a:pPr indent="180340" algn="just">
              <a:lnSpc>
                <a:spcPct val="120000"/>
              </a:lnSpc>
            </a:pPr>
            <a:r>
              <a:rPr lang="en-US" sz="2800" b="1" dirty="0">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 T</a:t>
            </a:r>
            <a:r>
              <a:rPr lang="vi-VN" sz="2800" b="1" dirty="0" err="1">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rình</a:t>
            </a:r>
            <a:r>
              <a:rPr lang="vi-VN" sz="2800" b="1" dirty="0">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 </a:t>
            </a:r>
            <a:r>
              <a:rPr lang="vi-VN" sz="2800" b="1" dirty="0" err="1">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độ</a:t>
            </a:r>
            <a:r>
              <a:rPr lang="vi-VN" sz="2800" b="1" dirty="0">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 </a:t>
            </a:r>
            <a:r>
              <a:rPr lang="vi-VN" sz="2800" b="1" dirty="0" err="1">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phát</a:t>
            </a:r>
            <a:r>
              <a:rPr lang="vi-VN" sz="2800" b="1" dirty="0">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 </a:t>
            </a:r>
            <a:r>
              <a:rPr lang="vi-VN" sz="2800" b="1" dirty="0" err="1">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triển</a:t>
            </a:r>
            <a:r>
              <a:rPr lang="vi-VN" sz="2800" b="1" dirty="0">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 </a:t>
            </a:r>
            <a:r>
              <a:rPr lang="vi-VN" sz="2800" b="1" dirty="0">
                <a:solidFill>
                  <a:srgbClr val="6A310A"/>
                </a:solidFill>
                <a:latin typeface="#9Slide03 SFU Futura_12" panose="00000400000000000000" pitchFamily="2" charset="0"/>
                <a:ea typeface="Times New Roman" panose="02020603050405020304" pitchFamily="18" charset="0"/>
                <a:cs typeface="Arial" panose="020B0604020202020204" pitchFamily="34" charset="0"/>
              </a:rPr>
              <a:t>k</a:t>
            </a:r>
            <a:r>
              <a:rPr lang="en-US" sz="2800" b="1" dirty="0" err="1">
                <a:solidFill>
                  <a:srgbClr val="6A310A"/>
                </a:solidFill>
                <a:latin typeface="#9Slide03 SFU Futura_12" panose="00000400000000000000" pitchFamily="2" charset="0"/>
                <a:ea typeface="Times New Roman" panose="02020603050405020304" pitchFamily="18" charset="0"/>
                <a:cs typeface="Arial" panose="020B0604020202020204" pitchFamily="34" charset="0"/>
              </a:rPr>
              <a:t>hông</a:t>
            </a:r>
            <a:r>
              <a:rPr lang="vi-VN" sz="2800" b="1" dirty="0">
                <a:solidFill>
                  <a:srgbClr val="6A310A"/>
                </a:solidFill>
                <a:latin typeface="#9Slide03 SFU Futura_12" panose="00000400000000000000" pitchFamily="2" charset="0"/>
                <a:ea typeface="Times New Roman" panose="02020603050405020304" pitchFamily="18" charset="0"/>
                <a:cs typeface="Arial" panose="020B0604020202020204" pitchFamily="34" charset="0"/>
              </a:rPr>
              <a:t> </a:t>
            </a:r>
            <a:r>
              <a:rPr lang="vi-VN" sz="2800" b="1" dirty="0">
                <a:solidFill>
                  <a:srgbClr val="002060"/>
                </a:solidFill>
                <a:latin typeface="#9Slide03 SFU Futura_12" panose="00000400000000000000" pitchFamily="2" charset="0"/>
                <a:ea typeface="Times New Roman" panose="02020603050405020304" pitchFamily="18" charset="0"/>
                <a:cs typeface="Arial" panose="020B0604020202020204" pitchFamily="34" charset="0"/>
              </a:rPr>
              <a:t>đồng đều</a:t>
            </a:r>
            <a:endParaRPr lang="en-US" sz="2800" b="1" dirty="0">
              <a:solidFill>
                <a:srgbClr val="002060"/>
              </a:solidFill>
              <a:latin typeface="#9Slide03 SFU Futura_12" panose="00000400000000000000" pitchFamily="2" charset="0"/>
              <a:ea typeface="Calibri" panose="020F0502020204030204" pitchFamily="34" charset="0"/>
              <a:cs typeface="Arial" panose="020B0604020202020204" pitchFamily="34" charset="0"/>
            </a:endParaRPr>
          </a:p>
        </p:txBody>
      </p:sp>
      <p:pic>
        <p:nvPicPr>
          <p:cNvPr id="14" name="Graphic 13" descr="Statistics">
            <a:extLst>
              <a:ext uri="{FF2B5EF4-FFF2-40B4-BE49-F238E27FC236}">
                <a16:creationId xmlns:a16="http://schemas.microsoft.com/office/drawing/2014/main" id="{16456D5D-34DA-422D-B0A8-F4E908E6C0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060916" y="2013301"/>
            <a:ext cx="1290317" cy="1290317"/>
          </a:xfrm>
          <a:prstGeom prst="rect">
            <a:avLst/>
          </a:prstGeom>
        </p:spPr>
      </p:pic>
      <p:pic>
        <p:nvPicPr>
          <p:cNvPr id="16" name="Graphic 15" descr="Pie chart">
            <a:extLst>
              <a:ext uri="{FF2B5EF4-FFF2-40B4-BE49-F238E27FC236}">
                <a16:creationId xmlns:a16="http://schemas.microsoft.com/office/drawing/2014/main" id="{4771CBE5-90A5-4378-8EA8-2C79D228482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103901" y="1971952"/>
            <a:ext cx="1290317" cy="1290317"/>
          </a:xfrm>
          <a:prstGeom prst="rect">
            <a:avLst/>
          </a:prstGeom>
        </p:spPr>
      </p:pic>
      <p:pic>
        <p:nvPicPr>
          <p:cNvPr id="17" name="Picture 16">
            <a:extLst>
              <a:ext uri="{FF2B5EF4-FFF2-40B4-BE49-F238E27FC236}">
                <a16:creationId xmlns:a16="http://schemas.microsoft.com/office/drawing/2014/main" id="{30A9CC8A-1986-49E9-9FF6-2F037551A76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80392" y1="86972" x2="80392" y2="86972"/>
                        <a14:foregroundMark x1="85294" y1="85915" x2="85294" y2="85915"/>
                        <a14:foregroundMark x1="82353" y1="27465" x2="82353" y2="27465"/>
                        <a14:foregroundMark x1="24837" y1="18310" x2="24837" y2="18310"/>
                      </a14:backgroundRemoval>
                    </a14:imgEffect>
                  </a14:imgLayer>
                </a14:imgProps>
              </a:ext>
            </a:extLst>
          </a:blip>
          <a:stretch>
            <a:fillRect/>
          </a:stretch>
        </p:blipFill>
        <p:spPr>
          <a:xfrm>
            <a:off x="-196741" y="4340764"/>
            <a:ext cx="2085197" cy="1935280"/>
          </a:xfrm>
          <a:prstGeom prst="rect">
            <a:avLst/>
          </a:prstGeom>
        </p:spPr>
      </p:pic>
      <p:sp>
        <p:nvSpPr>
          <p:cNvPr id="19" name="Rectangle 18">
            <a:extLst>
              <a:ext uri="{FF2B5EF4-FFF2-40B4-BE49-F238E27FC236}">
                <a16:creationId xmlns:a16="http://schemas.microsoft.com/office/drawing/2014/main" id="{2915CB18-0CCB-42BF-9B15-88A87CB1F824}"/>
              </a:ext>
            </a:extLst>
          </p:cNvPr>
          <p:cNvSpPr/>
          <p:nvPr/>
        </p:nvSpPr>
        <p:spPr>
          <a:xfrm>
            <a:off x="-46892" y="62313"/>
            <a:ext cx="12240440" cy="861774"/>
          </a:xfrm>
          <a:prstGeom prst="rect">
            <a:avLst/>
          </a:prstGeom>
          <a:solidFill>
            <a:srgbClr val="006C00"/>
          </a:solidFill>
        </p:spPr>
        <p:txBody>
          <a:bodyPr wrap="square" lIns="91440" tIns="45720" rIns="91440" bIns="45720">
            <a:spAutoFit/>
          </a:bodyPr>
          <a:lstStyle/>
          <a:p>
            <a:pPr algn="ctr"/>
            <a:r>
              <a:rPr lang="en-US" sz="5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KINH TẾ - XÃ HỘI </a:t>
            </a:r>
            <a:r>
              <a:rPr lang="en-US" sz="5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KHU VỰC NAM PHI</a:t>
            </a:r>
            <a:endParaRPr lang="en-US" sz="5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endParaRPr>
          </a:p>
        </p:txBody>
      </p:sp>
      <p:pic>
        <p:nvPicPr>
          <p:cNvPr id="20" name="Picture 4" descr="Ngành giáo dục">
            <a:extLst>
              <a:ext uri="{FF2B5EF4-FFF2-40B4-BE49-F238E27FC236}">
                <a16:creationId xmlns:a16="http://schemas.microsoft.com/office/drawing/2014/main" id="{89FAE8D6-59AA-46CE-A056-8EC53F4B512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6741" y="10275"/>
            <a:ext cx="1364360" cy="106116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6FD82CE-890B-4737-8D66-148CB8DFFDA8}"/>
              </a:ext>
            </a:extLst>
          </p:cNvPr>
          <p:cNvSpPr/>
          <p:nvPr/>
        </p:nvSpPr>
        <p:spPr>
          <a:xfrm>
            <a:off x="4228464" y="1098328"/>
            <a:ext cx="3158784" cy="561308"/>
          </a:xfrm>
          <a:prstGeom prst="rect">
            <a:avLst/>
          </a:prstGeom>
        </p:spPr>
        <p:txBody>
          <a:bodyPr wrap="square">
            <a:spAutoFit/>
          </a:bodyPr>
          <a:lstStyle/>
          <a:p>
            <a:pPr indent="180340" algn="just">
              <a:lnSpc>
                <a:spcPct val="120000"/>
              </a:lnSpc>
            </a:pPr>
            <a:r>
              <a:rPr lang="en-US"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Đ</a:t>
            </a:r>
            <a:r>
              <a:rPr lang="vi-VN"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ạo </a:t>
            </a:r>
            <a:r>
              <a:rPr lang="en-US"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T</a:t>
            </a:r>
            <a:r>
              <a:rPr lang="vi-VN"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hiên chúa</a:t>
            </a:r>
            <a:endParaRPr lang="en-US" sz="2800" b="1" dirty="0">
              <a:solidFill>
                <a:srgbClr val="002060"/>
              </a:solidFill>
              <a:latin typeface="#9Slide03 SFU Futura_12" panose="00000400000000000000" pitchFamily="2" charset="0"/>
              <a:ea typeface="Calibri" panose="020F0502020204030204" pitchFamily="34" charset="0"/>
              <a:cs typeface="Times New Roman" panose="02020603050405020304" pitchFamily="18" charset="0"/>
            </a:endParaRPr>
          </a:p>
        </p:txBody>
      </p:sp>
      <p:pic>
        <p:nvPicPr>
          <p:cNvPr id="4098" name="Picture 2" descr="Ghé thăm Nam Phi - đất nước ở cực Nam châu Phi">
            <a:extLst>
              <a:ext uri="{FF2B5EF4-FFF2-40B4-BE49-F238E27FC236}">
                <a16:creationId xmlns:a16="http://schemas.microsoft.com/office/drawing/2014/main" id="{54CDBE40-A21E-4B32-ABCF-AB4DBAA2B4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60916" y="4441449"/>
            <a:ext cx="3057704" cy="2197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0" name="Picture 4" descr="Crucifix Crucifixion Of Jesus Christ Flat Icon For Religious Apps And  Websites Royalty Free Cliparts, Vectors, And Stock Illustration. Image  50764724.">
            <a:extLst>
              <a:ext uri="{FF2B5EF4-FFF2-40B4-BE49-F238E27FC236}">
                <a16:creationId xmlns:a16="http://schemas.microsoft.com/office/drawing/2014/main" id="{FC6DB496-BED2-4976-96EC-5736FEAC700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foregroundMark x1="48077" y1="25462" x2="48077" y2="25462"/>
                        <a14:foregroundMark x1="50154" y1="17000" x2="49923" y2="16231"/>
                        <a14:foregroundMark x1="58923" y1="28538" x2="58923" y2="28538"/>
                        <a14:foregroundMark x1="66923" y1="26692" x2="66923" y2="26692"/>
                        <a14:foregroundMark x1="66538" y1="26846" x2="66538" y2="26846"/>
                        <a14:foregroundMark x1="65923" y1="27077" x2="60615" y2="27462"/>
                        <a14:foregroundMark x1="60615" y1="27462" x2="60615" y2="27462"/>
                        <a14:foregroundMark x1="44385" y1="26231" x2="42538" y2="26692"/>
                        <a14:foregroundMark x1="39462" y1="27077" x2="37231" y2="27308"/>
                        <a14:foregroundMark x1="34538" y1="27308" x2="34538" y2="27308"/>
                        <a14:foregroundMark x1="34308" y1="27308" x2="34308" y2="27308"/>
                        <a14:foregroundMark x1="32308" y1="28308" x2="32308" y2="28308"/>
                        <a14:foregroundMark x1="30846" y1="27923" x2="30846" y2="27923"/>
                      </a14:backgroundRemoval>
                    </a14:imgEffect>
                  </a14:imgLayer>
                </a14:imgProps>
              </a:ext>
              <a:ext uri="{28A0092B-C50C-407E-A947-70E740481C1C}">
                <a14:useLocalDpi xmlns:a14="http://schemas.microsoft.com/office/drawing/2010/main" val="0"/>
              </a:ext>
            </a:extLst>
          </a:blip>
          <a:srcRect l="25932" t="7385" r="25207" b="16016"/>
          <a:stretch/>
        </p:blipFill>
        <p:spPr bwMode="auto">
          <a:xfrm>
            <a:off x="4894443" y="1630977"/>
            <a:ext cx="1694525" cy="265649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6193260"/>
      </p:ext>
    </p:extLst>
  </p:cSld>
  <p:clrMapOvr>
    <a:masterClrMapping/>
  </p:clrMapOvr>
  <mc:AlternateContent xmlns:mc="http://schemas.openxmlformats.org/markup-compatibility/2006" xmlns:p14="http://schemas.microsoft.com/office/powerpoint/2010/main">
    <mc:Choice Requires="p14">
      <p:transition spd="slow" p14:dur="2000" advTm="6311"/>
    </mc:Choice>
    <mc:Fallback xmlns="">
      <p:transition spd="slow" advTm="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9" name="Oval 138">
            <a:extLst>
              <a:ext uri="{FF2B5EF4-FFF2-40B4-BE49-F238E27FC236}">
                <a16:creationId xmlns:a16="http://schemas.microsoft.com/office/drawing/2014/main" id="{07977D39-626F-40D7-B00F-16E02602D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026" name="Picture 2" descr="Africa Icon Png Transparent - African Countries With Coronavirus  Cases,Africa Png - free transparent png images - pngaaa.co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477" b="91822" l="8889" r="91000">
                        <a14:foregroundMark x1="22222" y1="52336" x2="22222" y2="52336"/>
                        <a14:foregroundMark x1="16556" y1="55257" x2="20111" y2="24182"/>
                        <a14:foregroundMark x1="32778" y1="15771" x2="60889" y2="15304"/>
                        <a14:foregroundMark x1="56556" y1="7827" x2="56556" y2="7827"/>
                        <a14:foregroundMark x1="56556" y1="8061" x2="56556" y2="8061"/>
                        <a14:foregroundMark x1="56222" y1="7710" x2="53889" y2="8178"/>
                        <a14:foregroundMark x1="53667" y1="8294" x2="53000" y2="8294"/>
                        <a14:foregroundMark x1="50667" y1="8528" x2="50667" y2="8528"/>
                        <a14:foregroundMark x1="48333" y1="8645" x2="48333" y2="8645"/>
                        <a14:foregroundMark x1="91111" y1="48832" x2="91111" y2="48832"/>
                        <a14:foregroundMark x1="8889" y1="52687" x2="8889" y2="52687"/>
                        <a14:foregroundMark x1="8889" y1="52570" x2="8889" y2="52570"/>
                        <a14:foregroundMark x1="8889" y1="52570" x2="8889" y2="52570"/>
                        <a14:foregroundMark x1="8889" y1="52336" x2="8889" y2="52336"/>
                        <a14:foregroundMark x1="52111" y1="91822" x2="52111" y2="91822"/>
                        <a14:foregroundMark x1="52111" y1="91822" x2="52111" y2="91822"/>
                      </a14:backgroundRemoval>
                    </a14:imgEffect>
                  </a14:imgLayer>
                </a14:imgProps>
              </a:ext>
              <a:ext uri="{28A0092B-C50C-407E-A947-70E740481C1C}">
                <a14:useLocalDpi xmlns:a14="http://schemas.microsoft.com/office/drawing/2010/main" val="0"/>
              </a:ext>
            </a:extLst>
          </a:blip>
          <a:srcRect l="2161" r="2846" b="7"/>
          <a:stretch/>
        </p:blipFill>
        <p:spPr bwMode="auto">
          <a:xfrm>
            <a:off x="5516395" y="197110"/>
            <a:ext cx="2019924" cy="2019924"/>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id="{B905CDE4-B751-4B3E-B625-6E59F89034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143" name="Oval 142">
            <a:extLst>
              <a:ext uri="{FF2B5EF4-FFF2-40B4-BE49-F238E27FC236}">
                <a16:creationId xmlns:a16="http://schemas.microsoft.com/office/drawing/2014/main" id="{08108C16-F4C0-44AA-999D-17BD39219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030" name="Picture 6" descr="Premium Vector | Money sack and green bills ic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5692512" y="2493067"/>
            <a:ext cx="3116977" cy="3116977"/>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8" name="Picture 17" descr="https://cdnmedia.baotintuc.vn/2013/12/31/14/22/namphi.jpg"/>
          <p:cNvPicPr/>
          <p:nvPr/>
        </p:nvPicPr>
        <p:blipFill rotWithShape="1">
          <a:blip r:embed="rId8">
            <a:extLst>
              <a:ext uri="{28A0092B-C50C-407E-A947-70E740481C1C}">
                <a14:useLocalDpi xmlns:a14="http://schemas.microsoft.com/office/drawing/2010/main" val="0"/>
              </a:ext>
            </a:extLst>
          </a:blip>
          <a:srcRect l="11341" r="9357" b="2"/>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45" name="Freeform: Shape 144">
            <a:extLst>
              <a:ext uri="{FF2B5EF4-FFF2-40B4-BE49-F238E27FC236}">
                <a16:creationId xmlns:a16="http://schemas.microsoft.com/office/drawing/2014/main" id="{C8F10CB3-3B5E-4C7A-98CF-B87454DDFA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pic>
        <p:nvPicPr>
          <p:cNvPr id="1028" name="Picture 4" descr="Growth Icon In Trendy Style Isolated Background, Style Icons, Growth Icons,  Background Icons PNG and Vector with Transparent Background for Free  Download"/>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18250" y1="80799" x2="18250" y2="80799"/>
                        <a14:foregroundMark x1="39750" y1="70688" x2="39750" y2="70688"/>
                        <a14:foregroundMark x1="61417" y1="66270" x2="61417" y2="66270"/>
                        <a14:foregroundMark x1="78500" y1="64316" x2="78500" y2="64316"/>
                        <a14:foregroundMark x1="61000" y1="74257" x2="61000" y2="74257"/>
                        <a14:foregroundMark x1="61000" y1="74002" x2="61000" y2="74002"/>
                        <a14:foregroundMark x1="76417" y1="75871" x2="76417" y2="75871"/>
                        <a14:foregroundMark x1="76417" y1="75871" x2="76417" y2="75871"/>
                      </a14:backgroundRemoval>
                    </a14:imgEffect>
                  </a14:imgLayer>
                </a14:imgProps>
              </a:ext>
              <a:ext uri="{28A0092B-C50C-407E-A947-70E740481C1C}">
                <a14:useLocalDpi xmlns:a14="http://schemas.microsoft.com/office/drawing/2010/main" val="0"/>
              </a:ext>
            </a:extLst>
          </a:blip>
          <a:srcRect t="6987" r="-4" b="5492"/>
          <a:stretch/>
        </p:blipFill>
        <p:spPr bwMode="auto">
          <a:xfrm>
            <a:off x="8848370" y="3993422"/>
            <a:ext cx="3339958" cy="2864578"/>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39606E1-E5C1-45B6-90C8-18B4256BF92B}"/>
              </a:ext>
            </a:extLst>
          </p:cNvPr>
          <p:cNvSpPr txBox="1"/>
          <p:nvPr/>
        </p:nvSpPr>
        <p:spPr>
          <a:xfrm>
            <a:off x="40424" y="1640786"/>
            <a:ext cx="5715532" cy="4151906"/>
          </a:xfrm>
          <a:prstGeom prst="rect">
            <a:avLst/>
          </a:prstGeom>
          <a:noFill/>
        </p:spPr>
        <p:txBody>
          <a:bodyPr wrap="square">
            <a:spAutoFit/>
          </a:bodyPr>
          <a:lstStyle/>
          <a:p>
            <a:pPr algn="ctr">
              <a:lnSpc>
                <a:spcPct val="90000"/>
              </a:lnSpc>
              <a:spcBef>
                <a:spcPct val="0"/>
              </a:spcBef>
              <a:spcAft>
                <a:spcPts val="600"/>
              </a:spcAft>
            </a:pPr>
            <a:endParaRPr lang="vi-VN" sz="3600" dirty="0">
              <a:solidFill>
                <a:prstClr val="white"/>
              </a:solidFill>
              <a:latin typeface="#9Slide07 IcielKoni" pitchFamily="2" charset="0"/>
              <a:ea typeface="+mj-ea"/>
              <a:cs typeface="+mj-cs"/>
            </a:endParaRPr>
          </a:p>
          <a:p>
            <a:pPr algn="ctr">
              <a:lnSpc>
                <a:spcPct val="90000"/>
              </a:lnSpc>
              <a:spcBef>
                <a:spcPct val="0"/>
              </a:spcBef>
              <a:spcAft>
                <a:spcPts val="600"/>
              </a:spcAft>
            </a:pPr>
            <a:r>
              <a:rPr lang="vi-VN" sz="6600" dirty="0">
                <a:solidFill>
                  <a:srgbClr val="FFFF00"/>
                </a:solidFill>
                <a:latin typeface="#9Slide07 IcielKoni" pitchFamily="2" charset="0"/>
                <a:ea typeface="+mj-ea"/>
                <a:cs typeface="+mj-cs"/>
              </a:rPr>
              <a:t>SO SÁNH </a:t>
            </a:r>
            <a:r>
              <a:rPr lang="vi-VN" sz="4800" dirty="0">
                <a:solidFill>
                  <a:srgbClr val="FFFF00"/>
                </a:solidFill>
                <a:latin typeface="#9Slide07 IcielKoni" pitchFamily="2" charset="0"/>
                <a:ea typeface="+mj-ea"/>
                <a:cs typeface="+mj-cs"/>
              </a:rPr>
              <a:t>NỀN </a:t>
            </a:r>
            <a:r>
              <a:rPr lang="vi-VN" sz="6600" dirty="0">
                <a:solidFill>
                  <a:srgbClr val="FFFF00"/>
                </a:solidFill>
                <a:latin typeface="#9Slide07 IcielKoni" pitchFamily="2" charset="0"/>
                <a:ea typeface="+mj-ea"/>
                <a:cs typeface="+mj-cs"/>
              </a:rPr>
              <a:t>KINH TẾ</a:t>
            </a:r>
            <a:r>
              <a:rPr lang="vi-VN" sz="6000" dirty="0">
                <a:solidFill>
                  <a:srgbClr val="FFFF00"/>
                </a:solidFill>
                <a:latin typeface="#9Slide07 IcielKoni" pitchFamily="2" charset="0"/>
                <a:ea typeface="+mj-ea"/>
                <a:cs typeface="+mj-cs"/>
              </a:rPr>
              <a:t> </a:t>
            </a:r>
            <a:r>
              <a:rPr lang="vi-VN" sz="4800" dirty="0">
                <a:solidFill>
                  <a:srgbClr val="FFFF00"/>
                </a:solidFill>
                <a:latin typeface="#9Slide07 IcielKoni" pitchFamily="2" charset="0"/>
                <a:ea typeface="+mj-ea"/>
                <a:cs typeface="+mj-cs"/>
              </a:rPr>
              <a:t>CỦA BA KHU VỰC </a:t>
            </a:r>
            <a:endParaRPr lang="en-US" sz="4800" dirty="0">
              <a:solidFill>
                <a:srgbClr val="FFFF00"/>
              </a:solidFill>
              <a:latin typeface="#9Slide07 IcielKoni" pitchFamily="2" charset="0"/>
              <a:ea typeface="+mj-ea"/>
              <a:cs typeface="+mj-cs"/>
            </a:endParaRPr>
          </a:p>
          <a:p>
            <a:pPr algn="ctr">
              <a:lnSpc>
                <a:spcPct val="90000"/>
              </a:lnSpc>
              <a:spcBef>
                <a:spcPct val="0"/>
              </a:spcBef>
              <a:spcAft>
                <a:spcPts val="600"/>
              </a:spcAft>
            </a:pPr>
            <a:r>
              <a:rPr lang="vi-VN" sz="6600" dirty="0">
                <a:solidFill>
                  <a:srgbClr val="FFFF00"/>
                </a:solidFill>
                <a:latin typeface="#9Slide07 IcielKoni" pitchFamily="2" charset="0"/>
                <a:ea typeface="+mj-ea"/>
                <a:cs typeface="+mj-cs"/>
              </a:rPr>
              <a:t>CHÂU PHI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363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457"/>
    </mc:Choice>
    <mc:Fallback xmlns="">
      <p:transition spd="slow" advTm="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51620" y="1293476"/>
            <a:ext cx="4888899" cy="5564524"/>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272604" y="1293477"/>
            <a:ext cx="4839186" cy="5576586"/>
          </a:xfrm>
          <a:prstGeom prst="rect">
            <a:avLst/>
          </a:prstGeom>
        </p:spPr>
      </p:pic>
      <p:pic>
        <p:nvPicPr>
          <p:cNvPr id="8" name="Picture 7"/>
          <p:cNvPicPr>
            <a:picLocks noChangeAspect="1"/>
          </p:cNvPicPr>
          <p:nvPr/>
        </p:nvPicPr>
        <p:blipFill rotWithShape="1">
          <a:blip r:embed="rId8"/>
          <a:srcRect r="80802"/>
          <a:stretch/>
        </p:blipFill>
        <p:spPr>
          <a:xfrm>
            <a:off x="7577634" y="3876676"/>
            <a:ext cx="1004892" cy="906922"/>
          </a:xfrm>
          <a:prstGeom prst="rect">
            <a:avLst/>
          </a:prstGeom>
        </p:spPr>
      </p:pic>
      <p:pic>
        <p:nvPicPr>
          <p:cNvPr id="9" name="Picture 8"/>
          <p:cNvPicPr>
            <a:picLocks noChangeAspect="1"/>
          </p:cNvPicPr>
          <p:nvPr/>
        </p:nvPicPr>
        <p:blipFill rotWithShape="1">
          <a:blip r:embed="rId8"/>
          <a:srcRect l="19018" r="44776"/>
          <a:stretch/>
        </p:blipFill>
        <p:spPr>
          <a:xfrm>
            <a:off x="7351010" y="5801908"/>
            <a:ext cx="2017579" cy="965502"/>
          </a:xfrm>
          <a:prstGeom prst="rect">
            <a:avLst/>
          </a:prstGeom>
        </p:spPr>
      </p:pic>
      <p:pic>
        <p:nvPicPr>
          <p:cNvPr id="10" name="Picture 9"/>
          <p:cNvPicPr>
            <a:picLocks noChangeAspect="1"/>
          </p:cNvPicPr>
          <p:nvPr/>
        </p:nvPicPr>
        <p:blipFill rotWithShape="1">
          <a:blip r:embed="rId8"/>
          <a:srcRect l="60628" r="24421"/>
          <a:stretch/>
        </p:blipFill>
        <p:spPr>
          <a:xfrm>
            <a:off x="7351010" y="4794243"/>
            <a:ext cx="851531" cy="986826"/>
          </a:xfrm>
          <a:prstGeom prst="rect">
            <a:avLst/>
          </a:prstGeom>
        </p:spPr>
      </p:pic>
      <p:pic>
        <p:nvPicPr>
          <p:cNvPr id="11" name="Picture 10"/>
          <p:cNvPicPr>
            <a:picLocks noChangeAspect="1"/>
          </p:cNvPicPr>
          <p:nvPr/>
        </p:nvPicPr>
        <p:blipFill rotWithShape="1">
          <a:blip r:embed="rId8"/>
          <a:srcRect l="84225" t="5555"/>
          <a:stretch/>
        </p:blipFill>
        <p:spPr>
          <a:xfrm>
            <a:off x="8234626" y="4834444"/>
            <a:ext cx="912596" cy="946625"/>
          </a:xfrm>
          <a:prstGeom prst="rect">
            <a:avLst/>
          </a:prstGeom>
        </p:spPr>
      </p:pic>
      <p:pic>
        <p:nvPicPr>
          <p:cNvPr id="12" name="Picture 6" descr="Computer Icons Pen Icon, pen, ink, text, rectangle png | PNGWing">
            <a:extLst>
              <a:ext uri="{FF2B5EF4-FFF2-40B4-BE49-F238E27FC236}">
                <a16:creationId xmlns:a16="http://schemas.microsoft.com/office/drawing/2014/main" id="{E4A8282A-013C-4252-8119-74794BB4968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961" b="92188" l="10000" r="90000">
                        <a14:foregroundMark x1="61304" y1="45117" x2="67174" y2="21875"/>
                        <a14:foregroundMark x1="67174" y1="21875" x2="67174" y2="20313"/>
                        <a14:foregroundMark x1="63478" y1="20898" x2="62826" y2="22461"/>
                        <a14:foregroundMark x1="61630" y1="25195" x2="45761" y2="24023"/>
                        <a14:foregroundMark x1="42609" y1="26758" x2="62826" y2="29297"/>
                        <a14:foregroundMark x1="67391" y1="29102" x2="62391" y2="50391"/>
                        <a14:foregroundMark x1="62391" y1="50391" x2="60435" y2="91406"/>
                        <a14:foregroundMark x1="60435" y1="91406" x2="58261" y2="92188"/>
                        <a14:foregroundMark x1="71630" y1="23828" x2="71630" y2="23828"/>
                      </a14:backgroundRemoval>
                    </a14:imgEffect>
                  </a14:imgLayer>
                </a14:imgProps>
              </a:ext>
              <a:ext uri="{28A0092B-C50C-407E-A947-70E740481C1C}">
                <a14:useLocalDpi xmlns:a14="http://schemas.microsoft.com/office/drawing/2010/main" val="0"/>
              </a:ext>
            </a:extLst>
          </a:blip>
          <a:srcRect l="28183" t="7973" r="25972" b="3619"/>
          <a:stretch/>
        </p:blipFill>
        <p:spPr bwMode="auto">
          <a:xfrm>
            <a:off x="729846" y="2467852"/>
            <a:ext cx="924013" cy="9930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a:extLst>
              <a:ext uri="{FF2B5EF4-FFF2-40B4-BE49-F238E27FC236}">
                <a16:creationId xmlns:a16="http://schemas.microsoft.com/office/drawing/2014/main" id="{D3A4A6B7-5AF9-40AD-8952-B563431C4966}"/>
              </a:ext>
            </a:extLst>
          </p:cNvPr>
          <p:cNvSpPr txBox="1">
            <a:spLocks noChangeArrowheads="1"/>
          </p:cNvSpPr>
          <p:nvPr/>
        </p:nvSpPr>
        <p:spPr bwMode="auto">
          <a:xfrm>
            <a:off x="0" y="1876196"/>
            <a:ext cx="2312417" cy="461665"/>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Hoạt</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động</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cặp</a:t>
            </a:r>
            <a:endParaRPr lang="en-US" sz="2400" b="1" dirty="0">
              <a:solidFill>
                <a:srgbClr val="000000"/>
              </a:solidFill>
              <a:latin typeface="#9Slide03 SFU Futura_12" panose="00000400000000000000" pitchFamily="2" charset="0"/>
            </a:endParaRPr>
          </a:p>
        </p:txBody>
      </p:sp>
      <p:sp>
        <p:nvSpPr>
          <p:cNvPr id="16" name="Text Box 5">
            <a:extLst>
              <a:ext uri="{FF2B5EF4-FFF2-40B4-BE49-F238E27FC236}">
                <a16:creationId xmlns:a16="http://schemas.microsoft.com/office/drawing/2014/main" id="{DE0F09A2-E146-4EF4-AC5B-28266A3CCD51}"/>
              </a:ext>
            </a:extLst>
          </p:cNvPr>
          <p:cNvSpPr txBox="1">
            <a:spLocks noChangeArrowheads="1"/>
          </p:cNvSpPr>
          <p:nvPr/>
        </p:nvSpPr>
        <p:spPr bwMode="auto">
          <a:xfrm>
            <a:off x="32085" y="3635957"/>
            <a:ext cx="2319535" cy="3046988"/>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sz="2400" b="1" dirty="0" err="1">
                <a:solidFill>
                  <a:srgbClr val="000000"/>
                </a:solidFill>
                <a:latin typeface="#9Slide03 SFU Futura_12" panose="00000400000000000000" pitchFamily="2" charset="0"/>
              </a:rPr>
              <a:t>Đối</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chiếu</a:t>
            </a:r>
            <a:r>
              <a:rPr lang="en-US" sz="2400" b="1" dirty="0">
                <a:solidFill>
                  <a:srgbClr val="000000"/>
                </a:solidFill>
                <a:latin typeface="#9Slide03 SFU Futura_12" panose="00000400000000000000" pitchFamily="2" charset="0"/>
              </a:rPr>
              <a:t> 2 </a:t>
            </a:r>
            <a:r>
              <a:rPr lang="en-US" sz="2400" b="1" dirty="0" err="1">
                <a:solidFill>
                  <a:srgbClr val="000000"/>
                </a:solidFill>
                <a:latin typeface="#9Slide03 SFU Futura_12" panose="00000400000000000000" pitchFamily="2" charset="0"/>
              </a:rPr>
              <a:t>hình</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giải</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thích</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mối</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liên</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hệ</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giữa</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thu</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nhập</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và</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kinh</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tế</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giữa</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các</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nước</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trong</a:t>
            </a:r>
            <a:r>
              <a:rPr lang="en-US" sz="2400" b="1" dirty="0">
                <a:solidFill>
                  <a:srgbClr val="000000"/>
                </a:solidFill>
                <a:latin typeface="#9Slide03 SFU Futura_12" panose="00000400000000000000" pitchFamily="2" charset="0"/>
              </a:rPr>
              <a:t> 3 </a:t>
            </a:r>
            <a:r>
              <a:rPr lang="en-US" sz="2400" b="1" dirty="0" err="1">
                <a:solidFill>
                  <a:srgbClr val="000000"/>
                </a:solidFill>
                <a:latin typeface="#9Slide03 SFU Futura_12" panose="00000400000000000000" pitchFamily="2" charset="0"/>
              </a:rPr>
              <a:t>khu</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vực</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của</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châu</a:t>
            </a:r>
            <a:r>
              <a:rPr lang="en-US" sz="2400" b="1" dirty="0">
                <a:solidFill>
                  <a:srgbClr val="000000"/>
                </a:solidFill>
                <a:latin typeface="#9Slide03 SFU Futura_12" panose="00000400000000000000" pitchFamily="2" charset="0"/>
              </a:rPr>
              <a:t> Phi</a:t>
            </a:r>
          </a:p>
        </p:txBody>
      </p:sp>
      <p:pic>
        <p:nvPicPr>
          <p:cNvPr id="17" name="Picture 4" descr="Think, Pair, Share -">
            <a:extLst>
              <a:ext uri="{FF2B5EF4-FFF2-40B4-BE49-F238E27FC236}">
                <a16:creationId xmlns:a16="http://schemas.microsoft.com/office/drawing/2014/main" id="{E1D6D7D6-302A-415D-A592-E5D42D8663A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96" b="89974" l="6543" r="96289">
                        <a14:foregroundMark x1="8301" y1="38542" x2="28125" y2="40625"/>
                        <a14:foregroundMark x1="7227" y1="39844" x2="24609" y2="41797"/>
                        <a14:foregroundMark x1="22852" y1="48438" x2="25195" y2="60547"/>
                        <a14:foregroundMark x1="25195" y1="60547" x2="26855" y2="60938"/>
                        <a14:foregroundMark x1="27832" y1="38542" x2="21289" y2="35677"/>
                        <a14:foregroundMark x1="25977" y1="35286" x2="21484" y2="37500"/>
                        <a14:foregroundMark x1="6543" y1="43880" x2="19336" y2="44271"/>
                        <a14:foregroundMark x1="10449" y1="37109" x2="25684" y2="38151"/>
                        <a14:foregroundMark x1="36523" y1="47005" x2="59668" y2="50911"/>
                        <a14:foregroundMark x1="58984" y1="45703" x2="52539" y2="62109"/>
                        <a14:foregroundMark x1="52539" y1="62109" x2="37988" y2="64063"/>
                        <a14:foregroundMark x1="37988" y1="64063" x2="45410" y2="56771"/>
                        <a14:foregroundMark x1="45410" y1="56771" x2="48145" y2="57813"/>
                        <a14:foregroundMark x1="38574" y1="55208" x2="46680" y2="56771"/>
                        <a14:foregroundMark x1="46680" y1="56771" x2="57910" y2="47526"/>
                        <a14:foregroundMark x1="57910" y1="47526" x2="59473" y2="52734"/>
                        <a14:foregroundMark x1="55469" y1="58203" x2="56055" y2="50260"/>
                        <a14:foregroundMark x1="59961" y1="55990" x2="55371" y2="54557"/>
                        <a14:foregroundMark x1="39160" y1="46094" x2="42383" y2="42839"/>
                        <a14:foregroundMark x1="45215" y1="43099" x2="44238" y2="43880"/>
                        <a14:foregroundMark x1="72363" y1="61068" x2="90137" y2="58464"/>
                        <a14:foregroundMark x1="94727" y1="32552" x2="91309" y2="49219"/>
                        <a14:foregroundMark x1="93066" y1="30339" x2="90527" y2="39844"/>
                        <a14:foregroundMark x1="90430" y1="35677" x2="90332" y2="43099"/>
                        <a14:foregroundMark x1="90332" y1="43099" x2="91016" y2="45964"/>
                        <a14:foregroundMark x1="95215" y1="31771" x2="94141" y2="42708"/>
                        <a14:foregroundMark x1="94141" y1="42708" x2="94238" y2="39193"/>
                        <a14:foregroundMark x1="88379" y1="29297" x2="95020" y2="29557"/>
                        <a14:foregroundMark x1="95801" y1="41797" x2="94434" y2="49219"/>
                        <a14:foregroundMark x1="91309" y1="59896" x2="93945" y2="48438"/>
                        <a14:foregroundMark x1="93945" y1="48438" x2="93945" y2="48438"/>
                        <a14:foregroundMark x1="93945" y1="48177" x2="96289" y2="57682"/>
                        <a14:foregroundMark x1="96289" y1="57682" x2="95801" y2="57031"/>
                        <a14:foregroundMark x1="94824" y1="48047" x2="94141" y2="57422"/>
                        <a14:foregroundMark x1="94141" y1="57422" x2="94141" y2="57422"/>
                        <a14:foregroundMark x1="76074" y1="54948" x2="90137" y2="50651"/>
                        <a14:foregroundMark x1="90137" y1="50651" x2="90137" y2="50651"/>
                        <a14:foregroundMark x1="90234" y1="58464" x2="92090" y2="59115"/>
                      </a14:backgroundRemoval>
                    </a14:imgEffect>
                  </a14:imgLayer>
                </a14:imgProps>
              </a:ext>
              <a:ext uri="{28A0092B-C50C-407E-A947-70E740481C1C}">
                <a14:useLocalDpi xmlns:a14="http://schemas.microsoft.com/office/drawing/2010/main" val="0"/>
              </a:ext>
            </a:extLst>
          </a:blip>
          <a:srcRect l="36539" t="37080" r="38488" b="29846"/>
          <a:stretch/>
        </p:blipFill>
        <p:spPr bwMode="auto">
          <a:xfrm>
            <a:off x="655533" y="731769"/>
            <a:ext cx="1120030" cy="111251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7EA4444-801D-4A4F-98E0-4684B8056EC1}"/>
              </a:ext>
            </a:extLst>
          </p:cNvPr>
          <p:cNvSpPr/>
          <p:nvPr/>
        </p:nvSpPr>
        <p:spPr>
          <a:xfrm>
            <a:off x="3484359" y="36031"/>
            <a:ext cx="6492154" cy="1107996"/>
          </a:xfrm>
          <a:prstGeom prst="rect">
            <a:avLst/>
          </a:prstGeom>
          <a:noFill/>
        </p:spPr>
        <p:txBody>
          <a:bodyPr wrap="square" lIns="91440" tIns="45720" rIns="91440" bIns="45720">
            <a:spAutoFit/>
          </a:bodyPr>
          <a:lstStyle/>
          <a:p>
            <a:pPr algn="ctr"/>
            <a:r>
              <a:rPr lang="en-US" sz="6600" b="1" dirty="0">
                <a:ln w="13462">
                  <a:solidFill>
                    <a:prstClr val="white"/>
                  </a:solidFill>
                  <a:prstDash val="solid"/>
                </a:ln>
                <a:solidFill>
                  <a:srgbClr val="FF0000"/>
                </a:solidFill>
                <a:effectLst>
                  <a:outerShdw dist="38100" dir="2700000" algn="bl" rotWithShape="0">
                    <a:srgbClr val="5B9BD5"/>
                  </a:outerShdw>
                </a:effectLst>
                <a:latin typeface="#9Slide07 IcielCadena" panose="02000503000000020004" pitchFamily="2" charset="0"/>
              </a:rPr>
              <a:t>AI TINH MẮT ?</a:t>
            </a:r>
          </a:p>
        </p:txBody>
      </p:sp>
      <p:sp>
        <p:nvSpPr>
          <p:cNvPr id="19"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7776775" y="1132784"/>
            <a:ext cx="3677288" cy="461665"/>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400" b="1" dirty="0" err="1">
                <a:solidFill>
                  <a:srgbClr val="000000"/>
                </a:solidFill>
                <a:latin typeface="#9Slide03 SFU Futura_12" panose="00000400000000000000" pitchFamily="2" charset="0"/>
              </a:rPr>
              <a:t>Lược</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đồ</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kinh</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tế</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châu</a:t>
            </a:r>
            <a:r>
              <a:rPr lang="en-US" sz="2400" b="1" dirty="0">
                <a:solidFill>
                  <a:srgbClr val="000000"/>
                </a:solidFill>
                <a:latin typeface="#9Slide03 SFU Futura_12" panose="00000400000000000000" pitchFamily="2" charset="0"/>
              </a:rPr>
              <a:t> Phi</a:t>
            </a:r>
          </a:p>
        </p:txBody>
      </p:sp>
      <p:sp>
        <p:nvSpPr>
          <p:cNvPr id="21"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2503920" y="1132783"/>
            <a:ext cx="4615128" cy="461665"/>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400" b="1" dirty="0" err="1">
                <a:solidFill>
                  <a:srgbClr val="000000"/>
                </a:solidFill>
                <a:latin typeface="#9Slide03 SFU Futura_12" panose="00000400000000000000" pitchFamily="2" charset="0"/>
              </a:rPr>
              <a:t>Lược</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đồ</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thu</a:t>
            </a:r>
            <a:r>
              <a:rPr lang="en-US" sz="2400" b="1" dirty="0">
                <a:solidFill>
                  <a:srgbClr val="000000"/>
                </a:solidFill>
                <a:latin typeface="#9Slide03 SFU Futura_12" panose="00000400000000000000" pitchFamily="2" charset="0"/>
              </a:rPr>
              <a:t> </a:t>
            </a:r>
            <a:r>
              <a:rPr lang="en-US" sz="2400" b="1" dirty="0" err="1">
                <a:solidFill>
                  <a:srgbClr val="000000"/>
                </a:solidFill>
                <a:latin typeface="#9Slide03 SFU Futura_12" panose="00000400000000000000" pitchFamily="2" charset="0"/>
              </a:rPr>
              <a:t>nhập</a:t>
            </a:r>
            <a:r>
              <a:rPr lang="en-US" sz="2400" b="1" dirty="0">
                <a:solidFill>
                  <a:srgbClr val="000000"/>
                </a:solidFill>
                <a:latin typeface="#9Slide03 SFU Futura_12" panose="00000400000000000000" pitchFamily="2" charset="0"/>
              </a:rPr>
              <a:t> BQĐN </a:t>
            </a:r>
            <a:r>
              <a:rPr lang="en-US" sz="2400" b="1" dirty="0" err="1">
                <a:solidFill>
                  <a:srgbClr val="000000"/>
                </a:solidFill>
                <a:latin typeface="#9Slide03 SFU Futura_12" panose="00000400000000000000" pitchFamily="2" charset="0"/>
              </a:rPr>
              <a:t>châu</a:t>
            </a:r>
            <a:r>
              <a:rPr lang="en-US" sz="2400" b="1" dirty="0">
                <a:solidFill>
                  <a:srgbClr val="000000"/>
                </a:solidFill>
                <a:latin typeface="#9Slide03 SFU Futura_12" panose="00000400000000000000" pitchFamily="2" charset="0"/>
              </a:rPr>
              <a:t> Phi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7299312"/>
      </p:ext>
    </p:extLst>
  </p:cSld>
  <p:clrMapOvr>
    <a:masterClrMapping/>
  </p:clrMapOvr>
  <mc:AlternateContent xmlns:mc="http://schemas.openxmlformats.org/markup-compatibility/2006" xmlns:p14="http://schemas.microsoft.com/office/powerpoint/2010/main">
    <mc:Choice Requires="p14">
      <p:transition spd="slow" p14:dur="2000" advTm="21680"/>
    </mc:Choice>
    <mc:Fallback xmlns="">
      <p:transition spd="slow" advTm="21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2628900" y="246390"/>
            <a:ext cx="7924800" cy="584775"/>
          </a:xfrm>
          <a:prstGeom prst="rect">
            <a:avLst/>
          </a:prstGeom>
          <a:noFill/>
          <a:ln w="9525">
            <a:noFill/>
            <a:miter lim="800000"/>
            <a:headEnd/>
            <a:tailEnd/>
          </a:ln>
          <a:effectLst/>
        </p:spPr>
        <p:txBody>
          <a:bodyPr>
            <a:spAutoFit/>
          </a:bodyPr>
          <a:lstStyle/>
          <a:p>
            <a:pPr fontAlgn="base">
              <a:spcBef>
                <a:spcPct val="50000"/>
              </a:spcBef>
              <a:spcAft>
                <a:spcPct val="0"/>
              </a:spcAft>
            </a:pP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Phân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biệt</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ba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khu</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vực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châu</a:t>
            </a:r>
            <a:r>
              <a:rPr lang="en-US" sz="3200" b="1" i="1" dirty="0">
                <a:solidFill>
                  <a:srgbClr val="FF0000"/>
                </a:solidFill>
                <a:latin typeface="Times New Roman" pitchFamily="18" charset="0"/>
                <a:cs typeface="Times New Roman" pitchFamily="18" charset="0"/>
              </a:rPr>
              <a:t> Phi</a:t>
            </a:r>
          </a:p>
        </p:txBody>
      </p:sp>
      <p:pic>
        <p:nvPicPr>
          <p:cNvPr id="6" name="Picture 6" descr="Luoc do ba khu vuc chau Phi"/>
          <p:cNvPicPr>
            <a:picLocks noChangeAspect="1" noChangeArrowheads="1"/>
          </p:cNvPicPr>
          <p:nvPr/>
        </p:nvPicPr>
        <p:blipFill>
          <a:blip r:embed="rId5" cstate="print"/>
          <a:srcRect/>
          <a:stretch>
            <a:fillRect/>
          </a:stretch>
        </p:blipFill>
        <p:spPr bwMode="auto">
          <a:xfrm>
            <a:off x="2224585" y="1328738"/>
            <a:ext cx="7847463" cy="5110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Box 7"/>
          <p:cNvSpPr txBox="1">
            <a:spLocks noChangeArrowheads="1"/>
          </p:cNvSpPr>
          <p:nvPr/>
        </p:nvSpPr>
        <p:spPr bwMode="auto">
          <a:xfrm>
            <a:off x="2743200" y="6438900"/>
            <a:ext cx="7086600" cy="52322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800" dirty="0" err="1">
                <a:solidFill>
                  <a:srgbClr val="FF0000"/>
                </a:solidFill>
                <a:latin typeface="Times New Roman" pitchFamily="18" charset="0"/>
                <a:cs typeface="Times New Roman" pitchFamily="18" charset="0"/>
              </a:rPr>
              <a:t>Lược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đồ</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châu</a:t>
            </a:r>
            <a:r>
              <a:rPr lang="en-US" sz="2800" dirty="0">
                <a:solidFill>
                  <a:srgbClr val="FF0000"/>
                </a:solidFill>
                <a:latin typeface="Times New Roman" pitchFamily="18" charset="0"/>
                <a:cs typeface="Times New Roman" pitchFamily="18" charset="0"/>
              </a:rPr>
              <a:t> Phi</a:t>
            </a:r>
          </a:p>
        </p:txBody>
      </p:sp>
      <p:sp>
        <p:nvSpPr>
          <p:cNvPr id="10" name="Text Box 11"/>
          <p:cNvSpPr txBox="1">
            <a:spLocks noChangeArrowheads="1"/>
          </p:cNvSpPr>
          <p:nvPr/>
        </p:nvSpPr>
        <p:spPr bwMode="auto">
          <a:xfrm>
            <a:off x="4953000" y="2438400"/>
            <a:ext cx="1828800" cy="523220"/>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b="1">
                <a:solidFill>
                  <a:srgbClr val="FF0000"/>
                </a:solidFill>
                <a:latin typeface="Times New Roman" pitchFamily="18" charset="0"/>
                <a:cs typeface="Times New Roman" pitchFamily="18" charset="0"/>
              </a:rPr>
              <a:t>Bắc Phi</a:t>
            </a:r>
          </a:p>
        </p:txBody>
      </p:sp>
      <p:sp>
        <p:nvSpPr>
          <p:cNvPr id="11" name="Text Box 12"/>
          <p:cNvSpPr txBox="1">
            <a:spLocks noChangeArrowheads="1"/>
          </p:cNvSpPr>
          <p:nvPr/>
        </p:nvSpPr>
        <p:spPr bwMode="auto">
          <a:xfrm>
            <a:off x="6019800" y="3581401"/>
            <a:ext cx="1524000" cy="954107"/>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b="1" dirty="0" err="1">
                <a:solidFill>
                  <a:srgbClr val="0000CC"/>
                </a:solidFill>
                <a:latin typeface="Times New Roman" pitchFamily="18" charset="0"/>
                <a:cs typeface="Times New Roman" pitchFamily="18" charset="0"/>
              </a:rPr>
              <a:t>Trung</a:t>
            </a:r>
            <a:r>
              <a:rPr lang="en-US" sz="2800" b="1" dirty="0">
                <a:solidFill>
                  <a:srgbClr val="0000CC"/>
                </a:solidFill>
                <a:latin typeface="Times New Roman" pitchFamily="18" charset="0"/>
                <a:cs typeface="Times New Roman" pitchFamily="18" charset="0"/>
              </a:rPr>
              <a:t> Phi</a:t>
            </a:r>
          </a:p>
        </p:txBody>
      </p:sp>
      <p:sp>
        <p:nvSpPr>
          <p:cNvPr id="12" name="Text Box 13"/>
          <p:cNvSpPr txBox="1">
            <a:spLocks noChangeArrowheads="1"/>
          </p:cNvSpPr>
          <p:nvPr/>
        </p:nvSpPr>
        <p:spPr bwMode="auto">
          <a:xfrm>
            <a:off x="5943600" y="4800601"/>
            <a:ext cx="1295400" cy="954107"/>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b="1" dirty="0">
                <a:solidFill>
                  <a:srgbClr val="660066"/>
                </a:solidFill>
                <a:latin typeface="Times New Roman" pitchFamily="18" charset="0"/>
                <a:cs typeface="Times New Roman" pitchFamily="18" charset="0"/>
              </a:rPr>
              <a:t>Nam Phi</a:t>
            </a:r>
          </a:p>
        </p:txBody>
      </p:sp>
      <p:sp>
        <p:nvSpPr>
          <p:cNvPr id="3" name="Freeform 2"/>
          <p:cNvSpPr/>
          <p:nvPr/>
        </p:nvSpPr>
        <p:spPr>
          <a:xfrm>
            <a:off x="2552131" y="2852382"/>
            <a:ext cx="5513696" cy="887105"/>
          </a:xfrm>
          <a:custGeom>
            <a:avLst/>
            <a:gdLst>
              <a:gd name="connsiteX0" fmla="*/ 0 w 5513696"/>
              <a:gd name="connsiteY0" fmla="*/ 68239 h 887105"/>
              <a:gd name="connsiteX1" fmla="*/ 95535 w 5513696"/>
              <a:gd name="connsiteY1" fmla="*/ 54591 h 887105"/>
              <a:gd name="connsiteX2" fmla="*/ 313899 w 5513696"/>
              <a:gd name="connsiteY2" fmla="*/ 81887 h 887105"/>
              <a:gd name="connsiteX3" fmla="*/ 382138 w 5513696"/>
              <a:gd name="connsiteY3" fmla="*/ 150125 h 887105"/>
              <a:gd name="connsiteX4" fmla="*/ 464024 w 5513696"/>
              <a:gd name="connsiteY4" fmla="*/ 218364 h 887105"/>
              <a:gd name="connsiteX5" fmla="*/ 491320 w 5513696"/>
              <a:gd name="connsiteY5" fmla="*/ 300251 h 887105"/>
              <a:gd name="connsiteX6" fmla="*/ 545911 w 5513696"/>
              <a:gd name="connsiteY6" fmla="*/ 368490 h 887105"/>
              <a:gd name="connsiteX7" fmla="*/ 627797 w 5513696"/>
              <a:gd name="connsiteY7" fmla="*/ 395785 h 887105"/>
              <a:gd name="connsiteX8" fmla="*/ 914400 w 5513696"/>
              <a:gd name="connsiteY8" fmla="*/ 423081 h 887105"/>
              <a:gd name="connsiteX9" fmla="*/ 955344 w 5513696"/>
              <a:gd name="connsiteY9" fmla="*/ 436728 h 887105"/>
              <a:gd name="connsiteX10" fmla="*/ 1037230 w 5513696"/>
              <a:gd name="connsiteY10" fmla="*/ 491319 h 887105"/>
              <a:gd name="connsiteX11" fmla="*/ 1173708 w 5513696"/>
              <a:gd name="connsiteY11" fmla="*/ 450376 h 887105"/>
              <a:gd name="connsiteX12" fmla="*/ 1201003 w 5513696"/>
              <a:gd name="connsiteY12" fmla="*/ 368490 h 887105"/>
              <a:gd name="connsiteX13" fmla="*/ 1214651 w 5513696"/>
              <a:gd name="connsiteY13" fmla="*/ 327546 h 887105"/>
              <a:gd name="connsiteX14" fmla="*/ 1255594 w 5513696"/>
              <a:gd name="connsiteY14" fmla="*/ 300251 h 887105"/>
              <a:gd name="connsiteX15" fmla="*/ 1296538 w 5513696"/>
              <a:gd name="connsiteY15" fmla="*/ 286603 h 887105"/>
              <a:gd name="connsiteX16" fmla="*/ 1433015 w 5513696"/>
              <a:gd name="connsiteY16" fmla="*/ 232012 h 887105"/>
              <a:gd name="connsiteX17" fmla="*/ 1514902 w 5513696"/>
              <a:gd name="connsiteY17" fmla="*/ 218364 h 887105"/>
              <a:gd name="connsiteX18" fmla="*/ 1596788 w 5513696"/>
              <a:gd name="connsiteY18" fmla="*/ 191069 h 887105"/>
              <a:gd name="connsiteX19" fmla="*/ 1705970 w 5513696"/>
              <a:gd name="connsiteY19" fmla="*/ 204717 h 887105"/>
              <a:gd name="connsiteX20" fmla="*/ 1787857 w 5513696"/>
              <a:gd name="connsiteY20" fmla="*/ 259308 h 887105"/>
              <a:gd name="connsiteX21" fmla="*/ 1801505 w 5513696"/>
              <a:gd name="connsiteY21" fmla="*/ 300251 h 887105"/>
              <a:gd name="connsiteX22" fmla="*/ 1883391 w 5513696"/>
              <a:gd name="connsiteY22" fmla="*/ 368490 h 887105"/>
              <a:gd name="connsiteX23" fmla="*/ 1924335 w 5513696"/>
              <a:gd name="connsiteY23" fmla="*/ 382137 h 887105"/>
              <a:gd name="connsiteX24" fmla="*/ 2006221 w 5513696"/>
              <a:gd name="connsiteY24" fmla="*/ 423081 h 887105"/>
              <a:gd name="connsiteX25" fmla="*/ 2060812 w 5513696"/>
              <a:gd name="connsiteY25" fmla="*/ 409433 h 887105"/>
              <a:gd name="connsiteX26" fmla="*/ 2088108 w 5513696"/>
              <a:gd name="connsiteY26" fmla="*/ 368490 h 887105"/>
              <a:gd name="connsiteX27" fmla="*/ 2101756 w 5513696"/>
              <a:gd name="connsiteY27" fmla="*/ 327546 h 887105"/>
              <a:gd name="connsiteX28" fmla="*/ 2169994 w 5513696"/>
              <a:gd name="connsiteY28" fmla="*/ 313899 h 887105"/>
              <a:gd name="connsiteX29" fmla="*/ 2224585 w 5513696"/>
              <a:gd name="connsiteY29" fmla="*/ 300251 h 887105"/>
              <a:gd name="connsiteX30" fmla="*/ 2374711 w 5513696"/>
              <a:gd name="connsiteY30" fmla="*/ 341194 h 887105"/>
              <a:gd name="connsiteX31" fmla="*/ 2429302 w 5513696"/>
              <a:gd name="connsiteY31" fmla="*/ 354842 h 887105"/>
              <a:gd name="connsiteX32" fmla="*/ 2470245 w 5513696"/>
              <a:gd name="connsiteY32" fmla="*/ 368490 h 887105"/>
              <a:gd name="connsiteX33" fmla="*/ 2647666 w 5513696"/>
              <a:gd name="connsiteY33" fmla="*/ 354842 h 887105"/>
              <a:gd name="connsiteX34" fmla="*/ 2688609 w 5513696"/>
              <a:gd name="connsiteY34" fmla="*/ 341194 h 887105"/>
              <a:gd name="connsiteX35" fmla="*/ 2838735 w 5513696"/>
              <a:gd name="connsiteY35" fmla="*/ 300251 h 887105"/>
              <a:gd name="connsiteX36" fmla="*/ 3166281 w 5513696"/>
              <a:gd name="connsiteY36" fmla="*/ 354842 h 887105"/>
              <a:gd name="connsiteX37" fmla="*/ 3179929 w 5513696"/>
              <a:gd name="connsiteY37" fmla="*/ 409433 h 887105"/>
              <a:gd name="connsiteX38" fmla="*/ 3193576 w 5513696"/>
              <a:gd name="connsiteY38" fmla="*/ 450376 h 887105"/>
              <a:gd name="connsiteX39" fmla="*/ 3084394 w 5513696"/>
              <a:gd name="connsiteY39" fmla="*/ 504967 h 887105"/>
              <a:gd name="connsiteX40" fmla="*/ 3098042 w 5513696"/>
              <a:gd name="connsiteY40" fmla="*/ 586854 h 887105"/>
              <a:gd name="connsiteX41" fmla="*/ 3289111 w 5513696"/>
              <a:gd name="connsiteY41" fmla="*/ 600502 h 887105"/>
              <a:gd name="connsiteX42" fmla="*/ 3671248 w 5513696"/>
              <a:gd name="connsiteY42" fmla="*/ 573206 h 887105"/>
              <a:gd name="connsiteX43" fmla="*/ 3712191 w 5513696"/>
              <a:gd name="connsiteY43" fmla="*/ 559558 h 887105"/>
              <a:gd name="connsiteX44" fmla="*/ 3753135 w 5513696"/>
              <a:gd name="connsiteY44" fmla="*/ 532263 h 887105"/>
              <a:gd name="connsiteX45" fmla="*/ 3794078 w 5513696"/>
              <a:gd name="connsiteY45" fmla="*/ 518615 h 887105"/>
              <a:gd name="connsiteX46" fmla="*/ 3835021 w 5513696"/>
              <a:gd name="connsiteY46" fmla="*/ 491319 h 887105"/>
              <a:gd name="connsiteX47" fmla="*/ 3916908 w 5513696"/>
              <a:gd name="connsiteY47" fmla="*/ 464024 h 887105"/>
              <a:gd name="connsiteX48" fmla="*/ 3985147 w 5513696"/>
              <a:gd name="connsiteY48" fmla="*/ 477672 h 887105"/>
              <a:gd name="connsiteX49" fmla="*/ 4067033 w 5513696"/>
              <a:gd name="connsiteY49" fmla="*/ 532263 h 887105"/>
              <a:gd name="connsiteX50" fmla="*/ 4094329 w 5513696"/>
              <a:gd name="connsiteY50" fmla="*/ 573206 h 887105"/>
              <a:gd name="connsiteX51" fmla="*/ 4176215 w 5513696"/>
              <a:gd name="connsiteY51" fmla="*/ 614149 h 887105"/>
              <a:gd name="connsiteX52" fmla="*/ 4258102 w 5513696"/>
              <a:gd name="connsiteY52" fmla="*/ 668740 h 887105"/>
              <a:gd name="connsiteX53" fmla="*/ 4353636 w 5513696"/>
              <a:gd name="connsiteY53" fmla="*/ 723331 h 887105"/>
              <a:gd name="connsiteX54" fmla="*/ 4408227 w 5513696"/>
              <a:gd name="connsiteY54" fmla="*/ 736979 h 887105"/>
              <a:gd name="connsiteX55" fmla="*/ 4490114 w 5513696"/>
              <a:gd name="connsiteY55" fmla="*/ 791570 h 887105"/>
              <a:gd name="connsiteX56" fmla="*/ 4531057 w 5513696"/>
              <a:gd name="connsiteY56" fmla="*/ 805218 h 887105"/>
              <a:gd name="connsiteX57" fmla="*/ 4612944 w 5513696"/>
              <a:gd name="connsiteY57" fmla="*/ 859809 h 887105"/>
              <a:gd name="connsiteX58" fmla="*/ 4694830 w 5513696"/>
              <a:gd name="connsiteY58" fmla="*/ 887105 h 887105"/>
              <a:gd name="connsiteX59" fmla="*/ 5213445 w 5513696"/>
              <a:gd name="connsiteY59" fmla="*/ 873457 h 887105"/>
              <a:gd name="connsiteX60" fmla="*/ 5295332 w 5513696"/>
              <a:gd name="connsiteY60" fmla="*/ 846161 h 887105"/>
              <a:gd name="connsiteX61" fmla="*/ 5336275 w 5513696"/>
              <a:gd name="connsiteY61" fmla="*/ 832514 h 887105"/>
              <a:gd name="connsiteX62" fmla="*/ 5281684 w 5513696"/>
              <a:gd name="connsiteY62" fmla="*/ 709684 h 887105"/>
              <a:gd name="connsiteX63" fmla="*/ 5254388 w 5513696"/>
              <a:gd name="connsiteY63" fmla="*/ 668740 h 887105"/>
              <a:gd name="connsiteX64" fmla="*/ 5172502 w 5513696"/>
              <a:gd name="connsiteY64" fmla="*/ 641445 h 887105"/>
              <a:gd name="connsiteX65" fmla="*/ 5117911 w 5513696"/>
              <a:gd name="connsiteY65" fmla="*/ 573206 h 887105"/>
              <a:gd name="connsiteX66" fmla="*/ 5036024 w 5513696"/>
              <a:gd name="connsiteY66" fmla="*/ 545911 h 887105"/>
              <a:gd name="connsiteX67" fmla="*/ 5145206 w 5513696"/>
              <a:gd name="connsiteY67" fmla="*/ 491319 h 887105"/>
              <a:gd name="connsiteX68" fmla="*/ 5213445 w 5513696"/>
              <a:gd name="connsiteY68" fmla="*/ 436728 h 887105"/>
              <a:gd name="connsiteX69" fmla="*/ 5240741 w 5513696"/>
              <a:gd name="connsiteY69" fmla="*/ 395785 h 887105"/>
              <a:gd name="connsiteX70" fmla="*/ 5295332 w 5513696"/>
              <a:gd name="connsiteY70" fmla="*/ 382137 h 887105"/>
              <a:gd name="connsiteX71" fmla="*/ 5349923 w 5513696"/>
              <a:gd name="connsiteY71" fmla="*/ 300251 h 887105"/>
              <a:gd name="connsiteX72" fmla="*/ 5363570 w 5513696"/>
              <a:gd name="connsiteY72" fmla="*/ 109182 h 887105"/>
              <a:gd name="connsiteX73" fmla="*/ 5445457 w 5513696"/>
              <a:gd name="connsiteY73" fmla="*/ 81887 h 887105"/>
              <a:gd name="connsiteX74" fmla="*/ 5486400 w 5513696"/>
              <a:gd name="connsiteY74" fmla="*/ 40943 h 887105"/>
              <a:gd name="connsiteX75" fmla="*/ 5513696 w 5513696"/>
              <a:gd name="connsiteY75" fmla="*/ 0 h 88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513696" h="887105">
                <a:moveTo>
                  <a:pt x="0" y="68239"/>
                </a:moveTo>
                <a:cubicBezTo>
                  <a:pt x="31845" y="63690"/>
                  <a:pt x="63367" y="54591"/>
                  <a:pt x="95535" y="54591"/>
                </a:cubicBezTo>
                <a:cubicBezTo>
                  <a:pt x="217179" y="54591"/>
                  <a:pt x="226989" y="60159"/>
                  <a:pt x="313899" y="81887"/>
                </a:cubicBezTo>
                <a:cubicBezTo>
                  <a:pt x="363942" y="156952"/>
                  <a:pt x="313897" y="93258"/>
                  <a:pt x="382138" y="150125"/>
                </a:cubicBezTo>
                <a:cubicBezTo>
                  <a:pt x="487227" y="237699"/>
                  <a:pt x="362365" y="150592"/>
                  <a:pt x="464024" y="218364"/>
                </a:cubicBezTo>
                <a:lnTo>
                  <a:pt x="491320" y="300251"/>
                </a:lnTo>
                <a:cubicBezTo>
                  <a:pt x="506119" y="344648"/>
                  <a:pt x="497600" y="347018"/>
                  <a:pt x="545911" y="368490"/>
                </a:cubicBezTo>
                <a:cubicBezTo>
                  <a:pt x="572203" y="380175"/>
                  <a:pt x="599155" y="393057"/>
                  <a:pt x="627797" y="395785"/>
                </a:cubicBezTo>
                <a:lnTo>
                  <a:pt x="914400" y="423081"/>
                </a:lnTo>
                <a:cubicBezTo>
                  <a:pt x="928048" y="427630"/>
                  <a:pt x="942768" y="429742"/>
                  <a:pt x="955344" y="436728"/>
                </a:cubicBezTo>
                <a:cubicBezTo>
                  <a:pt x="984021" y="452659"/>
                  <a:pt x="1037230" y="491319"/>
                  <a:pt x="1037230" y="491319"/>
                </a:cubicBezTo>
                <a:cubicBezTo>
                  <a:pt x="1063951" y="487502"/>
                  <a:pt x="1149368" y="489321"/>
                  <a:pt x="1173708" y="450376"/>
                </a:cubicBezTo>
                <a:cubicBezTo>
                  <a:pt x="1188957" y="425978"/>
                  <a:pt x="1191905" y="395785"/>
                  <a:pt x="1201003" y="368490"/>
                </a:cubicBezTo>
                <a:cubicBezTo>
                  <a:pt x="1205552" y="354842"/>
                  <a:pt x="1202681" y="335526"/>
                  <a:pt x="1214651" y="327546"/>
                </a:cubicBezTo>
                <a:cubicBezTo>
                  <a:pt x="1228299" y="318448"/>
                  <a:pt x="1240923" y="307586"/>
                  <a:pt x="1255594" y="300251"/>
                </a:cubicBezTo>
                <a:cubicBezTo>
                  <a:pt x="1268461" y="293817"/>
                  <a:pt x="1283315" y="292270"/>
                  <a:pt x="1296538" y="286603"/>
                </a:cubicBezTo>
                <a:cubicBezTo>
                  <a:pt x="1353235" y="262304"/>
                  <a:pt x="1365244" y="243307"/>
                  <a:pt x="1433015" y="232012"/>
                </a:cubicBezTo>
                <a:cubicBezTo>
                  <a:pt x="1460311" y="227463"/>
                  <a:pt x="1488056" y="225075"/>
                  <a:pt x="1514902" y="218364"/>
                </a:cubicBezTo>
                <a:cubicBezTo>
                  <a:pt x="1542815" y="211386"/>
                  <a:pt x="1596788" y="191069"/>
                  <a:pt x="1596788" y="191069"/>
                </a:cubicBezTo>
                <a:cubicBezTo>
                  <a:pt x="1633182" y="195618"/>
                  <a:pt x="1671430" y="192381"/>
                  <a:pt x="1705970" y="204717"/>
                </a:cubicBezTo>
                <a:cubicBezTo>
                  <a:pt x="1736864" y="215751"/>
                  <a:pt x="1787857" y="259308"/>
                  <a:pt x="1787857" y="259308"/>
                </a:cubicBezTo>
                <a:cubicBezTo>
                  <a:pt x="1792406" y="272956"/>
                  <a:pt x="1793525" y="288281"/>
                  <a:pt x="1801505" y="300251"/>
                </a:cubicBezTo>
                <a:cubicBezTo>
                  <a:pt x="1816596" y="322887"/>
                  <a:pt x="1858216" y="355903"/>
                  <a:pt x="1883391" y="368490"/>
                </a:cubicBezTo>
                <a:cubicBezTo>
                  <a:pt x="1896258" y="374924"/>
                  <a:pt x="1910687" y="377588"/>
                  <a:pt x="1924335" y="382137"/>
                </a:cubicBezTo>
                <a:cubicBezTo>
                  <a:pt x="1945035" y="395938"/>
                  <a:pt x="1977969" y="423081"/>
                  <a:pt x="2006221" y="423081"/>
                </a:cubicBezTo>
                <a:cubicBezTo>
                  <a:pt x="2024978" y="423081"/>
                  <a:pt x="2042615" y="413982"/>
                  <a:pt x="2060812" y="409433"/>
                </a:cubicBezTo>
                <a:cubicBezTo>
                  <a:pt x="2069911" y="395785"/>
                  <a:pt x="2080772" y="383161"/>
                  <a:pt x="2088108" y="368490"/>
                </a:cubicBezTo>
                <a:cubicBezTo>
                  <a:pt x="2094542" y="355623"/>
                  <a:pt x="2089786" y="335526"/>
                  <a:pt x="2101756" y="327546"/>
                </a:cubicBezTo>
                <a:cubicBezTo>
                  <a:pt x="2121057" y="314679"/>
                  <a:pt x="2147350" y="318931"/>
                  <a:pt x="2169994" y="313899"/>
                </a:cubicBezTo>
                <a:cubicBezTo>
                  <a:pt x="2188304" y="309830"/>
                  <a:pt x="2206388" y="304800"/>
                  <a:pt x="2224585" y="300251"/>
                </a:cubicBezTo>
                <a:cubicBezTo>
                  <a:pt x="2301120" y="325763"/>
                  <a:pt x="2251568" y="310408"/>
                  <a:pt x="2374711" y="341194"/>
                </a:cubicBezTo>
                <a:cubicBezTo>
                  <a:pt x="2392908" y="345743"/>
                  <a:pt x="2411508" y="348910"/>
                  <a:pt x="2429302" y="354842"/>
                </a:cubicBezTo>
                <a:lnTo>
                  <a:pt x="2470245" y="368490"/>
                </a:lnTo>
                <a:cubicBezTo>
                  <a:pt x="2529385" y="363941"/>
                  <a:pt x="2588809" y="362199"/>
                  <a:pt x="2647666" y="354842"/>
                </a:cubicBezTo>
                <a:cubicBezTo>
                  <a:pt x="2661941" y="353058"/>
                  <a:pt x="2674730" y="344979"/>
                  <a:pt x="2688609" y="341194"/>
                </a:cubicBezTo>
                <a:cubicBezTo>
                  <a:pt x="2857931" y="295016"/>
                  <a:pt x="2744491" y="331666"/>
                  <a:pt x="2838735" y="300251"/>
                </a:cubicBezTo>
                <a:cubicBezTo>
                  <a:pt x="2907588" y="303530"/>
                  <a:pt x="3105541" y="248547"/>
                  <a:pt x="3166281" y="354842"/>
                </a:cubicBezTo>
                <a:cubicBezTo>
                  <a:pt x="3175587" y="371128"/>
                  <a:pt x="3174776" y="391398"/>
                  <a:pt x="3179929" y="409433"/>
                </a:cubicBezTo>
                <a:cubicBezTo>
                  <a:pt x="3183881" y="423265"/>
                  <a:pt x="3189027" y="436728"/>
                  <a:pt x="3193576" y="450376"/>
                </a:cubicBezTo>
                <a:cubicBezTo>
                  <a:pt x="3142344" y="604080"/>
                  <a:pt x="3255469" y="305379"/>
                  <a:pt x="3084394" y="504967"/>
                </a:cubicBezTo>
                <a:cubicBezTo>
                  <a:pt x="3066385" y="525977"/>
                  <a:pt x="3072966" y="575152"/>
                  <a:pt x="3098042" y="586854"/>
                </a:cubicBezTo>
                <a:cubicBezTo>
                  <a:pt x="3155904" y="613856"/>
                  <a:pt x="3225421" y="595953"/>
                  <a:pt x="3289111" y="600502"/>
                </a:cubicBezTo>
                <a:cubicBezTo>
                  <a:pt x="3411379" y="594944"/>
                  <a:pt x="3547333" y="600743"/>
                  <a:pt x="3671248" y="573206"/>
                </a:cubicBezTo>
                <a:cubicBezTo>
                  <a:pt x="3685291" y="570085"/>
                  <a:pt x="3699324" y="565992"/>
                  <a:pt x="3712191" y="559558"/>
                </a:cubicBezTo>
                <a:cubicBezTo>
                  <a:pt x="3726862" y="552223"/>
                  <a:pt x="3738464" y="539598"/>
                  <a:pt x="3753135" y="532263"/>
                </a:cubicBezTo>
                <a:cubicBezTo>
                  <a:pt x="3766002" y="525829"/>
                  <a:pt x="3781211" y="525049"/>
                  <a:pt x="3794078" y="518615"/>
                </a:cubicBezTo>
                <a:cubicBezTo>
                  <a:pt x="3808749" y="511279"/>
                  <a:pt x="3820032" y="497981"/>
                  <a:pt x="3835021" y="491319"/>
                </a:cubicBezTo>
                <a:cubicBezTo>
                  <a:pt x="3861313" y="479634"/>
                  <a:pt x="3916908" y="464024"/>
                  <a:pt x="3916908" y="464024"/>
                </a:cubicBezTo>
                <a:cubicBezTo>
                  <a:pt x="3939654" y="468573"/>
                  <a:pt x="3964029" y="468073"/>
                  <a:pt x="3985147" y="477672"/>
                </a:cubicBezTo>
                <a:cubicBezTo>
                  <a:pt x="4015012" y="491247"/>
                  <a:pt x="4067033" y="532263"/>
                  <a:pt x="4067033" y="532263"/>
                </a:cubicBezTo>
                <a:cubicBezTo>
                  <a:pt x="4076132" y="545911"/>
                  <a:pt x="4082731" y="561608"/>
                  <a:pt x="4094329" y="573206"/>
                </a:cubicBezTo>
                <a:cubicBezTo>
                  <a:pt x="4120787" y="599664"/>
                  <a:pt x="4142913" y="603049"/>
                  <a:pt x="4176215" y="614149"/>
                </a:cubicBezTo>
                <a:lnTo>
                  <a:pt x="4258102" y="668740"/>
                </a:lnTo>
                <a:cubicBezTo>
                  <a:pt x="4292045" y="691369"/>
                  <a:pt x="4314052" y="708487"/>
                  <a:pt x="4353636" y="723331"/>
                </a:cubicBezTo>
                <a:cubicBezTo>
                  <a:pt x="4371199" y="729917"/>
                  <a:pt x="4390030" y="732430"/>
                  <a:pt x="4408227" y="736979"/>
                </a:cubicBezTo>
                <a:cubicBezTo>
                  <a:pt x="4435523" y="755176"/>
                  <a:pt x="4458992" y="781196"/>
                  <a:pt x="4490114" y="791570"/>
                </a:cubicBezTo>
                <a:cubicBezTo>
                  <a:pt x="4503762" y="796119"/>
                  <a:pt x="4518481" y="798232"/>
                  <a:pt x="4531057" y="805218"/>
                </a:cubicBezTo>
                <a:cubicBezTo>
                  <a:pt x="4559734" y="821150"/>
                  <a:pt x="4581822" y="849435"/>
                  <a:pt x="4612944" y="859809"/>
                </a:cubicBezTo>
                <a:lnTo>
                  <a:pt x="4694830" y="887105"/>
                </a:lnTo>
                <a:cubicBezTo>
                  <a:pt x="4867702" y="882556"/>
                  <a:pt x="5040914" y="885221"/>
                  <a:pt x="5213445" y="873457"/>
                </a:cubicBezTo>
                <a:cubicBezTo>
                  <a:pt x="5242151" y="871500"/>
                  <a:pt x="5268036" y="855259"/>
                  <a:pt x="5295332" y="846161"/>
                </a:cubicBezTo>
                <a:lnTo>
                  <a:pt x="5336275" y="832514"/>
                </a:lnTo>
                <a:cubicBezTo>
                  <a:pt x="5312930" y="669099"/>
                  <a:pt x="5353154" y="781154"/>
                  <a:pt x="5281684" y="709684"/>
                </a:cubicBezTo>
                <a:cubicBezTo>
                  <a:pt x="5270085" y="698085"/>
                  <a:pt x="5268298" y="677434"/>
                  <a:pt x="5254388" y="668740"/>
                </a:cubicBezTo>
                <a:cubicBezTo>
                  <a:pt x="5229990" y="653491"/>
                  <a:pt x="5172502" y="641445"/>
                  <a:pt x="5172502" y="641445"/>
                </a:cubicBezTo>
                <a:cubicBezTo>
                  <a:pt x="5157703" y="597048"/>
                  <a:pt x="5166222" y="594678"/>
                  <a:pt x="5117911" y="573206"/>
                </a:cubicBezTo>
                <a:cubicBezTo>
                  <a:pt x="5091619" y="561521"/>
                  <a:pt x="5036024" y="545911"/>
                  <a:pt x="5036024" y="545911"/>
                </a:cubicBezTo>
                <a:cubicBezTo>
                  <a:pt x="5072418" y="527714"/>
                  <a:pt x="5122635" y="525175"/>
                  <a:pt x="5145206" y="491319"/>
                </a:cubicBezTo>
                <a:cubicBezTo>
                  <a:pt x="5180482" y="438406"/>
                  <a:pt x="5156941" y="455563"/>
                  <a:pt x="5213445" y="436728"/>
                </a:cubicBezTo>
                <a:cubicBezTo>
                  <a:pt x="5222544" y="423080"/>
                  <a:pt x="5227093" y="404883"/>
                  <a:pt x="5240741" y="395785"/>
                </a:cubicBezTo>
                <a:cubicBezTo>
                  <a:pt x="5256348" y="385380"/>
                  <a:pt x="5281216" y="394489"/>
                  <a:pt x="5295332" y="382137"/>
                </a:cubicBezTo>
                <a:cubicBezTo>
                  <a:pt x="5320020" y="360535"/>
                  <a:pt x="5349923" y="300251"/>
                  <a:pt x="5349923" y="300251"/>
                </a:cubicBezTo>
                <a:cubicBezTo>
                  <a:pt x="5354472" y="236561"/>
                  <a:pt x="5337977" y="167680"/>
                  <a:pt x="5363570" y="109182"/>
                </a:cubicBezTo>
                <a:cubicBezTo>
                  <a:pt x="5375102" y="82822"/>
                  <a:pt x="5445457" y="81887"/>
                  <a:pt x="5445457" y="81887"/>
                </a:cubicBezTo>
                <a:cubicBezTo>
                  <a:pt x="5459105" y="68239"/>
                  <a:pt x="5474044" y="55770"/>
                  <a:pt x="5486400" y="40943"/>
                </a:cubicBezTo>
                <a:cubicBezTo>
                  <a:pt x="5496901" y="28342"/>
                  <a:pt x="5513696" y="0"/>
                  <a:pt x="5513696"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Freeform 12"/>
          <p:cNvSpPr/>
          <p:nvPr/>
        </p:nvSpPr>
        <p:spPr>
          <a:xfrm>
            <a:off x="5459104" y="4230806"/>
            <a:ext cx="2866030" cy="509089"/>
          </a:xfrm>
          <a:custGeom>
            <a:avLst/>
            <a:gdLst>
              <a:gd name="connsiteX0" fmla="*/ 0 w 2866030"/>
              <a:gd name="connsiteY0" fmla="*/ 0 h 509089"/>
              <a:gd name="connsiteX1" fmla="*/ 191069 w 2866030"/>
              <a:gd name="connsiteY1" fmla="*/ 13648 h 509089"/>
              <a:gd name="connsiteX2" fmla="*/ 272956 w 2866030"/>
              <a:gd name="connsiteY2" fmla="*/ 54591 h 509089"/>
              <a:gd name="connsiteX3" fmla="*/ 354842 w 2866030"/>
              <a:gd name="connsiteY3" fmla="*/ 95534 h 509089"/>
              <a:gd name="connsiteX4" fmla="*/ 436729 w 2866030"/>
              <a:gd name="connsiteY4" fmla="*/ 150125 h 509089"/>
              <a:gd name="connsiteX5" fmla="*/ 477672 w 2866030"/>
              <a:gd name="connsiteY5" fmla="*/ 177421 h 509089"/>
              <a:gd name="connsiteX6" fmla="*/ 791571 w 2866030"/>
              <a:gd name="connsiteY6" fmla="*/ 136478 h 509089"/>
              <a:gd name="connsiteX7" fmla="*/ 900753 w 2866030"/>
              <a:gd name="connsiteY7" fmla="*/ 109182 h 509089"/>
              <a:gd name="connsiteX8" fmla="*/ 996287 w 2866030"/>
              <a:gd name="connsiteY8" fmla="*/ 150125 h 509089"/>
              <a:gd name="connsiteX9" fmla="*/ 1009935 w 2866030"/>
              <a:gd name="connsiteY9" fmla="*/ 191069 h 509089"/>
              <a:gd name="connsiteX10" fmla="*/ 1078174 w 2866030"/>
              <a:gd name="connsiteY10" fmla="*/ 272955 h 509089"/>
              <a:gd name="connsiteX11" fmla="*/ 1119117 w 2866030"/>
              <a:gd name="connsiteY11" fmla="*/ 300251 h 509089"/>
              <a:gd name="connsiteX12" fmla="*/ 1173708 w 2866030"/>
              <a:gd name="connsiteY12" fmla="*/ 313898 h 509089"/>
              <a:gd name="connsiteX13" fmla="*/ 1214651 w 2866030"/>
              <a:gd name="connsiteY13" fmla="*/ 341194 h 509089"/>
              <a:gd name="connsiteX14" fmla="*/ 1351129 w 2866030"/>
              <a:gd name="connsiteY14" fmla="*/ 382137 h 509089"/>
              <a:gd name="connsiteX15" fmla="*/ 1446663 w 2866030"/>
              <a:gd name="connsiteY15" fmla="*/ 409433 h 509089"/>
              <a:gd name="connsiteX16" fmla="*/ 1678675 w 2866030"/>
              <a:gd name="connsiteY16" fmla="*/ 423081 h 509089"/>
              <a:gd name="connsiteX17" fmla="*/ 1746914 w 2866030"/>
              <a:gd name="connsiteY17" fmla="*/ 436728 h 509089"/>
              <a:gd name="connsiteX18" fmla="*/ 1828800 w 2866030"/>
              <a:gd name="connsiteY18" fmla="*/ 464024 h 509089"/>
              <a:gd name="connsiteX19" fmla="*/ 1787857 w 2866030"/>
              <a:gd name="connsiteY19" fmla="*/ 327546 h 509089"/>
              <a:gd name="connsiteX20" fmla="*/ 1774209 w 2866030"/>
              <a:gd name="connsiteY20" fmla="*/ 286603 h 509089"/>
              <a:gd name="connsiteX21" fmla="*/ 1760562 w 2866030"/>
              <a:gd name="connsiteY21" fmla="*/ 245660 h 509089"/>
              <a:gd name="connsiteX22" fmla="*/ 1774209 w 2866030"/>
              <a:gd name="connsiteY22" fmla="*/ 204716 h 509089"/>
              <a:gd name="connsiteX23" fmla="*/ 2006221 w 2866030"/>
              <a:gd name="connsiteY23" fmla="*/ 191069 h 509089"/>
              <a:gd name="connsiteX24" fmla="*/ 2088108 w 2866030"/>
              <a:gd name="connsiteY24" fmla="*/ 232012 h 509089"/>
              <a:gd name="connsiteX25" fmla="*/ 2169995 w 2866030"/>
              <a:gd name="connsiteY25" fmla="*/ 272955 h 509089"/>
              <a:gd name="connsiteX26" fmla="*/ 2210938 w 2866030"/>
              <a:gd name="connsiteY26" fmla="*/ 300251 h 509089"/>
              <a:gd name="connsiteX27" fmla="*/ 2251881 w 2866030"/>
              <a:gd name="connsiteY27" fmla="*/ 313898 h 509089"/>
              <a:gd name="connsiteX28" fmla="*/ 2306472 w 2866030"/>
              <a:gd name="connsiteY28" fmla="*/ 341194 h 509089"/>
              <a:gd name="connsiteX29" fmla="*/ 2333768 w 2866030"/>
              <a:gd name="connsiteY29" fmla="*/ 382137 h 509089"/>
              <a:gd name="connsiteX30" fmla="*/ 2497541 w 2866030"/>
              <a:gd name="connsiteY30" fmla="*/ 395785 h 509089"/>
              <a:gd name="connsiteX31" fmla="*/ 2538484 w 2866030"/>
              <a:gd name="connsiteY31" fmla="*/ 409433 h 509089"/>
              <a:gd name="connsiteX32" fmla="*/ 2647666 w 2866030"/>
              <a:gd name="connsiteY32" fmla="*/ 450376 h 509089"/>
              <a:gd name="connsiteX33" fmla="*/ 2729553 w 2866030"/>
              <a:gd name="connsiteY33" fmla="*/ 464024 h 509089"/>
              <a:gd name="connsiteX34" fmla="*/ 2784144 w 2866030"/>
              <a:gd name="connsiteY34" fmla="*/ 491319 h 509089"/>
              <a:gd name="connsiteX35" fmla="*/ 2825087 w 2866030"/>
              <a:gd name="connsiteY35" fmla="*/ 504967 h 509089"/>
              <a:gd name="connsiteX36" fmla="*/ 2838735 w 2866030"/>
              <a:gd name="connsiteY36" fmla="*/ 382137 h 509089"/>
              <a:gd name="connsiteX37" fmla="*/ 2866030 w 2866030"/>
              <a:gd name="connsiteY37" fmla="*/ 300251 h 50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66030" h="509089">
                <a:moveTo>
                  <a:pt x="0" y="0"/>
                </a:moveTo>
                <a:cubicBezTo>
                  <a:pt x="63690" y="4549"/>
                  <a:pt x="127654" y="6188"/>
                  <a:pt x="191069" y="13648"/>
                </a:cubicBezTo>
                <a:cubicBezTo>
                  <a:pt x="235929" y="18926"/>
                  <a:pt x="233319" y="34772"/>
                  <a:pt x="272956" y="54591"/>
                </a:cubicBezTo>
                <a:cubicBezTo>
                  <a:pt x="334506" y="85367"/>
                  <a:pt x="296175" y="46645"/>
                  <a:pt x="354842" y="95534"/>
                </a:cubicBezTo>
                <a:cubicBezTo>
                  <a:pt x="422997" y="152330"/>
                  <a:pt x="364776" y="126142"/>
                  <a:pt x="436729" y="150125"/>
                </a:cubicBezTo>
                <a:cubicBezTo>
                  <a:pt x="450377" y="159224"/>
                  <a:pt x="461301" y="176398"/>
                  <a:pt x="477672" y="177421"/>
                </a:cubicBezTo>
                <a:cubicBezTo>
                  <a:pt x="561732" y="182675"/>
                  <a:pt x="706132" y="157838"/>
                  <a:pt x="791571" y="136478"/>
                </a:cubicBezTo>
                <a:lnTo>
                  <a:pt x="900753" y="109182"/>
                </a:lnTo>
                <a:cubicBezTo>
                  <a:pt x="933533" y="117377"/>
                  <a:pt x="972725" y="120673"/>
                  <a:pt x="996287" y="150125"/>
                </a:cubicBezTo>
                <a:cubicBezTo>
                  <a:pt x="1005274" y="161359"/>
                  <a:pt x="1003501" y="178202"/>
                  <a:pt x="1009935" y="191069"/>
                </a:cubicBezTo>
                <a:cubicBezTo>
                  <a:pt x="1025272" y="221744"/>
                  <a:pt x="1052301" y="251394"/>
                  <a:pt x="1078174" y="272955"/>
                </a:cubicBezTo>
                <a:cubicBezTo>
                  <a:pt x="1090775" y="283456"/>
                  <a:pt x="1104041" y="293790"/>
                  <a:pt x="1119117" y="300251"/>
                </a:cubicBezTo>
                <a:cubicBezTo>
                  <a:pt x="1136357" y="307640"/>
                  <a:pt x="1155511" y="309349"/>
                  <a:pt x="1173708" y="313898"/>
                </a:cubicBezTo>
                <a:cubicBezTo>
                  <a:pt x="1187356" y="322997"/>
                  <a:pt x="1199662" y="334532"/>
                  <a:pt x="1214651" y="341194"/>
                </a:cubicBezTo>
                <a:cubicBezTo>
                  <a:pt x="1273039" y="367145"/>
                  <a:pt x="1295544" y="366256"/>
                  <a:pt x="1351129" y="382137"/>
                </a:cubicBezTo>
                <a:cubicBezTo>
                  <a:pt x="1381837" y="390911"/>
                  <a:pt x="1414661" y="406385"/>
                  <a:pt x="1446663" y="409433"/>
                </a:cubicBezTo>
                <a:cubicBezTo>
                  <a:pt x="1523785" y="416778"/>
                  <a:pt x="1601338" y="418532"/>
                  <a:pt x="1678675" y="423081"/>
                </a:cubicBezTo>
                <a:cubicBezTo>
                  <a:pt x="1701421" y="427630"/>
                  <a:pt x="1724535" y="430625"/>
                  <a:pt x="1746914" y="436728"/>
                </a:cubicBezTo>
                <a:cubicBezTo>
                  <a:pt x="1774672" y="444298"/>
                  <a:pt x="1828800" y="464024"/>
                  <a:pt x="1828800" y="464024"/>
                </a:cubicBezTo>
                <a:cubicBezTo>
                  <a:pt x="1808175" y="381521"/>
                  <a:pt x="1821084" y="427226"/>
                  <a:pt x="1787857" y="327546"/>
                </a:cubicBezTo>
                <a:lnTo>
                  <a:pt x="1774209" y="286603"/>
                </a:lnTo>
                <a:lnTo>
                  <a:pt x="1760562" y="245660"/>
                </a:lnTo>
                <a:cubicBezTo>
                  <a:pt x="1765111" y="232012"/>
                  <a:pt x="1765222" y="215950"/>
                  <a:pt x="1774209" y="204716"/>
                </a:cubicBezTo>
                <a:cubicBezTo>
                  <a:pt x="1826752" y="139037"/>
                  <a:pt x="1960456" y="187800"/>
                  <a:pt x="2006221" y="191069"/>
                </a:cubicBezTo>
                <a:cubicBezTo>
                  <a:pt x="2123566" y="269296"/>
                  <a:pt x="1975095" y="175505"/>
                  <a:pt x="2088108" y="232012"/>
                </a:cubicBezTo>
                <a:cubicBezTo>
                  <a:pt x="2193932" y="284924"/>
                  <a:pt x="2067083" y="238651"/>
                  <a:pt x="2169995" y="272955"/>
                </a:cubicBezTo>
                <a:cubicBezTo>
                  <a:pt x="2183643" y="282054"/>
                  <a:pt x="2196267" y="292916"/>
                  <a:pt x="2210938" y="300251"/>
                </a:cubicBezTo>
                <a:cubicBezTo>
                  <a:pt x="2223805" y="306685"/>
                  <a:pt x="2238658" y="308231"/>
                  <a:pt x="2251881" y="313898"/>
                </a:cubicBezTo>
                <a:cubicBezTo>
                  <a:pt x="2270581" y="321912"/>
                  <a:pt x="2288275" y="332095"/>
                  <a:pt x="2306472" y="341194"/>
                </a:cubicBezTo>
                <a:cubicBezTo>
                  <a:pt x="2315571" y="354842"/>
                  <a:pt x="2317997" y="377631"/>
                  <a:pt x="2333768" y="382137"/>
                </a:cubicBezTo>
                <a:cubicBezTo>
                  <a:pt x="2386441" y="397186"/>
                  <a:pt x="2443241" y="388545"/>
                  <a:pt x="2497541" y="395785"/>
                </a:cubicBezTo>
                <a:cubicBezTo>
                  <a:pt x="2511801" y="397686"/>
                  <a:pt x="2524964" y="404517"/>
                  <a:pt x="2538484" y="409433"/>
                </a:cubicBezTo>
                <a:cubicBezTo>
                  <a:pt x="2575013" y="422716"/>
                  <a:pt x="2610293" y="439698"/>
                  <a:pt x="2647666" y="450376"/>
                </a:cubicBezTo>
                <a:cubicBezTo>
                  <a:pt x="2674273" y="457978"/>
                  <a:pt x="2702257" y="459475"/>
                  <a:pt x="2729553" y="464024"/>
                </a:cubicBezTo>
                <a:cubicBezTo>
                  <a:pt x="2747750" y="473122"/>
                  <a:pt x="2765444" y="483305"/>
                  <a:pt x="2784144" y="491319"/>
                </a:cubicBezTo>
                <a:cubicBezTo>
                  <a:pt x="2797367" y="496986"/>
                  <a:pt x="2818653" y="517834"/>
                  <a:pt x="2825087" y="504967"/>
                </a:cubicBezTo>
                <a:cubicBezTo>
                  <a:pt x="2843510" y="468121"/>
                  <a:pt x="2830656" y="422532"/>
                  <a:pt x="2838735" y="382137"/>
                </a:cubicBezTo>
                <a:cubicBezTo>
                  <a:pt x="2844378" y="353924"/>
                  <a:pt x="2866030" y="300251"/>
                  <a:pt x="2866030" y="300251"/>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22772886"/>
      </p:ext>
    </p:extLst>
  </p:cSld>
  <p:clrMapOvr>
    <a:masterClrMapping/>
  </p:clrMapOvr>
  <mc:AlternateContent xmlns:mc="http://schemas.openxmlformats.org/markup-compatibility/2006" xmlns:p14="http://schemas.microsoft.com/office/powerpoint/2010/main">
    <mc:Choice Requires="p14">
      <p:transition spd="slow" p14:dur="2000" advTm="20978"/>
    </mc:Choice>
    <mc:Fallback xmlns="">
      <p:transition spd="slow" advTm="2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500"/>
                                        <p:tgtEl>
                                          <p:spTgt spid="6"/>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5" grpId="0"/>
      <p:bldP spid="7"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836738" y="1919456"/>
            <a:ext cx="3661802" cy="4167847"/>
          </a:xfrm>
          <a:prstGeom prst="rect">
            <a:avLst/>
          </a:prstGeom>
        </p:spPr>
      </p:pic>
      <p:grpSp>
        <p:nvGrpSpPr>
          <p:cNvPr id="22" name="Group 21"/>
          <p:cNvGrpSpPr/>
          <p:nvPr/>
        </p:nvGrpSpPr>
        <p:grpSpPr>
          <a:xfrm>
            <a:off x="8620141" y="1871000"/>
            <a:ext cx="3427480" cy="4176881"/>
            <a:chOff x="7272604" y="1293477"/>
            <a:chExt cx="4839186" cy="5576586"/>
          </a:xfrm>
        </p:grpSpPr>
        <p:pic>
          <p:nvPicPr>
            <p:cNvPr id="4" name="Picture 3"/>
            <p:cNvPicPr>
              <a:picLocks noChangeAspect="1"/>
            </p:cNvPicPr>
            <p:nvPr/>
          </p:nvPicPr>
          <p:blipFill>
            <a:blip r:embed="rId7"/>
            <a:stretch>
              <a:fillRect/>
            </a:stretch>
          </p:blipFill>
          <p:spPr>
            <a:xfrm>
              <a:off x="7272604" y="1293477"/>
              <a:ext cx="4839186" cy="5576586"/>
            </a:xfrm>
            <a:prstGeom prst="rect">
              <a:avLst/>
            </a:prstGeom>
          </p:spPr>
        </p:pic>
        <p:pic>
          <p:nvPicPr>
            <p:cNvPr id="8" name="Picture 7"/>
            <p:cNvPicPr>
              <a:picLocks noChangeAspect="1"/>
            </p:cNvPicPr>
            <p:nvPr/>
          </p:nvPicPr>
          <p:blipFill rotWithShape="1">
            <a:blip r:embed="rId8"/>
            <a:srcRect r="80802"/>
            <a:stretch/>
          </p:blipFill>
          <p:spPr>
            <a:xfrm>
              <a:off x="7577634" y="3876676"/>
              <a:ext cx="1004892" cy="906922"/>
            </a:xfrm>
            <a:prstGeom prst="rect">
              <a:avLst/>
            </a:prstGeom>
          </p:spPr>
        </p:pic>
        <p:pic>
          <p:nvPicPr>
            <p:cNvPr id="9" name="Picture 8"/>
            <p:cNvPicPr>
              <a:picLocks noChangeAspect="1"/>
            </p:cNvPicPr>
            <p:nvPr/>
          </p:nvPicPr>
          <p:blipFill rotWithShape="1">
            <a:blip r:embed="rId8"/>
            <a:srcRect l="19018" r="44776"/>
            <a:stretch/>
          </p:blipFill>
          <p:spPr>
            <a:xfrm>
              <a:off x="7351010" y="5801908"/>
              <a:ext cx="2017579" cy="965502"/>
            </a:xfrm>
            <a:prstGeom prst="rect">
              <a:avLst/>
            </a:prstGeom>
          </p:spPr>
        </p:pic>
        <p:pic>
          <p:nvPicPr>
            <p:cNvPr id="10" name="Picture 9"/>
            <p:cNvPicPr>
              <a:picLocks noChangeAspect="1"/>
            </p:cNvPicPr>
            <p:nvPr/>
          </p:nvPicPr>
          <p:blipFill rotWithShape="1">
            <a:blip r:embed="rId8"/>
            <a:srcRect l="60628" r="24421"/>
            <a:stretch/>
          </p:blipFill>
          <p:spPr>
            <a:xfrm>
              <a:off x="7351010" y="4794243"/>
              <a:ext cx="851531" cy="986826"/>
            </a:xfrm>
            <a:prstGeom prst="rect">
              <a:avLst/>
            </a:prstGeom>
          </p:spPr>
        </p:pic>
        <p:pic>
          <p:nvPicPr>
            <p:cNvPr id="11" name="Picture 10"/>
            <p:cNvPicPr>
              <a:picLocks noChangeAspect="1"/>
            </p:cNvPicPr>
            <p:nvPr/>
          </p:nvPicPr>
          <p:blipFill rotWithShape="1">
            <a:blip r:embed="rId8"/>
            <a:srcRect l="84225" t="5555"/>
            <a:stretch/>
          </p:blipFill>
          <p:spPr>
            <a:xfrm>
              <a:off x="8234626" y="4834444"/>
              <a:ext cx="912596" cy="946625"/>
            </a:xfrm>
            <a:prstGeom prst="rect">
              <a:avLst/>
            </a:prstGeom>
          </p:spPr>
        </p:pic>
      </p:grpSp>
      <p:sp>
        <p:nvSpPr>
          <p:cNvPr id="18" name="Rectangle 17">
            <a:extLst>
              <a:ext uri="{FF2B5EF4-FFF2-40B4-BE49-F238E27FC236}">
                <a16:creationId xmlns:a16="http://schemas.microsoft.com/office/drawing/2014/main" id="{67EA4444-801D-4A4F-98E0-4684B8056EC1}"/>
              </a:ext>
            </a:extLst>
          </p:cNvPr>
          <p:cNvSpPr/>
          <p:nvPr/>
        </p:nvSpPr>
        <p:spPr>
          <a:xfrm>
            <a:off x="3615930" y="150028"/>
            <a:ext cx="6488747" cy="1107996"/>
          </a:xfrm>
          <a:prstGeom prst="rect">
            <a:avLst/>
          </a:prstGeom>
          <a:noFill/>
        </p:spPr>
        <p:txBody>
          <a:bodyPr wrap="square" lIns="91440" tIns="45720" rIns="91440" bIns="45720">
            <a:spAutoFit/>
          </a:bodyPr>
          <a:lstStyle/>
          <a:p>
            <a:pPr algn="ctr"/>
            <a:r>
              <a:rPr lang="en-US" sz="6600" b="1" dirty="0">
                <a:ln w="13462">
                  <a:solidFill>
                    <a:prstClr val="white"/>
                  </a:solidFill>
                  <a:prstDash val="solid"/>
                </a:ln>
                <a:solidFill>
                  <a:srgbClr val="FF0000"/>
                </a:solidFill>
                <a:effectLst>
                  <a:outerShdw dist="38100" dir="2700000" algn="bl" rotWithShape="0">
                    <a:srgbClr val="5B9BD5"/>
                  </a:outerShdw>
                </a:effectLst>
                <a:latin typeface="#9Slide07 IcielCadena" panose="02000503000000020004" pitchFamily="2" charset="0"/>
              </a:rPr>
              <a:t>AI TINH MẮT ?</a:t>
            </a:r>
          </a:p>
        </p:txBody>
      </p:sp>
      <p:sp>
        <p:nvSpPr>
          <p:cNvPr id="19"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8647907" y="1756530"/>
            <a:ext cx="3371947" cy="400110"/>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000" b="1" dirty="0" err="1">
                <a:solidFill>
                  <a:srgbClr val="000000"/>
                </a:solidFill>
                <a:latin typeface="#9Slide03 SFU Futura_12" panose="00000400000000000000" pitchFamily="2" charset="0"/>
              </a:rPr>
              <a:t>Lược</a:t>
            </a:r>
            <a:r>
              <a:rPr lang="en-US" sz="2000" b="1" dirty="0">
                <a:solidFill>
                  <a:srgbClr val="000000"/>
                </a:solidFill>
                <a:latin typeface="#9Slide03 SFU Futura_12" panose="00000400000000000000" pitchFamily="2" charset="0"/>
              </a:rPr>
              <a:t> </a:t>
            </a:r>
            <a:r>
              <a:rPr lang="en-US" sz="2000" b="1" dirty="0" err="1">
                <a:solidFill>
                  <a:srgbClr val="000000"/>
                </a:solidFill>
                <a:latin typeface="#9Slide03 SFU Futura_12" panose="00000400000000000000" pitchFamily="2" charset="0"/>
              </a:rPr>
              <a:t>đồ</a:t>
            </a:r>
            <a:r>
              <a:rPr lang="en-US" sz="2000" b="1" dirty="0">
                <a:solidFill>
                  <a:srgbClr val="000000"/>
                </a:solidFill>
                <a:latin typeface="#9Slide03 SFU Futura_12" panose="00000400000000000000" pitchFamily="2" charset="0"/>
              </a:rPr>
              <a:t> </a:t>
            </a:r>
            <a:r>
              <a:rPr lang="en-US" sz="2000" b="1" dirty="0" err="1">
                <a:solidFill>
                  <a:srgbClr val="000000"/>
                </a:solidFill>
                <a:latin typeface="#9Slide03 SFU Futura_12" panose="00000400000000000000" pitchFamily="2" charset="0"/>
              </a:rPr>
              <a:t>kinh</a:t>
            </a:r>
            <a:r>
              <a:rPr lang="en-US" sz="2000" b="1" dirty="0">
                <a:solidFill>
                  <a:srgbClr val="000000"/>
                </a:solidFill>
                <a:latin typeface="#9Slide03 SFU Futura_12" panose="00000400000000000000" pitchFamily="2" charset="0"/>
              </a:rPr>
              <a:t> </a:t>
            </a:r>
            <a:r>
              <a:rPr lang="en-US" sz="2000" b="1" dirty="0" err="1">
                <a:solidFill>
                  <a:srgbClr val="000000"/>
                </a:solidFill>
                <a:latin typeface="#9Slide03 SFU Futura_12" panose="00000400000000000000" pitchFamily="2" charset="0"/>
              </a:rPr>
              <a:t>tế</a:t>
            </a:r>
            <a:r>
              <a:rPr lang="en-US" sz="2000" b="1" dirty="0">
                <a:solidFill>
                  <a:srgbClr val="000000"/>
                </a:solidFill>
                <a:latin typeface="#9Slide03 SFU Futura_12" panose="00000400000000000000" pitchFamily="2" charset="0"/>
              </a:rPr>
              <a:t> </a:t>
            </a:r>
            <a:r>
              <a:rPr lang="en-US" sz="2000" b="1" dirty="0" err="1">
                <a:solidFill>
                  <a:srgbClr val="000000"/>
                </a:solidFill>
                <a:latin typeface="#9Slide03 SFU Futura_12" panose="00000400000000000000" pitchFamily="2" charset="0"/>
              </a:rPr>
              <a:t>châu</a:t>
            </a:r>
            <a:r>
              <a:rPr lang="en-US" sz="2000" b="1" dirty="0">
                <a:solidFill>
                  <a:srgbClr val="000000"/>
                </a:solidFill>
                <a:latin typeface="#9Slide03 SFU Futura_12" panose="00000400000000000000" pitchFamily="2" charset="0"/>
              </a:rPr>
              <a:t> Phi</a:t>
            </a:r>
          </a:p>
        </p:txBody>
      </p:sp>
      <p:sp>
        <p:nvSpPr>
          <p:cNvPr id="21"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4836738" y="1759963"/>
            <a:ext cx="3661802" cy="400110"/>
          </a:xfrm>
          <a:prstGeom prst="rect">
            <a:avLst/>
          </a:prstGeom>
          <a:solidFill>
            <a:schemeClr val="accent6">
              <a:lumMod val="20000"/>
              <a:lumOff val="80000"/>
            </a:schemeClr>
          </a:solidFill>
          <a:ln w="9525" algn="ctr">
            <a:solidFill>
              <a:srgbClr val="000000"/>
            </a:solid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000" b="1" dirty="0" err="1">
                <a:solidFill>
                  <a:srgbClr val="000000"/>
                </a:solidFill>
                <a:latin typeface="#9Slide03 SFU Futura_12" panose="00000400000000000000" pitchFamily="2" charset="0"/>
              </a:rPr>
              <a:t>Lược</a:t>
            </a:r>
            <a:r>
              <a:rPr lang="en-US" sz="2000" b="1" dirty="0">
                <a:solidFill>
                  <a:srgbClr val="000000"/>
                </a:solidFill>
                <a:latin typeface="#9Slide03 SFU Futura_12" panose="00000400000000000000" pitchFamily="2" charset="0"/>
              </a:rPr>
              <a:t> </a:t>
            </a:r>
            <a:r>
              <a:rPr lang="en-US" sz="2000" b="1" dirty="0" err="1">
                <a:solidFill>
                  <a:srgbClr val="000000"/>
                </a:solidFill>
                <a:latin typeface="#9Slide03 SFU Futura_12" panose="00000400000000000000" pitchFamily="2" charset="0"/>
              </a:rPr>
              <a:t>đồ</a:t>
            </a:r>
            <a:r>
              <a:rPr lang="en-US" sz="2000" b="1" dirty="0">
                <a:solidFill>
                  <a:srgbClr val="000000"/>
                </a:solidFill>
                <a:latin typeface="#9Slide03 SFU Futura_12" panose="00000400000000000000" pitchFamily="2" charset="0"/>
              </a:rPr>
              <a:t> </a:t>
            </a:r>
            <a:r>
              <a:rPr lang="en-US" sz="2000" b="1" dirty="0" err="1">
                <a:solidFill>
                  <a:srgbClr val="000000"/>
                </a:solidFill>
                <a:latin typeface="#9Slide03 SFU Futura_12" panose="00000400000000000000" pitchFamily="2" charset="0"/>
              </a:rPr>
              <a:t>thu</a:t>
            </a:r>
            <a:r>
              <a:rPr lang="en-US" sz="2000" b="1" dirty="0">
                <a:solidFill>
                  <a:srgbClr val="000000"/>
                </a:solidFill>
                <a:latin typeface="#9Slide03 SFU Futura_12" panose="00000400000000000000" pitchFamily="2" charset="0"/>
              </a:rPr>
              <a:t> </a:t>
            </a:r>
            <a:r>
              <a:rPr lang="en-US" sz="2000" b="1" dirty="0" err="1">
                <a:solidFill>
                  <a:srgbClr val="000000"/>
                </a:solidFill>
                <a:latin typeface="#9Slide03 SFU Futura_12" panose="00000400000000000000" pitchFamily="2" charset="0"/>
              </a:rPr>
              <a:t>nhập</a:t>
            </a:r>
            <a:r>
              <a:rPr lang="en-US" sz="2000" b="1" dirty="0">
                <a:solidFill>
                  <a:srgbClr val="000000"/>
                </a:solidFill>
                <a:latin typeface="#9Slide03 SFU Futura_12" panose="00000400000000000000" pitchFamily="2" charset="0"/>
              </a:rPr>
              <a:t> </a:t>
            </a:r>
            <a:r>
              <a:rPr lang="en-US" sz="2000" b="1" dirty="0" err="1">
                <a:solidFill>
                  <a:srgbClr val="000000"/>
                </a:solidFill>
                <a:latin typeface="#9Slide03 SFU Futura_12" panose="00000400000000000000" pitchFamily="2" charset="0"/>
              </a:rPr>
              <a:t>châu</a:t>
            </a:r>
            <a:r>
              <a:rPr lang="en-US" sz="2000" b="1" dirty="0">
                <a:solidFill>
                  <a:srgbClr val="000000"/>
                </a:solidFill>
                <a:latin typeface="#9Slide03 SFU Futura_12" panose="00000400000000000000" pitchFamily="2" charset="0"/>
              </a:rPr>
              <a:t> Phi</a:t>
            </a:r>
          </a:p>
        </p:txBody>
      </p:sp>
      <p:pic>
        <p:nvPicPr>
          <p:cNvPr id="24"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9352" t="22587" r="17276" b="27241"/>
          <a:stretch/>
        </p:blipFill>
        <p:spPr bwMode="auto">
          <a:xfrm>
            <a:off x="112294" y="1127985"/>
            <a:ext cx="4724443" cy="2762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5">
            <a:extLst>
              <a:ext uri="{FF2B5EF4-FFF2-40B4-BE49-F238E27FC236}">
                <a16:creationId xmlns:a16="http://schemas.microsoft.com/office/drawing/2014/main" id="{DE0F09A2-E146-4EF4-AC5B-28266A3CCD51}"/>
              </a:ext>
            </a:extLst>
          </p:cNvPr>
          <p:cNvSpPr txBox="1">
            <a:spLocks noChangeArrowheads="1"/>
          </p:cNvSpPr>
          <p:nvPr/>
        </p:nvSpPr>
        <p:spPr bwMode="auto">
          <a:xfrm>
            <a:off x="757837" y="1456479"/>
            <a:ext cx="3364984" cy="1815882"/>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err="1">
                <a:solidFill>
                  <a:srgbClr val="000000"/>
                </a:solidFill>
                <a:latin typeface="#9Slide03 SFU Futura_12" panose="00000400000000000000" pitchFamily="2" charset="0"/>
              </a:rPr>
              <a:t>Các</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nước</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có</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thu</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nhập</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bình</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quân</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đầu</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người</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cao</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có</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nền</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kinh</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tế</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phát</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triển</a:t>
            </a:r>
            <a:r>
              <a:rPr lang="en-US" b="1" dirty="0">
                <a:solidFill>
                  <a:srgbClr val="000000"/>
                </a:solidFill>
                <a:latin typeface="#9Slide03 SFU Futura_12" panose="00000400000000000000" pitchFamily="2" charset="0"/>
              </a:rPr>
              <a:t>  </a:t>
            </a:r>
          </a:p>
        </p:txBody>
      </p:sp>
      <p:pic>
        <p:nvPicPr>
          <p:cNvPr id="26"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9352" t="22587" r="17276" b="27241"/>
          <a:stretch/>
        </p:blipFill>
        <p:spPr bwMode="auto">
          <a:xfrm>
            <a:off x="51494" y="3906063"/>
            <a:ext cx="4724443" cy="2762036"/>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a:extLst>
              <a:ext uri="{FF2B5EF4-FFF2-40B4-BE49-F238E27FC236}">
                <a16:creationId xmlns:a16="http://schemas.microsoft.com/office/drawing/2014/main" id="{DE0F09A2-E146-4EF4-AC5B-28266A3CCD51}"/>
              </a:ext>
            </a:extLst>
          </p:cNvPr>
          <p:cNvSpPr txBox="1">
            <a:spLocks noChangeArrowheads="1"/>
          </p:cNvSpPr>
          <p:nvPr/>
        </p:nvSpPr>
        <p:spPr bwMode="auto">
          <a:xfrm>
            <a:off x="476752" y="4202473"/>
            <a:ext cx="3646069" cy="1815882"/>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spcBef>
                <a:spcPct val="50000"/>
              </a:spcBef>
              <a:defRPr/>
            </a:pPr>
            <a:r>
              <a:rPr lang="en-US" b="1" dirty="0" err="1">
                <a:solidFill>
                  <a:srgbClr val="000000"/>
                </a:solidFill>
                <a:latin typeface="#9Slide03 SFU Futura_12" panose="00000400000000000000" pitchFamily="2" charset="0"/>
              </a:rPr>
              <a:t>Các</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nước</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có</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thu</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nhập</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bình</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quân</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đầu</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người</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thấp</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có</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nền</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kinh</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tế</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kém</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phát</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triển</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hơn</a:t>
            </a:r>
            <a:endParaRPr lang="en-US" b="1" dirty="0">
              <a:solidFill>
                <a:srgbClr val="000000"/>
              </a:solidFill>
              <a:latin typeface="#9Slide03 SFU Futura_12" panose="00000400000000000000" pitchFamily="2"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5067491"/>
      </p:ext>
    </p:extLst>
  </p:cSld>
  <p:clrMapOvr>
    <a:masterClrMapping/>
  </p:clrMapOvr>
  <mc:AlternateContent xmlns:mc="http://schemas.openxmlformats.org/markup-compatibility/2006" xmlns:p14="http://schemas.microsoft.com/office/powerpoint/2010/main">
    <mc:Choice Requires="p14">
      <p:transition spd="slow" p14:dur="2000" advTm="17977"/>
    </mc:Choice>
    <mc:Fallback xmlns="">
      <p:transition spd="slow" advTm="1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par>
                                <p:cTn id="12" presetID="16" presetClass="entr" presetSubtype="2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71854" y="5495"/>
            <a:ext cx="8264379" cy="1423768"/>
            <a:chOff x="1237664" y="86462"/>
            <a:chExt cx="8264379" cy="1423768"/>
          </a:xfrm>
        </p:grpSpPr>
        <p:sp>
          <p:nvSpPr>
            <p:cNvPr id="3" name="Rectangle 2">
              <a:extLst>
                <a:ext uri="{FF2B5EF4-FFF2-40B4-BE49-F238E27FC236}">
                  <a16:creationId xmlns:a16="http://schemas.microsoft.com/office/drawing/2014/main" id="{67EA4444-801D-4A4F-98E0-4684B8056EC1}"/>
                </a:ext>
              </a:extLst>
            </p:cNvPr>
            <p:cNvSpPr/>
            <p:nvPr/>
          </p:nvSpPr>
          <p:spPr>
            <a:xfrm>
              <a:off x="2128983" y="146584"/>
              <a:ext cx="7373060" cy="923330"/>
            </a:xfrm>
            <a:prstGeom prst="rect">
              <a:avLst/>
            </a:prstGeom>
            <a:noFill/>
          </p:spPr>
          <p:txBody>
            <a:bodyPr wrap="square" lIns="91440" tIns="45720" rIns="91440" bIns="45720">
              <a:spAutoFit/>
            </a:bodyPr>
            <a:lstStyle/>
            <a:p>
              <a:pPr algn="ctr"/>
              <a:r>
                <a:rPr lang="en-US" sz="5400" b="1" dirty="0">
                  <a:ln w="13462">
                    <a:solidFill>
                      <a:prstClr val="white"/>
                    </a:solidFill>
                    <a:prstDash val="solid"/>
                  </a:ln>
                  <a:solidFill>
                    <a:srgbClr val="FF0000"/>
                  </a:solidFill>
                  <a:effectLst>
                    <a:outerShdw dist="38100" dir="2700000" algn="bl" rotWithShape="0">
                      <a:srgbClr val="5B9BD5"/>
                    </a:outerShdw>
                  </a:effectLst>
                  <a:latin typeface="#9Slide07 IcielCadena" panose="02000503000000020004" pitchFamily="2" charset="0"/>
                </a:rPr>
                <a:t>MẢNH GHÉP THẦN KÌ</a:t>
              </a:r>
            </a:p>
          </p:txBody>
        </p:sp>
        <p:pic>
          <p:nvPicPr>
            <p:cNvPr id="4" name="Picture 2" descr="Puzzle Piece Icon Royalty Free Cliparts, Vectors, And Stock Illustration.  Image 1455724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553" b="92857" l="5462" r="91692">
                          <a14:foregroundMark x1="5769" y1="44741" x2="5769" y2="44741"/>
                          <a14:foregroundMark x1="20154" y1="7928" x2="20154" y2="7928"/>
                          <a14:foregroundMark x1="54000" y1="4553" x2="54000" y2="4553"/>
                          <a14:foregroundMark x1="91769" y1="20016" x2="91769" y2="20016"/>
                          <a14:foregroundMark x1="73308" y1="92857" x2="73308" y2="92857"/>
                        </a14:backgroundRemoval>
                      </a14:imgEffect>
                    </a14:imgLayer>
                  </a14:imgProps>
                </a:ext>
                <a:ext uri="{28A0092B-C50C-407E-A947-70E740481C1C}">
                  <a14:useLocalDpi xmlns:a14="http://schemas.microsoft.com/office/drawing/2010/main" val="0"/>
                </a:ext>
              </a:extLst>
            </a:blip>
            <a:srcRect/>
            <a:stretch>
              <a:fillRect/>
            </a:stretch>
          </p:blipFill>
          <p:spPr bwMode="auto">
            <a:xfrm>
              <a:off x="1237664" y="86462"/>
              <a:ext cx="1452825" cy="142376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72EC09E0-F5AB-4F22-AF39-492D571F3CA0}"/>
              </a:ext>
            </a:extLst>
          </p:cNvPr>
          <p:cNvSpPr/>
          <p:nvPr/>
        </p:nvSpPr>
        <p:spPr>
          <a:xfrm>
            <a:off x="-81386" y="1761053"/>
            <a:ext cx="2525225" cy="1323439"/>
          </a:xfrm>
          <a:prstGeom prst="rect">
            <a:avLst/>
          </a:prstGeom>
          <a:noFill/>
        </p:spPr>
        <p:txBody>
          <a:bodyPr wrap="square" lIns="91440" tIns="45720" rIns="91440" bIns="45720">
            <a:spAutoFit/>
          </a:bodyPr>
          <a:lstStyle/>
          <a:p>
            <a:pPr algn="ctr"/>
            <a:r>
              <a:rPr lang="en-US" sz="4000" b="1" dirty="0">
                <a:ln w="13462">
                  <a:solidFill>
                    <a:prstClr val="white"/>
                  </a:solidFill>
                  <a:prstDash val="solid"/>
                </a:ln>
                <a:solidFill>
                  <a:srgbClr val="FDC006"/>
                </a:solidFill>
                <a:effectLst>
                  <a:outerShdw dist="38100" dir="2700000" algn="bl" rotWithShape="0">
                    <a:srgbClr val="5B9BD5"/>
                  </a:outerShdw>
                </a:effectLst>
                <a:latin typeface="#9Slide07 IcielCadena" panose="02000503000000020004" pitchFamily="2" charset="0"/>
              </a:rPr>
              <a:t>KHU VỰC BẮC PHI</a:t>
            </a:r>
          </a:p>
        </p:txBody>
      </p:sp>
      <p:sp>
        <p:nvSpPr>
          <p:cNvPr id="6" name="Rectangle 5">
            <a:extLst>
              <a:ext uri="{FF2B5EF4-FFF2-40B4-BE49-F238E27FC236}">
                <a16:creationId xmlns:a16="http://schemas.microsoft.com/office/drawing/2014/main" id="{72EC09E0-F5AB-4F22-AF39-492D571F3CA0}"/>
              </a:ext>
            </a:extLst>
          </p:cNvPr>
          <p:cNvSpPr/>
          <p:nvPr/>
        </p:nvSpPr>
        <p:spPr>
          <a:xfrm>
            <a:off x="-81387" y="3483942"/>
            <a:ext cx="2463323" cy="1261884"/>
          </a:xfrm>
          <a:prstGeom prst="rect">
            <a:avLst/>
          </a:prstGeom>
          <a:noFill/>
        </p:spPr>
        <p:txBody>
          <a:bodyPr wrap="square" lIns="91440" tIns="45720" rIns="91440" bIns="45720">
            <a:spAutoFit/>
          </a:bodyPr>
          <a:lstStyle/>
          <a:p>
            <a:pPr algn="ctr"/>
            <a:r>
              <a:rPr lang="en-US" sz="4000" b="1" dirty="0">
                <a:ln w="13462">
                  <a:solidFill>
                    <a:prstClr val="white"/>
                  </a:solidFill>
                  <a:prstDash val="solid"/>
                </a:ln>
                <a:solidFill>
                  <a:srgbClr val="0CCA13"/>
                </a:solidFill>
                <a:effectLst>
                  <a:outerShdw dist="38100" dir="2700000" algn="bl" rotWithShape="0">
                    <a:srgbClr val="5B9BD5"/>
                  </a:outerShdw>
                </a:effectLst>
                <a:latin typeface="#9Slide07 IcielCadena" panose="02000503000000020004" pitchFamily="2" charset="0"/>
              </a:rPr>
              <a:t>KHU VỰC </a:t>
            </a:r>
            <a:r>
              <a:rPr lang="en-US" sz="3600" b="1" dirty="0">
                <a:ln w="13462">
                  <a:solidFill>
                    <a:prstClr val="white"/>
                  </a:solidFill>
                  <a:prstDash val="solid"/>
                </a:ln>
                <a:solidFill>
                  <a:srgbClr val="0CCA13"/>
                </a:solidFill>
                <a:effectLst>
                  <a:outerShdw dist="38100" dir="2700000" algn="bl" rotWithShape="0">
                    <a:srgbClr val="5B9BD5"/>
                  </a:outerShdw>
                </a:effectLst>
                <a:latin typeface="#9Slide07 IcielCadena" panose="02000503000000020004" pitchFamily="2" charset="0"/>
              </a:rPr>
              <a:t>TRUNG PHI</a:t>
            </a:r>
          </a:p>
        </p:txBody>
      </p:sp>
      <p:sp>
        <p:nvSpPr>
          <p:cNvPr id="7" name="Rectangle 6">
            <a:extLst>
              <a:ext uri="{FF2B5EF4-FFF2-40B4-BE49-F238E27FC236}">
                <a16:creationId xmlns:a16="http://schemas.microsoft.com/office/drawing/2014/main" id="{72EC09E0-F5AB-4F22-AF39-492D571F3CA0}"/>
              </a:ext>
            </a:extLst>
          </p:cNvPr>
          <p:cNvSpPr/>
          <p:nvPr/>
        </p:nvSpPr>
        <p:spPr>
          <a:xfrm>
            <a:off x="-81387" y="5351477"/>
            <a:ext cx="2525225" cy="1323439"/>
          </a:xfrm>
          <a:prstGeom prst="rect">
            <a:avLst/>
          </a:prstGeom>
          <a:noFill/>
        </p:spPr>
        <p:txBody>
          <a:bodyPr wrap="square" lIns="91440" tIns="45720" rIns="91440" bIns="45720">
            <a:spAutoFit/>
          </a:bodyPr>
          <a:lstStyle/>
          <a:p>
            <a:pPr algn="ctr"/>
            <a:r>
              <a:rPr lang="en-US" sz="4000" b="1" dirty="0">
                <a:ln w="13462">
                  <a:solidFill>
                    <a:prstClr val="white"/>
                  </a:solidFill>
                  <a:prstDash val="solid"/>
                </a:ln>
                <a:solidFill>
                  <a:srgbClr val="E20610"/>
                </a:solidFill>
                <a:effectLst>
                  <a:outerShdw dist="38100" dir="2700000" algn="bl" rotWithShape="0">
                    <a:srgbClr val="5B9BD5"/>
                  </a:outerShdw>
                </a:effectLst>
                <a:latin typeface="#9Slide07 IcielCadena" panose="02000503000000020004" pitchFamily="2" charset="0"/>
              </a:rPr>
              <a:t>KHU VỰC NAM PHI</a:t>
            </a:r>
          </a:p>
        </p:txBody>
      </p:sp>
      <p:cxnSp>
        <p:nvCxnSpPr>
          <p:cNvPr id="11" name="Straight Connector 10"/>
          <p:cNvCxnSpPr/>
          <p:nvPr/>
        </p:nvCxnSpPr>
        <p:spPr>
          <a:xfrm>
            <a:off x="2963173" y="1429263"/>
            <a:ext cx="9552" cy="5428737"/>
          </a:xfrm>
          <a:prstGeom prst="line">
            <a:avLst/>
          </a:prstGeom>
          <a:ln w="38100">
            <a:solidFill>
              <a:srgbClr val="35673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429263"/>
            <a:ext cx="12192000" cy="0"/>
          </a:xfrm>
          <a:prstGeom prst="line">
            <a:avLst/>
          </a:prstGeom>
          <a:ln w="38100">
            <a:solidFill>
              <a:srgbClr val="356734"/>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2EC09E0-F5AB-4F22-AF39-492D571F3CA0}"/>
              </a:ext>
            </a:extLst>
          </p:cNvPr>
          <p:cNvSpPr/>
          <p:nvPr/>
        </p:nvSpPr>
        <p:spPr>
          <a:xfrm>
            <a:off x="970750" y="733174"/>
            <a:ext cx="834099" cy="1015663"/>
          </a:xfrm>
          <a:prstGeom prst="rect">
            <a:avLst/>
          </a:prstGeom>
          <a:noFill/>
        </p:spPr>
        <p:txBody>
          <a:bodyPr wrap="square" lIns="91440" tIns="45720" rIns="91440" bIns="45720">
            <a:spAutoFit/>
          </a:bodyPr>
          <a:lstStyle/>
          <a:p>
            <a:pPr algn="ctr"/>
            <a:r>
              <a:rPr lang="en-US" sz="6000" b="1" dirty="0">
                <a:ln w="13462">
                  <a:solidFill>
                    <a:prstClr val="white"/>
                  </a:solidFill>
                  <a:prstDash val="solid"/>
                </a:ln>
                <a:solidFill>
                  <a:srgbClr val="357DCA"/>
                </a:solidFill>
                <a:effectLst>
                  <a:outerShdw dist="38100" dir="2700000" algn="bl" rotWithShape="0">
                    <a:srgbClr val="5B9BD5"/>
                  </a:outerShdw>
                </a:effectLst>
                <a:latin typeface="#9Slide07 IcielCadena" panose="02000503000000020004" pitchFamily="2" charset="0"/>
              </a:rPr>
              <a:t>A</a:t>
            </a:r>
          </a:p>
        </p:txBody>
      </p:sp>
      <p:sp>
        <p:nvSpPr>
          <p:cNvPr id="16" name="Rectangle 15">
            <a:extLst>
              <a:ext uri="{FF2B5EF4-FFF2-40B4-BE49-F238E27FC236}">
                <a16:creationId xmlns:a16="http://schemas.microsoft.com/office/drawing/2014/main" id="{72EC09E0-F5AB-4F22-AF39-492D571F3CA0}"/>
              </a:ext>
            </a:extLst>
          </p:cNvPr>
          <p:cNvSpPr/>
          <p:nvPr/>
        </p:nvSpPr>
        <p:spPr>
          <a:xfrm>
            <a:off x="6748263" y="733174"/>
            <a:ext cx="834099" cy="1015663"/>
          </a:xfrm>
          <a:prstGeom prst="rect">
            <a:avLst/>
          </a:prstGeom>
          <a:noFill/>
        </p:spPr>
        <p:txBody>
          <a:bodyPr wrap="square" lIns="91440" tIns="45720" rIns="91440" bIns="45720">
            <a:spAutoFit/>
          </a:bodyPr>
          <a:lstStyle/>
          <a:p>
            <a:pPr algn="ctr"/>
            <a:r>
              <a:rPr lang="en-US" sz="6000" b="1" dirty="0">
                <a:ln w="13462">
                  <a:solidFill>
                    <a:prstClr val="white"/>
                  </a:solidFill>
                  <a:prstDash val="solid"/>
                </a:ln>
                <a:solidFill>
                  <a:srgbClr val="357DCA"/>
                </a:solidFill>
                <a:effectLst>
                  <a:outerShdw dist="38100" dir="2700000" algn="bl" rotWithShape="0">
                    <a:srgbClr val="5B9BD5"/>
                  </a:outerShdw>
                </a:effectLst>
                <a:latin typeface="#9Slide07 IcielCadena" panose="02000503000000020004" pitchFamily="2" charset="0"/>
              </a:rPr>
              <a:t>B</a:t>
            </a:r>
          </a:p>
        </p:txBody>
      </p:sp>
      <p:pic>
        <p:nvPicPr>
          <p:cNvPr id="24" name="Picture 2" descr="Infographic Option Vector Banner, Png, Text Box, Infographic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167" b="87167" l="10417" r="100000">
                        <a14:foregroundMark x1="31917" y1="42500" x2="93083" y2="46250"/>
                        <a14:foregroundMark x1="34083" y1="51500" x2="73333" y2="48333"/>
                        <a14:foregroundMark x1="19917" y1="48833" x2="19917" y2="48833"/>
                        <a14:foregroundMark x1="19583" y1="47750" x2="19583" y2="47750"/>
                        <a14:foregroundMark x1="18250" y1="46250" x2="18250" y2="46250"/>
                        <a14:foregroundMark x1="16417" y1="45333" x2="16417" y2="45333"/>
                        <a14:foregroundMark x1="15833" y1="45333" x2="15833" y2="45333"/>
                        <a14:foregroundMark x1="18417" y1="50583" x2="21583" y2="52583"/>
                        <a14:foregroundMark x1="26667" y1="53500" x2="26667" y2="53500"/>
                        <a14:foregroundMark x1="26083" y1="43667" x2="27000" y2="55417"/>
                        <a14:foregroundMark x1="81750" y1="51833" x2="81750" y2="51833"/>
                        <a14:foregroundMark x1="84667" y1="50333" x2="90333" y2="49083"/>
                        <a14:foregroundMark x1="92000" y1="48833" x2="92000" y2="48833"/>
                        <a14:foregroundMark x1="90667" y1="52250" x2="90667" y2="52250"/>
                        <a14:foregroundMark x1="24583" y1="38583" x2="11167" y2="36750"/>
                        <a14:foregroundMark x1="22333" y1="38000" x2="22333" y2="38000"/>
                        <a14:foregroundMark x1="11333" y1="47167" x2="11333" y2="47917"/>
                        <a14:foregroundMark x1="14000" y1="74583" x2="69167" y2="76667"/>
                        <a14:foregroundMark x1="22750" y1="67750" x2="87333" y2="74833"/>
                        <a14:foregroundMark x1="74833" y1="80000" x2="77250" y2="80000"/>
                        <a14:foregroundMark x1="73167" y1="35417" x2="93667" y2="35583"/>
                        <a14:foregroundMark x1="94750" y1="40500" x2="94000" y2="44917"/>
                        <a14:foregroundMark x1="24417" y1="19167" x2="89000" y2="22000"/>
                        <a14:foregroundMark x1="16167" y1="16917" x2="63250" y2="17917"/>
                        <a14:foregroundMark x1="72000" y1="9833" x2="72000" y2="9833"/>
                        <a14:foregroundMark x1="82833" y1="8167" x2="85083" y2="8000"/>
                        <a14:foregroundMark x1="90333" y1="7833" x2="90333" y2="7833"/>
                        <a14:foregroundMark x1="89917" y1="15667" x2="90333" y2="16417"/>
                        <a14:foregroundMark x1="91250" y1="21083" x2="91417" y2="21583"/>
                        <a14:foregroundMark x1="51250" y1="29083" x2="50333" y2="28750"/>
                        <a14:foregroundMark x1="38250" y1="26083" x2="32250" y2="25500"/>
                        <a14:foregroundMark x1="25500" y1="25167" x2="24417" y2="25167"/>
                        <a14:foregroundMark x1="20667" y1="23833" x2="20667" y2="23833"/>
                        <a14:foregroundMark x1="18833" y1="22917" x2="16917" y2="22333"/>
                        <a14:foregroundMark x1="16917" y1="22333" x2="16917" y2="22333"/>
                        <a14:foregroundMark x1="13250" y1="21583" x2="84500" y2="26250"/>
                        <a14:foregroundMark x1="90083" y1="26083" x2="63833" y2="27250"/>
                        <a14:foregroundMark x1="89750" y1="25000" x2="53167" y2="14750"/>
                        <a14:foregroundMark x1="86917" y1="14500" x2="86917" y2="14500"/>
                        <a14:foregroundMark x1="10417" y1="25333" x2="10417" y2="25333"/>
                        <a14:foregroundMark x1="92917" y1="20333" x2="92917" y2="19417"/>
                        <a14:foregroundMark x1="92750" y1="16583" x2="93083" y2="15083"/>
                        <a14:foregroundMark x1="93500" y1="13417" x2="93500" y2="13417"/>
                        <a14:foregroundMark x1="12500" y1="12083" x2="12500" y2="12083"/>
                        <a14:foregroundMark x1="12500" y1="12083" x2="12500" y2="12083"/>
                        <a14:foregroundMark x1="22000" y1="10083" x2="22000" y2="10083"/>
                        <a14:foregroundMark x1="26500" y1="10250" x2="26500" y2="10250"/>
                        <a14:foregroundMark x1="28500" y1="10250" x2="28500" y2="10250"/>
                        <a14:foregroundMark x1="31500" y1="10250" x2="32083" y2="10250"/>
                        <a14:foregroundMark x1="24417" y1="10417" x2="24417" y2="10417"/>
                        <a14:foregroundMark x1="22167" y1="10833" x2="22167" y2="10833"/>
                        <a14:foregroundMark x1="33583" y1="10583" x2="33583" y2="10583"/>
                        <a14:foregroundMark x1="36000" y1="10083" x2="36000" y2="10083"/>
                        <a14:foregroundMark x1="36000" y1="10083" x2="36000" y2="10083"/>
                        <a14:foregroundMark x1="13000" y1="67917" x2="13000" y2="67917"/>
                        <a14:foregroundMark x1="12833" y1="67750" x2="12833" y2="67750"/>
                        <a14:foregroundMark x1="16000" y1="67000" x2="16000" y2="67000"/>
                        <a14:foregroundMark x1="18083" y1="67333" x2="18833" y2="67333"/>
                        <a14:foregroundMark x1="19417" y1="67333" x2="19417" y2="67333"/>
                        <a14:foregroundMark x1="49583" y1="66417" x2="51667" y2="66417"/>
                        <a14:foregroundMark x1="57083" y1="66000" x2="57083" y2="66000"/>
                        <a14:foregroundMark x1="61750" y1="66000" x2="64167" y2="66417"/>
                        <a14:foregroundMark x1="69750" y1="66750" x2="71833" y2="66583"/>
                        <a14:foregroundMark x1="76333" y1="65667" x2="76333" y2="65667"/>
                        <a14:foregroundMark x1="79500" y1="65500" x2="81333" y2="65250"/>
                        <a14:foregroundMark x1="84917" y1="65250" x2="84917" y2="65250"/>
                        <a14:foregroundMark x1="86583" y1="64917" x2="87083" y2="64917"/>
                        <a14:foregroundMark x1="88583" y1="66000" x2="88583" y2="66000"/>
                        <a14:foregroundMark x1="90667" y1="66750" x2="90833" y2="67500"/>
                        <a14:foregroundMark x1="91417" y1="69417" x2="91417" y2="69417"/>
                        <a14:foregroundMark x1="92500" y1="71667" x2="93500" y2="74833"/>
                        <a14:foregroundMark x1="94583" y1="76500" x2="94583" y2="78000"/>
                        <a14:foregroundMark x1="93833" y1="79083" x2="93833" y2="79083"/>
                        <a14:foregroundMark x1="93833" y1="79083" x2="93833" y2="79083"/>
                        <a14:foregroundMark x1="40250" y1="66250" x2="40250" y2="66250"/>
                        <a14:foregroundMark x1="33167" y1="67167" x2="33167" y2="67167"/>
                        <a14:foregroundMark x1="24417" y1="67333" x2="24417" y2="67333"/>
                        <a14:foregroundMark x1="23083" y1="67750" x2="23083" y2="67750"/>
                        <a14:foregroundMark x1="66417" y1="7833" x2="66417" y2="7833"/>
                        <a14:foregroundMark x1="67500" y1="9500" x2="67500" y2="9500"/>
                        <a14:foregroundMark x1="67750" y1="9333" x2="66250" y2="9667"/>
                        <a14:foregroundMark x1="63417" y1="10417" x2="63417" y2="10417"/>
                        <a14:foregroundMark x1="58000" y1="9833" x2="58000" y2="9833"/>
                        <a14:foregroundMark x1="19417" y1="9833" x2="19417" y2="9833"/>
                        <a14:foregroundMark x1="15833" y1="9833" x2="15833" y2="9833"/>
                        <a14:foregroundMark x1="14000" y1="10417" x2="14000" y2="10417"/>
                        <a14:foregroundMark x1="13750" y1="10417" x2="13750" y2="10417"/>
                        <a14:foregroundMark x1="38000" y1="66000" x2="38000" y2="66000"/>
                        <a14:foregroundMark x1="36583" y1="66250" x2="34500" y2="66750"/>
                        <a14:foregroundMark x1="30167" y1="66250" x2="30167" y2="66250"/>
                        <a14:foregroundMark x1="30000" y1="66250" x2="30000" y2="66250"/>
                        <a14:foregroundMark x1="28500" y1="66250" x2="28500" y2="66250"/>
                        <a14:foregroundMark x1="25750" y1="65667" x2="25750" y2="65667"/>
                        <a14:foregroundMark x1="22583" y1="67000" x2="22583" y2="67000"/>
                        <a14:foregroundMark x1="11917" y1="10250" x2="23667" y2="10833"/>
                        <a14:foregroundMark x1="30750" y1="9667" x2="30750" y2="9667"/>
                        <a14:foregroundMark x1="14333" y1="67333" x2="32667" y2="66250"/>
                        <a14:foregroundMark x1="11167" y1="83417" x2="11167" y2="83417"/>
                      </a14:backgroundRemoval>
                    </a14:imgEffect>
                  </a14:imgLayer>
                </a14:imgProps>
              </a:ext>
              <a:ext uri="{28A0092B-C50C-407E-A947-70E740481C1C}">
                <a14:useLocalDpi xmlns:a14="http://schemas.microsoft.com/office/drawing/2010/main" val="0"/>
              </a:ext>
            </a:extLst>
          </a:blip>
          <a:srcRect l="8301" t="7772" r="4149" b="66788"/>
          <a:stretch/>
        </p:blipFill>
        <p:spPr bwMode="auto">
          <a:xfrm>
            <a:off x="3643275" y="1534664"/>
            <a:ext cx="8368840" cy="19235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nfographic Option Vector Banner, Png, Text Box, Infographic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167" b="87167" l="10417" r="100000">
                        <a14:foregroundMark x1="31917" y1="42500" x2="93083" y2="46250"/>
                        <a14:foregroundMark x1="34083" y1="51500" x2="73333" y2="48333"/>
                        <a14:foregroundMark x1="19917" y1="48833" x2="19917" y2="48833"/>
                        <a14:foregroundMark x1="19583" y1="47750" x2="19583" y2="47750"/>
                        <a14:foregroundMark x1="18250" y1="46250" x2="18250" y2="46250"/>
                        <a14:foregroundMark x1="16417" y1="45333" x2="16417" y2="45333"/>
                        <a14:foregroundMark x1="15833" y1="45333" x2="15833" y2="45333"/>
                        <a14:foregroundMark x1="18417" y1="50583" x2="21583" y2="52583"/>
                        <a14:foregroundMark x1="26667" y1="53500" x2="26667" y2="53500"/>
                        <a14:foregroundMark x1="26083" y1="43667" x2="27000" y2="55417"/>
                        <a14:foregroundMark x1="81750" y1="51833" x2="81750" y2="51833"/>
                        <a14:foregroundMark x1="84667" y1="50333" x2="90333" y2="49083"/>
                        <a14:foregroundMark x1="92000" y1="48833" x2="92000" y2="48833"/>
                        <a14:foregroundMark x1="90667" y1="52250" x2="90667" y2="52250"/>
                        <a14:foregroundMark x1="24583" y1="38583" x2="11167" y2="36750"/>
                        <a14:foregroundMark x1="22333" y1="38000" x2="22333" y2="38000"/>
                        <a14:foregroundMark x1="11333" y1="47167" x2="11333" y2="47917"/>
                        <a14:foregroundMark x1="14000" y1="74583" x2="69167" y2="76667"/>
                        <a14:foregroundMark x1="22750" y1="67750" x2="87333" y2="74833"/>
                        <a14:foregroundMark x1="74833" y1="80000" x2="77250" y2="80000"/>
                        <a14:foregroundMark x1="73167" y1="35417" x2="93667" y2="35583"/>
                        <a14:foregroundMark x1="94750" y1="40500" x2="94000" y2="44917"/>
                        <a14:foregroundMark x1="24417" y1="19167" x2="89000" y2="22000"/>
                        <a14:foregroundMark x1="16167" y1="16917" x2="63250" y2="17917"/>
                        <a14:foregroundMark x1="72000" y1="9833" x2="72000" y2="9833"/>
                        <a14:foregroundMark x1="82833" y1="8167" x2="85083" y2="8000"/>
                        <a14:foregroundMark x1="90333" y1="7833" x2="90333" y2="7833"/>
                        <a14:foregroundMark x1="89917" y1="15667" x2="90333" y2="16417"/>
                        <a14:foregroundMark x1="91250" y1="21083" x2="91417" y2="21583"/>
                        <a14:foregroundMark x1="51250" y1="29083" x2="50333" y2="28750"/>
                        <a14:foregroundMark x1="38250" y1="26083" x2="32250" y2="25500"/>
                        <a14:foregroundMark x1="25500" y1="25167" x2="24417" y2="25167"/>
                        <a14:foregroundMark x1="20667" y1="23833" x2="20667" y2="23833"/>
                        <a14:foregroundMark x1="18833" y1="22917" x2="16917" y2="22333"/>
                        <a14:foregroundMark x1="16917" y1="22333" x2="16917" y2="22333"/>
                        <a14:foregroundMark x1="13250" y1="21583" x2="84500" y2="26250"/>
                        <a14:foregroundMark x1="90083" y1="26083" x2="63833" y2="27250"/>
                        <a14:foregroundMark x1="89750" y1="25000" x2="53167" y2="14750"/>
                        <a14:foregroundMark x1="86917" y1="14500" x2="86917" y2="14500"/>
                        <a14:foregroundMark x1="10417" y1="25333" x2="10417" y2="25333"/>
                        <a14:foregroundMark x1="92917" y1="20333" x2="92917" y2="19417"/>
                        <a14:foregroundMark x1="92750" y1="16583" x2="93083" y2="15083"/>
                        <a14:foregroundMark x1="93500" y1="13417" x2="93500" y2="13417"/>
                        <a14:foregroundMark x1="12500" y1="12083" x2="12500" y2="12083"/>
                        <a14:foregroundMark x1="12500" y1="12083" x2="12500" y2="12083"/>
                        <a14:foregroundMark x1="22000" y1="10083" x2="22000" y2="10083"/>
                        <a14:foregroundMark x1="26500" y1="10250" x2="26500" y2="10250"/>
                        <a14:foregroundMark x1="28500" y1="10250" x2="28500" y2="10250"/>
                        <a14:foregroundMark x1="31500" y1="10250" x2="32083" y2="10250"/>
                        <a14:foregroundMark x1="24417" y1="10417" x2="24417" y2="10417"/>
                        <a14:foregroundMark x1="22167" y1="10833" x2="22167" y2="10833"/>
                        <a14:foregroundMark x1="33583" y1="10583" x2="33583" y2="10583"/>
                        <a14:foregroundMark x1="36000" y1="10083" x2="36000" y2="10083"/>
                        <a14:foregroundMark x1="36000" y1="10083" x2="36000" y2="10083"/>
                        <a14:foregroundMark x1="13000" y1="67917" x2="13000" y2="67917"/>
                        <a14:foregroundMark x1="12833" y1="67750" x2="12833" y2="67750"/>
                        <a14:foregroundMark x1="16000" y1="67000" x2="16000" y2="67000"/>
                        <a14:foregroundMark x1="18083" y1="67333" x2="18833" y2="67333"/>
                        <a14:foregroundMark x1="19417" y1="67333" x2="19417" y2="67333"/>
                        <a14:foregroundMark x1="49583" y1="66417" x2="51667" y2="66417"/>
                        <a14:foregroundMark x1="57083" y1="66000" x2="57083" y2="66000"/>
                        <a14:foregroundMark x1="61750" y1="66000" x2="64167" y2="66417"/>
                        <a14:foregroundMark x1="69750" y1="66750" x2="71833" y2="66583"/>
                        <a14:foregroundMark x1="76333" y1="65667" x2="76333" y2="65667"/>
                        <a14:foregroundMark x1="79500" y1="65500" x2="81333" y2="65250"/>
                        <a14:foregroundMark x1="84917" y1="65250" x2="84917" y2="65250"/>
                        <a14:foregroundMark x1="86583" y1="64917" x2="87083" y2="64917"/>
                        <a14:foregroundMark x1="88583" y1="66000" x2="88583" y2="66000"/>
                        <a14:foregroundMark x1="90667" y1="66750" x2="90833" y2="67500"/>
                        <a14:foregroundMark x1="91417" y1="69417" x2="91417" y2="69417"/>
                        <a14:foregroundMark x1="92500" y1="71667" x2="93500" y2="74833"/>
                        <a14:foregroundMark x1="94583" y1="76500" x2="94583" y2="78000"/>
                        <a14:foregroundMark x1="93833" y1="79083" x2="93833" y2="79083"/>
                        <a14:foregroundMark x1="93833" y1="79083" x2="93833" y2="79083"/>
                        <a14:foregroundMark x1="40250" y1="66250" x2="40250" y2="66250"/>
                        <a14:foregroundMark x1="33167" y1="67167" x2="33167" y2="67167"/>
                        <a14:foregroundMark x1="24417" y1="67333" x2="24417" y2="67333"/>
                        <a14:foregroundMark x1="23083" y1="67750" x2="23083" y2="67750"/>
                        <a14:foregroundMark x1="66417" y1="7833" x2="66417" y2="7833"/>
                        <a14:foregroundMark x1="67500" y1="9500" x2="67500" y2="9500"/>
                        <a14:foregroundMark x1="67750" y1="9333" x2="66250" y2="9667"/>
                        <a14:foregroundMark x1="63417" y1="10417" x2="63417" y2="10417"/>
                        <a14:foregroundMark x1="58000" y1="9833" x2="58000" y2="9833"/>
                        <a14:foregroundMark x1="19417" y1="9833" x2="19417" y2="9833"/>
                        <a14:foregroundMark x1="15833" y1="9833" x2="15833" y2="9833"/>
                        <a14:foregroundMark x1="14000" y1="10417" x2="14000" y2="10417"/>
                        <a14:foregroundMark x1="13750" y1="10417" x2="13750" y2="10417"/>
                        <a14:foregroundMark x1="38000" y1="66000" x2="38000" y2="66000"/>
                        <a14:foregroundMark x1="36583" y1="66250" x2="34500" y2="66750"/>
                        <a14:foregroundMark x1="30167" y1="66250" x2="30167" y2="66250"/>
                        <a14:foregroundMark x1="30000" y1="66250" x2="30000" y2="66250"/>
                        <a14:foregroundMark x1="28500" y1="66250" x2="28500" y2="66250"/>
                        <a14:foregroundMark x1="25750" y1="65667" x2="25750" y2="65667"/>
                        <a14:foregroundMark x1="22583" y1="67000" x2="22583" y2="67000"/>
                        <a14:foregroundMark x1="11917" y1="10250" x2="23667" y2="10833"/>
                        <a14:foregroundMark x1="30750" y1="9667" x2="30750" y2="9667"/>
                        <a14:foregroundMark x1="14333" y1="67333" x2="32667" y2="66250"/>
                        <a14:foregroundMark x1="11167" y1="83417" x2="11167" y2="83417"/>
                      </a14:backgroundRemoval>
                    </a14:imgEffect>
                  </a14:imgLayer>
                </a14:imgProps>
              </a:ext>
              <a:ext uri="{28A0092B-C50C-407E-A947-70E740481C1C}">
                <a14:useLocalDpi xmlns:a14="http://schemas.microsoft.com/office/drawing/2010/main" val="0"/>
              </a:ext>
            </a:extLst>
          </a:blip>
          <a:srcRect l="7944" t="63215" r="3818" b="10657"/>
          <a:stretch/>
        </p:blipFill>
        <p:spPr bwMode="auto">
          <a:xfrm>
            <a:off x="3666921" y="4918276"/>
            <a:ext cx="8497078" cy="19754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nfographic Option Vector Banner, Png, Text Box, Infographic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167" b="87167" l="10417" r="100000">
                        <a14:foregroundMark x1="31917" y1="42500" x2="93083" y2="46250"/>
                        <a14:foregroundMark x1="34083" y1="51500" x2="73333" y2="48333"/>
                        <a14:foregroundMark x1="19917" y1="48833" x2="19917" y2="48833"/>
                        <a14:foregroundMark x1="19583" y1="47750" x2="19583" y2="47750"/>
                        <a14:foregroundMark x1="18250" y1="46250" x2="18250" y2="46250"/>
                        <a14:foregroundMark x1="16417" y1="45333" x2="16417" y2="45333"/>
                        <a14:foregroundMark x1="15833" y1="45333" x2="15833" y2="45333"/>
                        <a14:foregroundMark x1="18417" y1="50583" x2="21583" y2="52583"/>
                        <a14:foregroundMark x1="26667" y1="53500" x2="26667" y2="53500"/>
                        <a14:foregroundMark x1="26083" y1="43667" x2="27000" y2="55417"/>
                        <a14:foregroundMark x1="81750" y1="51833" x2="81750" y2="51833"/>
                        <a14:foregroundMark x1="84667" y1="50333" x2="90333" y2="49083"/>
                        <a14:foregroundMark x1="92000" y1="48833" x2="92000" y2="48833"/>
                        <a14:foregroundMark x1="90667" y1="52250" x2="90667" y2="52250"/>
                        <a14:foregroundMark x1="24583" y1="38583" x2="11167" y2="36750"/>
                        <a14:foregroundMark x1="22333" y1="38000" x2="22333" y2="38000"/>
                        <a14:foregroundMark x1="11333" y1="47167" x2="11333" y2="47917"/>
                        <a14:foregroundMark x1="14000" y1="74583" x2="69167" y2="76667"/>
                        <a14:foregroundMark x1="22750" y1="67750" x2="87333" y2="74833"/>
                        <a14:foregroundMark x1="74833" y1="80000" x2="77250" y2="80000"/>
                        <a14:foregroundMark x1="73167" y1="35417" x2="93667" y2="35583"/>
                        <a14:foregroundMark x1="94750" y1="40500" x2="94000" y2="44917"/>
                        <a14:foregroundMark x1="24417" y1="19167" x2="89000" y2="22000"/>
                        <a14:foregroundMark x1="16167" y1="16917" x2="63250" y2="17917"/>
                        <a14:foregroundMark x1="72000" y1="9833" x2="72000" y2="9833"/>
                        <a14:foregroundMark x1="82833" y1="8167" x2="85083" y2="8000"/>
                        <a14:foregroundMark x1="90333" y1="7833" x2="90333" y2="7833"/>
                        <a14:foregroundMark x1="89917" y1="15667" x2="90333" y2="16417"/>
                        <a14:foregroundMark x1="91250" y1="21083" x2="91417" y2="21583"/>
                        <a14:foregroundMark x1="51250" y1="29083" x2="50333" y2="28750"/>
                        <a14:foregroundMark x1="38250" y1="26083" x2="32250" y2="25500"/>
                        <a14:foregroundMark x1="25500" y1="25167" x2="24417" y2="25167"/>
                        <a14:foregroundMark x1="20667" y1="23833" x2="20667" y2="23833"/>
                        <a14:foregroundMark x1="18833" y1="22917" x2="16917" y2="22333"/>
                        <a14:foregroundMark x1="16917" y1="22333" x2="16917" y2="22333"/>
                        <a14:foregroundMark x1="13250" y1="21583" x2="84500" y2="26250"/>
                        <a14:foregroundMark x1="90083" y1="26083" x2="63833" y2="27250"/>
                        <a14:foregroundMark x1="89750" y1="25000" x2="53167" y2="14750"/>
                        <a14:foregroundMark x1="86917" y1="14500" x2="86917" y2="14500"/>
                        <a14:foregroundMark x1="10417" y1="25333" x2="10417" y2="25333"/>
                        <a14:foregroundMark x1="92917" y1="20333" x2="92917" y2="19417"/>
                        <a14:foregroundMark x1="92750" y1="16583" x2="93083" y2="15083"/>
                        <a14:foregroundMark x1="93500" y1="13417" x2="93500" y2="13417"/>
                        <a14:foregroundMark x1="12500" y1="12083" x2="12500" y2="12083"/>
                        <a14:foregroundMark x1="12500" y1="12083" x2="12500" y2="12083"/>
                        <a14:foregroundMark x1="22000" y1="10083" x2="22000" y2="10083"/>
                        <a14:foregroundMark x1="26500" y1="10250" x2="26500" y2="10250"/>
                        <a14:foregroundMark x1="28500" y1="10250" x2="28500" y2="10250"/>
                        <a14:foregroundMark x1="31500" y1="10250" x2="32083" y2="10250"/>
                        <a14:foregroundMark x1="24417" y1="10417" x2="24417" y2="10417"/>
                        <a14:foregroundMark x1="22167" y1="10833" x2="22167" y2="10833"/>
                        <a14:foregroundMark x1="33583" y1="10583" x2="33583" y2="10583"/>
                        <a14:foregroundMark x1="36000" y1="10083" x2="36000" y2="10083"/>
                        <a14:foregroundMark x1="36000" y1="10083" x2="36000" y2="10083"/>
                        <a14:foregroundMark x1="13000" y1="67917" x2="13000" y2="67917"/>
                        <a14:foregroundMark x1="12833" y1="67750" x2="12833" y2="67750"/>
                        <a14:foregroundMark x1="16000" y1="67000" x2="16000" y2="67000"/>
                        <a14:foregroundMark x1="18083" y1="67333" x2="18833" y2="67333"/>
                        <a14:foregroundMark x1="19417" y1="67333" x2="19417" y2="67333"/>
                        <a14:foregroundMark x1="49583" y1="66417" x2="51667" y2="66417"/>
                        <a14:foregroundMark x1="57083" y1="66000" x2="57083" y2="66000"/>
                        <a14:foregroundMark x1="61750" y1="66000" x2="64167" y2="66417"/>
                        <a14:foregroundMark x1="69750" y1="66750" x2="71833" y2="66583"/>
                        <a14:foregroundMark x1="76333" y1="65667" x2="76333" y2="65667"/>
                        <a14:foregroundMark x1="79500" y1="65500" x2="81333" y2="65250"/>
                        <a14:foregroundMark x1="84917" y1="65250" x2="84917" y2="65250"/>
                        <a14:foregroundMark x1="86583" y1="64917" x2="87083" y2="64917"/>
                        <a14:foregroundMark x1="88583" y1="66000" x2="88583" y2="66000"/>
                        <a14:foregroundMark x1="90667" y1="66750" x2="90833" y2="67500"/>
                        <a14:foregroundMark x1="91417" y1="69417" x2="91417" y2="69417"/>
                        <a14:foregroundMark x1="92500" y1="71667" x2="93500" y2="74833"/>
                        <a14:foregroundMark x1="94583" y1="76500" x2="94583" y2="78000"/>
                        <a14:foregroundMark x1="93833" y1="79083" x2="93833" y2="79083"/>
                        <a14:foregroundMark x1="93833" y1="79083" x2="93833" y2="79083"/>
                        <a14:foregroundMark x1="40250" y1="66250" x2="40250" y2="66250"/>
                        <a14:foregroundMark x1="33167" y1="67167" x2="33167" y2="67167"/>
                        <a14:foregroundMark x1="24417" y1="67333" x2="24417" y2="67333"/>
                        <a14:foregroundMark x1="23083" y1="67750" x2="23083" y2="67750"/>
                        <a14:foregroundMark x1="66417" y1="7833" x2="66417" y2="7833"/>
                        <a14:foregroundMark x1="67500" y1="9500" x2="67500" y2="9500"/>
                        <a14:foregroundMark x1="67750" y1="9333" x2="66250" y2="9667"/>
                        <a14:foregroundMark x1="63417" y1="10417" x2="63417" y2="10417"/>
                        <a14:foregroundMark x1="58000" y1="9833" x2="58000" y2="9833"/>
                        <a14:foregroundMark x1="19417" y1="9833" x2="19417" y2="9833"/>
                        <a14:foregroundMark x1="15833" y1="9833" x2="15833" y2="9833"/>
                        <a14:foregroundMark x1="14000" y1="10417" x2="14000" y2="10417"/>
                        <a14:foregroundMark x1="13750" y1="10417" x2="13750" y2="10417"/>
                        <a14:foregroundMark x1="38000" y1="66000" x2="38000" y2="66000"/>
                        <a14:foregroundMark x1="36583" y1="66250" x2="34500" y2="66750"/>
                        <a14:foregroundMark x1="30167" y1="66250" x2="30167" y2="66250"/>
                        <a14:foregroundMark x1="30000" y1="66250" x2="30000" y2="66250"/>
                        <a14:foregroundMark x1="28500" y1="66250" x2="28500" y2="66250"/>
                        <a14:foregroundMark x1="25750" y1="65667" x2="25750" y2="65667"/>
                        <a14:foregroundMark x1="22583" y1="67000" x2="22583" y2="67000"/>
                        <a14:foregroundMark x1="11917" y1="10250" x2="23667" y2="10833"/>
                        <a14:foregroundMark x1="30750" y1="9667" x2="30750" y2="9667"/>
                        <a14:foregroundMark x1="14333" y1="67333" x2="32667" y2="66250"/>
                        <a14:foregroundMark x1="11167" y1="83417" x2="11167" y2="83417"/>
                      </a14:backgroundRemoval>
                    </a14:imgEffect>
                  </a14:imgLayer>
                </a14:imgProps>
              </a:ext>
              <a:ext uri="{28A0092B-C50C-407E-A947-70E740481C1C}">
                <a14:useLocalDpi xmlns:a14="http://schemas.microsoft.com/office/drawing/2010/main" val="0"/>
              </a:ext>
            </a:extLst>
          </a:blip>
          <a:srcRect l="9569" t="33784" r="3569" b="40776"/>
          <a:stretch/>
        </p:blipFill>
        <p:spPr bwMode="auto">
          <a:xfrm>
            <a:off x="3666921" y="3172605"/>
            <a:ext cx="8364658" cy="1923508"/>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5753698" y="5174694"/>
            <a:ext cx="6083259" cy="138499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Kinh</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tế</a:t>
            </a:r>
            <a:r>
              <a:rPr lang="en-US" b="1" dirty="0">
                <a:solidFill>
                  <a:srgbClr val="000000"/>
                </a:solidFill>
                <a:latin typeface="#9Slide03 SFU Futura_12" panose="00000400000000000000" pitchFamily="2" charset="0"/>
              </a:rPr>
              <a:t> </a:t>
            </a:r>
            <a:r>
              <a:rPr lang="vi-VN" b="1" dirty="0">
                <a:solidFill>
                  <a:srgbClr val="000000"/>
                </a:solidFill>
                <a:latin typeface="#9Slide03 SFU Futura_12" panose="00000400000000000000" pitchFamily="2" charset="0"/>
              </a:rPr>
              <a:t>phát triển, thu nhập khá cao</a:t>
            </a:r>
            <a:r>
              <a:rPr lang="en-US" b="1" dirty="0">
                <a:solidFill>
                  <a:srgbClr val="000000"/>
                </a:solidFill>
                <a:latin typeface="#9Slide03 SFU Futura_12" panose="00000400000000000000" pitchFamily="2" charset="0"/>
              </a:rPr>
              <a:t>.</a:t>
            </a:r>
          </a:p>
          <a:p>
            <a:pPr algn="just" eaLnBrk="1" hangingPunct="1">
              <a:defRPr/>
            </a:pP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CN</a:t>
            </a:r>
            <a:r>
              <a:rPr lang="vi-VN" b="1" dirty="0">
                <a:solidFill>
                  <a:srgbClr val="000000"/>
                </a:solidFill>
                <a:latin typeface="#9Slide03 SFU Futura_12" panose="00000400000000000000" pitchFamily="2" charset="0"/>
              </a:rPr>
              <a:t>: phát triển khai thác</a:t>
            </a:r>
            <a:r>
              <a:rPr lang="en-US" b="1" dirty="0">
                <a:solidFill>
                  <a:srgbClr val="000000"/>
                </a:solidFill>
                <a:latin typeface="#9Slide03 SFU Futura_12" panose="00000400000000000000" pitchFamily="2" charset="0"/>
              </a:rPr>
              <a:t> </a:t>
            </a:r>
            <a:r>
              <a:rPr lang="vi-VN" b="1" dirty="0">
                <a:solidFill>
                  <a:srgbClr val="000000"/>
                </a:solidFill>
                <a:latin typeface="#9Slide03 SFU Futura_12" panose="00000400000000000000" pitchFamily="2" charset="0"/>
              </a:rPr>
              <a:t>dầu khí</a:t>
            </a:r>
            <a:r>
              <a:rPr lang="en-US" b="1" dirty="0">
                <a:solidFill>
                  <a:srgbClr val="000000"/>
                </a:solidFill>
                <a:latin typeface="#9Slide03 SFU Futura_12" panose="00000400000000000000" pitchFamily="2" charset="0"/>
              </a:rPr>
              <a:t>.</a:t>
            </a:r>
            <a:r>
              <a:rPr lang="vi-VN" b="1" dirty="0">
                <a:solidFill>
                  <a:srgbClr val="000000"/>
                </a:solidFill>
                <a:latin typeface="#9Slide03 SFU Futura_12" panose="00000400000000000000" pitchFamily="2" charset="0"/>
              </a:rPr>
              <a:t> </a:t>
            </a:r>
            <a:endParaRPr lang="en-US" b="1" dirty="0">
              <a:solidFill>
                <a:srgbClr val="000000"/>
              </a:solidFill>
              <a:latin typeface="#9Slide03 SFU Futura_12" panose="00000400000000000000" pitchFamily="2" charset="0"/>
            </a:endParaRPr>
          </a:p>
          <a:p>
            <a:pPr algn="just" eaLnBrk="1" hangingPunct="1">
              <a:defRPr/>
            </a:pP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NN</a:t>
            </a:r>
            <a:r>
              <a:rPr lang="vi-VN" b="1" dirty="0">
                <a:solidFill>
                  <a:srgbClr val="000000"/>
                </a:solidFill>
                <a:latin typeface="#9Slide03 SFU Futura_12" panose="00000400000000000000" pitchFamily="2" charset="0"/>
              </a:rPr>
              <a:t>: lúa mì, ôliu, ăn quả nhiệt đới.</a:t>
            </a:r>
          </a:p>
        </p:txBody>
      </p:sp>
      <p:sp>
        <p:nvSpPr>
          <p:cNvPr id="28"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5578541" y="1712501"/>
            <a:ext cx="6433574" cy="138499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b="1" dirty="0">
                <a:solidFill>
                  <a:srgbClr val="000000"/>
                </a:solidFill>
                <a:latin typeface="#9Slide03 SFU Futura_12" panose="00000400000000000000" pitchFamily="2" charset="0"/>
              </a:rPr>
              <a:t>+ K</a:t>
            </a:r>
            <a:r>
              <a:rPr lang="vi-VN" b="1" dirty="0">
                <a:solidFill>
                  <a:srgbClr val="000000"/>
                </a:solidFill>
                <a:latin typeface="#9Slide03 SFU Futura_12" panose="00000400000000000000" pitchFamily="2" charset="0"/>
              </a:rPr>
              <a:t>inh tế kém phát triển, thu nhập thấp</a:t>
            </a:r>
            <a:r>
              <a:rPr lang="en-US" b="1" dirty="0">
                <a:solidFill>
                  <a:srgbClr val="000000"/>
                </a:solidFill>
                <a:latin typeface="#9Slide03 SFU Futura_12" panose="00000400000000000000" pitchFamily="2" charset="0"/>
              </a:rPr>
              <a:t>.</a:t>
            </a:r>
            <a:r>
              <a:rPr lang="vi-VN" b="1" dirty="0">
                <a:solidFill>
                  <a:srgbClr val="000000"/>
                </a:solidFill>
                <a:latin typeface="#9Slide03 SFU Futura_12" panose="00000400000000000000" pitchFamily="2" charset="0"/>
              </a:rPr>
              <a:t> </a:t>
            </a:r>
            <a:endParaRPr lang="en-US" b="1" dirty="0">
              <a:solidFill>
                <a:srgbClr val="000000"/>
              </a:solidFill>
              <a:latin typeface="#9Slide03 SFU Futura_12" panose="00000400000000000000" pitchFamily="2" charset="0"/>
            </a:endParaRPr>
          </a:p>
          <a:p>
            <a:pPr algn="just" eaLnBrk="1" hangingPunct="1">
              <a:defRPr/>
            </a:pPr>
            <a:r>
              <a:rPr lang="vi-VN" b="1" dirty="0">
                <a:solidFill>
                  <a:srgbClr val="000000"/>
                </a:solidFill>
                <a:latin typeface="#9Slide03 SFU Futura_12" panose="00000400000000000000" pitchFamily="2" charset="0"/>
              </a:rPr>
              <a:t>+</a:t>
            </a:r>
            <a:r>
              <a:rPr lang="en-US" b="1" dirty="0">
                <a:solidFill>
                  <a:srgbClr val="000000"/>
                </a:solidFill>
                <a:latin typeface="#9Slide03 SFU Futura_12" panose="00000400000000000000" pitchFamily="2" charset="0"/>
              </a:rPr>
              <a:t> CN: </a:t>
            </a:r>
            <a:r>
              <a:rPr lang="vi-VN" b="1" dirty="0">
                <a:solidFill>
                  <a:srgbClr val="000000"/>
                </a:solidFill>
                <a:latin typeface="#9Slide03 SFU Futura_12" panose="00000400000000000000" pitchFamily="2" charset="0"/>
              </a:rPr>
              <a:t>khai thác lâm </a:t>
            </a:r>
            <a:r>
              <a:rPr lang="en-US" b="1" dirty="0">
                <a:solidFill>
                  <a:srgbClr val="000000"/>
                </a:solidFill>
                <a:latin typeface="#9Slide03 SFU Futura_12" panose="00000400000000000000" pitchFamily="2" charset="0"/>
              </a:rPr>
              <a:t>s</a:t>
            </a:r>
            <a:r>
              <a:rPr lang="vi-VN" b="1" dirty="0">
                <a:solidFill>
                  <a:srgbClr val="000000"/>
                </a:solidFill>
                <a:latin typeface="#9Slide03 SFU Futura_12" panose="00000400000000000000" pitchFamily="2" charset="0"/>
              </a:rPr>
              <a:t>ản, khoáng sản.</a:t>
            </a:r>
            <a:endParaRPr lang="en-US" b="1" dirty="0">
              <a:solidFill>
                <a:srgbClr val="000000"/>
              </a:solidFill>
              <a:latin typeface="#9Slide03 SFU Futura_12" panose="00000400000000000000" pitchFamily="2" charset="0"/>
            </a:endParaRPr>
          </a:p>
          <a:p>
            <a:pPr algn="just" eaLnBrk="1" hangingPunct="1">
              <a:defRPr/>
            </a:pPr>
            <a:r>
              <a:rPr lang="en-US" b="1" dirty="0">
                <a:solidFill>
                  <a:srgbClr val="000000"/>
                </a:solidFill>
                <a:latin typeface="#9Slide03 SFU Futura_12" panose="00000400000000000000" pitchFamily="2" charset="0"/>
              </a:rPr>
              <a:t>+ NN</a:t>
            </a: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ca </a:t>
            </a:r>
            <a:r>
              <a:rPr lang="en-US" b="1" dirty="0" err="1">
                <a:solidFill>
                  <a:srgbClr val="000000"/>
                </a:solidFill>
                <a:latin typeface="#9Slide03 SFU Futura_12" panose="00000400000000000000" pitchFamily="2" charset="0"/>
              </a:rPr>
              <a:t>cao</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cà</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phê</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bò</a:t>
            </a:r>
            <a:r>
              <a:rPr lang="en-US" b="1" dirty="0">
                <a:solidFill>
                  <a:srgbClr val="000000"/>
                </a:solidFill>
                <a:latin typeface="#9Slide03 SFU Futura_12" panose="00000400000000000000" pitchFamily="2" charset="0"/>
              </a:rPr>
              <a:t>..</a:t>
            </a:r>
            <a:r>
              <a:rPr lang="vi-VN" b="1" dirty="0">
                <a:solidFill>
                  <a:srgbClr val="000000"/>
                </a:solidFill>
                <a:latin typeface="#9Slide03 SFU Futura_12" panose="00000400000000000000" pitchFamily="2" charset="0"/>
              </a:rPr>
              <a:t>. </a:t>
            </a:r>
          </a:p>
        </p:txBody>
      </p:sp>
      <p:sp>
        <p:nvSpPr>
          <p:cNvPr id="29"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5664215" y="3449103"/>
            <a:ext cx="6433574" cy="138499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b="1" dirty="0">
                <a:solidFill>
                  <a:srgbClr val="000000"/>
                </a:solidFill>
                <a:latin typeface="#9Slide03 SFU Futura_12" panose="00000400000000000000" pitchFamily="2" charset="0"/>
              </a:rPr>
              <a:t>+ </a:t>
            </a:r>
            <a:r>
              <a:rPr lang="vi-VN" b="1" dirty="0">
                <a:solidFill>
                  <a:srgbClr val="000000"/>
                </a:solidFill>
                <a:latin typeface="#9Slide03 SFU Futura_12" panose="00000400000000000000" pitchFamily="2" charset="0"/>
              </a:rPr>
              <a:t>Kinh tế phát triển</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nhưng</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không</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đều</a:t>
            </a:r>
            <a:r>
              <a:rPr lang="vi-VN" b="1" dirty="0">
                <a:solidFill>
                  <a:srgbClr val="000000"/>
                </a:solidFill>
                <a:latin typeface="#9Slide03 SFU Futura_12" panose="00000400000000000000" pitchFamily="2" charset="0"/>
              </a:rPr>
              <a:t> </a:t>
            </a:r>
          </a:p>
          <a:p>
            <a:pPr algn="just" eaLnBrk="1" hangingPunct="1">
              <a:defRPr/>
            </a:pP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CN: </a:t>
            </a:r>
            <a:r>
              <a:rPr lang="vi-VN" b="1" dirty="0">
                <a:solidFill>
                  <a:srgbClr val="000000"/>
                </a:solidFill>
                <a:latin typeface="#9Slide03 SFU Futura_12" panose="00000400000000000000" pitchFamily="2" charset="0"/>
              </a:rPr>
              <a:t>khai khoáng, luyện kim, cơ khí…</a:t>
            </a:r>
          </a:p>
          <a:p>
            <a:pPr algn="just" eaLnBrk="1" hangingPunct="1">
              <a:defRPr/>
            </a:pP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NN: </a:t>
            </a:r>
            <a:r>
              <a:rPr lang="vi-VN" b="1" dirty="0">
                <a:solidFill>
                  <a:srgbClr val="000000"/>
                </a:solidFill>
                <a:latin typeface="#9Slide03 SFU Futura_12" panose="00000400000000000000" pitchFamily="2" charset="0"/>
              </a:rPr>
              <a:t>hoa quả cận nhiệt, ngô…</a:t>
            </a:r>
          </a:p>
        </p:txBody>
      </p:sp>
      <p:sp>
        <p:nvSpPr>
          <p:cNvPr id="30" name="Rectangle 29">
            <a:extLst>
              <a:ext uri="{FF2B5EF4-FFF2-40B4-BE49-F238E27FC236}">
                <a16:creationId xmlns:a16="http://schemas.microsoft.com/office/drawing/2014/main" id="{72EC09E0-F5AB-4F22-AF39-492D571F3CA0}"/>
              </a:ext>
            </a:extLst>
          </p:cNvPr>
          <p:cNvSpPr/>
          <p:nvPr/>
        </p:nvSpPr>
        <p:spPr>
          <a:xfrm>
            <a:off x="4246322" y="1988586"/>
            <a:ext cx="834099" cy="1015663"/>
          </a:xfrm>
          <a:prstGeom prst="rect">
            <a:avLst/>
          </a:prstGeom>
          <a:noFill/>
        </p:spPr>
        <p:txBody>
          <a:bodyPr wrap="square" lIns="91440" tIns="45720" rIns="91440" bIns="45720">
            <a:spAutoFit/>
          </a:bodyPr>
          <a:lstStyle/>
          <a:p>
            <a:pPr algn="ctr"/>
            <a:r>
              <a:rPr lang="en-US" sz="6000" b="1" dirty="0">
                <a:ln w="13462">
                  <a:solidFill>
                    <a:prstClr val="white"/>
                  </a:solidFill>
                  <a:prstDash val="solid"/>
                </a:ln>
                <a:solidFill>
                  <a:srgbClr val="357DCA"/>
                </a:solidFill>
                <a:effectLst>
                  <a:outerShdw dist="38100" dir="2700000" algn="bl" rotWithShape="0">
                    <a:srgbClr val="5B9BD5"/>
                  </a:outerShdw>
                </a:effectLst>
                <a:latin typeface="#9Slide07 IcielCadena" panose="02000503000000020004" pitchFamily="2" charset="0"/>
              </a:rPr>
              <a:t>1</a:t>
            </a:r>
          </a:p>
        </p:txBody>
      </p:sp>
      <p:sp>
        <p:nvSpPr>
          <p:cNvPr id="31" name="Rectangle 30">
            <a:extLst>
              <a:ext uri="{FF2B5EF4-FFF2-40B4-BE49-F238E27FC236}">
                <a16:creationId xmlns:a16="http://schemas.microsoft.com/office/drawing/2014/main" id="{72EC09E0-F5AB-4F22-AF39-492D571F3CA0}"/>
              </a:ext>
            </a:extLst>
          </p:cNvPr>
          <p:cNvSpPr/>
          <p:nvPr/>
        </p:nvSpPr>
        <p:spPr>
          <a:xfrm>
            <a:off x="4418717" y="3769311"/>
            <a:ext cx="834099" cy="1015663"/>
          </a:xfrm>
          <a:prstGeom prst="rect">
            <a:avLst/>
          </a:prstGeom>
          <a:noFill/>
        </p:spPr>
        <p:txBody>
          <a:bodyPr wrap="square" lIns="91440" tIns="45720" rIns="91440" bIns="45720">
            <a:spAutoFit/>
          </a:bodyPr>
          <a:lstStyle/>
          <a:p>
            <a:pPr algn="ctr"/>
            <a:r>
              <a:rPr lang="en-US" sz="6000" b="1" dirty="0">
                <a:ln w="13462">
                  <a:solidFill>
                    <a:prstClr val="white"/>
                  </a:solidFill>
                  <a:prstDash val="solid"/>
                </a:ln>
                <a:solidFill>
                  <a:srgbClr val="357DCA"/>
                </a:solidFill>
                <a:effectLst>
                  <a:outerShdw dist="38100" dir="2700000" algn="bl" rotWithShape="0">
                    <a:srgbClr val="5B9BD5"/>
                  </a:outerShdw>
                </a:effectLst>
                <a:latin typeface="#9Slide07 IcielCadena" panose="02000503000000020004" pitchFamily="2" charset="0"/>
              </a:rPr>
              <a:t>2</a:t>
            </a:r>
          </a:p>
        </p:txBody>
      </p:sp>
      <p:sp>
        <p:nvSpPr>
          <p:cNvPr id="32" name="Rectangle 31">
            <a:extLst>
              <a:ext uri="{FF2B5EF4-FFF2-40B4-BE49-F238E27FC236}">
                <a16:creationId xmlns:a16="http://schemas.microsoft.com/office/drawing/2014/main" id="{72EC09E0-F5AB-4F22-AF39-492D571F3CA0}"/>
              </a:ext>
            </a:extLst>
          </p:cNvPr>
          <p:cNvSpPr/>
          <p:nvPr/>
        </p:nvSpPr>
        <p:spPr>
          <a:xfrm>
            <a:off x="4386278" y="5514982"/>
            <a:ext cx="834099" cy="1015663"/>
          </a:xfrm>
          <a:prstGeom prst="rect">
            <a:avLst/>
          </a:prstGeom>
          <a:noFill/>
        </p:spPr>
        <p:txBody>
          <a:bodyPr wrap="square" lIns="91440" tIns="45720" rIns="91440" bIns="45720">
            <a:spAutoFit/>
          </a:bodyPr>
          <a:lstStyle/>
          <a:p>
            <a:pPr algn="ctr"/>
            <a:r>
              <a:rPr lang="en-US" sz="6000" b="1" dirty="0">
                <a:ln w="13462">
                  <a:solidFill>
                    <a:prstClr val="white"/>
                  </a:solidFill>
                  <a:prstDash val="solid"/>
                </a:ln>
                <a:solidFill>
                  <a:srgbClr val="357DCA"/>
                </a:solidFill>
                <a:effectLst>
                  <a:outerShdw dist="38100" dir="2700000" algn="bl" rotWithShape="0">
                    <a:srgbClr val="5B9BD5"/>
                  </a:outerShdw>
                </a:effectLst>
                <a:latin typeface="#9Slide07 IcielCadena" panose="02000503000000020004" pitchFamily="2" charset="0"/>
              </a:rPr>
              <a:t>3</a:t>
            </a:r>
          </a:p>
        </p:txBody>
      </p:sp>
      <p:pic>
        <p:nvPicPr>
          <p:cNvPr id="37" name="Picture 2" descr="Puzzle Piece, text, website png | PNGEg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731" b="97135" l="3161" r="97414">
                        <a14:foregroundMark x1="3448" y1="90831" x2="3448" y2="90831"/>
                        <a14:foregroundMark x1="33621" y1="6017" x2="33621" y2="6017"/>
                        <a14:foregroundMark x1="97414" y1="59599" x2="97414" y2="59599"/>
                        <a14:foregroundMark x1="69253" y1="97135" x2="69253" y2="97135"/>
                      </a14:backgroundRemoval>
                    </a14:imgEffect>
                  </a14:imgLayer>
                </a14:imgProps>
              </a:ext>
              <a:ext uri="{28A0092B-C50C-407E-A947-70E740481C1C}">
                <a14:useLocalDpi xmlns:a14="http://schemas.microsoft.com/office/drawing/2010/main" val="0"/>
              </a:ext>
            </a:extLst>
          </a:blip>
          <a:srcRect/>
          <a:stretch>
            <a:fillRect/>
          </a:stretch>
        </p:blipFill>
        <p:spPr bwMode="auto">
          <a:xfrm>
            <a:off x="2420832" y="5249654"/>
            <a:ext cx="1407508" cy="141155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72EC09E0-F5AB-4F22-AF39-492D571F3CA0}"/>
              </a:ext>
            </a:extLst>
          </p:cNvPr>
          <p:cNvSpPr/>
          <p:nvPr/>
        </p:nvSpPr>
        <p:spPr>
          <a:xfrm>
            <a:off x="2594647" y="5476124"/>
            <a:ext cx="834099" cy="1015663"/>
          </a:xfrm>
          <a:prstGeom prst="rect">
            <a:avLst/>
          </a:prstGeom>
          <a:noFill/>
        </p:spPr>
        <p:txBody>
          <a:bodyPr wrap="square" lIns="91440" tIns="45720" rIns="91440" bIns="45720">
            <a:spAutoFit/>
          </a:bodyPr>
          <a:lstStyle/>
          <a:p>
            <a:pPr algn="ctr"/>
            <a:r>
              <a:rPr lang="en-US" sz="6000" b="1" dirty="0">
                <a:ln w="13462">
                  <a:solidFill>
                    <a:prstClr val="white"/>
                  </a:solidFill>
                  <a:prstDash val="solid"/>
                </a:ln>
                <a:solidFill>
                  <a:prstClr val="black"/>
                </a:solidFill>
                <a:effectLst>
                  <a:outerShdw dist="38100" dir="2700000" algn="bl" rotWithShape="0">
                    <a:srgbClr val="5B9BD5"/>
                  </a:outerShdw>
                </a:effectLst>
                <a:latin typeface="#9Slide07 IcielCadena" panose="02000503000000020004" pitchFamily="2" charset="0"/>
              </a:rPr>
              <a:t>2</a:t>
            </a:r>
          </a:p>
        </p:txBody>
      </p:sp>
      <p:pic>
        <p:nvPicPr>
          <p:cNvPr id="6148" name="Picture 4" descr="Trò chơi ghép hình Clip nghệ thuật - mảnh ghép véc tơ png tải về - Miễn phí  trong suốt Khu Vực png Tải về."/>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167" b="98667" l="10000" r="90000">
                        <a14:foregroundMark x1="47444" y1="93833" x2="47444" y2="93833"/>
                        <a14:foregroundMark x1="73444" y1="98833" x2="73444" y2="98833"/>
                        <a14:foregroundMark x1="59222" y1="4000" x2="59222" y2="4000"/>
                        <a14:foregroundMark x1="55111" y1="1167" x2="55111" y2="1167"/>
                      </a14:backgroundRemoval>
                    </a14:imgEffect>
                  </a14:imgLayer>
                </a14:imgProps>
              </a:ext>
              <a:ext uri="{28A0092B-C50C-407E-A947-70E740481C1C}">
                <a14:useLocalDpi xmlns:a14="http://schemas.microsoft.com/office/drawing/2010/main" val="0"/>
              </a:ext>
            </a:extLst>
          </a:blip>
          <a:srcRect l="15402" r="15732"/>
          <a:stretch/>
        </p:blipFill>
        <p:spPr bwMode="auto">
          <a:xfrm>
            <a:off x="2257569" y="1763692"/>
            <a:ext cx="1366242" cy="129633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72EC09E0-F5AB-4F22-AF39-492D571F3CA0}"/>
              </a:ext>
            </a:extLst>
          </p:cNvPr>
          <p:cNvSpPr/>
          <p:nvPr/>
        </p:nvSpPr>
        <p:spPr>
          <a:xfrm>
            <a:off x="2701574" y="1914940"/>
            <a:ext cx="620246" cy="1015663"/>
          </a:xfrm>
          <a:prstGeom prst="rect">
            <a:avLst/>
          </a:prstGeom>
          <a:noFill/>
        </p:spPr>
        <p:txBody>
          <a:bodyPr wrap="square" lIns="91440" tIns="45720" rIns="91440" bIns="45720">
            <a:spAutoFit/>
          </a:bodyPr>
          <a:lstStyle/>
          <a:p>
            <a:pPr algn="ctr"/>
            <a:r>
              <a:rPr lang="en-US" sz="6000" b="1" dirty="0">
                <a:ln w="13462">
                  <a:solidFill>
                    <a:prstClr val="white"/>
                  </a:solidFill>
                  <a:prstDash val="solid"/>
                </a:ln>
                <a:solidFill>
                  <a:prstClr val="black"/>
                </a:solidFill>
                <a:effectLst>
                  <a:outerShdw dist="38100" dir="2700000" algn="bl" rotWithShape="0">
                    <a:srgbClr val="5B9BD5"/>
                  </a:outerShdw>
                </a:effectLst>
                <a:latin typeface="#9Slide07 IcielCadena" panose="02000503000000020004" pitchFamily="2" charset="0"/>
              </a:rPr>
              <a:t>3</a:t>
            </a:r>
          </a:p>
        </p:txBody>
      </p:sp>
      <p:pic>
        <p:nvPicPr>
          <p:cNvPr id="6150" name="Picture 6" descr="Ghép hình Máy tính Biểu tượng Clip nghệ thuật - 3 mảnh ghép hình mẫu png  tải về - Miễn phí trong suốt Khu Vực png Tải về."/>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200" b="97000" l="10000" r="90000">
                        <a14:foregroundMark x1="62444" y1="83000" x2="62444" y2="83000"/>
                        <a14:foregroundMark x1="49333" y1="6200" x2="49333" y2="6200"/>
                        <a14:foregroundMark x1="42444" y1="95000" x2="42444" y2="95000"/>
                        <a14:foregroundMark x1="61333" y1="97000" x2="61333" y2="97000"/>
                      </a14:backgroundRemoval>
                    </a14:imgEffect>
                  </a14:imgLayer>
                </a14:imgProps>
              </a:ext>
              <a:ext uri="{28A0092B-C50C-407E-A947-70E740481C1C}">
                <a14:useLocalDpi xmlns:a14="http://schemas.microsoft.com/office/drawing/2010/main" val="0"/>
              </a:ext>
            </a:extLst>
          </a:blip>
          <a:srcRect l="14734" r="15838"/>
          <a:stretch/>
        </p:blipFill>
        <p:spPr bwMode="auto">
          <a:xfrm>
            <a:off x="2381936" y="3571804"/>
            <a:ext cx="1429258" cy="126789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72EC09E0-F5AB-4F22-AF39-492D571F3CA0}"/>
              </a:ext>
            </a:extLst>
          </p:cNvPr>
          <p:cNvSpPr/>
          <p:nvPr/>
        </p:nvSpPr>
        <p:spPr>
          <a:xfrm>
            <a:off x="2767286" y="3700012"/>
            <a:ext cx="620246" cy="1015663"/>
          </a:xfrm>
          <a:prstGeom prst="rect">
            <a:avLst/>
          </a:prstGeom>
          <a:noFill/>
        </p:spPr>
        <p:txBody>
          <a:bodyPr wrap="square" lIns="91440" tIns="45720" rIns="91440" bIns="45720">
            <a:spAutoFit/>
          </a:bodyPr>
          <a:lstStyle/>
          <a:p>
            <a:pPr algn="ctr"/>
            <a:r>
              <a:rPr lang="en-US" sz="6000" b="1" dirty="0">
                <a:ln w="13462">
                  <a:solidFill>
                    <a:prstClr val="white"/>
                  </a:solidFill>
                  <a:prstDash val="solid"/>
                </a:ln>
                <a:solidFill>
                  <a:prstClr val="black"/>
                </a:solidFill>
                <a:effectLst>
                  <a:outerShdw dist="38100" dir="2700000" algn="bl" rotWithShape="0">
                    <a:srgbClr val="5B9BD5"/>
                  </a:outerShdw>
                </a:effectLst>
                <a:latin typeface="#9Slide07 IcielCadena" panose="02000503000000020004" pitchFamily="2" charset="0"/>
              </a:rPr>
              <a:t>1</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67564422"/>
      </p:ext>
    </p:extLst>
  </p:cSld>
  <p:clrMapOvr>
    <a:masterClrMapping/>
  </p:clrMapOvr>
  <mc:AlternateContent xmlns:mc="http://schemas.openxmlformats.org/markup-compatibility/2006" xmlns:p14="http://schemas.microsoft.com/office/powerpoint/2010/main">
    <mc:Choice Requires="p14">
      <p:transition spd="slow" p14:dur="2000" advTm="67045"/>
    </mc:Choice>
    <mc:Fallback xmlns="">
      <p:transition spd="slow" advTm="6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par>
                                <p:cTn id="15" presetID="16" presetClass="entr" presetSubtype="2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anim calcmode="lin" valueType="num">
                                      <p:cBhvr>
                                        <p:cTn id="41" dur="1000" fill="hold"/>
                                        <p:tgtEl>
                                          <p:spTgt spid="40"/>
                                        </p:tgtEl>
                                        <p:attrNameLst>
                                          <p:attrName>ppt_x</p:attrName>
                                        </p:attrNameLst>
                                      </p:cBhvr>
                                      <p:tavLst>
                                        <p:tav tm="0">
                                          <p:val>
                                            <p:strVal val="#ppt_x"/>
                                          </p:val>
                                        </p:tav>
                                        <p:tav tm="100000">
                                          <p:val>
                                            <p:strVal val="#ppt_x"/>
                                          </p:val>
                                        </p:tav>
                                      </p:tavLst>
                                    </p:anim>
                                    <p:anim calcmode="lin" valueType="num">
                                      <p:cBhvr>
                                        <p:cTn id="42" dur="10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148"/>
                                        </p:tgtEl>
                                        <p:attrNameLst>
                                          <p:attrName>style.visibility</p:attrName>
                                        </p:attrNameLst>
                                      </p:cBhvr>
                                      <p:to>
                                        <p:strVal val="visible"/>
                                      </p:to>
                                    </p:set>
                                    <p:animEffect transition="in" filter="fade">
                                      <p:cBhvr>
                                        <p:cTn id="45" dur="1000"/>
                                        <p:tgtEl>
                                          <p:spTgt spid="6148"/>
                                        </p:tgtEl>
                                      </p:cBhvr>
                                    </p:animEffect>
                                    <p:anim calcmode="lin" valueType="num">
                                      <p:cBhvr>
                                        <p:cTn id="46" dur="1000" fill="hold"/>
                                        <p:tgtEl>
                                          <p:spTgt spid="6148"/>
                                        </p:tgtEl>
                                        <p:attrNameLst>
                                          <p:attrName>ppt_x</p:attrName>
                                        </p:attrNameLst>
                                      </p:cBhvr>
                                      <p:tavLst>
                                        <p:tav tm="0">
                                          <p:val>
                                            <p:strVal val="#ppt_x"/>
                                          </p:val>
                                        </p:tav>
                                        <p:tav tm="100000">
                                          <p:val>
                                            <p:strVal val="#ppt_x"/>
                                          </p:val>
                                        </p:tav>
                                      </p:tavLst>
                                    </p:anim>
                                    <p:anim calcmode="lin" valueType="num">
                                      <p:cBhvr>
                                        <p:cTn id="47"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150"/>
                                        </p:tgtEl>
                                        <p:attrNameLst>
                                          <p:attrName>style.visibility</p:attrName>
                                        </p:attrNameLst>
                                      </p:cBhvr>
                                      <p:to>
                                        <p:strVal val="visible"/>
                                      </p:to>
                                    </p:set>
                                    <p:animEffect transition="in" filter="fade">
                                      <p:cBhvr>
                                        <p:cTn id="57" dur="1000"/>
                                        <p:tgtEl>
                                          <p:spTgt spid="6150"/>
                                        </p:tgtEl>
                                      </p:cBhvr>
                                    </p:animEffect>
                                    <p:anim calcmode="lin" valueType="num">
                                      <p:cBhvr>
                                        <p:cTn id="58" dur="1000" fill="hold"/>
                                        <p:tgtEl>
                                          <p:spTgt spid="6150"/>
                                        </p:tgtEl>
                                        <p:attrNameLst>
                                          <p:attrName>ppt_x</p:attrName>
                                        </p:attrNameLst>
                                      </p:cBhvr>
                                      <p:tavLst>
                                        <p:tav tm="0">
                                          <p:val>
                                            <p:strVal val="#ppt_x"/>
                                          </p:val>
                                        </p:tav>
                                        <p:tav tm="100000">
                                          <p:val>
                                            <p:strVal val="#ppt_x"/>
                                          </p:val>
                                        </p:tav>
                                      </p:tavLst>
                                    </p:anim>
                                    <p:anim calcmode="lin" valueType="num">
                                      <p:cBhvr>
                                        <p:cTn id="59"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1000"/>
                                        <p:tgtEl>
                                          <p:spTgt spid="38"/>
                                        </p:tgtEl>
                                      </p:cBhvr>
                                    </p:animEffect>
                                    <p:anim calcmode="lin" valueType="num">
                                      <p:cBhvr>
                                        <p:cTn id="65" dur="1000" fill="hold"/>
                                        <p:tgtEl>
                                          <p:spTgt spid="38"/>
                                        </p:tgtEl>
                                        <p:attrNameLst>
                                          <p:attrName>ppt_x</p:attrName>
                                        </p:attrNameLst>
                                      </p:cBhvr>
                                      <p:tavLst>
                                        <p:tav tm="0">
                                          <p:val>
                                            <p:strVal val="#ppt_x"/>
                                          </p:val>
                                        </p:tav>
                                        <p:tav tm="100000">
                                          <p:val>
                                            <p:strVal val="#ppt_x"/>
                                          </p:val>
                                        </p:tav>
                                      </p:tavLst>
                                    </p:anim>
                                    <p:anim calcmode="lin" valueType="num">
                                      <p:cBhvr>
                                        <p:cTn id="66" dur="1000" fill="hold"/>
                                        <p:tgtEl>
                                          <p:spTgt spid="38"/>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8"/>
                </p:tgtEl>
              </p:cMediaNode>
            </p:audio>
          </p:childTnLst>
        </p:cTn>
      </p:par>
    </p:tnLst>
    <p:bldLst>
      <p:bldP spid="27" grpId="0"/>
      <p:bldP spid="28" grpId="0"/>
      <p:bldP spid="29" grpId="0"/>
      <p:bldP spid="30" grpId="0"/>
      <p:bldP spid="31" grpId="0"/>
      <p:bldP spid="32" grpId="0"/>
      <p:bldP spid="38" grpId="0"/>
      <p:bldP spid="40"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71854" y="5495"/>
            <a:ext cx="8264379" cy="1423768"/>
            <a:chOff x="1237664" y="86462"/>
            <a:chExt cx="8264379" cy="1423768"/>
          </a:xfrm>
        </p:grpSpPr>
        <p:sp>
          <p:nvSpPr>
            <p:cNvPr id="3" name="Rectangle 2">
              <a:extLst>
                <a:ext uri="{FF2B5EF4-FFF2-40B4-BE49-F238E27FC236}">
                  <a16:creationId xmlns:a16="http://schemas.microsoft.com/office/drawing/2014/main" id="{67EA4444-801D-4A4F-98E0-4684B8056EC1}"/>
                </a:ext>
              </a:extLst>
            </p:cNvPr>
            <p:cNvSpPr/>
            <p:nvPr/>
          </p:nvSpPr>
          <p:spPr>
            <a:xfrm>
              <a:off x="2128983" y="146584"/>
              <a:ext cx="7373060" cy="923330"/>
            </a:xfrm>
            <a:prstGeom prst="rect">
              <a:avLst/>
            </a:prstGeom>
            <a:noFill/>
          </p:spPr>
          <p:txBody>
            <a:bodyPr wrap="square" lIns="91440" tIns="45720" rIns="91440" bIns="45720">
              <a:spAutoFit/>
            </a:bodyPr>
            <a:lstStyle/>
            <a:p>
              <a:pPr algn="ctr"/>
              <a:r>
                <a:rPr lang="en-US" sz="5400" b="1" dirty="0">
                  <a:ln w="13462">
                    <a:solidFill>
                      <a:prstClr val="white"/>
                    </a:solidFill>
                    <a:prstDash val="solid"/>
                  </a:ln>
                  <a:solidFill>
                    <a:srgbClr val="FF0000"/>
                  </a:solidFill>
                  <a:effectLst>
                    <a:outerShdw dist="38100" dir="2700000" algn="bl" rotWithShape="0">
                      <a:srgbClr val="5B9BD5"/>
                    </a:outerShdw>
                  </a:effectLst>
                  <a:latin typeface="#9Slide07 IcielCadena" panose="02000503000000020004" pitchFamily="2" charset="0"/>
                </a:rPr>
                <a:t>MẢNH GHÉP THẦN KÌ</a:t>
              </a:r>
            </a:p>
          </p:txBody>
        </p:sp>
        <p:pic>
          <p:nvPicPr>
            <p:cNvPr id="4" name="Picture 2" descr="Puzzle Piece Icon Royalty Free Cliparts, Vectors, And Stock Illustration.  Image 1455724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553" b="92857" l="5462" r="91692">
                          <a14:foregroundMark x1="5769" y1="44741" x2="5769" y2="44741"/>
                          <a14:foregroundMark x1="20154" y1="7928" x2="20154" y2="7928"/>
                          <a14:foregroundMark x1="54000" y1="4553" x2="54000" y2="4553"/>
                          <a14:foregroundMark x1="91769" y1="20016" x2="91769" y2="20016"/>
                          <a14:foregroundMark x1="73308" y1="92857" x2="73308" y2="92857"/>
                        </a14:backgroundRemoval>
                      </a14:imgEffect>
                    </a14:imgLayer>
                  </a14:imgProps>
                </a:ext>
                <a:ext uri="{28A0092B-C50C-407E-A947-70E740481C1C}">
                  <a14:useLocalDpi xmlns:a14="http://schemas.microsoft.com/office/drawing/2010/main" val="0"/>
                </a:ext>
              </a:extLst>
            </a:blip>
            <a:srcRect/>
            <a:stretch>
              <a:fillRect/>
            </a:stretch>
          </p:blipFill>
          <p:spPr bwMode="auto">
            <a:xfrm>
              <a:off x="1237664" y="86462"/>
              <a:ext cx="1452825" cy="14237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p:cNvCxnSpPr/>
          <p:nvPr/>
        </p:nvCxnSpPr>
        <p:spPr>
          <a:xfrm>
            <a:off x="0" y="1429263"/>
            <a:ext cx="12192000" cy="0"/>
          </a:xfrm>
          <a:prstGeom prst="line">
            <a:avLst/>
          </a:prstGeom>
          <a:ln w="38100">
            <a:solidFill>
              <a:srgbClr val="356734"/>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 descr="Infographic Option Vector Banner, Png, Text Box, Infographic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67" b="87167" l="10417" r="100000">
                        <a14:foregroundMark x1="31917" y1="42500" x2="93083" y2="46250"/>
                        <a14:foregroundMark x1="34083" y1="51500" x2="73333" y2="48333"/>
                        <a14:foregroundMark x1="19917" y1="48833" x2="19917" y2="48833"/>
                        <a14:foregroundMark x1="19583" y1="47750" x2="19583" y2="47750"/>
                        <a14:foregroundMark x1="18250" y1="46250" x2="18250" y2="46250"/>
                        <a14:foregroundMark x1="16417" y1="45333" x2="16417" y2="45333"/>
                        <a14:foregroundMark x1="15833" y1="45333" x2="15833" y2="45333"/>
                        <a14:foregroundMark x1="18417" y1="50583" x2="21583" y2="52583"/>
                        <a14:foregroundMark x1="26667" y1="53500" x2="26667" y2="53500"/>
                        <a14:foregroundMark x1="26083" y1="43667" x2="27000" y2="55417"/>
                        <a14:foregroundMark x1="81750" y1="51833" x2="81750" y2="51833"/>
                        <a14:foregroundMark x1="84667" y1="50333" x2="90333" y2="49083"/>
                        <a14:foregroundMark x1="92000" y1="48833" x2="92000" y2="48833"/>
                        <a14:foregroundMark x1="90667" y1="52250" x2="90667" y2="52250"/>
                        <a14:foregroundMark x1="24583" y1="38583" x2="11167" y2="36750"/>
                        <a14:foregroundMark x1="22333" y1="38000" x2="22333" y2="38000"/>
                        <a14:foregroundMark x1="11333" y1="47167" x2="11333" y2="47917"/>
                        <a14:foregroundMark x1="14000" y1="74583" x2="69167" y2="76667"/>
                        <a14:foregroundMark x1="22750" y1="67750" x2="87333" y2="74833"/>
                        <a14:foregroundMark x1="74833" y1="80000" x2="77250" y2="80000"/>
                        <a14:foregroundMark x1="73167" y1="35417" x2="93667" y2="35583"/>
                        <a14:foregroundMark x1="94750" y1="40500" x2="94000" y2="44917"/>
                        <a14:foregroundMark x1="24417" y1="19167" x2="89000" y2="22000"/>
                        <a14:foregroundMark x1="16167" y1="16917" x2="63250" y2="17917"/>
                        <a14:foregroundMark x1="72000" y1="9833" x2="72000" y2="9833"/>
                        <a14:foregroundMark x1="82833" y1="8167" x2="85083" y2="8000"/>
                        <a14:foregroundMark x1="90333" y1="7833" x2="90333" y2="7833"/>
                        <a14:foregroundMark x1="89917" y1="15667" x2="90333" y2="16417"/>
                        <a14:foregroundMark x1="91250" y1="21083" x2="91417" y2="21583"/>
                        <a14:foregroundMark x1="51250" y1="29083" x2="50333" y2="28750"/>
                        <a14:foregroundMark x1="38250" y1="26083" x2="32250" y2="25500"/>
                        <a14:foregroundMark x1="25500" y1="25167" x2="24417" y2="25167"/>
                        <a14:foregroundMark x1="20667" y1="23833" x2="20667" y2="23833"/>
                        <a14:foregroundMark x1="18833" y1="22917" x2="16917" y2="22333"/>
                        <a14:foregroundMark x1="16917" y1="22333" x2="16917" y2="22333"/>
                        <a14:foregroundMark x1="13250" y1="21583" x2="84500" y2="26250"/>
                        <a14:foregroundMark x1="90083" y1="26083" x2="63833" y2="27250"/>
                        <a14:foregroundMark x1="89750" y1="25000" x2="53167" y2="14750"/>
                        <a14:foregroundMark x1="86917" y1="14500" x2="86917" y2="14500"/>
                        <a14:foregroundMark x1="10417" y1="25333" x2="10417" y2="25333"/>
                        <a14:foregroundMark x1="92917" y1="20333" x2="92917" y2="19417"/>
                        <a14:foregroundMark x1="92750" y1="16583" x2="93083" y2="15083"/>
                        <a14:foregroundMark x1="93500" y1="13417" x2="93500" y2="13417"/>
                        <a14:foregroundMark x1="12500" y1="12083" x2="12500" y2="12083"/>
                        <a14:foregroundMark x1="12500" y1="12083" x2="12500" y2="12083"/>
                        <a14:foregroundMark x1="22000" y1="10083" x2="22000" y2="10083"/>
                        <a14:foregroundMark x1="26500" y1="10250" x2="26500" y2="10250"/>
                        <a14:foregroundMark x1="28500" y1="10250" x2="28500" y2="10250"/>
                        <a14:foregroundMark x1="31500" y1="10250" x2="32083" y2="10250"/>
                        <a14:foregroundMark x1="24417" y1="10417" x2="24417" y2="10417"/>
                        <a14:foregroundMark x1="22167" y1="10833" x2="22167" y2="10833"/>
                        <a14:foregroundMark x1="33583" y1="10583" x2="33583" y2="10583"/>
                        <a14:foregroundMark x1="36000" y1="10083" x2="36000" y2="10083"/>
                        <a14:foregroundMark x1="36000" y1="10083" x2="36000" y2="10083"/>
                        <a14:foregroundMark x1="13000" y1="67917" x2="13000" y2="67917"/>
                        <a14:foregroundMark x1="12833" y1="67750" x2="12833" y2="67750"/>
                        <a14:foregroundMark x1="16000" y1="67000" x2="16000" y2="67000"/>
                        <a14:foregroundMark x1="18083" y1="67333" x2="18833" y2="67333"/>
                        <a14:foregroundMark x1="19417" y1="67333" x2="19417" y2="67333"/>
                        <a14:foregroundMark x1="49583" y1="66417" x2="51667" y2="66417"/>
                        <a14:foregroundMark x1="57083" y1="66000" x2="57083" y2="66000"/>
                        <a14:foregroundMark x1="61750" y1="66000" x2="64167" y2="66417"/>
                        <a14:foregroundMark x1="69750" y1="66750" x2="71833" y2="66583"/>
                        <a14:foregroundMark x1="76333" y1="65667" x2="76333" y2="65667"/>
                        <a14:foregroundMark x1="79500" y1="65500" x2="81333" y2="65250"/>
                        <a14:foregroundMark x1="84917" y1="65250" x2="84917" y2="65250"/>
                        <a14:foregroundMark x1="86583" y1="64917" x2="87083" y2="64917"/>
                        <a14:foregroundMark x1="88583" y1="66000" x2="88583" y2="66000"/>
                        <a14:foregroundMark x1="90667" y1="66750" x2="90833" y2="67500"/>
                        <a14:foregroundMark x1="91417" y1="69417" x2="91417" y2="69417"/>
                        <a14:foregroundMark x1="92500" y1="71667" x2="93500" y2="74833"/>
                        <a14:foregroundMark x1="94583" y1="76500" x2="94583" y2="78000"/>
                        <a14:foregroundMark x1="93833" y1="79083" x2="93833" y2="79083"/>
                        <a14:foregroundMark x1="93833" y1="79083" x2="93833" y2="79083"/>
                        <a14:foregroundMark x1="40250" y1="66250" x2="40250" y2="66250"/>
                        <a14:foregroundMark x1="33167" y1="67167" x2="33167" y2="67167"/>
                        <a14:foregroundMark x1="24417" y1="67333" x2="24417" y2="67333"/>
                        <a14:foregroundMark x1="23083" y1="67750" x2="23083" y2="67750"/>
                        <a14:foregroundMark x1="66417" y1="7833" x2="66417" y2="7833"/>
                        <a14:foregroundMark x1="67500" y1="9500" x2="67500" y2="9500"/>
                        <a14:foregroundMark x1="67750" y1="9333" x2="66250" y2="9667"/>
                        <a14:foregroundMark x1="63417" y1="10417" x2="63417" y2="10417"/>
                        <a14:foregroundMark x1="58000" y1="9833" x2="58000" y2="9833"/>
                        <a14:foregroundMark x1="19417" y1="9833" x2="19417" y2="9833"/>
                        <a14:foregroundMark x1="15833" y1="9833" x2="15833" y2="9833"/>
                        <a14:foregroundMark x1="14000" y1="10417" x2="14000" y2="10417"/>
                        <a14:foregroundMark x1="13750" y1="10417" x2="13750" y2="10417"/>
                        <a14:foregroundMark x1="38000" y1="66000" x2="38000" y2="66000"/>
                        <a14:foregroundMark x1="36583" y1="66250" x2="34500" y2="66750"/>
                        <a14:foregroundMark x1="30167" y1="66250" x2="30167" y2="66250"/>
                        <a14:foregroundMark x1="30000" y1="66250" x2="30000" y2="66250"/>
                        <a14:foregroundMark x1="28500" y1="66250" x2="28500" y2="66250"/>
                        <a14:foregroundMark x1="25750" y1="65667" x2="25750" y2="65667"/>
                        <a14:foregroundMark x1="22583" y1="67000" x2="22583" y2="67000"/>
                        <a14:foregroundMark x1="11917" y1="10250" x2="23667" y2="10833"/>
                        <a14:foregroundMark x1="30750" y1="9667" x2="30750" y2="9667"/>
                        <a14:foregroundMark x1="14333" y1="67333" x2="32667" y2="66250"/>
                        <a14:foregroundMark x1="11167" y1="83417" x2="11167" y2="83417"/>
                      </a14:backgroundRemoval>
                    </a14:imgEffect>
                  </a14:imgLayer>
                </a14:imgProps>
              </a:ext>
              <a:ext uri="{28A0092B-C50C-407E-A947-70E740481C1C}">
                <a14:useLocalDpi xmlns:a14="http://schemas.microsoft.com/office/drawing/2010/main" val="0"/>
              </a:ext>
            </a:extLst>
          </a:blip>
          <a:srcRect l="8301" t="7772" r="4149" b="66788"/>
          <a:stretch/>
        </p:blipFill>
        <p:spPr bwMode="auto">
          <a:xfrm>
            <a:off x="953836" y="1534664"/>
            <a:ext cx="10544932" cy="19235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nfographic Option Vector Banner, Png, Text Box, Infographic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67" b="87167" l="10417" r="100000">
                        <a14:foregroundMark x1="31917" y1="42500" x2="93083" y2="46250"/>
                        <a14:foregroundMark x1="34083" y1="51500" x2="73333" y2="48333"/>
                        <a14:foregroundMark x1="19917" y1="48833" x2="19917" y2="48833"/>
                        <a14:foregroundMark x1="19583" y1="47750" x2="19583" y2="47750"/>
                        <a14:foregroundMark x1="18250" y1="46250" x2="18250" y2="46250"/>
                        <a14:foregroundMark x1="16417" y1="45333" x2="16417" y2="45333"/>
                        <a14:foregroundMark x1="15833" y1="45333" x2="15833" y2="45333"/>
                        <a14:foregroundMark x1="18417" y1="50583" x2="21583" y2="52583"/>
                        <a14:foregroundMark x1="26667" y1="53500" x2="26667" y2="53500"/>
                        <a14:foregroundMark x1="26083" y1="43667" x2="27000" y2="55417"/>
                        <a14:foregroundMark x1="81750" y1="51833" x2="81750" y2="51833"/>
                        <a14:foregroundMark x1="84667" y1="50333" x2="90333" y2="49083"/>
                        <a14:foregroundMark x1="92000" y1="48833" x2="92000" y2="48833"/>
                        <a14:foregroundMark x1="90667" y1="52250" x2="90667" y2="52250"/>
                        <a14:foregroundMark x1="24583" y1="38583" x2="11167" y2="36750"/>
                        <a14:foregroundMark x1="22333" y1="38000" x2="22333" y2="38000"/>
                        <a14:foregroundMark x1="11333" y1="47167" x2="11333" y2="47917"/>
                        <a14:foregroundMark x1="14000" y1="74583" x2="69167" y2="76667"/>
                        <a14:foregroundMark x1="22750" y1="67750" x2="87333" y2="74833"/>
                        <a14:foregroundMark x1="74833" y1="80000" x2="77250" y2="80000"/>
                        <a14:foregroundMark x1="73167" y1="35417" x2="93667" y2="35583"/>
                        <a14:foregroundMark x1="94750" y1="40500" x2="94000" y2="44917"/>
                        <a14:foregroundMark x1="24417" y1="19167" x2="89000" y2="22000"/>
                        <a14:foregroundMark x1="16167" y1="16917" x2="63250" y2="17917"/>
                        <a14:foregroundMark x1="72000" y1="9833" x2="72000" y2="9833"/>
                        <a14:foregroundMark x1="82833" y1="8167" x2="85083" y2="8000"/>
                        <a14:foregroundMark x1="90333" y1="7833" x2="90333" y2="7833"/>
                        <a14:foregroundMark x1="89917" y1="15667" x2="90333" y2="16417"/>
                        <a14:foregroundMark x1="91250" y1="21083" x2="91417" y2="21583"/>
                        <a14:foregroundMark x1="51250" y1="29083" x2="50333" y2="28750"/>
                        <a14:foregroundMark x1="38250" y1="26083" x2="32250" y2="25500"/>
                        <a14:foregroundMark x1="25500" y1="25167" x2="24417" y2="25167"/>
                        <a14:foregroundMark x1="20667" y1="23833" x2="20667" y2="23833"/>
                        <a14:foregroundMark x1="18833" y1="22917" x2="16917" y2="22333"/>
                        <a14:foregroundMark x1="16917" y1="22333" x2="16917" y2="22333"/>
                        <a14:foregroundMark x1="13250" y1="21583" x2="84500" y2="26250"/>
                        <a14:foregroundMark x1="90083" y1="26083" x2="63833" y2="27250"/>
                        <a14:foregroundMark x1="89750" y1="25000" x2="53167" y2="14750"/>
                        <a14:foregroundMark x1="86917" y1="14500" x2="86917" y2="14500"/>
                        <a14:foregroundMark x1="10417" y1="25333" x2="10417" y2="25333"/>
                        <a14:foregroundMark x1="92917" y1="20333" x2="92917" y2="19417"/>
                        <a14:foregroundMark x1="92750" y1="16583" x2="93083" y2="15083"/>
                        <a14:foregroundMark x1="93500" y1="13417" x2="93500" y2="13417"/>
                        <a14:foregroundMark x1="12500" y1="12083" x2="12500" y2="12083"/>
                        <a14:foregroundMark x1="12500" y1="12083" x2="12500" y2="12083"/>
                        <a14:foregroundMark x1="22000" y1="10083" x2="22000" y2="10083"/>
                        <a14:foregroundMark x1="26500" y1="10250" x2="26500" y2="10250"/>
                        <a14:foregroundMark x1="28500" y1="10250" x2="28500" y2="10250"/>
                        <a14:foregroundMark x1="31500" y1="10250" x2="32083" y2="10250"/>
                        <a14:foregroundMark x1="24417" y1="10417" x2="24417" y2="10417"/>
                        <a14:foregroundMark x1="22167" y1="10833" x2="22167" y2="10833"/>
                        <a14:foregroundMark x1="33583" y1="10583" x2="33583" y2="10583"/>
                        <a14:foregroundMark x1="36000" y1="10083" x2="36000" y2="10083"/>
                        <a14:foregroundMark x1="36000" y1="10083" x2="36000" y2="10083"/>
                        <a14:foregroundMark x1="13000" y1="67917" x2="13000" y2="67917"/>
                        <a14:foregroundMark x1="12833" y1="67750" x2="12833" y2="67750"/>
                        <a14:foregroundMark x1="16000" y1="67000" x2="16000" y2="67000"/>
                        <a14:foregroundMark x1="18083" y1="67333" x2="18833" y2="67333"/>
                        <a14:foregroundMark x1="19417" y1="67333" x2="19417" y2="67333"/>
                        <a14:foregroundMark x1="49583" y1="66417" x2="51667" y2="66417"/>
                        <a14:foregroundMark x1="57083" y1="66000" x2="57083" y2="66000"/>
                        <a14:foregroundMark x1="61750" y1="66000" x2="64167" y2="66417"/>
                        <a14:foregroundMark x1="69750" y1="66750" x2="71833" y2="66583"/>
                        <a14:foregroundMark x1="76333" y1="65667" x2="76333" y2="65667"/>
                        <a14:foregroundMark x1="79500" y1="65500" x2="81333" y2="65250"/>
                        <a14:foregroundMark x1="84917" y1="65250" x2="84917" y2="65250"/>
                        <a14:foregroundMark x1="86583" y1="64917" x2="87083" y2="64917"/>
                        <a14:foregroundMark x1="88583" y1="66000" x2="88583" y2="66000"/>
                        <a14:foregroundMark x1="90667" y1="66750" x2="90833" y2="67500"/>
                        <a14:foregroundMark x1="91417" y1="69417" x2="91417" y2="69417"/>
                        <a14:foregroundMark x1="92500" y1="71667" x2="93500" y2="74833"/>
                        <a14:foregroundMark x1="94583" y1="76500" x2="94583" y2="78000"/>
                        <a14:foregroundMark x1="93833" y1="79083" x2="93833" y2="79083"/>
                        <a14:foregroundMark x1="93833" y1="79083" x2="93833" y2="79083"/>
                        <a14:foregroundMark x1="40250" y1="66250" x2="40250" y2="66250"/>
                        <a14:foregroundMark x1="33167" y1="67167" x2="33167" y2="67167"/>
                        <a14:foregroundMark x1="24417" y1="67333" x2="24417" y2="67333"/>
                        <a14:foregroundMark x1="23083" y1="67750" x2="23083" y2="67750"/>
                        <a14:foregroundMark x1="66417" y1="7833" x2="66417" y2="7833"/>
                        <a14:foregroundMark x1="67500" y1="9500" x2="67500" y2="9500"/>
                        <a14:foregroundMark x1="67750" y1="9333" x2="66250" y2="9667"/>
                        <a14:foregroundMark x1="63417" y1="10417" x2="63417" y2="10417"/>
                        <a14:foregroundMark x1="58000" y1="9833" x2="58000" y2="9833"/>
                        <a14:foregroundMark x1="19417" y1="9833" x2="19417" y2="9833"/>
                        <a14:foregroundMark x1="15833" y1="9833" x2="15833" y2="9833"/>
                        <a14:foregroundMark x1="14000" y1="10417" x2="14000" y2="10417"/>
                        <a14:foregroundMark x1="13750" y1="10417" x2="13750" y2="10417"/>
                        <a14:foregroundMark x1="38000" y1="66000" x2="38000" y2="66000"/>
                        <a14:foregroundMark x1="36583" y1="66250" x2="34500" y2="66750"/>
                        <a14:foregroundMark x1="30167" y1="66250" x2="30167" y2="66250"/>
                        <a14:foregroundMark x1="30000" y1="66250" x2="30000" y2="66250"/>
                        <a14:foregroundMark x1="28500" y1="66250" x2="28500" y2="66250"/>
                        <a14:foregroundMark x1="25750" y1="65667" x2="25750" y2="65667"/>
                        <a14:foregroundMark x1="22583" y1="67000" x2="22583" y2="67000"/>
                        <a14:foregroundMark x1="11917" y1="10250" x2="23667" y2="10833"/>
                        <a14:foregroundMark x1="30750" y1="9667" x2="30750" y2="9667"/>
                        <a14:foregroundMark x1="14333" y1="67333" x2="32667" y2="66250"/>
                        <a14:foregroundMark x1="11167" y1="83417" x2="11167" y2="83417"/>
                      </a14:backgroundRemoval>
                    </a14:imgEffect>
                  </a14:imgLayer>
                </a14:imgProps>
              </a:ext>
              <a:ext uri="{28A0092B-C50C-407E-A947-70E740481C1C}">
                <a14:useLocalDpi xmlns:a14="http://schemas.microsoft.com/office/drawing/2010/main" val="0"/>
              </a:ext>
            </a:extLst>
          </a:blip>
          <a:srcRect l="7944" t="63215" r="3818" b="10657"/>
          <a:stretch/>
        </p:blipFill>
        <p:spPr bwMode="auto">
          <a:xfrm>
            <a:off x="944137" y="4918276"/>
            <a:ext cx="10706515" cy="19754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nfographic Option Vector Banner, Png, Text Box, Infographic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67" b="87167" l="10417" r="100000">
                        <a14:foregroundMark x1="31917" y1="42500" x2="93083" y2="46250"/>
                        <a14:foregroundMark x1="34083" y1="51500" x2="73333" y2="48333"/>
                        <a14:foregroundMark x1="19917" y1="48833" x2="19917" y2="48833"/>
                        <a14:foregroundMark x1="19583" y1="47750" x2="19583" y2="47750"/>
                        <a14:foregroundMark x1="18250" y1="46250" x2="18250" y2="46250"/>
                        <a14:foregroundMark x1="16417" y1="45333" x2="16417" y2="45333"/>
                        <a14:foregroundMark x1="15833" y1="45333" x2="15833" y2="45333"/>
                        <a14:foregroundMark x1="18417" y1="50583" x2="21583" y2="52583"/>
                        <a14:foregroundMark x1="26667" y1="53500" x2="26667" y2="53500"/>
                        <a14:foregroundMark x1="26083" y1="43667" x2="27000" y2="55417"/>
                        <a14:foregroundMark x1="81750" y1="51833" x2="81750" y2="51833"/>
                        <a14:foregroundMark x1="84667" y1="50333" x2="90333" y2="49083"/>
                        <a14:foregroundMark x1="92000" y1="48833" x2="92000" y2="48833"/>
                        <a14:foregroundMark x1="90667" y1="52250" x2="90667" y2="52250"/>
                        <a14:foregroundMark x1="24583" y1="38583" x2="11167" y2="36750"/>
                        <a14:foregroundMark x1="22333" y1="38000" x2="22333" y2="38000"/>
                        <a14:foregroundMark x1="11333" y1="47167" x2="11333" y2="47917"/>
                        <a14:foregroundMark x1="14000" y1="74583" x2="69167" y2="76667"/>
                        <a14:foregroundMark x1="22750" y1="67750" x2="87333" y2="74833"/>
                        <a14:foregroundMark x1="74833" y1="80000" x2="77250" y2="80000"/>
                        <a14:foregroundMark x1="73167" y1="35417" x2="93667" y2="35583"/>
                        <a14:foregroundMark x1="94750" y1="40500" x2="94000" y2="44917"/>
                        <a14:foregroundMark x1="24417" y1="19167" x2="89000" y2="22000"/>
                        <a14:foregroundMark x1="16167" y1="16917" x2="63250" y2="17917"/>
                        <a14:foregroundMark x1="72000" y1="9833" x2="72000" y2="9833"/>
                        <a14:foregroundMark x1="82833" y1="8167" x2="85083" y2="8000"/>
                        <a14:foregroundMark x1="90333" y1="7833" x2="90333" y2="7833"/>
                        <a14:foregroundMark x1="89917" y1="15667" x2="90333" y2="16417"/>
                        <a14:foregroundMark x1="91250" y1="21083" x2="91417" y2="21583"/>
                        <a14:foregroundMark x1="51250" y1="29083" x2="50333" y2="28750"/>
                        <a14:foregroundMark x1="38250" y1="26083" x2="32250" y2="25500"/>
                        <a14:foregroundMark x1="25500" y1="25167" x2="24417" y2="25167"/>
                        <a14:foregroundMark x1="20667" y1="23833" x2="20667" y2="23833"/>
                        <a14:foregroundMark x1="18833" y1="22917" x2="16917" y2="22333"/>
                        <a14:foregroundMark x1="16917" y1="22333" x2="16917" y2="22333"/>
                        <a14:foregroundMark x1="13250" y1="21583" x2="84500" y2="26250"/>
                        <a14:foregroundMark x1="90083" y1="26083" x2="63833" y2="27250"/>
                        <a14:foregroundMark x1="89750" y1="25000" x2="53167" y2="14750"/>
                        <a14:foregroundMark x1="86917" y1="14500" x2="86917" y2="14500"/>
                        <a14:foregroundMark x1="10417" y1="25333" x2="10417" y2="25333"/>
                        <a14:foregroundMark x1="92917" y1="20333" x2="92917" y2="19417"/>
                        <a14:foregroundMark x1="92750" y1="16583" x2="93083" y2="15083"/>
                        <a14:foregroundMark x1="93500" y1="13417" x2="93500" y2="13417"/>
                        <a14:foregroundMark x1="12500" y1="12083" x2="12500" y2="12083"/>
                        <a14:foregroundMark x1="12500" y1="12083" x2="12500" y2="12083"/>
                        <a14:foregroundMark x1="22000" y1="10083" x2="22000" y2="10083"/>
                        <a14:foregroundMark x1="26500" y1="10250" x2="26500" y2="10250"/>
                        <a14:foregroundMark x1="28500" y1="10250" x2="28500" y2="10250"/>
                        <a14:foregroundMark x1="31500" y1="10250" x2="32083" y2="10250"/>
                        <a14:foregroundMark x1="24417" y1="10417" x2="24417" y2="10417"/>
                        <a14:foregroundMark x1="22167" y1="10833" x2="22167" y2="10833"/>
                        <a14:foregroundMark x1="33583" y1="10583" x2="33583" y2="10583"/>
                        <a14:foregroundMark x1="36000" y1="10083" x2="36000" y2="10083"/>
                        <a14:foregroundMark x1="36000" y1="10083" x2="36000" y2="10083"/>
                        <a14:foregroundMark x1="13000" y1="67917" x2="13000" y2="67917"/>
                        <a14:foregroundMark x1="12833" y1="67750" x2="12833" y2="67750"/>
                        <a14:foregroundMark x1="16000" y1="67000" x2="16000" y2="67000"/>
                        <a14:foregroundMark x1="18083" y1="67333" x2="18833" y2="67333"/>
                        <a14:foregroundMark x1="19417" y1="67333" x2="19417" y2="67333"/>
                        <a14:foregroundMark x1="49583" y1="66417" x2="51667" y2="66417"/>
                        <a14:foregroundMark x1="57083" y1="66000" x2="57083" y2="66000"/>
                        <a14:foregroundMark x1="61750" y1="66000" x2="64167" y2="66417"/>
                        <a14:foregroundMark x1="69750" y1="66750" x2="71833" y2="66583"/>
                        <a14:foregroundMark x1="76333" y1="65667" x2="76333" y2="65667"/>
                        <a14:foregroundMark x1="79500" y1="65500" x2="81333" y2="65250"/>
                        <a14:foregroundMark x1="84917" y1="65250" x2="84917" y2="65250"/>
                        <a14:foregroundMark x1="86583" y1="64917" x2="87083" y2="64917"/>
                        <a14:foregroundMark x1="88583" y1="66000" x2="88583" y2="66000"/>
                        <a14:foregroundMark x1="90667" y1="66750" x2="90833" y2="67500"/>
                        <a14:foregroundMark x1="91417" y1="69417" x2="91417" y2="69417"/>
                        <a14:foregroundMark x1="92500" y1="71667" x2="93500" y2="74833"/>
                        <a14:foregroundMark x1="94583" y1="76500" x2="94583" y2="78000"/>
                        <a14:foregroundMark x1="93833" y1="79083" x2="93833" y2="79083"/>
                        <a14:foregroundMark x1="93833" y1="79083" x2="93833" y2="79083"/>
                        <a14:foregroundMark x1="40250" y1="66250" x2="40250" y2="66250"/>
                        <a14:foregroundMark x1="33167" y1="67167" x2="33167" y2="67167"/>
                        <a14:foregroundMark x1="24417" y1="67333" x2="24417" y2="67333"/>
                        <a14:foregroundMark x1="23083" y1="67750" x2="23083" y2="67750"/>
                        <a14:foregroundMark x1="66417" y1="7833" x2="66417" y2="7833"/>
                        <a14:foregroundMark x1="67500" y1="9500" x2="67500" y2="9500"/>
                        <a14:foregroundMark x1="67750" y1="9333" x2="66250" y2="9667"/>
                        <a14:foregroundMark x1="63417" y1="10417" x2="63417" y2="10417"/>
                        <a14:foregroundMark x1="58000" y1="9833" x2="58000" y2="9833"/>
                        <a14:foregroundMark x1="19417" y1="9833" x2="19417" y2="9833"/>
                        <a14:foregroundMark x1="15833" y1="9833" x2="15833" y2="9833"/>
                        <a14:foregroundMark x1="14000" y1="10417" x2="14000" y2="10417"/>
                        <a14:foregroundMark x1="13750" y1="10417" x2="13750" y2="10417"/>
                        <a14:foregroundMark x1="38000" y1="66000" x2="38000" y2="66000"/>
                        <a14:foregroundMark x1="36583" y1="66250" x2="34500" y2="66750"/>
                        <a14:foregroundMark x1="30167" y1="66250" x2="30167" y2="66250"/>
                        <a14:foregroundMark x1="30000" y1="66250" x2="30000" y2="66250"/>
                        <a14:foregroundMark x1="28500" y1="66250" x2="28500" y2="66250"/>
                        <a14:foregroundMark x1="25750" y1="65667" x2="25750" y2="65667"/>
                        <a14:foregroundMark x1="22583" y1="67000" x2="22583" y2="67000"/>
                        <a14:foregroundMark x1="11917" y1="10250" x2="23667" y2="10833"/>
                        <a14:foregroundMark x1="30750" y1="9667" x2="30750" y2="9667"/>
                        <a14:foregroundMark x1="14333" y1="67333" x2="32667" y2="66250"/>
                        <a14:foregroundMark x1="11167" y1="83417" x2="11167" y2="83417"/>
                      </a14:backgroundRemoval>
                    </a14:imgEffect>
                  </a14:imgLayer>
                </a14:imgProps>
              </a:ext>
              <a:ext uri="{28A0092B-C50C-407E-A947-70E740481C1C}">
                <a14:useLocalDpi xmlns:a14="http://schemas.microsoft.com/office/drawing/2010/main" val="0"/>
              </a:ext>
            </a:extLst>
          </a:blip>
          <a:srcRect l="9569" t="33784" r="3569" b="40776"/>
          <a:stretch/>
        </p:blipFill>
        <p:spPr bwMode="auto">
          <a:xfrm>
            <a:off x="978569" y="3172605"/>
            <a:ext cx="10539663" cy="1923508"/>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4374463" y="1645509"/>
            <a:ext cx="6949147" cy="138499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Kinh</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tế</a:t>
            </a:r>
            <a:r>
              <a:rPr lang="en-US" b="1" dirty="0">
                <a:solidFill>
                  <a:srgbClr val="000000"/>
                </a:solidFill>
                <a:latin typeface="#9Slide03 SFU Futura_12" panose="00000400000000000000" pitchFamily="2" charset="0"/>
              </a:rPr>
              <a:t> </a:t>
            </a:r>
            <a:r>
              <a:rPr lang="vi-VN" b="1" dirty="0">
                <a:solidFill>
                  <a:srgbClr val="000000"/>
                </a:solidFill>
                <a:latin typeface="#9Slide03 SFU Futura_12" panose="00000400000000000000" pitchFamily="2" charset="0"/>
              </a:rPr>
              <a:t>phát triển, thu nhập khá cao</a:t>
            </a:r>
            <a:r>
              <a:rPr lang="en-US" b="1" dirty="0">
                <a:solidFill>
                  <a:srgbClr val="000000"/>
                </a:solidFill>
                <a:latin typeface="#9Slide03 SFU Futura_12" panose="00000400000000000000" pitchFamily="2" charset="0"/>
              </a:rPr>
              <a:t>.</a:t>
            </a:r>
          </a:p>
          <a:p>
            <a:pPr algn="just" eaLnBrk="1" hangingPunct="1">
              <a:defRPr/>
            </a:pP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CN</a:t>
            </a:r>
            <a:r>
              <a:rPr lang="vi-VN" b="1" dirty="0">
                <a:solidFill>
                  <a:srgbClr val="000000"/>
                </a:solidFill>
                <a:latin typeface="#9Slide03 SFU Futura_12" panose="00000400000000000000" pitchFamily="2" charset="0"/>
              </a:rPr>
              <a:t>: phát triển khai thác</a:t>
            </a:r>
            <a:r>
              <a:rPr lang="en-US" b="1" dirty="0">
                <a:solidFill>
                  <a:srgbClr val="000000"/>
                </a:solidFill>
                <a:latin typeface="#9Slide03 SFU Futura_12" panose="00000400000000000000" pitchFamily="2" charset="0"/>
              </a:rPr>
              <a:t> </a:t>
            </a:r>
            <a:r>
              <a:rPr lang="vi-VN" b="1" dirty="0">
                <a:solidFill>
                  <a:srgbClr val="000000"/>
                </a:solidFill>
                <a:latin typeface="#9Slide03 SFU Futura_12" panose="00000400000000000000" pitchFamily="2" charset="0"/>
              </a:rPr>
              <a:t>dầu khí</a:t>
            </a:r>
            <a:r>
              <a:rPr lang="en-US" b="1" dirty="0">
                <a:solidFill>
                  <a:srgbClr val="000000"/>
                </a:solidFill>
                <a:latin typeface="#9Slide03 SFU Futura_12" panose="00000400000000000000" pitchFamily="2" charset="0"/>
              </a:rPr>
              <a:t>.</a:t>
            </a:r>
            <a:r>
              <a:rPr lang="vi-VN" b="1" dirty="0">
                <a:solidFill>
                  <a:srgbClr val="000000"/>
                </a:solidFill>
                <a:latin typeface="#9Slide03 SFU Futura_12" panose="00000400000000000000" pitchFamily="2" charset="0"/>
              </a:rPr>
              <a:t> </a:t>
            </a:r>
            <a:endParaRPr lang="en-US" b="1" dirty="0">
              <a:solidFill>
                <a:srgbClr val="000000"/>
              </a:solidFill>
              <a:latin typeface="#9Slide03 SFU Futura_12" panose="00000400000000000000" pitchFamily="2" charset="0"/>
            </a:endParaRPr>
          </a:p>
          <a:p>
            <a:pPr algn="just" eaLnBrk="1" hangingPunct="1">
              <a:defRPr/>
            </a:pP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NN</a:t>
            </a:r>
            <a:r>
              <a:rPr lang="vi-VN" b="1" dirty="0">
                <a:solidFill>
                  <a:srgbClr val="000000"/>
                </a:solidFill>
                <a:latin typeface="#9Slide03 SFU Futura_12" panose="00000400000000000000" pitchFamily="2" charset="0"/>
              </a:rPr>
              <a:t>: lúa mì, ôliu, ăn quả nhiệt đới.</a:t>
            </a:r>
          </a:p>
        </p:txBody>
      </p:sp>
      <p:sp>
        <p:nvSpPr>
          <p:cNvPr id="28"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4149442" y="3449103"/>
            <a:ext cx="7349326" cy="138499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b="1" dirty="0">
                <a:solidFill>
                  <a:srgbClr val="000000"/>
                </a:solidFill>
                <a:latin typeface="#9Slide03 SFU Futura_12" panose="00000400000000000000" pitchFamily="2" charset="0"/>
              </a:rPr>
              <a:t>+ K</a:t>
            </a:r>
            <a:r>
              <a:rPr lang="vi-VN" b="1" dirty="0">
                <a:solidFill>
                  <a:srgbClr val="000000"/>
                </a:solidFill>
                <a:latin typeface="#9Slide03 SFU Futura_12" panose="00000400000000000000" pitchFamily="2" charset="0"/>
              </a:rPr>
              <a:t>inh tế kém phát triển, thu nhập thấp</a:t>
            </a:r>
            <a:r>
              <a:rPr lang="en-US" b="1" dirty="0">
                <a:solidFill>
                  <a:srgbClr val="000000"/>
                </a:solidFill>
                <a:latin typeface="#9Slide03 SFU Futura_12" panose="00000400000000000000" pitchFamily="2" charset="0"/>
              </a:rPr>
              <a:t>.</a:t>
            </a:r>
            <a:r>
              <a:rPr lang="vi-VN" b="1" dirty="0">
                <a:solidFill>
                  <a:srgbClr val="000000"/>
                </a:solidFill>
                <a:latin typeface="#9Slide03 SFU Futura_12" panose="00000400000000000000" pitchFamily="2" charset="0"/>
              </a:rPr>
              <a:t> </a:t>
            </a:r>
            <a:endParaRPr lang="en-US" b="1" dirty="0">
              <a:solidFill>
                <a:srgbClr val="000000"/>
              </a:solidFill>
              <a:latin typeface="#9Slide03 SFU Futura_12" panose="00000400000000000000" pitchFamily="2" charset="0"/>
            </a:endParaRPr>
          </a:p>
          <a:p>
            <a:pPr algn="just" eaLnBrk="1" hangingPunct="1">
              <a:defRPr/>
            </a:pPr>
            <a:r>
              <a:rPr lang="vi-VN" b="1" dirty="0">
                <a:solidFill>
                  <a:srgbClr val="000000"/>
                </a:solidFill>
                <a:latin typeface="#9Slide03 SFU Futura_12" panose="00000400000000000000" pitchFamily="2" charset="0"/>
              </a:rPr>
              <a:t>+</a:t>
            </a:r>
            <a:r>
              <a:rPr lang="en-US" b="1" dirty="0">
                <a:solidFill>
                  <a:srgbClr val="000000"/>
                </a:solidFill>
                <a:latin typeface="#9Slide03 SFU Futura_12" panose="00000400000000000000" pitchFamily="2" charset="0"/>
              </a:rPr>
              <a:t> CN: </a:t>
            </a:r>
            <a:r>
              <a:rPr lang="vi-VN" b="1" dirty="0">
                <a:solidFill>
                  <a:srgbClr val="000000"/>
                </a:solidFill>
                <a:latin typeface="#9Slide03 SFU Futura_12" panose="00000400000000000000" pitchFamily="2" charset="0"/>
              </a:rPr>
              <a:t>khai thác lâm </a:t>
            </a:r>
            <a:r>
              <a:rPr lang="en-US" b="1" dirty="0">
                <a:solidFill>
                  <a:srgbClr val="000000"/>
                </a:solidFill>
                <a:latin typeface="#9Slide03 SFU Futura_12" panose="00000400000000000000" pitchFamily="2" charset="0"/>
              </a:rPr>
              <a:t>s</a:t>
            </a:r>
            <a:r>
              <a:rPr lang="vi-VN" b="1" dirty="0">
                <a:solidFill>
                  <a:srgbClr val="000000"/>
                </a:solidFill>
                <a:latin typeface="#9Slide03 SFU Futura_12" panose="00000400000000000000" pitchFamily="2" charset="0"/>
              </a:rPr>
              <a:t>ản, khoáng sản.</a:t>
            </a:r>
            <a:endParaRPr lang="en-US" b="1" dirty="0">
              <a:solidFill>
                <a:srgbClr val="000000"/>
              </a:solidFill>
              <a:latin typeface="#9Slide03 SFU Futura_12" panose="00000400000000000000" pitchFamily="2" charset="0"/>
            </a:endParaRPr>
          </a:p>
          <a:p>
            <a:pPr algn="just" eaLnBrk="1" hangingPunct="1">
              <a:defRPr/>
            </a:pPr>
            <a:r>
              <a:rPr lang="en-US" b="1" dirty="0">
                <a:solidFill>
                  <a:srgbClr val="000000"/>
                </a:solidFill>
                <a:latin typeface="#9Slide03 SFU Futura_12" panose="00000400000000000000" pitchFamily="2" charset="0"/>
              </a:rPr>
              <a:t>+ NN</a:t>
            </a: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ca </a:t>
            </a:r>
            <a:r>
              <a:rPr lang="en-US" b="1" dirty="0" err="1">
                <a:solidFill>
                  <a:srgbClr val="000000"/>
                </a:solidFill>
                <a:latin typeface="#9Slide03 SFU Futura_12" panose="00000400000000000000" pitchFamily="2" charset="0"/>
              </a:rPr>
              <a:t>cao</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cà</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phê</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bò</a:t>
            </a:r>
            <a:r>
              <a:rPr lang="en-US" b="1" dirty="0">
                <a:solidFill>
                  <a:srgbClr val="000000"/>
                </a:solidFill>
                <a:latin typeface="#9Slide03 SFU Futura_12" panose="00000400000000000000" pitchFamily="2" charset="0"/>
              </a:rPr>
              <a:t>..</a:t>
            </a:r>
            <a:r>
              <a:rPr lang="vi-VN" b="1" dirty="0">
                <a:solidFill>
                  <a:srgbClr val="000000"/>
                </a:solidFill>
                <a:latin typeface="#9Slide03 SFU Futura_12" panose="00000400000000000000" pitchFamily="2" charset="0"/>
              </a:rPr>
              <a:t>. </a:t>
            </a:r>
          </a:p>
        </p:txBody>
      </p:sp>
      <p:sp>
        <p:nvSpPr>
          <p:cNvPr id="29" name="Text Box 5">
            <a:extLst>
              <a:ext uri="{FF2B5EF4-FFF2-40B4-BE49-F238E27FC236}">
                <a16:creationId xmlns:a16="http://schemas.microsoft.com/office/drawing/2014/main" id="{5E5B1DFF-FB2F-4A80-9A71-DE01F433D8AB}"/>
              </a:ext>
            </a:extLst>
          </p:cNvPr>
          <p:cNvSpPr txBox="1">
            <a:spLocks noChangeArrowheads="1"/>
          </p:cNvSpPr>
          <p:nvPr/>
        </p:nvSpPr>
        <p:spPr bwMode="auto">
          <a:xfrm>
            <a:off x="4235116" y="5264469"/>
            <a:ext cx="7349326" cy="1384995"/>
          </a:xfrm>
          <a:prstGeom prst="rect">
            <a:avLst/>
          </a:prstGeom>
          <a:noFill/>
          <a:ln w="9525" algn="ctr">
            <a:noFill/>
            <a:miter lim="800000"/>
            <a:headEnd/>
            <a:tailEnd/>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b="1" dirty="0">
                <a:solidFill>
                  <a:srgbClr val="000000"/>
                </a:solidFill>
                <a:latin typeface="#9Slide03 SFU Futura_12" panose="00000400000000000000" pitchFamily="2" charset="0"/>
              </a:rPr>
              <a:t>+ </a:t>
            </a:r>
            <a:r>
              <a:rPr lang="vi-VN" b="1" dirty="0">
                <a:solidFill>
                  <a:srgbClr val="000000"/>
                </a:solidFill>
                <a:latin typeface="#9Slide03 SFU Futura_12" panose="00000400000000000000" pitchFamily="2" charset="0"/>
              </a:rPr>
              <a:t>Kinh tế phát triển</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nhưng</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không</a:t>
            </a:r>
            <a:r>
              <a:rPr lang="en-US" b="1" dirty="0">
                <a:solidFill>
                  <a:srgbClr val="000000"/>
                </a:solidFill>
                <a:latin typeface="#9Slide03 SFU Futura_12" panose="00000400000000000000" pitchFamily="2" charset="0"/>
              </a:rPr>
              <a:t> </a:t>
            </a:r>
            <a:r>
              <a:rPr lang="en-US" b="1" dirty="0" err="1">
                <a:solidFill>
                  <a:srgbClr val="000000"/>
                </a:solidFill>
                <a:latin typeface="#9Slide03 SFU Futura_12" panose="00000400000000000000" pitchFamily="2" charset="0"/>
              </a:rPr>
              <a:t>đều</a:t>
            </a:r>
            <a:r>
              <a:rPr lang="vi-VN" b="1" dirty="0">
                <a:solidFill>
                  <a:srgbClr val="000000"/>
                </a:solidFill>
                <a:latin typeface="#9Slide03 SFU Futura_12" panose="00000400000000000000" pitchFamily="2" charset="0"/>
              </a:rPr>
              <a:t> </a:t>
            </a:r>
          </a:p>
          <a:p>
            <a:pPr algn="just" eaLnBrk="1" hangingPunct="1">
              <a:defRPr/>
            </a:pP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CN: </a:t>
            </a:r>
            <a:r>
              <a:rPr lang="vi-VN" b="1" dirty="0">
                <a:solidFill>
                  <a:srgbClr val="000000"/>
                </a:solidFill>
                <a:latin typeface="#9Slide03 SFU Futura_12" panose="00000400000000000000" pitchFamily="2" charset="0"/>
              </a:rPr>
              <a:t>khai khoáng, luyện kim, cơ khí…</a:t>
            </a:r>
          </a:p>
          <a:p>
            <a:pPr algn="just" eaLnBrk="1" hangingPunct="1">
              <a:defRPr/>
            </a:pPr>
            <a:r>
              <a:rPr lang="vi-VN" b="1" dirty="0">
                <a:solidFill>
                  <a:srgbClr val="000000"/>
                </a:solidFill>
                <a:latin typeface="#9Slide03 SFU Futura_12" panose="00000400000000000000" pitchFamily="2" charset="0"/>
              </a:rPr>
              <a:t>+ </a:t>
            </a:r>
            <a:r>
              <a:rPr lang="en-US" b="1" dirty="0">
                <a:solidFill>
                  <a:srgbClr val="000000"/>
                </a:solidFill>
                <a:latin typeface="#9Slide03 SFU Futura_12" panose="00000400000000000000" pitchFamily="2" charset="0"/>
              </a:rPr>
              <a:t>NN: </a:t>
            </a:r>
            <a:r>
              <a:rPr lang="vi-VN" b="1" dirty="0">
                <a:solidFill>
                  <a:srgbClr val="000000"/>
                </a:solidFill>
                <a:latin typeface="#9Slide03 SFU Futura_12" panose="00000400000000000000" pitchFamily="2" charset="0"/>
              </a:rPr>
              <a:t>hoa quả cận nhiệt, ngô…</a:t>
            </a:r>
          </a:p>
        </p:txBody>
      </p:sp>
      <p:sp>
        <p:nvSpPr>
          <p:cNvPr id="33" name="Rectangle 32">
            <a:extLst>
              <a:ext uri="{FF2B5EF4-FFF2-40B4-BE49-F238E27FC236}">
                <a16:creationId xmlns:a16="http://schemas.microsoft.com/office/drawing/2014/main" id="{72EC09E0-F5AB-4F22-AF39-492D571F3CA0}"/>
              </a:ext>
            </a:extLst>
          </p:cNvPr>
          <p:cNvSpPr/>
          <p:nvPr/>
        </p:nvSpPr>
        <p:spPr>
          <a:xfrm>
            <a:off x="1136159" y="1900358"/>
            <a:ext cx="2525225" cy="1323439"/>
          </a:xfrm>
          <a:prstGeom prst="rect">
            <a:avLst/>
          </a:prstGeom>
          <a:noFill/>
        </p:spPr>
        <p:txBody>
          <a:bodyPr wrap="square" lIns="91440" tIns="45720" rIns="91440" bIns="45720">
            <a:spAutoFit/>
          </a:bodyPr>
          <a:lstStyle/>
          <a:p>
            <a:pPr algn="ctr"/>
            <a:r>
              <a:rPr lang="en-US" sz="4000" b="1" dirty="0">
                <a:ln w="13462">
                  <a:solidFill>
                    <a:prstClr val="white"/>
                  </a:solidFill>
                  <a:prstDash val="solid"/>
                </a:ln>
                <a:solidFill>
                  <a:srgbClr val="FFC000">
                    <a:lumMod val="75000"/>
                  </a:srgbClr>
                </a:solidFill>
                <a:effectLst>
                  <a:outerShdw dist="38100" dir="2700000" algn="bl" rotWithShape="0">
                    <a:srgbClr val="5B9BD5"/>
                  </a:outerShdw>
                </a:effectLst>
                <a:latin typeface="#9Slide07 IcielCadena" panose="02000503000000020004" pitchFamily="2" charset="0"/>
              </a:rPr>
              <a:t>KHU VỰC BẮC PHI</a:t>
            </a:r>
          </a:p>
        </p:txBody>
      </p:sp>
      <p:sp>
        <p:nvSpPr>
          <p:cNvPr id="34" name="Rectangle 33">
            <a:extLst>
              <a:ext uri="{FF2B5EF4-FFF2-40B4-BE49-F238E27FC236}">
                <a16:creationId xmlns:a16="http://schemas.microsoft.com/office/drawing/2014/main" id="{72EC09E0-F5AB-4F22-AF39-492D571F3CA0}"/>
              </a:ext>
            </a:extLst>
          </p:cNvPr>
          <p:cNvSpPr/>
          <p:nvPr/>
        </p:nvSpPr>
        <p:spPr>
          <a:xfrm>
            <a:off x="1128118" y="3514721"/>
            <a:ext cx="2463323" cy="1261884"/>
          </a:xfrm>
          <a:prstGeom prst="rect">
            <a:avLst/>
          </a:prstGeom>
          <a:noFill/>
        </p:spPr>
        <p:txBody>
          <a:bodyPr wrap="square" lIns="91440" tIns="45720" rIns="91440" bIns="45720">
            <a:spAutoFit/>
          </a:bodyPr>
          <a:lstStyle/>
          <a:p>
            <a:pPr algn="ctr"/>
            <a:r>
              <a:rPr lang="en-US" sz="4000" b="1" dirty="0">
                <a:ln w="13462">
                  <a:solidFill>
                    <a:prstClr val="white"/>
                  </a:solidFill>
                  <a:prstDash val="solid"/>
                </a:ln>
                <a:solidFill>
                  <a:srgbClr val="0CCA13"/>
                </a:solidFill>
                <a:effectLst>
                  <a:outerShdw dist="38100" dir="2700000" algn="bl" rotWithShape="0">
                    <a:srgbClr val="5B9BD5"/>
                  </a:outerShdw>
                </a:effectLst>
                <a:latin typeface="#9Slide07 IcielCadena" panose="02000503000000020004" pitchFamily="2" charset="0"/>
              </a:rPr>
              <a:t>KHU VỰC </a:t>
            </a:r>
            <a:r>
              <a:rPr lang="en-US" sz="3600" b="1" dirty="0">
                <a:ln w="13462">
                  <a:solidFill>
                    <a:prstClr val="white"/>
                  </a:solidFill>
                  <a:prstDash val="solid"/>
                </a:ln>
                <a:solidFill>
                  <a:srgbClr val="0CCA13"/>
                </a:solidFill>
                <a:effectLst>
                  <a:outerShdw dist="38100" dir="2700000" algn="bl" rotWithShape="0">
                    <a:srgbClr val="5B9BD5"/>
                  </a:outerShdw>
                </a:effectLst>
                <a:latin typeface="#9Slide07 IcielCadena" panose="02000503000000020004" pitchFamily="2" charset="0"/>
              </a:rPr>
              <a:t>TRUNG PHI</a:t>
            </a:r>
          </a:p>
        </p:txBody>
      </p:sp>
      <p:sp>
        <p:nvSpPr>
          <p:cNvPr id="35" name="Rectangle 34">
            <a:extLst>
              <a:ext uri="{FF2B5EF4-FFF2-40B4-BE49-F238E27FC236}">
                <a16:creationId xmlns:a16="http://schemas.microsoft.com/office/drawing/2014/main" id="{72EC09E0-F5AB-4F22-AF39-492D571F3CA0}"/>
              </a:ext>
            </a:extLst>
          </p:cNvPr>
          <p:cNvSpPr/>
          <p:nvPr/>
        </p:nvSpPr>
        <p:spPr>
          <a:xfrm>
            <a:off x="1224915" y="5326025"/>
            <a:ext cx="2525225" cy="1323439"/>
          </a:xfrm>
          <a:prstGeom prst="rect">
            <a:avLst/>
          </a:prstGeom>
          <a:noFill/>
        </p:spPr>
        <p:txBody>
          <a:bodyPr wrap="square" lIns="91440" tIns="45720" rIns="91440" bIns="45720">
            <a:spAutoFit/>
          </a:bodyPr>
          <a:lstStyle/>
          <a:p>
            <a:pPr algn="ctr"/>
            <a:r>
              <a:rPr lang="en-US" sz="4000" b="1" dirty="0">
                <a:ln w="13462">
                  <a:solidFill>
                    <a:prstClr val="white"/>
                  </a:solidFill>
                  <a:prstDash val="solid"/>
                </a:ln>
                <a:solidFill>
                  <a:srgbClr val="E20610"/>
                </a:solidFill>
                <a:effectLst>
                  <a:outerShdw dist="38100" dir="2700000" algn="bl" rotWithShape="0">
                    <a:srgbClr val="5B9BD5"/>
                  </a:outerShdw>
                </a:effectLst>
                <a:latin typeface="#9Slide07 IcielCadena" panose="02000503000000020004" pitchFamily="2" charset="0"/>
              </a:rPr>
              <a:t>KHU VỰC NAM PHI</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4430625"/>
      </p:ext>
    </p:extLst>
  </p:cSld>
  <p:clrMapOvr>
    <a:masterClrMapping/>
  </p:clrMapOvr>
  <mc:AlternateContent xmlns:mc="http://schemas.openxmlformats.org/markup-compatibility/2006" xmlns:p14="http://schemas.microsoft.com/office/powerpoint/2010/main">
    <mc:Choice Requires="p14">
      <p:transition spd="slow" p14:dur="2000" advTm="6373"/>
    </mc:Choice>
    <mc:Fallback xmlns="">
      <p:transition spd="slow" advTm="6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 Đảo lọt top 25 bãi biển đẹp nhất thế giới - Nhịp sống kinh tế Việt Nam  &amp;amp; Thế giới">
            <a:extLst>
              <a:ext uri="{FF2B5EF4-FFF2-40B4-BE49-F238E27FC236}">
                <a16:creationId xmlns:a16="http://schemas.microsoft.com/office/drawing/2014/main" id="{DD977A80-BD50-4140-B1BD-EC22555408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122"/>
          <a:stretch/>
        </p:blipFill>
        <p:spPr bwMode="auto">
          <a:xfrm>
            <a:off x="-1" y="-30"/>
            <a:ext cx="12192000" cy="6855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ank you - Free nature icons">
            <a:extLst>
              <a:ext uri="{FF2B5EF4-FFF2-40B4-BE49-F238E27FC236}">
                <a16:creationId xmlns:a16="http://schemas.microsoft.com/office/drawing/2014/main" id="{699B32FE-CCB5-4563-9F86-3A1E332651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3866"/>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4704317"/>
      </p:ext>
    </p:extLst>
  </p:cSld>
  <p:clrMapOvr>
    <a:masterClrMapping/>
  </p:clrMapOvr>
  <mc:AlternateContent xmlns:mc="http://schemas.openxmlformats.org/markup-compatibility/2006" xmlns:p14="http://schemas.microsoft.com/office/powerpoint/2010/main">
    <mc:Choice Requires="p14">
      <p:transition spd="slow" p14:dur="2000" advTm="7083"/>
    </mc:Choice>
    <mc:Fallback xmlns="">
      <p:transition spd="slow" advTm="7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98378" y="970509"/>
            <a:ext cx="6248400" cy="584775"/>
          </a:xfrm>
          <a:prstGeom prst="rect">
            <a:avLst/>
          </a:prstGeom>
          <a:noFill/>
          <a:ln w="9525">
            <a:noFill/>
            <a:miter lim="800000"/>
            <a:headEnd/>
            <a:tailEnd/>
          </a:ln>
          <a:effectLst/>
        </p:spPr>
        <p:txBody>
          <a:bodyPr>
            <a:spAutoFit/>
          </a:bodyPr>
          <a:lstStyle/>
          <a:p>
            <a:pPr fontAlgn="base">
              <a:spcBef>
                <a:spcPct val="50000"/>
              </a:spcBef>
              <a:spcAft>
                <a:spcPct val="0"/>
              </a:spcAft>
            </a:pPr>
            <a:r>
              <a:rPr lang="en-US" sz="3200" b="1" u="sng" dirty="0">
                <a:solidFill>
                  <a:srgbClr val="FF0000"/>
                </a:solidFill>
                <a:latin typeface="Times New Roman" pitchFamily="18" charset="0"/>
                <a:cs typeface="Times New Roman" pitchFamily="18" charset="0"/>
              </a:rPr>
              <a:t>a. </a:t>
            </a:r>
            <a:r>
              <a:rPr lang="en-US" sz="3200" b="1" u="sng" dirty="0" err="1">
                <a:solidFill>
                  <a:srgbClr val="FF0000"/>
                </a:solidFill>
                <a:latin typeface="Times New Roman" pitchFamily="18" charset="0"/>
                <a:cs typeface="Times New Roman" pitchFamily="18" charset="0"/>
              </a:rPr>
              <a:t>Khái</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quát</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tự</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nhiên</a:t>
            </a:r>
            <a:r>
              <a:rPr lang="en-US" sz="3200" b="1" dirty="0">
                <a:solidFill>
                  <a:srgbClr val="FF0000"/>
                </a:solidFill>
                <a:latin typeface="Times New Roman" pitchFamily="18" charset="0"/>
                <a:cs typeface="Times New Roman" pitchFamily="18" charset="0"/>
              </a:rPr>
              <a:t> </a:t>
            </a:r>
          </a:p>
        </p:txBody>
      </p:sp>
      <p:sp>
        <p:nvSpPr>
          <p:cNvPr id="6" name="Text Box 40"/>
          <p:cNvSpPr txBox="1">
            <a:spLocks noChangeArrowheads="1"/>
          </p:cNvSpPr>
          <p:nvPr/>
        </p:nvSpPr>
        <p:spPr bwMode="auto">
          <a:xfrm>
            <a:off x="175146" y="1628299"/>
            <a:ext cx="3810000" cy="1384995"/>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2800" b="1" i="1" dirty="0" err="1">
                <a:solidFill>
                  <a:srgbClr val="0000CC"/>
                </a:solidFill>
                <a:latin typeface="Times New Roman" pitchFamily="18" charset="0"/>
                <a:cs typeface="Times New Roman" pitchFamily="18" charset="0"/>
              </a:rPr>
              <a:t>Dựa</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vào</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lược</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đồ</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tự</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nhiên</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Châu</a:t>
            </a:r>
            <a:r>
              <a:rPr lang="en-US" sz="2800" b="1" i="1" dirty="0">
                <a:solidFill>
                  <a:srgbClr val="0000CC"/>
                </a:solidFill>
                <a:latin typeface="Times New Roman" pitchFamily="18" charset="0"/>
                <a:cs typeface="Times New Roman" pitchFamily="18" charset="0"/>
              </a:rPr>
              <a:t> Phi, </a:t>
            </a:r>
            <a:r>
              <a:rPr lang="en-US" sz="2800" b="1" i="1" dirty="0" err="1">
                <a:solidFill>
                  <a:srgbClr val="0000CC"/>
                </a:solidFill>
                <a:latin typeface="Times New Roman" pitchFamily="18" charset="0"/>
                <a:cs typeface="Times New Roman" pitchFamily="18" charset="0"/>
              </a:rPr>
              <a:t>hãy</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trình</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bày</a:t>
            </a:r>
            <a:r>
              <a:rPr lang="en-US" sz="2800" b="1" i="1" dirty="0">
                <a:solidFill>
                  <a:srgbClr val="0000CC"/>
                </a:solidFill>
                <a:latin typeface="Times New Roman" pitchFamily="18" charset="0"/>
                <a:cs typeface="Times New Roman" pitchFamily="18" charset="0"/>
              </a:rPr>
              <a:t>:</a:t>
            </a:r>
          </a:p>
        </p:txBody>
      </p:sp>
      <p:sp>
        <p:nvSpPr>
          <p:cNvPr id="7" name="Text Box 41"/>
          <p:cNvSpPr txBox="1">
            <a:spLocks noChangeArrowheads="1"/>
          </p:cNvSpPr>
          <p:nvPr/>
        </p:nvSpPr>
        <p:spPr bwMode="auto">
          <a:xfrm>
            <a:off x="360178" y="3103126"/>
            <a:ext cx="3962400" cy="1815882"/>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2800" dirty="0" err="1" smtClean="0">
                <a:solidFill>
                  <a:prstClr val="black"/>
                </a:solidFill>
                <a:latin typeface="Times New Roman" pitchFamily="18" charset="0"/>
                <a:cs typeface="Times New Roman" pitchFamily="18" charset="0"/>
              </a:rPr>
              <a:t>Đặc</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điểm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địa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hình,khí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hậu,cảnh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quan</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phần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phía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Bắc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và</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phía</a:t>
            </a:r>
            <a:r>
              <a:rPr lang="en-US" sz="2800" dirty="0" smtClean="0">
                <a:solidFill>
                  <a:prstClr val="black"/>
                </a:solidFill>
                <a:latin typeface="Times New Roman" pitchFamily="18" charset="0"/>
                <a:cs typeface="Times New Roman" pitchFamily="18" charset="0"/>
              </a:rPr>
              <a:t> Nam </a:t>
            </a:r>
            <a:r>
              <a:rPr lang="en-US" sz="2800" dirty="0" err="1" smtClean="0">
                <a:solidFill>
                  <a:prstClr val="black"/>
                </a:solidFill>
                <a:latin typeface="Times New Roman" pitchFamily="18" charset="0"/>
                <a:cs typeface="Times New Roman" pitchFamily="18" charset="0"/>
              </a:rPr>
              <a:t>khu</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Bắc</a:t>
            </a:r>
            <a:r>
              <a:rPr lang="en-US" sz="2800" dirty="0">
                <a:solidFill>
                  <a:prstClr val="black"/>
                </a:solidFill>
                <a:latin typeface="Times New Roman" pitchFamily="18" charset="0"/>
                <a:cs typeface="Times New Roman" pitchFamily="18" charset="0"/>
              </a:rPr>
              <a:t> Phi </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76247FBD-C390-4BED-BAD9-206FBE27145B}"/>
              </a:ext>
            </a:extLst>
          </p:cNvPr>
          <p:cNvSpPr/>
          <p:nvPr/>
        </p:nvSpPr>
        <p:spPr>
          <a:xfrm>
            <a:off x="40657" y="2739"/>
            <a:ext cx="12151343" cy="861774"/>
          </a:xfrm>
          <a:prstGeom prst="rect">
            <a:avLst/>
          </a:prstGeom>
          <a:solidFill>
            <a:srgbClr val="006C00"/>
          </a:solidFill>
        </p:spPr>
        <p:txBody>
          <a:bodyPr wrap="square" lIns="91440" tIns="45720" rIns="91440" bIns="45720">
            <a:spAutoFit/>
          </a:bodyPr>
          <a:lstStyle/>
          <a:p>
            <a:pPr algn="ct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       </a:t>
            </a:r>
            <a:r>
              <a:rPr lang="en-US" sz="5000" b="1" dirty="0" smtClean="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1.  </a:t>
            </a: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KHU VỰC </a:t>
            </a:r>
            <a:r>
              <a:rPr lang="en-US" sz="5000" b="1" dirty="0" smtClean="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BẮC </a:t>
            </a: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PHI</a:t>
            </a:r>
          </a:p>
        </p:txBody>
      </p:sp>
      <p:pic>
        <p:nvPicPr>
          <p:cNvPr id="10" name="Picture 4" descr="Weather forecasting Rain Icon, Weather, blue, text png | PNGEgg">
            <a:extLst>
              <a:ext uri="{FF2B5EF4-FFF2-40B4-BE49-F238E27FC236}">
                <a16:creationId xmlns:a16="http://schemas.microsoft.com/office/drawing/2014/main" id="{6D3E9587-0821-4177-86D2-FB0960A7583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500" b="95000" l="10000" r="90000">
                        <a14:foregroundMark x1="34889" y1="90250" x2="34889" y2="91250"/>
                        <a14:foregroundMark x1="38889" y1="91000" x2="37778" y2="88000"/>
                        <a14:foregroundMark x1="34778" y1="78250" x2="34778" y2="78250"/>
                        <a14:foregroundMark x1="33889" y1="81250" x2="33889" y2="81250"/>
                        <a14:foregroundMark x1="31778" y1="67000" x2="31778" y2="67000"/>
                        <a14:foregroundMark x1="40111" y1="76250" x2="40111" y2="76250"/>
                        <a14:foregroundMark x1="43889" y1="74500" x2="43889" y2="74500"/>
                        <a14:foregroundMark x1="46778" y1="83500" x2="46778" y2="83500"/>
                        <a14:foregroundMark x1="49556" y1="88000" x2="49556" y2="88000"/>
                        <a14:foregroundMark x1="45111" y1="95000" x2="44111" y2="92750"/>
                        <a14:foregroundMark x1="43222" y1="84250" x2="43222" y2="84250"/>
                        <a14:foregroundMark x1="53778" y1="77000" x2="53778" y2="77000"/>
                        <a14:foregroundMark x1="55778" y1="80750" x2="56889" y2="75500"/>
                        <a14:foregroundMark x1="57444" y1="65750" x2="56111" y2="65500"/>
                        <a14:foregroundMark x1="53778" y1="65750" x2="53778" y2="65750"/>
                        <a14:foregroundMark x1="48444" y1="73000" x2="48444" y2="73000"/>
                        <a14:foregroundMark x1="46778" y1="67750" x2="46778" y2="67750"/>
                        <a14:foregroundMark x1="41222" y1="67000" x2="41222" y2="67000"/>
                        <a14:foregroundMark x1="36444" y1="64250" x2="36444" y2="64250"/>
                        <a14:foregroundMark x1="30222" y1="56750" x2="30222" y2="56750"/>
                        <a14:foregroundMark x1="54111" y1="6500" x2="54889" y2="6500"/>
                      </a14:backgroundRemoval>
                    </a14:imgEffect>
                  </a14:imgLayer>
                </a14:imgProps>
              </a:ext>
              <a:ext uri="{28A0092B-C50C-407E-A947-70E740481C1C}">
                <a14:useLocalDpi xmlns:a14="http://schemas.microsoft.com/office/drawing/2010/main" val="0"/>
              </a:ext>
            </a:extLst>
          </a:blip>
          <a:srcRect l="26889" r="27111"/>
          <a:stretch/>
        </p:blipFill>
        <p:spPr bwMode="auto">
          <a:xfrm>
            <a:off x="-1" y="0"/>
            <a:ext cx="178785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5966202" y="1262896"/>
            <a:ext cx="5429679" cy="5208753"/>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54211336"/>
      </p:ext>
    </p:extLst>
  </p:cSld>
  <p:clrMapOvr>
    <a:masterClrMapping/>
  </p:clrMapOvr>
  <mc:AlternateContent xmlns:mc="http://schemas.openxmlformats.org/markup-compatibility/2006" xmlns:p14="http://schemas.microsoft.com/office/powerpoint/2010/main">
    <mc:Choice Requires="p14">
      <p:transition spd="slow" p14:dur="2000" advTm="20046"/>
    </mc:Choice>
    <mc:Fallback xmlns="">
      <p:transition spd="slow" advTm="20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3"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53E5D1C-EF02-4BF8-B42C-20CDB30E44CF}"/>
              </a:ext>
            </a:extLst>
          </p:cNvPr>
          <p:cNvSpPr txBox="1">
            <a:spLocks/>
          </p:cNvSpPr>
          <p:nvPr/>
        </p:nvSpPr>
        <p:spPr>
          <a:xfrm>
            <a:off x="6388763" y="5837534"/>
            <a:ext cx="5413966" cy="630447"/>
          </a:xfrm>
          <a:prstGeom prst="rect">
            <a:avLst/>
          </a:prstGeom>
          <a:solidFill>
            <a:schemeClr val="bg1"/>
          </a:solidFill>
          <a:ln>
            <a:solidFill>
              <a:srgbClr val="008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Đặc</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điểm</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tự</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nhiên</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smtClean="0">
                <a:solidFill>
                  <a:srgbClr val="006C00"/>
                </a:solidFill>
                <a:latin typeface="#9Slide03 SFU Futura_12" panose="00000400000000000000" pitchFamily="2" charset="0"/>
                <a:ea typeface="#9Slide03 Roboto Medium" panose="02000000000000000000" pitchFamily="2" charset="0"/>
              </a:rPr>
              <a:t>Bắc</a:t>
            </a:r>
            <a:r>
              <a:rPr lang="en-US" sz="3200" dirty="0" smtClean="0">
                <a:solidFill>
                  <a:srgbClr val="006C00"/>
                </a:solidFill>
                <a:latin typeface="#9Slide03 SFU Futura_12" panose="00000400000000000000" pitchFamily="2" charset="0"/>
                <a:ea typeface="#9Slide03 Roboto Medium" panose="02000000000000000000" pitchFamily="2" charset="0"/>
              </a:rPr>
              <a:t> </a:t>
            </a:r>
            <a:r>
              <a:rPr lang="en-US" sz="3200" dirty="0">
                <a:solidFill>
                  <a:srgbClr val="006C00"/>
                </a:solidFill>
                <a:latin typeface="#9Slide03 SFU Futura_12" panose="00000400000000000000" pitchFamily="2" charset="0"/>
                <a:ea typeface="#9Slide03 Roboto Medium" panose="02000000000000000000" pitchFamily="2" charset="0"/>
              </a:rPr>
              <a:t>Phi</a:t>
            </a:r>
          </a:p>
        </p:txBody>
      </p:sp>
      <p:pic>
        <p:nvPicPr>
          <p:cNvPr id="6146" name="Picture 2" descr="原創卡通手繪矢量筆記元素, 簽簽, 卡通筆記, 圖貼向量圖案素材免費下載，PNG，EPS和AI素材下載-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965" b="49669" l="12188" r="46719">
                        <a14:foregroundMark x1="28594" y1="22075" x2="28594" y2="22075"/>
                        <a14:foregroundMark x1="14531" y1="26490" x2="15000" y2="30132"/>
                        <a14:foregroundMark x1="12656" y1="47682" x2="12656" y2="47682"/>
                        <a14:foregroundMark x1="15313" y1="48675" x2="15313" y2="48675"/>
                        <a14:foregroundMark x1="42500" y1="46578" x2="42500" y2="46578"/>
                        <a14:foregroundMark x1="14531" y1="30905" x2="15156" y2="36424"/>
                        <a14:foregroundMark x1="15781" y1="31126" x2="12188" y2="43157"/>
                        <a14:foregroundMark x1="15469" y1="38631" x2="16250" y2="44702"/>
                        <a14:foregroundMark x1="12969" y1="43819" x2="12969" y2="47682"/>
                        <a14:foregroundMark x1="18438" y1="49117" x2="23906" y2="48786"/>
                        <a14:foregroundMark x1="27344" y1="48675" x2="38125" y2="48344"/>
                        <a14:foregroundMark x1="34688" y1="49669" x2="43750" y2="48675"/>
                        <a14:foregroundMark x1="42969" y1="47792" x2="44531" y2="45695"/>
                        <a14:foregroundMark x1="45156" y1="41943" x2="44531" y2="25166"/>
                        <a14:foregroundMark x1="35625" y1="25166" x2="37813" y2="24945"/>
                        <a14:foregroundMark x1="24063" y1="25497" x2="15000" y2="24614"/>
                      </a14:backgroundRemoval>
                    </a14:imgEffect>
                    <a14:imgEffect>
                      <a14:sharpenSoften amount="50000"/>
                    </a14:imgEffect>
                  </a14:imgLayer>
                </a14:imgProps>
              </a:ext>
              <a:ext uri="{28A0092B-C50C-407E-A947-70E740481C1C}">
                <a14:useLocalDpi xmlns:a14="http://schemas.microsoft.com/office/drawing/2010/main" val="0"/>
              </a:ext>
            </a:extLst>
          </a:blip>
          <a:srcRect l="12368" t="20833" r="54508" b="49627"/>
          <a:stretch/>
        </p:blipFill>
        <p:spPr bwMode="auto">
          <a:xfrm>
            <a:off x="150489" y="-84688"/>
            <a:ext cx="5499292" cy="69426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86706" y="2128522"/>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Bắc</a:t>
            </a:r>
            <a:r>
              <a:rPr lang="en-US" sz="2800" b="1" dirty="0" smtClean="0">
                <a:solidFill>
                  <a:srgbClr val="0070C0"/>
                </a:solidFill>
                <a:latin typeface="#9Slide03 SFU Futura_12" panose="00000400000000000000" pitchFamily="2" charset="0"/>
              </a:rPr>
              <a:t>: </a:t>
            </a:r>
            <a:endParaRPr lang="en-US" sz="2800" b="1" dirty="0">
              <a:solidFill>
                <a:srgbClr val="0070C0"/>
              </a:solidFill>
              <a:latin typeface="#9Slide03 SFU Futura_12" panose="00000400000000000000" pitchFamily="2" charset="0"/>
            </a:endParaRPr>
          </a:p>
        </p:txBody>
      </p:sp>
      <p:pic>
        <p:nvPicPr>
          <p:cNvPr id="18" name="Picture 2" descr="Mountain Cartoon HD Stock Images | Shutter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8137" r="92505">
                        <a14:foregroundMark x1="8351" y1="69286" x2="8351" y2="69286"/>
                        <a14:foregroundMark x1="92505" y1="69643" x2="92505" y2="69643"/>
                        <a14:foregroundMark x1="51392" y1="30357" x2="51392" y2="30357"/>
                        <a14:foregroundMark x1="53105" y1="25000" x2="53105" y2="25000"/>
                        <a14:foregroundMark x1="53105" y1="22500" x2="53105" y2="22500"/>
                        <a14:foregroundMark x1="30407" y1="51071" x2="30407" y2="51071"/>
                        <a14:foregroundMark x1="32334" y1="46071" x2="37901" y2="46071"/>
                        <a14:foregroundMark x1="39829" y1="46429" x2="39829" y2="46429"/>
                        <a14:foregroundMark x1="45182" y1="38571" x2="45182" y2="38571"/>
                        <a14:foregroundMark x1="50107" y1="30357" x2="50107" y2="30357"/>
                      </a14:backgroundRemoval>
                    </a14:imgEffect>
                  </a14:imgLayer>
                </a14:imgProps>
              </a:ext>
              <a:ext uri="{28A0092B-C50C-407E-A947-70E740481C1C}">
                <a14:useLocalDpi xmlns:a14="http://schemas.microsoft.com/office/drawing/2010/main" val="0"/>
              </a:ext>
            </a:extLst>
          </a:blip>
          <a:srcRect l="4600" t="18885" r="8500" b="22413"/>
          <a:stretch/>
        </p:blipFill>
        <p:spPr bwMode="auto">
          <a:xfrm>
            <a:off x="601338" y="3840213"/>
            <a:ext cx="1726225" cy="1497518"/>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000905" y="1465903"/>
            <a:ext cx="2105891" cy="649999"/>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2186865" y="1529292"/>
            <a:ext cx="1733969" cy="523220"/>
          </a:xfrm>
          <a:prstGeom prst="rect">
            <a:avLst/>
          </a:prstGeom>
        </p:spPr>
        <p:txBody>
          <a:bodyPr wrap="square">
            <a:spAutoFit/>
          </a:bodyPr>
          <a:lstStyle/>
          <a:p>
            <a:r>
              <a:rPr lang="vi-VN" sz="2800" b="1" dirty="0">
                <a:solidFill>
                  <a:prstClr val="black"/>
                </a:solidFill>
                <a:latin typeface="#9Slide03 SFU Futura_12" panose="00000400000000000000" pitchFamily="2" charset="0"/>
              </a:rPr>
              <a:t> </a:t>
            </a:r>
            <a:r>
              <a:rPr lang="en-US" sz="2800" b="1" dirty="0">
                <a:solidFill>
                  <a:srgbClr val="FFFF00"/>
                </a:solidFill>
                <a:latin typeface="#9Slide03 SFU Futura_12" panose="00000400000000000000" pitchFamily="2" charset="0"/>
              </a:rPr>
              <a:t>Đ</a:t>
            </a:r>
            <a:r>
              <a:rPr lang="vi-VN" sz="2800" b="1" dirty="0">
                <a:solidFill>
                  <a:srgbClr val="FFFF00"/>
                </a:solidFill>
                <a:latin typeface="#9Slide03 SFU Futura_12" panose="00000400000000000000" pitchFamily="2" charset="0"/>
              </a:rPr>
              <a:t>ịa hình</a:t>
            </a:r>
          </a:p>
        </p:txBody>
      </p:sp>
      <p:pic>
        <p:nvPicPr>
          <p:cNvPr id="6148" name="Picture 4" descr="Premium Vector | Mountain plateau in desert isolated cartoon icon vector  natural landscape summits mount scenery"/>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9938" t="27880" r="9900" b="20462"/>
          <a:stretch/>
        </p:blipFill>
        <p:spPr bwMode="auto">
          <a:xfrm>
            <a:off x="3036360" y="2007925"/>
            <a:ext cx="2577290" cy="9470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a:stretch>
            <a:fillRect/>
          </a:stretch>
        </p:blipFill>
        <p:spPr>
          <a:xfrm>
            <a:off x="6631838" y="191849"/>
            <a:ext cx="4927816" cy="5485619"/>
          </a:xfrm>
          <a:prstGeom prst="rect">
            <a:avLst/>
          </a:prstGeom>
        </p:spPr>
      </p:pic>
      <p:sp>
        <p:nvSpPr>
          <p:cNvPr id="8" name="Rectangle 7"/>
          <p:cNvSpPr/>
          <p:nvPr/>
        </p:nvSpPr>
        <p:spPr>
          <a:xfrm>
            <a:off x="910090" y="2676920"/>
            <a:ext cx="6096000" cy="954107"/>
          </a:xfrm>
          <a:prstGeom prst="rect">
            <a:avLst/>
          </a:prstGeom>
        </p:spPr>
        <p:txBody>
          <a:bodyPr>
            <a:spAutoFit/>
          </a:bodyPr>
          <a:lstStyle/>
          <a:p>
            <a:pPr lvl="0" fontAlgn="base">
              <a:spcBef>
                <a:spcPct val="0"/>
              </a:spcBef>
              <a:spcAft>
                <a:spcPct val="0"/>
              </a:spcAft>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Núi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trẻ</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Alát</a:t>
            </a:r>
            <a:endParaRPr lang="en-US" sz="2800" b="1" dirty="0">
              <a:solidFill>
                <a:prstClr val="black"/>
              </a:solidFill>
              <a:latin typeface="Times New Roman" pitchFamily="18" charset="0"/>
              <a:cs typeface="Times New Roman" pitchFamily="18" charset="0"/>
            </a:endParaRPr>
          </a:p>
          <a:p>
            <a:pPr lvl="0" fontAlgn="base">
              <a:spcBef>
                <a:spcPct val="0"/>
              </a:spcBef>
              <a:spcAft>
                <a:spcPct val="0"/>
              </a:spcAft>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bằng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ven</a:t>
            </a:r>
            <a:r>
              <a:rPr lang="en-US" sz="2800" b="1" dirty="0">
                <a:solidFill>
                  <a:prstClr val="black"/>
                </a:solidFill>
                <a:latin typeface="Times New Roman" pitchFamily="18" charset="0"/>
                <a:cs typeface="Times New Roman" pitchFamily="18" charset="0"/>
              </a:rPr>
              <a:t> </a:t>
            </a:r>
            <a:r>
              <a:rPr lang="en-US" sz="2800" b="1" dirty="0" smtClean="0">
                <a:solidFill>
                  <a:prstClr val="black"/>
                </a:solidFill>
                <a:latin typeface="Times New Roman" pitchFamily="18" charset="0"/>
                <a:cs typeface="Times New Roman" pitchFamily="18" charset="0"/>
              </a:rPr>
              <a:t>ĐTH</a:t>
            </a:r>
            <a:endParaRPr lang="en-US" sz="2800" b="1" dirty="0">
              <a:solidFill>
                <a:prstClr val="black"/>
              </a:solidFill>
              <a:latin typeface="Times New Roman" pitchFamily="18" charset="0"/>
              <a:cs typeface="Times New Roman" pitchFamily="18" charset="0"/>
            </a:endParaRPr>
          </a:p>
        </p:txBody>
      </p:sp>
      <p:sp>
        <p:nvSpPr>
          <p:cNvPr id="19" name="Rectangle 18"/>
          <p:cNvSpPr/>
          <p:nvPr/>
        </p:nvSpPr>
        <p:spPr>
          <a:xfrm>
            <a:off x="2000905" y="4086176"/>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Nam:  </a:t>
            </a:r>
            <a:endParaRPr lang="en-US" sz="2800" b="1" dirty="0">
              <a:solidFill>
                <a:srgbClr val="0070C0"/>
              </a:solidFill>
              <a:latin typeface="#9Slide03 SFU Futura_12" panose="00000400000000000000" pitchFamily="2" charset="0"/>
            </a:endParaRPr>
          </a:p>
        </p:txBody>
      </p:sp>
      <p:sp>
        <p:nvSpPr>
          <p:cNvPr id="21" name="Text Box 71"/>
          <p:cNvSpPr txBox="1">
            <a:spLocks noChangeArrowheads="1"/>
          </p:cNvSpPr>
          <p:nvPr/>
        </p:nvSpPr>
        <p:spPr bwMode="auto">
          <a:xfrm>
            <a:off x="2186865" y="4704101"/>
            <a:ext cx="3373030" cy="954107"/>
          </a:xfrm>
          <a:prstGeom prst="rect">
            <a:avLst/>
          </a:prstGeom>
          <a:noFill/>
          <a:ln w="9525">
            <a:noFill/>
            <a:miter lim="800000"/>
            <a:headEnd/>
            <a:tailEnd/>
          </a:ln>
          <a:effectLst/>
        </p:spPr>
        <p:txBody>
          <a:bodyPr wrap="square">
            <a:spAutoFit/>
          </a:bodyPr>
          <a:lstStyle/>
          <a:p>
            <a:pPr fontAlgn="base">
              <a:spcBef>
                <a:spcPct val="20000"/>
              </a:spcBef>
              <a:spcAft>
                <a:spcPct val="0"/>
              </a:spcAft>
            </a:pPr>
            <a:r>
              <a:rPr lang="en-US" sz="2800" b="1" dirty="0">
                <a:solidFill>
                  <a:prstClr val="black"/>
                </a:solidFill>
                <a:latin typeface="Times New Roman" pitchFamily="18" charset="0"/>
                <a:cs typeface="Times New Roman" pitchFamily="18" charset="0"/>
              </a:rPr>
              <a:t>- Hoang </a:t>
            </a:r>
            <a:r>
              <a:rPr lang="en-US" sz="2800" b="1" dirty="0" err="1">
                <a:solidFill>
                  <a:prstClr val="black"/>
                </a:solidFill>
                <a:latin typeface="Times New Roman" pitchFamily="18" charset="0"/>
                <a:cs typeface="Times New Roman" pitchFamily="18" charset="0"/>
              </a:rPr>
              <a:t>mạc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Xahara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lớn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nhất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thế</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giới</a:t>
            </a:r>
            <a:r>
              <a:rPr lang="en-US" sz="2800" b="1" dirty="0">
                <a:solidFill>
                  <a:prstClr val="black"/>
                </a:solidFill>
                <a:latin typeface="Times New Roman" pitchFamily="18" charset="0"/>
                <a:cs typeface="Times New Roman" pitchFamily="18" charset="0"/>
              </a:rPr>
              <a:t>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60194620"/>
      </p:ext>
    </p:extLst>
  </p:cSld>
  <p:clrMapOvr>
    <a:masterClrMapping/>
  </p:clrMapOvr>
  <mc:AlternateContent xmlns:mc="http://schemas.openxmlformats.org/markup-compatibility/2006" xmlns:p14="http://schemas.microsoft.com/office/powerpoint/2010/main">
    <mc:Choice Requires="p14">
      <p:transition spd="slow" p14:dur="2000" advTm="20280"/>
    </mc:Choice>
    <mc:Fallback xmlns="">
      <p:transition spd="slow" advTm="2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amond(in)">
                                      <p:cBhvr>
                                        <p:cTn id="1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53E5D1C-EF02-4BF8-B42C-20CDB30E44CF}"/>
              </a:ext>
            </a:extLst>
          </p:cNvPr>
          <p:cNvSpPr txBox="1">
            <a:spLocks/>
          </p:cNvSpPr>
          <p:nvPr/>
        </p:nvSpPr>
        <p:spPr>
          <a:xfrm>
            <a:off x="6328222" y="6034298"/>
            <a:ext cx="5413966" cy="630447"/>
          </a:xfrm>
          <a:prstGeom prst="rect">
            <a:avLst/>
          </a:prstGeom>
          <a:solidFill>
            <a:schemeClr val="bg1"/>
          </a:solidFill>
          <a:ln>
            <a:solidFill>
              <a:srgbClr val="008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Đặc</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điểm</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tự</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nhiên</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smtClean="0">
                <a:solidFill>
                  <a:srgbClr val="006C00"/>
                </a:solidFill>
                <a:latin typeface="#9Slide03 SFU Futura_12" panose="00000400000000000000" pitchFamily="2" charset="0"/>
                <a:ea typeface="#9Slide03 Roboto Medium" panose="02000000000000000000" pitchFamily="2" charset="0"/>
              </a:rPr>
              <a:t>Bắc</a:t>
            </a:r>
            <a:r>
              <a:rPr lang="en-US" sz="3200" dirty="0" smtClean="0">
                <a:solidFill>
                  <a:srgbClr val="006C00"/>
                </a:solidFill>
                <a:latin typeface="#9Slide03 SFU Futura_12" panose="00000400000000000000" pitchFamily="2" charset="0"/>
                <a:ea typeface="#9Slide03 Roboto Medium" panose="02000000000000000000" pitchFamily="2" charset="0"/>
              </a:rPr>
              <a:t> </a:t>
            </a:r>
            <a:r>
              <a:rPr lang="en-US" sz="3200" dirty="0">
                <a:solidFill>
                  <a:srgbClr val="006C00"/>
                </a:solidFill>
                <a:latin typeface="#9Slide03 SFU Futura_12" panose="00000400000000000000" pitchFamily="2" charset="0"/>
                <a:ea typeface="#9Slide03 Roboto Medium" panose="02000000000000000000" pitchFamily="2" charset="0"/>
              </a:rPr>
              <a:t>Phi</a:t>
            </a:r>
          </a:p>
        </p:txBody>
      </p:sp>
      <p:pic>
        <p:nvPicPr>
          <p:cNvPr id="10" name="Picture 2" descr="Calendario Notas Notas De Calendario De Escritorio Ilustración, Calendario,  Notas, Notas Del Calendario De Escritorio PNG y PSD para Descargar Gratis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000" r="98500">
                        <a14:foregroundMark x1="93333" y1="12167" x2="93333" y2="12167"/>
                        <a14:foregroundMark x1="91083" y1="19417" x2="84417" y2="62917"/>
                        <a14:foregroundMark x1="88167" y1="63500" x2="79667" y2="89333"/>
                        <a14:foregroundMark x1="94000" y1="23000" x2="97083" y2="81417"/>
                        <a14:foregroundMark x1="98583" y1="63083" x2="98167" y2="57250"/>
                        <a14:foregroundMark x1="17417" y1="14667" x2="31000" y2="16917"/>
                        <a14:foregroundMark x1="28917" y1="14417" x2="28917" y2="14417"/>
                        <a14:foregroundMark x1="7500" y1="83083" x2="7500" y2="83083"/>
                        <a14:foregroundMark x1="5000" y1="84750" x2="5000" y2="84750"/>
                        <a14:foregroundMark x1="20167" y1="87000" x2="20167" y2="87000"/>
                        <a14:foregroundMark x1="23917" y1="88083" x2="24500" y2="88083"/>
                        <a14:foregroundMark x1="27000" y1="88667" x2="28667" y2="88500"/>
                        <a14:foregroundMark x1="30333" y1="87250" x2="30333" y2="87250"/>
                        <a14:foregroundMark x1="30333" y1="87000" x2="30333" y2="87000"/>
                        <a14:foregroundMark x1="30333" y1="87000" x2="30333" y2="87000"/>
                        <a14:foregroundMark x1="32833" y1="87250" x2="32833" y2="87250"/>
                        <a14:foregroundMark x1="37667" y1="87250" x2="78833" y2="88917"/>
                        <a14:foregroundMark x1="80500" y1="88250" x2="80500" y2="88250"/>
                        <a14:foregroundMark x1="82750" y1="71833" x2="82750" y2="71833"/>
                        <a14:foregroundMark x1="82583" y1="73667" x2="82583" y2="73667"/>
                        <a14:foregroundMark x1="82333" y1="75167" x2="82333" y2="75167"/>
                        <a14:foregroundMark x1="83583" y1="74333" x2="83583" y2="74333"/>
                        <a14:foregroundMark x1="83583" y1="74333" x2="83583" y2="74333"/>
                        <a14:foregroundMark x1="11667" y1="21083" x2="11667" y2="21083"/>
                        <a14:foregroundMark x1="11417" y1="22750" x2="8083" y2="77417"/>
                        <a14:foregroundMark x1="14333" y1="16917" x2="14333" y2="16917"/>
                        <a14:foregroundMark x1="14333" y1="16917" x2="14333" y2="16917"/>
                      </a14:backgroundRemoval>
                    </a14:imgEffect>
                  </a14:imgLayer>
                </a14:imgProps>
              </a:ext>
              <a:ext uri="{28A0092B-C50C-407E-A947-70E740481C1C}">
                <a14:useLocalDpi xmlns:a14="http://schemas.microsoft.com/office/drawing/2010/main" val="0"/>
              </a:ext>
            </a:extLst>
          </a:blip>
          <a:srcRect l="3104" t="9554" r="400" b="9341"/>
          <a:stretch/>
        </p:blipFill>
        <p:spPr bwMode="auto">
          <a:xfrm>
            <a:off x="1" y="1323870"/>
            <a:ext cx="5777344" cy="5340875"/>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890066" y="436071"/>
            <a:ext cx="2105891" cy="649999"/>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2076026" y="471454"/>
            <a:ext cx="1733969" cy="523220"/>
          </a:xfrm>
          <a:prstGeom prst="rect">
            <a:avLst/>
          </a:prstGeom>
        </p:spPr>
        <p:txBody>
          <a:bodyPr wrap="square">
            <a:spAutoFit/>
          </a:bodyPr>
          <a:lstStyle/>
          <a:p>
            <a:r>
              <a:rPr lang="vi-VN" sz="2800" b="1" dirty="0">
                <a:solidFill>
                  <a:prstClr val="black"/>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Khí</a:t>
            </a:r>
            <a:r>
              <a:rPr lang="en-US" sz="2800" b="1" dirty="0">
                <a:solidFill>
                  <a:srgbClr val="FFFF00"/>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hậu</a:t>
            </a:r>
            <a:endParaRPr lang="vi-VN" sz="2800" b="1" dirty="0">
              <a:solidFill>
                <a:srgbClr val="FFFF00"/>
              </a:solidFill>
              <a:latin typeface="#9Slide03 SFU Futura_12" panose="00000400000000000000" pitchFamily="2" charset="0"/>
            </a:endParaRPr>
          </a:p>
        </p:txBody>
      </p:sp>
      <p:pic>
        <p:nvPicPr>
          <p:cNvPr id="5122" name="Picture 2" descr="Sunny weather icon stock vector. Illustration of climate - 11797493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4789" b="89671" l="5154" r="95385">
                        <a14:foregroundMark x1="6923" y1="61408" x2="6923" y2="61408"/>
                        <a14:foregroundMark x1="5154" y1="45728" x2="5154" y2="45728"/>
                        <a14:foregroundMark x1="13769" y1="32676" x2="13769" y2="32676"/>
                        <a14:foregroundMark x1="18462" y1="23568" x2="18462" y2="23568"/>
                        <a14:foregroundMark x1="25692" y1="16244" x2="25692" y2="16244"/>
                        <a14:foregroundMark x1="37462" y1="12113" x2="37462" y2="12113"/>
                        <a14:foregroundMark x1="47077" y1="16995" x2="47077" y2="16995"/>
                        <a14:foregroundMark x1="59692" y1="21972" x2="59692" y2="21972"/>
                        <a14:foregroundMark x1="66077" y1="33239" x2="66077" y2="33239"/>
                        <a14:foregroundMark x1="37923" y1="4789" x2="37923" y2="4789"/>
                        <a14:foregroundMark x1="95385" y1="67418" x2="95385" y2="67418"/>
                      </a14:backgroundRemoval>
                    </a14:imgEffect>
                  </a14:imgLayer>
                </a14:imgProps>
              </a:ext>
              <a:ext uri="{28A0092B-C50C-407E-A947-70E740481C1C}">
                <a14:useLocalDpi xmlns:a14="http://schemas.microsoft.com/office/drawing/2010/main" val="0"/>
              </a:ext>
            </a:extLst>
          </a:blip>
          <a:srcRect t="4868" b="11560"/>
          <a:stretch/>
        </p:blipFill>
        <p:spPr bwMode="auto">
          <a:xfrm>
            <a:off x="1890066" y="5007867"/>
            <a:ext cx="1755877" cy="13076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19434" y1="70313" x2="19434" y2="70313"/>
                        <a14:foregroundMark x1="25000" y1="67969" x2="25000" y2="67969"/>
                        <a14:foregroundMark x1="25391" y1="79785" x2="25391" y2="79785"/>
                        <a14:foregroundMark x1="29785" y1="79980" x2="29785" y2="79980"/>
                        <a14:foregroundMark x1="39355" y1="69141" x2="39355" y2="69141"/>
                        <a14:foregroundMark x1="54102" y1="70996" x2="54102" y2="70996"/>
                        <a14:foregroundMark x1="48340" y1="76563" x2="48340" y2="76563"/>
                        <a14:foregroundMark x1="63379" y1="61719" x2="63379" y2="61719"/>
                        <a14:foregroundMark x1="74023" y1="55664" x2="74023" y2="55664"/>
                        <a14:foregroundMark x1="82617" y1="50391" x2="82617" y2="50391"/>
                        <a14:foregroundMark x1="84277" y1="39746" x2="84277" y2="39746"/>
                        <a14:foregroundMark x1="81055" y1="28613" x2="81055" y2="28613"/>
                        <a14:foregroundMark x1="74316" y1="21875" x2="74316" y2="21875"/>
                        <a14:foregroundMark x1="63672" y1="21387" x2="63672" y2="21387"/>
                        <a14:foregroundMark x1="54883" y1="25098" x2="54883" y2="25098"/>
                      </a14:backgroundRemoval>
                    </a14:imgEffect>
                  </a14:imgLayer>
                </a14:imgProps>
              </a:ext>
              <a:ext uri="{28A0092B-C50C-407E-A947-70E740481C1C}">
                <a14:useLocalDpi xmlns:a14="http://schemas.microsoft.com/office/drawing/2010/main" val="0"/>
              </a:ext>
            </a:extLst>
          </a:blip>
          <a:srcRect l="11527" t="14714" r="10190" b="12561"/>
          <a:stretch/>
        </p:blipFill>
        <p:spPr bwMode="auto">
          <a:xfrm>
            <a:off x="659952" y="2269643"/>
            <a:ext cx="1416074" cy="140291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015783" y="2058943"/>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Bắc</a:t>
            </a:r>
            <a:r>
              <a:rPr lang="en-US" sz="2800" b="1" dirty="0" smtClean="0">
                <a:solidFill>
                  <a:srgbClr val="0070C0"/>
                </a:solidFill>
                <a:latin typeface="#9Slide03 SFU Futura_12" panose="00000400000000000000" pitchFamily="2" charset="0"/>
              </a:rPr>
              <a:t>: </a:t>
            </a:r>
            <a:endParaRPr lang="en-US" sz="2800" b="1" dirty="0">
              <a:solidFill>
                <a:srgbClr val="0070C0"/>
              </a:solidFill>
              <a:latin typeface="#9Slide03 SFU Futura_12" panose="00000400000000000000" pitchFamily="2" charset="0"/>
            </a:endParaRPr>
          </a:p>
        </p:txBody>
      </p:sp>
      <p:sp>
        <p:nvSpPr>
          <p:cNvPr id="6" name="Rectangle 5"/>
          <p:cNvSpPr/>
          <p:nvPr/>
        </p:nvSpPr>
        <p:spPr>
          <a:xfrm>
            <a:off x="2076026" y="2464987"/>
            <a:ext cx="2956771" cy="1040285"/>
          </a:xfrm>
          <a:prstGeom prst="rect">
            <a:avLst/>
          </a:prstGeom>
        </p:spPr>
        <p:txBody>
          <a:bodyPr wrap="none">
            <a:spAutoFit/>
          </a:bodyPr>
          <a:lstStyle/>
          <a:p>
            <a:pPr marL="457200" lvl="0" indent="-457200" fontAlgn="base">
              <a:spcBef>
                <a:spcPct val="20000"/>
              </a:spcBef>
              <a:spcAft>
                <a:spcPct val="0"/>
              </a:spcAft>
              <a:buFontTx/>
              <a:buChar char="-"/>
            </a:pPr>
            <a:r>
              <a:rPr lang="en-US" sz="2800" b="1" dirty="0" err="1" smtClean="0">
                <a:solidFill>
                  <a:prstClr val="black"/>
                </a:solidFill>
                <a:latin typeface="Times New Roman" pitchFamily="18" charset="0"/>
                <a:cs typeface="Times New Roman" pitchFamily="18" charset="0"/>
              </a:rPr>
              <a:t>Địa</a:t>
            </a:r>
            <a:r>
              <a:rPr lang="en-US" sz="2800" b="1" dirty="0" smtClean="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Trung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Hải</a:t>
            </a:r>
            <a:r>
              <a:rPr lang="en-US" sz="2800" b="1" dirty="0">
                <a:solidFill>
                  <a:prstClr val="black"/>
                </a:solidFill>
                <a:latin typeface="Times New Roman" pitchFamily="18" charset="0"/>
                <a:cs typeface="Times New Roman" pitchFamily="18" charset="0"/>
              </a:rPr>
              <a:t> </a:t>
            </a:r>
            <a:endParaRPr lang="en-US" sz="2800" b="1" dirty="0" smtClean="0">
              <a:solidFill>
                <a:prstClr val="black"/>
              </a:solidFill>
              <a:latin typeface="Times New Roman" pitchFamily="18" charset="0"/>
              <a:cs typeface="Times New Roman" pitchFamily="18" charset="0"/>
            </a:endParaRPr>
          </a:p>
          <a:p>
            <a:pPr lvl="0" fontAlgn="base">
              <a:spcBef>
                <a:spcPct val="20000"/>
              </a:spcBef>
              <a:spcAft>
                <a:spcPct val="0"/>
              </a:spcAft>
            </a:pPr>
            <a:r>
              <a:rPr lang="en-US" sz="2800" b="1" dirty="0" smtClean="0">
                <a:solidFill>
                  <a:prstClr val="black"/>
                </a:solidFill>
                <a:latin typeface="Times New Roman" pitchFamily="18" charset="0"/>
                <a:cs typeface="Times New Roman" pitchFamily="18" charset="0"/>
              </a:rPr>
              <a:t>(</a:t>
            </a:r>
            <a:r>
              <a:rPr lang="en-US" sz="2800" b="1" dirty="0" err="1">
                <a:solidFill>
                  <a:prstClr val="black"/>
                </a:solidFill>
                <a:latin typeface="Times New Roman" pitchFamily="18" charset="0"/>
                <a:cs typeface="Times New Roman" pitchFamily="18" charset="0"/>
              </a:rPr>
              <a:t>mưa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nhiều</a:t>
            </a:r>
            <a:r>
              <a:rPr lang="en-US" sz="2800" b="1" dirty="0">
                <a:solidFill>
                  <a:prstClr val="black"/>
                </a:solidFill>
                <a:latin typeface="Times New Roman" pitchFamily="18" charset="0"/>
                <a:cs typeface="Times New Roman" pitchFamily="18" charset="0"/>
              </a:rPr>
              <a:t>) </a:t>
            </a:r>
          </a:p>
        </p:txBody>
      </p:sp>
      <p:sp>
        <p:nvSpPr>
          <p:cNvPr id="16" name="Rectangle 15"/>
          <p:cNvSpPr/>
          <p:nvPr/>
        </p:nvSpPr>
        <p:spPr>
          <a:xfrm>
            <a:off x="724542" y="3544982"/>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Nam: </a:t>
            </a:r>
            <a:endParaRPr lang="en-US" sz="2800" b="1" dirty="0">
              <a:solidFill>
                <a:srgbClr val="0070C0"/>
              </a:solidFill>
              <a:latin typeface="#9Slide03 SFU Futura_12" panose="00000400000000000000" pitchFamily="2" charset="0"/>
            </a:endParaRPr>
          </a:p>
        </p:txBody>
      </p:sp>
      <p:sp>
        <p:nvSpPr>
          <p:cNvPr id="7" name="Rectangle 6"/>
          <p:cNvSpPr/>
          <p:nvPr/>
        </p:nvSpPr>
        <p:spPr>
          <a:xfrm>
            <a:off x="597943" y="4060981"/>
            <a:ext cx="6096000" cy="1040285"/>
          </a:xfrm>
          <a:prstGeom prst="rect">
            <a:avLst/>
          </a:prstGeom>
        </p:spPr>
        <p:txBody>
          <a:bodyPr>
            <a:spAutoFit/>
          </a:bodyPr>
          <a:lstStyle/>
          <a:p>
            <a:pPr marL="457200" lvl="0" indent="-457200" fontAlgn="base">
              <a:spcBef>
                <a:spcPct val="20000"/>
              </a:spcBef>
              <a:spcAft>
                <a:spcPct val="0"/>
              </a:spcAft>
              <a:buFontTx/>
              <a:buChar char="-"/>
            </a:pP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đới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rất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khô</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nóng</a:t>
            </a:r>
            <a:r>
              <a:rPr lang="en-US" sz="2800" b="1" dirty="0">
                <a:solidFill>
                  <a:prstClr val="black"/>
                </a:solidFill>
                <a:latin typeface="Times New Roman" pitchFamily="18" charset="0"/>
                <a:cs typeface="Times New Roman" pitchFamily="18" charset="0"/>
              </a:rPr>
              <a:t>, </a:t>
            </a:r>
            <a:endParaRPr lang="en-US" sz="2800" b="1" dirty="0" smtClean="0">
              <a:solidFill>
                <a:prstClr val="black"/>
              </a:solidFill>
              <a:latin typeface="Times New Roman" pitchFamily="18" charset="0"/>
              <a:cs typeface="Times New Roman" pitchFamily="18" charset="0"/>
            </a:endParaRPr>
          </a:p>
          <a:p>
            <a:pPr lvl="0" fontAlgn="base">
              <a:spcBef>
                <a:spcPct val="20000"/>
              </a:spcBef>
              <a:spcAft>
                <a:spcPct val="0"/>
              </a:spcAft>
            </a:pPr>
            <a:r>
              <a:rPr lang="en-US" sz="2800" b="1" dirty="0" err="1" smtClean="0">
                <a:solidFill>
                  <a:prstClr val="black"/>
                </a:solidFill>
                <a:latin typeface="Times New Roman" pitchFamily="18" charset="0"/>
                <a:cs typeface="Times New Roman" pitchFamily="18" charset="0"/>
              </a:rPr>
              <a:t>lượng</a:t>
            </a:r>
            <a:r>
              <a:rPr lang="en-US" sz="2800" b="1" dirty="0" smtClean="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mưa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không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quá</a:t>
            </a:r>
            <a:r>
              <a:rPr lang="en-US" sz="2800" b="1" dirty="0">
                <a:solidFill>
                  <a:prstClr val="black"/>
                </a:solidFill>
                <a:latin typeface="Times New Roman" pitchFamily="18" charset="0"/>
                <a:cs typeface="Times New Roman" pitchFamily="18" charset="0"/>
              </a:rPr>
              <a:t> 50mm</a:t>
            </a:r>
          </a:p>
        </p:txBody>
      </p:sp>
      <p:pic>
        <p:nvPicPr>
          <p:cNvPr id="8" name="Picture 7"/>
          <p:cNvPicPr>
            <a:picLocks noChangeAspect="1"/>
          </p:cNvPicPr>
          <p:nvPr/>
        </p:nvPicPr>
        <p:blipFill>
          <a:blip r:embed="rId11"/>
          <a:stretch>
            <a:fillRect/>
          </a:stretch>
        </p:blipFill>
        <p:spPr>
          <a:xfrm>
            <a:off x="6501886" y="433868"/>
            <a:ext cx="4925995" cy="548687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845965"/>
      </p:ext>
    </p:extLst>
  </p:cSld>
  <p:clrMapOvr>
    <a:masterClrMapping/>
  </p:clrMapOvr>
  <mc:AlternateContent xmlns:mc="http://schemas.openxmlformats.org/markup-compatibility/2006" xmlns:p14="http://schemas.microsoft.com/office/powerpoint/2010/main">
    <mc:Choice Requires="p14">
      <p:transition spd="slow" p14:dur="2000" advTm="12960"/>
    </mc:Choice>
    <mc:Fallback xmlns="">
      <p:transition spd="slow" advTm="1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53E5D1C-EF02-4BF8-B42C-20CDB30E44CF}"/>
              </a:ext>
            </a:extLst>
          </p:cNvPr>
          <p:cNvSpPr txBox="1">
            <a:spLocks/>
          </p:cNvSpPr>
          <p:nvPr/>
        </p:nvSpPr>
        <p:spPr>
          <a:xfrm>
            <a:off x="6328222" y="6034298"/>
            <a:ext cx="5413966" cy="630447"/>
          </a:xfrm>
          <a:prstGeom prst="rect">
            <a:avLst/>
          </a:prstGeom>
          <a:solidFill>
            <a:schemeClr val="bg1"/>
          </a:solidFill>
          <a:ln>
            <a:solidFill>
              <a:srgbClr val="008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Đặc</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điểm</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tự</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a:solidFill>
                  <a:srgbClr val="006C00"/>
                </a:solidFill>
                <a:latin typeface="#9Slide03 SFU Futura_12" panose="00000400000000000000" pitchFamily="2" charset="0"/>
                <a:ea typeface="#9Slide03 Roboto Medium" panose="02000000000000000000" pitchFamily="2" charset="0"/>
              </a:rPr>
              <a:t>nhiên</a:t>
            </a:r>
            <a:r>
              <a:rPr lang="en-US" sz="3200" b="1" dirty="0">
                <a:solidFill>
                  <a:srgbClr val="006C00"/>
                </a:solidFill>
                <a:latin typeface="#9Slide03 SFU Futura_12" panose="00000400000000000000" pitchFamily="2" charset="0"/>
                <a:ea typeface="#9Slide03 Roboto Medium" panose="02000000000000000000" pitchFamily="2" charset="0"/>
              </a:rPr>
              <a:t> </a:t>
            </a:r>
            <a:r>
              <a:rPr lang="en-US" sz="3200" b="1" dirty="0" err="1" smtClean="0">
                <a:solidFill>
                  <a:srgbClr val="006C00"/>
                </a:solidFill>
                <a:latin typeface="#9Slide03 SFU Futura_12" panose="00000400000000000000" pitchFamily="2" charset="0"/>
                <a:ea typeface="#9Slide03 Roboto Medium" panose="02000000000000000000" pitchFamily="2" charset="0"/>
              </a:rPr>
              <a:t>Bắc</a:t>
            </a:r>
            <a:r>
              <a:rPr lang="en-US" sz="3200" b="1" dirty="0" smtClean="0">
                <a:solidFill>
                  <a:srgbClr val="006C00"/>
                </a:solidFill>
                <a:latin typeface="#9Slide03 SFU Futura_12" panose="00000400000000000000" pitchFamily="2" charset="0"/>
                <a:ea typeface="#9Slide03 Roboto Medium" panose="02000000000000000000" pitchFamily="2" charset="0"/>
              </a:rPr>
              <a:t> </a:t>
            </a:r>
            <a:r>
              <a:rPr lang="en-US" sz="3200" b="1" dirty="0">
                <a:solidFill>
                  <a:srgbClr val="006C00"/>
                </a:solidFill>
                <a:latin typeface="#9Slide03 SFU Futura_12" panose="00000400000000000000" pitchFamily="2" charset="0"/>
                <a:ea typeface="#9Slide03 Roboto Medium" panose="02000000000000000000" pitchFamily="2" charset="0"/>
              </a:rPr>
              <a:t>Phi</a:t>
            </a:r>
          </a:p>
        </p:txBody>
      </p:sp>
      <p:pic>
        <p:nvPicPr>
          <p:cNvPr id="15" name="Picture 2" descr="原創卡通手繪矢量筆記元素, 簽簽, 卡通筆記, 圖貼向量圖案素材免費下載，PNG，EPS和AI素材下載-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965" b="49669" l="12188" r="46719">
                        <a14:foregroundMark x1="28594" y1="22075" x2="28594" y2="22075"/>
                        <a14:foregroundMark x1="14531" y1="26490" x2="15000" y2="30132"/>
                        <a14:foregroundMark x1="12656" y1="47682" x2="12656" y2="47682"/>
                        <a14:foregroundMark x1="15313" y1="48675" x2="15313" y2="48675"/>
                        <a14:foregroundMark x1="42500" y1="46578" x2="42500" y2="46578"/>
                        <a14:foregroundMark x1="14531" y1="30905" x2="15156" y2="36424"/>
                        <a14:foregroundMark x1="15781" y1="31126" x2="12188" y2="43157"/>
                        <a14:foregroundMark x1="15469" y1="38631" x2="16250" y2="44702"/>
                        <a14:foregroundMark x1="12969" y1="43819" x2="12969" y2="47682"/>
                        <a14:foregroundMark x1="18438" y1="49117" x2="23906" y2="48786"/>
                        <a14:foregroundMark x1="27344" y1="48675" x2="38125" y2="48344"/>
                        <a14:foregroundMark x1="34688" y1="49669" x2="43750" y2="48675"/>
                        <a14:foregroundMark x1="42969" y1="47792" x2="44531" y2="45695"/>
                        <a14:foregroundMark x1="45156" y1="41943" x2="44531" y2="25166"/>
                        <a14:foregroundMark x1="35625" y1="25166" x2="37813" y2="24945"/>
                        <a14:foregroundMark x1="24063" y1="25497" x2="15000" y2="24614"/>
                      </a14:backgroundRemoval>
                    </a14:imgEffect>
                    <a14:imgEffect>
                      <a14:sharpenSoften amount="50000"/>
                    </a14:imgEffect>
                  </a14:imgLayer>
                </a14:imgProps>
              </a:ext>
              <a:ext uri="{28A0092B-C50C-407E-A947-70E740481C1C}">
                <a14:useLocalDpi xmlns:a14="http://schemas.microsoft.com/office/drawing/2010/main" val="0"/>
              </a:ext>
            </a:extLst>
          </a:blip>
          <a:srcRect l="12368" t="20833" r="54508" b="49627"/>
          <a:stretch/>
        </p:blipFill>
        <p:spPr bwMode="auto">
          <a:xfrm>
            <a:off x="379119" y="-63095"/>
            <a:ext cx="5499292" cy="694268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933253" y="1333664"/>
            <a:ext cx="2105891" cy="649999"/>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2119213" y="1369047"/>
            <a:ext cx="1733969" cy="523220"/>
          </a:xfrm>
          <a:prstGeom prst="rect">
            <a:avLst/>
          </a:prstGeom>
        </p:spPr>
        <p:txBody>
          <a:bodyPr wrap="square">
            <a:spAutoFit/>
          </a:bodyPr>
          <a:lstStyle/>
          <a:p>
            <a:r>
              <a:rPr lang="vi-VN" sz="2800" b="1" dirty="0">
                <a:solidFill>
                  <a:prstClr val="black"/>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Sinh</a:t>
            </a:r>
            <a:r>
              <a:rPr lang="en-US" sz="2800" b="1" dirty="0">
                <a:solidFill>
                  <a:srgbClr val="FFFF00"/>
                </a:solidFill>
                <a:latin typeface="#9Slide03 SFU Futura_12" panose="00000400000000000000" pitchFamily="2" charset="0"/>
              </a:rPr>
              <a:t> </a:t>
            </a:r>
            <a:r>
              <a:rPr lang="en-US" sz="2800" b="1" dirty="0" err="1">
                <a:solidFill>
                  <a:srgbClr val="FFFF00"/>
                </a:solidFill>
                <a:latin typeface="#9Slide03 SFU Futura_12" panose="00000400000000000000" pitchFamily="2" charset="0"/>
              </a:rPr>
              <a:t>vật</a:t>
            </a:r>
            <a:endParaRPr lang="vi-VN" sz="2800" b="1" dirty="0">
              <a:solidFill>
                <a:srgbClr val="FFFF00"/>
              </a:solidFill>
              <a:latin typeface="#9Slide03 SFU Futura_12" panose="00000400000000000000" pitchFamily="2" charset="0"/>
            </a:endParaRPr>
          </a:p>
        </p:txBody>
      </p:sp>
      <p:pic>
        <p:nvPicPr>
          <p:cNvPr id="4100" name="Picture 4" descr="Bäume Wald icon image Stock-Vektorgrafik - Alamy"/>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432" b="89981" l="5000" r="99385">
                        <a14:foregroundMark x1="21385" y1="47665" x2="35769" y2="19650"/>
                        <a14:foregroundMark x1="33308" y1="16440" x2="83538" y2="50486"/>
                        <a14:foregroundMark x1="81308" y1="19261" x2="99385" y2="43872"/>
                        <a14:foregroundMark x1="77692" y1="24903" x2="77692" y2="24903"/>
                        <a14:foregroundMark x1="77692" y1="23444" x2="77692" y2="23444"/>
                        <a14:foregroundMark x1="11692" y1="46984" x2="10846" y2="46984"/>
                        <a14:foregroundMark x1="5000" y1="46984" x2="5000" y2="46984"/>
                        <a14:foregroundMark x1="5000" y1="45914" x2="5000" y2="45914"/>
                        <a14:foregroundMark x1="31923" y1="2432" x2="31923" y2="2432"/>
                      </a14:backgroundRemoval>
                    </a14:imgEffect>
                    <a14:imgEffect>
                      <a14:sharpenSoften amount="50000"/>
                    </a14:imgEffect>
                  </a14:imgLayer>
                </a14:imgProps>
              </a:ext>
              <a:ext uri="{28A0092B-C50C-407E-A947-70E740481C1C}">
                <a14:useLocalDpi xmlns:a14="http://schemas.microsoft.com/office/drawing/2010/main" val="0"/>
              </a:ext>
            </a:extLst>
          </a:blip>
          <a:srcRect l="1110" r="-1110" b="9490"/>
          <a:stretch/>
        </p:blipFill>
        <p:spPr bwMode="auto">
          <a:xfrm>
            <a:off x="3507571" y="4810345"/>
            <a:ext cx="1969983" cy="140996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78047" y="1983663"/>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Bắc</a:t>
            </a:r>
            <a:r>
              <a:rPr lang="en-US" sz="2800" b="1" dirty="0" smtClean="0">
                <a:solidFill>
                  <a:srgbClr val="0070C0"/>
                </a:solidFill>
                <a:latin typeface="#9Slide03 SFU Futura_12" panose="00000400000000000000" pitchFamily="2" charset="0"/>
              </a:rPr>
              <a:t>: </a:t>
            </a:r>
            <a:endParaRPr lang="en-US" sz="2800" b="1" dirty="0">
              <a:solidFill>
                <a:srgbClr val="0070C0"/>
              </a:solidFill>
              <a:latin typeface="#9Slide03 SFU Futura_12" panose="00000400000000000000" pitchFamily="2" charset="0"/>
            </a:endParaRPr>
          </a:p>
        </p:txBody>
      </p:sp>
      <p:sp>
        <p:nvSpPr>
          <p:cNvPr id="6" name="Rectangle 5"/>
          <p:cNvSpPr/>
          <p:nvPr/>
        </p:nvSpPr>
        <p:spPr>
          <a:xfrm>
            <a:off x="805182" y="2507875"/>
            <a:ext cx="6096000" cy="1040285"/>
          </a:xfrm>
          <a:prstGeom prst="rect">
            <a:avLst/>
          </a:prstGeom>
        </p:spPr>
        <p:txBody>
          <a:bodyPr>
            <a:spAutoFit/>
          </a:bodyPr>
          <a:lstStyle/>
          <a:p>
            <a:pPr marL="457200" lvl="0" indent="-457200" fontAlgn="base">
              <a:spcBef>
                <a:spcPct val="20000"/>
              </a:spcBef>
              <a:spcAft>
                <a:spcPct val="0"/>
              </a:spcAft>
              <a:buFontTx/>
              <a:buChar char="-"/>
            </a:pPr>
            <a:r>
              <a:rPr lang="en-US" sz="2800" b="1" dirty="0" err="1" smtClean="0">
                <a:solidFill>
                  <a:prstClr val="black"/>
                </a:solidFill>
                <a:latin typeface="Times New Roman" pitchFamily="18" charset="0"/>
                <a:cs typeface="Times New Roman" pitchFamily="18" charset="0"/>
              </a:rPr>
              <a:t>Rừng</a:t>
            </a:r>
            <a:r>
              <a:rPr lang="en-US" sz="2800" b="1" dirty="0" smtClean="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lá</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rộng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rậm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rạp</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phát</a:t>
            </a:r>
            <a:r>
              <a:rPr lang="en-US" sz="2800" b="1" dirty="0">
                <a:solidFill>
                  <a:prstClr val="black"/>
                </a:solidFill>
                <a:latin typeface="Times New Roman" pitchFamily="18" charset="0"/>
                <a:cs typeface="Times New Roman" pitchFamily="18" charset="0"/>
              </a:rPr>
              <a:t> </a:t>
            </a:r>
            <a:endParaRPr lang="en-US" sz="2800" b="1" dirty="0" smtClean="0">
              <a:solidFill>
                <a:prstClr val="black"/>
              </a:solidFill>
              <a:latin typeface="Times New Roman" pitchFamily="18" charset="0"/>
              <a:cs typeface="Times New Roman" pitchFamily="18" charset="0"/>
            </a:endParaRPr>
          </a:p>
          <a:p>
            <a:pPr lvl="0" fontAlgn="base">
              <a:spcBef>
                <a:spcPct val="20000"/>
              </a:spcBef>
              <a:spcAft>
                <a:spcPct val="0"/>
              </a:spcAft>
            </a:pPr>
            <a:r>
              <a:rPr lang="en-US" sz="2800" b="1" dirty="0" err="1" smtClean="0">
                <a:solidFill>
                  <a:prstClr val="black"/>
                </a:solidFill>
                <a:latin typeface="Times New Roman" pitchFamily="18" charset="0"/>
                <a:cs typeface="Times New Roman" pitchFamily="18" charset="0"/>
              </a:rPr>
              <a:t>triển</a:t>
            </a:r>
            <a:r>
              <a:rPr lang="en-US" sz="2800" b="1" dirty="0" smtClean="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sườn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đón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gió</a:t>
            </a:r>
            <a:r>
              <a:rPr lang="en-US" sz="2800" b="1" dirty="0">
                <a:solidFill>
                  <a:prstClr val="black"/>
                </a:solidFill>
                <a:latin typeface="Times New Roman" pitchFamily="18" charset="0"/>
                <a:cs typeface="Times New Roman" pitchFamily="18" charset="0"/>
              </a:rPr>
              <a:t> </a:t>
            </a:r>
          </a:p>
        </p:txBody>
      </p:sp>
      <p:sp>
        <p:nvSpPr>
          <p:cNvPr id="22" name="Rectangle 21"/>
          <p:cNvSpPr/>
          <p:nvPr/>
        </p:nvSpPr>
        <p:spPr>
          <a:xfrm>
            <a:off x="984077" y="3507201"/>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Nam: </a:t>
            </a:r>
            <a:endParaRPr lang="en-US" sz="2800" b="1" dirty="0">
              <a:solidFill>
                <a:srgbClr val="0070C0"/>
              </a:solidFill>
              <a:latin typeface="#9Slide03 SFU Futura_12" panose="00000400000000000000" pitchFamily="2" charset="0"/>
            </a:endParaRPr>
          </a:p>
        </p:txBody>
      </p:sp>
      <p:sp>
        <p:nvSpPr>
          <p:cNvPr id="8" name="Rectangle 7"/>
          <p:cNvSpPr/>
          <p:nvPr/>
        </p:nvSpPr>
        <p:spPr>
          <a:xfrm>
            <a:off x="891431" y="3939025"/>
            <a:ext cx="6096000" cy="1200329"/>
          </a:xfrm>
          <a:prstGeom prst="rect">
            <a:avLst/>
          </a:prstGeom>
        </p:spPr>
        <p:txBody>
          <a:bodyPr>
            <a:spAutoFit/>
          </a:bodyPr>
          <a:lstStyle/>
          <a:p>
            <a:pPr lvl="0" fontAlgn="base">
              <a:spcBef>
                <a:spcPct val="0"/>
              </a:spcBef>
              <a:spcAft>
                <a:spcPct val="0"/>
              </a:spcAft>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Xa</a:t>
            </a:r>
            <a:r>
              <a:rPr lang="en-US" sz="2400" b="1" dirty="0">
                <a:solidFill>
                  <a:prstClr val="black"/>
                </a:solidFill>
                <a:latin typeface="Times New Roman" pitchFamily="18" charset="0"/>
                <a:cs typeface="Times New Roman" pitchFamily="18" charset="0"/>
              </a:rPr>
              <a:t> van </a:t>
            </a:r>
            <a:r>
              <a:rPr lang="en-US" sz="2400" b="1" dirty="0" err="1">
                <a:solidFill>
                  <a:prstClr val="black"/>
                </a:solidFill>
                <a:latin typeface="Times New Roman" pitchFamily="18" charset="0"/>
                <a:cs typeface="Times New Roman" pitchFamily="18" charset="0"/>
              </a:rPr>
              <a:t>cây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bụi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thưa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thớt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cằn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cỗi</a:t>
            </a:r>
            <a:endParaRPr lang="en-US" sz="2400" b="1" dirty="0">
              <a:solidFill>
                <a:prstClr val="black"/>
              </a:solidFill>
              <a:latin typeface="Times New Roman" pitchFamily="18" charset="0"/>
              <a:cs typeface="Times New Roman" pitchFamily="18" charset="0"/>
            </a:endParaRPr>
          </a:p>
          <a:p>
            <a:pPr marL="342900" lvl="0" indent="-342900" fontAlgn="base">
              <a:spcBef>
                <a:spcPct val="0"/>
              </a:spcBef>
              <a:spcAft>
                <a:spcPct val="0"/>
              </a:spcAft>
              <a:buFontTx/>
              <a:buChar char="-"/>
            </a:pPr>
            <a:r>
              <a:rPr lang="en-US" sz="2400" b="1" dirty="0" err="1" smtClean="0">
                <a:solidFill>
                  <a:prstClr val="black"/>
                </a:solidFill>
                <a:latin typeface="Times New Roman" pitchFamily="18" charset="0"/>
                <a:cs typeface="Times New Roman" pitchFamily="18" charset="0"/>
              </a:rPr>
              <a:t>Trong</a:t>
            </a:r>
            <a:r>
              <a:rPr lang="en-US" sz="2400" b="1" dirty="0" smtClean="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ốc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đảo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cây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cối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xanh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tốt</a:t>
            </a:r>
            <a:r>
              <a:rPr lang="en-US" sz="2400" b="1" dirty="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chủ</a:t>
            </a:r>
            <a:endParaRPr lang="en-US" sz="2400" b="1" dirty="0" smtClean="0">
              <a:solidFill>
                <a:prstClr val="black"/>
              </a:solidFill>
              <a:latin typeface="Times New Roman" pitchFamily="18" charset="0"/>
              <a:cs typeface="Times New Roman" pitchFamily="18" charset="0"/>
            </a:endParaRPr>
          </a:p>
          <a:p>
            <a:pPr lvl="0" fontAlgn="base">
              <a:spcBef>
                <a:spcPct val="0"/>
              </a:spcBef>
              <a:spcAft>
                <a:spcPct val="0"/>
              </a:spcAft>
            </a:pPr>
            <a:r>
              <a:rPr lang="en-US" sz="2400" b="1" dirty="0" smtClean="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yếu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a:t>
            </a:r>
            <a:r>
              <a:rPr lang="en-US" sz="2400" b="1" dirty="0">
                <a:solidFill>
                  <a:prstClr val="black"/>
                </a:solidFill>
                <a:latin typeface="Times New Roman" pitchFamily="18" charset="0"/>
                <a:cs typeface="Times New Roman" pitchFamily="18" charset="0"/>
              </a:rPr>
              <a:t> </a:t>
            </a:r>
          </a:p>
        </p:txBody>
      </p:sp>
      <p:pic>
        <p:nvPicPr>
          <p:cNvPr id="9" name="Picture 8"/>
          <p:cNvPicPr>
            <a:picLocks noChangeAspect="1"/>
          </p:cNvPicPr>
          <p:nvPr/>
        </p:nvPicPr>
        <p:blipFill>
          <a:blip r:embed="rId9"/>
          <a:stretch>
            <a:fillRect/>
          </a:stretch>
        </p:blipFill>
        <p:spPr>
          <a:xfrm>
            <a:off x="6600470" y="284579"/>
            <a:ext cx="4925995" cy="548687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0389558"/>
      </p:ext>
    </p:extLst>
  </p:cSld>
  <p:clrMapOvr>
    <a:masterClrMapping/>
  </p:clrMapOvr>
  <mc:AlternateContent xmlns:mc="http://schemas.openxmlformats.org/markup-compatibility/2006" xmlns:p14="http://schemas.microsoft.com/office/powerpoint/2010/main">
    <mc:Choice Requires="p14">
      <p:transition spd="slow" p14:dur="2000" advTm="15927"/>
    </mc:Choice>
    <mc:Fallback xmlns="">
      <p:transition spd="slow" advTm="1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E08803-EBAE-4FCA-992E-5ED1C5EC538D}"/>
              </a:ext>
            </a:extLst>
          </p:cNvPr>
          <p:cNvSpPr/>
          <p:nvPr/>
        </p:nvSpPr>
        <p:spPr>
          <a:xfrm>
            <a:off x="194138" y="1010770"/>
            <a:ext cx="4034326" cy="1643527"/>
          </a:xfrm>
          <a:prstGeom prst="rect">
            <a:avLst/>
          </a:prstGeom>
        </p:spPr>
        <p:txBody>
          <a:bodyPr wrap="square">
            <a:spAutoFit/>
          </a:bodyPr>
          <a:lstStyle/>
          <a:p>
            <a:pPr indent="180340">
              <a:lnSpc>
                <a:spcPct val="120000"/>
              </a:lnSpc>
            </a:pPr>
            <a:r>
              <a:rPr lang="en-US"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 C</a:t>
            </a:r>
            <a:r>
              <a:rPr lang="vi-VN" sz="2800" b="1" dirty="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hủng tộc</a:t>
            </a:r>
            <a:r>
              <a:rPr lang="en-US" sz="2800" b="1" dirty="0" smtClean="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vi-VN"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Ơrôpêôit</a:t>
            </a:r>
            <a:r>
              <a:rPr lang="vi-VN"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chủ</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yếu</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là</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người</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Ả -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rập</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và</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Béc</a:t>
            </a:r>
            <a:r>
              <a:rPr lang="en-US" sz="2800" b="1" dirty="0" smtClean="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 be</a:t>
            </a:r>
            <a:endParaRPr lang="en-US" sz="2800" b="1" dirty="0">
              <a:solidFill>
                <a:srgbClr val="002060"/>
              </a:solidFill>
              <a:latin typeface="#9Slide03 SFU Futura_12" panose="00000400000000000000" pitchFamily="2" charset="0"/>
              <a:ea typeface="Calibri" panose="020F0502020204030204" pitchFamily="34" charset="0"/>
              <a:cs typeface="Times New Roman" panose="02020603050405020304" pitchFamily="18" charset="0"/>
            </a:endParaRPr>
          </a:p>
        </p:txBody>
      </p:sp>
      <p:sp>
        <p:nvSpPr>
          <p:cNvPr id="9" name="千图PPT彼岸天：ID 8661124库_Freeform: Shape 1">
            <a:extLst>
              <a:ext uri="{FF2B5EF4-FFF2-40B4-BE49-F238E27FC236}">
                <a16:creationId xmlns:a16="http://schemas.microsoft.com/office/drawing/2014/main" id="{74A7E486-25B2-4F6D-9840-93872FC70EE6}"/>
              </a:ext>
            </a:extLst>
          </p:cNvPr>
          <p:cNvSpPr/>
          <p:nvPr>
            <p:custDataLst>
              <p:tags r:id="rId2"/>
            </p:custDataLst>
          </p:nvPr>
        </p:nvSpPr>
        <p:spPr>
          <a:xfrm>
            <a:off x="603756" y="2582117"/>
            <a:ext cx="336278" cy="769160"/>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7" y="21600"/>
                </a:cubicBezTo>
                <a:cubicBezTo>
                  <a:pt x="12530" y="21600"/>
                  <a:pt x="11475" y="20986"/>
                  <a:pt x="11475" y="20225"/>
                </a:cubicBezTo>
                <a:lnTo>
                  <a:pt x="11475" y="14531"/>
                </a:lnTo>
                <a:lnTo>
                  <a:pt x="10125" y="14531"/>
                </a:lnTo>
                <a:lnTo>
                  <a:pt x="10125" y="20225"/>
                </a:lnTo>
                <a:cubicBezTo>
                  <a:pt x="10125" y="20986"/>
                  <a:pt x="9070" y="21600"/>
                  <a:pt x="7763"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4"/>
          </a:solidFill>
          <a:ln w="12700">
            <a:miter lim="400000"/>
          </a:ln>
        </p:spPr>
        <p:txBody>
          <a:bodyPr anchor="ctr"/>
          <a:lstStyle/>
          <a:p>
            <a:pPr algn="ctr"/>
            <a:endParaRPr>
              <a:solidFill>
                <a:prstClr val="black"/>
              </a:solidFill>
            </a:endParaRPr>
          </a:p>
        </p:txBody>
      </p:sp>
      <p:sp>
        <p:nvSpPr>
          <p:cNvPr id="10" name="千图PPT彼岸天：ID 8661124库_Freeform: Shape 2">
            <a:extLst>
              <a:ext uri="{FF2B5EF4-FFF2-40B4-BE49-F238E27FC236}">
                <a16:creationId xmlns:a16="http://schemas.microsoft.com/office/drawing/2014/main" id="{F2F2602F-B300-4440-AB7F-92F830C7BCB7}"/>
              </a:ext>
            </a:extLst>
          </p:cNvPr>
          <p:cNvSpPr/>
          <p:nvPr>
            <p:custDataLst>
              <p:tags r:id="rId3"/>
            </p:custDataLst>
          </p:nvPr>
        </p:nvSpPr>
        <p:spPr>
          <a:xfrm>
            <a:off x="1597733" y="2486293"/>
            <a:ext cx="455014" cy="1040741"/>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3"/>
          </a:solidFill>
          <a:ln w="12700">
            <a:miter lim="400000"/>
          </a:ln>
        </p:spPr>
        <p:txBody>
          <a:bodyPr anchor="ctr"/>
          <a:lstStyle/>
          <a:p>
            <a:pPr algn="ctr"/>
            <a:endParaRPr>
              <a:solidFill>
                <a:prstClr val="black"/>
              </a:solidFill>
            </a:endParaRPr>
          </a:p>
        </p:txBody>
      </p:sp>
      <p:sp>
        <p:nvSpPr>
          <p:cNvPr id="11" name="千图PPT彼岸天：ID 8661124库_Freeform: Shape 3">
            <a:extLst>
              <a:ext uri="{FF2B5EF4-FFF2-40B4-BE49-F238E27FC236}">
                <a16:creationId xmlns:a16="http://schemas.microsoft.com/office/drawing/2014/main" id="{6628FDAE-A2E2-4ACA-9B5D-B1ADED099EB1}"/>
              </a:ext>
            </a:extLst>
          </p:cNvPr>
          <p:cNvSpPr/>
          <p:nvPr>
            <p:custDataLst>
              <p:tags r:id="rId4"/>
            </p:custDataLst>
          </p:nvPr>
        </p:nvSpPr>
        <p:spPr>
          <a:xfrm>
            <a:off x="988618" y="2566338"/>
            <a:ext cx="607867" cy="1390358"/>
          </a:xfrm>
          <a:custGeom>
            <a:avLst/>
            <a:gdLst/>
            <a:ahLst/>
            <a:cxnLst>
              <a:cxn ang="0">
                <a:pos x="wd2" y="hd2"/>
              </a:cxn>
              <a:cxn ang="5400000">
                <a:pos x="wd2" y="hd2"/>
              </a:cxn>
              <a:cxn ang="10800000">
                <a:pos x="wd2" y="hd2"/>
              </a:cxn>
              <a:cxn ang="16200000">
                <a:pos x="wd2" y="hd2"/>
              </a:cxn>
            </a:cxnLst>
            <a:rect l="0" t="0" r="r" b="b"/>
            <a:pathLst>
              <a:path w="21600" h="21600" extrusionOk="0">
                <a:moveTo>
                  <a:pt x="10800" y="5498"/>
                </a:moveTo>
                <a:cubicBezTo>
                  <a:pt x="8184" y="5498"/>
                  <a:pt x="6075" y="4271"/>
                  <a:pt x="6075" y="2749"/>
                </a:cubicBezTo>
                <a:cubicBezTo>
                  <a:pt x="6075" y="1227"/>
                  <a:pt x="8184" y="0"/>
                  <a:pt x="10800" y="0"/>
                </a:cubicBezTo>
                <a:cubicBezTo>
                  <a:pt x="13416" y="0"/>
                  <a:pt x="15525" y="1227"/>
                  <a:pt x="15525" y="2749"/>
                </a:cubicBezTo>
                <a:cubicBezTo>
                  <a:pt x="15525" y="4271"/>
                  <a:pt x="13416" y="5498"/>
                  <a:pt x="10800" y="5498"/>
                </a:cubicBezTo>
                <a:close/>
                <a:moveTo>
                  <a:pt x="21600" y="13353"/>
                </a:moveTo>
                <a:cubicBezTo>
                  <a:pt x="21600" y="14003"/>
                  <a:pt x="20693" y="14531"/>
                  <a:pt x="19575" y="14531"/>
                </a:cubicBezTo>
                <a:cubicBezTo>
                  <a:pt x="18457" y="14531"/>
                  <a:pt x="17550" y="14003"/>
                  <a:pt x="17550" y="13353"/>
                </a:cubicBezTo>
                <a:lnTo>
                  <a:pt x="17550" y="9033"/>
                </a:lnTo>
                <a:lnTo>
                  <a:pt x="16200" y="9033"/>
                </a:lnTo>
                <a:lnTo>
                  <a:pt x="16200" y="20225"/>
                </a:lnTo>
                <a:cubicBezTo>
                  <a:pt x="16200" y="20986"/>
                  <a:pt x="15145" y="21600"/>
                  <a:pt x="13838" y="21600"/>
                </a:cubicBezTo>
                <a:cubicBezTo>
                  <a:pt x="12530" y="21600"/>
                  <a:pt x="11475" y="20986"/>
                  <a:pt x="11475" y="20225"/>
                </a:cubicBezTo>
                <a:lnTo>
                  <a:pt x="11475" y="14531"/>
                </a:lnTo>
                <a:lnTo>
                  <a:pt x="10125" y="14531"/>
                </a:lnTo>
                <a:lnTo>
                  <a:pt x="10125" y="20225"/>
                </a:lnTo>
                <a:cubicBezTo>
                  <a:pt x="10125" y="20986"/>
                  <a:pt x="9070" y="21600"/>
                  <a:pt x="7762" y="21600"/>
                </a:cubicBezTo>
                <a:cubicBezTo>
                  <a:pt x="6455" y="21600"/>
                  <a:pt x="5400" y="20986"/>
                  <a:pt x="5400" y="20225"/>
                </a:cubicBezTo>
                <a:lnTo>
                  <a:pt x="5400" y="9033"/>
                </a:lnTo>
                <a:lnTo>
                  <a:pt x="4050" y="9033"/>
                </a:lnTo>
                <a:lnTo>
                  <a:pt x="4050" y="13353"/>
                </a:lnTo>
                <a:cubicBezTo>
                  <a:pt x="4050" y="14003"/>
                  <a:pt x="3143" y="14531"/>
                  <a:pt x="2025" y="14531"/>
                </a:cubicBezTo>
                <a:cubicBezTo>
                  <a:pt x="907" y="14531"/>
                  <a:pt x="0" y="14003"/>
                  <a:pt x="0" y="13353"/>
                </a:cubicBezTo>
                <a:lnTo>
                  <a:pt x="0" y="8247"/>
                </a:lnTo>
                <a:cubicBezTo>
                  <a:pt x="0" y="6946"/>
                  <a:pt x="1814" y="5891"/>
                  <a:pt x="4050" y="5891"/>
                </a:cubicBezTo>
                <a:lnTo>
                  <a:pt x="17550" y="5891"/>
                </a:lnTo>
                <a:cubicBezTo>
                  <a:pt x="19786" y="5891"/>
                  <a:pt x="21600" y="6946"/>
                  <a:pt x="21600" y="8247"/>
                </a:cubicBezTo>
                <a:cubicBezTo>
                  <a:pt x="21600" y="8247"/>
                  <a:pt x="21600" y="13353"/>
                  <a:pt x="21600" y="13353"/>
                </a:cubicBezTo>
                <a:close/>
              </a:path>
            </a:pathLst>
          </a:custGeom>
          <a:solidFill>
            <a:schemeClr val="accent2"/>
          </a:solidFill>
          <a:ln w="12700">
            <a:miter lim="400000"/>
          </a:ln>
        </p:spPr>
        <p:txBody>
          <a:bodyPr anchor="ctr"/>
          <a:lstStyle/>
          <a:p>
            <a:pPr algn="ctr"/>
            <a:endParaRPr>
              <a:solidFill>
                <a:prstClr val="black"/>
              </a:solidFill>
            </a:endParaRPr>
          </a:p>
        </p:txBody>
      </p:sp>
      <p:pic>
        <p:nvPicPr>
          <p:cNvPr id="17" name="Picture 16">
            <a:extLst>
              <a:ext uri="{FF2B5EF4-FFF2-40B4-BE49-F238E27FC236}">
                <a16:creationId xmlns:a16="http://schemas.microsoft.com/office/drawing/2014/main" id="{30A9CC8A-1986-49E9-9FF6-2F037551A7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80392" y1="86972" x2="80392" y2="86972"/>
                        <a14:foregroundMark x1="85294" y1="85915" x2="85294" y2="85915"/>
                        <a14:foregroundMark x1="82353" y1="27465" x2="82353" y2="27465"/>
                        <a14:foregroundMark x1="24837" y1="18310" x2="24837" y2="18310"/>
                      </a14:backgroundRemoval>
                    </a14:imgEffect>
                  </a14:imgLayer>
                </a14:imgProps>
              </a:ext>
            </a:extLst>
          </a:blip>
          <a:stretch>
            <a:fillRect/>
          </a:stretch>
        </p:blipFill>
        <p:spPr>
          <a:xfrm>
            <a:off x="-196741" y="4340764"/>
            <a:ext cx="2085197" cy="1935280"/>
          </a:xfrm>
          <a:prstGeom prst="rect">
            <a:avLst/>
          </a:prstGeom>
        </p:spPr>
      </p:pic>
      <p:sp>
        <p:nvSpPr>
          <p:cNvPr id="19" name="Rectangle 18">
            <a:extLst>
              <a:ext uri="{FF2B5EF4-FFF2-40B4-BE49-F238E27FC236}">
                <a16:creationId xmlns:a16="http://schemas.microsoft.com/office/drawing/2014/main" id="{2915CB18-0CCB-42BF-9B15-88A87CB1F824}"/>
              </a:ext>
            </a:extLst>
          </p:cNvPr>
          <p:cNvSpPr/>
          <p:nvPr/>
        </p:nvSpPr>
        <p:spPr>
          <a:xfrm>
            <a:off x="-46892" y="62313"/>
            <a:ext cx="12240440" cy="861774"/>
          </a:xfrm>
          <a:prstGeom prst="rect">
            <a:avLst/>
          </a:prstGeom>
          <a:solidFill>
            <a:srgbClr val="006C00"/>
          </a:solidFill>
        </p:spPr>
        <p:txBody>
          <a:bodyPr wrap="square" lIns="91440" tIns="45720" rIns="91440" bIns="45720">
            <a:spAutoFit/>
          </a:bodyPr>
          <a:lstStyle/>
          <a:p>
            <a:pPr algn="ct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       KINH TẾ - XÃ HỘI KHU </a:t>
            </a:r>
            <a:r>
              <a:rPr lang="en-US" sz="5000" b="1" dirty="0" smtClean="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VỰC BẮC </a:t>
            </a: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PHI</a:t>
            </a:r>
          </a:p>
        </p:txBody>
      </p:sp>
      <p:pic>
        <p:nvPicPr>
          <p:cNvPr id="20" name="Picture 4" descr="Ngành giáo dục">
            <a:extLst>
              <a:ext uri="{FF2B5EF4-FFF2-40B4-BE49-F238E27FC236}">
                <a16:creationId xmlns:a16="http://schemas.microsoft.com/office/drawing/2014/main" id="{89FAE8D6-59AA-46CE-A056-8EC53F4B51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741" y="10275"/>
            <a:ext cx="1364360" cy="106116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6FD82CE-890B-4737-8D66-148CB8DFFDA8}"/>
              </a:ext>
            </a:extLst>
          </p:cNvPr>
          <p:cNvSpPr/>
          <p:nvPr/>
        </p:nvSpPr>
        <p:spPr>
          <a:xfrm>
            <a:off x="4228464" y="1098328"/>
            <a:ext cx="3158784" cy="609398"/>
          </a:xfrm>
          <a:prstGeom prst="rect">
            <a:avLst/>
          </a:prstGeom>
        </p:spPr>
        <p:txBody>
          <a:bodyPr wrap="square">
            <a:spAutoFit/>
          </a:bodyPr>
          <a:lstStyle/>
          <a:p>
            <a:pPr indent="180340" algn="just">
              <a:lnSpc>
                <a:spcPct val="120000"/>
              </a:lnSpc>
            </a:pPr>
            <a:r>
              <a:rPr lang="en-US"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 Đ</a:t>
            </a:r>
            <a:r>
              <a:rPr lang="vi-VN" sz="2800" b="1" dirty="0">
                <a:solidFill>
                  <a:srgbClr val="002060"/>
                </a:solidFill>
                <a:latin typeface="#9Slide03 SFU Futura_12" panose="00000400000000000000" pitchFamily="2" charset="0"/>
                <a:ea typeface="Times New Roman" panose="02020603050405020304" pitchFamily="18" charset="0"/>
                <a:cs typeface="Times New Roman" panose="02020603050405020304" pitchFamily="18" charset="0"/>
              </a:rPr>
              <a:t>ạo </a:t>
            </a:r>
            <a:r>
              <a:rPr lang="en-US" sz="2800" b="1" dirty="0" err="1" smtClean="0">
                <a:solidFill>
                  <a:srgbClr val="6A310A"/>
                </a:solidFill>
                <a:latin typeface="#9Slide03 SFU Futura_12" panose="00000400000000000000" pitchFamily="2" charset="0"/>
                <a:ea typeface="Times New Roman" panose="02020603050405020304" pitchFamily="18" charset="0"/>
                <a:cs typeface="Times New Roman" panose="02020603050405020304" pitchFamily="18" charset="0"/>
              </a:rPr>
              <a:t>Hồi</a:t>
            </a:r>
            <a:endParaRPr lang="en-US" sz="2800" b="1" dirty="0">
              <a:solidFill>
                <a:srgbClr val="002060"/>
              </a:solidFill>
              <a:latin typeface="#9Slide03 SFU Futura_12" panose="00000400000000000000" pitchFamily="2" charset="0"/>
              <a:ea typeface="Calibri" panose="020F0502020204030204" pitchFamily="34" charset="0"/>
              <a:cs typeface="Times New Roman" panose="02020603050405020304" pitchFamily="18" charset="0"/>
            </a:endParaRPr>
          </a:p>
        </p:txBody>
      </p:sp>
      <p:pic>
        <p:nvPicPr>
          <p:cNvPr id="4098" name="Picture 2" descr="Ghé thăm Nam Phi - đất nước ở cực Nam châu Phi">
            <a:extLst>
              <a:ext uri="{FF2B5EF4-FFF2-40B4-BE49-F238E27FC236}">
                <a16:creationId xmlns:a16="http://schemas.microsoft.com/office/drawing/2014/main" id="{54CDBE40-A21E-4B32-ABCF-AB4DBAA2B4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7756" y="2008712"/>
            <a:ext cx="3057704" cy="2197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0" name="Picture 4" descr="Crucifix Crucifixion Of Jesus Christ Flat Icon For Religious Apps And  Websites Royalty Free Cliparts, Vectors, And Stock Illustration. Image  50764724.">
            <a:extLst>
              <a:ext uri="{FF2B5EF4-FFF2-40B4-BE49-F238E27FC236}">
                <a16:creationId xmlns:a16="http://schemas.microsoft.com/office/drawing/2014/main" id="{FC6DB496-BED2-4976-96EC-5736FEAC700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48077" y1="25462" x2="48077" y2="25462"/>
                        <a14:foregroundMark x1="50154" y1="17000" x2="49923" y2="16231"/>
                        <a14:foregroundMark x1="58923" y1="28538" x2="58923" y2="28538"/>
                        <a14:foregroundMark x1="66923" y1="26692" x2="66923" y2="26692"/>
                        <a14:foregroundMark x1="66538" y1="26846" x2="66538" y2="26846"/>
                        <a14:foregroundMark x1="65923" y1="27077" x2="60615" y2="27462"/>
                        <a14:foregroundMark x1="60615" y1="27462" x2="60615" y2="27462"/>
                        <a14:foregroundMark x1="44385" y1="26231" x2="42538" y2="26692"/>
                        <a14:foregroundMark x1="39462" y1="27077" x2="37231" y2="27308"/>
                        <a14:foregroundMark x1="34538" y1="27308" x2="34538" y2="27308"/>
                        <a14:foregroundMark x1="34308" y1="27308" x2="34308" y2="27308"/>
                        <a14:foregroundMark x1="32308" y1="28308" x2="32308" y2="28308"/>
                        <a14:foregroundMark x1="30846" y1="27923" x2="30846" y2="27923"/>
                      </a14:backgroundRemoval>
                    </a14:imgEffect>
                  </a14:imgLayer>
                </a14:imgProps>
              </a:ext>
              <a:ext uri="{28A0092B-C50C-407E-A947-70E740481C1C}">
                <a14:useLocalDpi xmlns:a14="http://schemas.microsoft.com/office/drawing/2010/main" val="0"/>
              </a:ext>
            </a:extLst>
          </a:blip>
          <a:srcRect l="25932" t="7385" r="25207" b="16016"/>
          <a:stretch/>
        </p:blipFill>
        <p:spPr bwMode="auto">
          <a:xfrm>
            <a:off x="4894443" y="1630977"/>
            <a:ext cx="1694525" cy="26564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
          <p:cNvSpPr txBox="1">
            <a:spLocks noChangeArrowheads="1"/>
          </p:cNvSpPr>
          <p:nvPr/>
        </p:nvSpPr>
        <p:spPr bwMode="auto">
          <a:xfrm>
            <a:off x="1853037" y="4171947"/>
            <a:ext cx="7127691" cy="954107"/>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2800" dirty="0">
                <a:solidFill>
                  <a:srgbClr val="FF0000"/>
                </a:solidFill>
                <a:latin typeface="Times New Roman" pitchFamily="18" charset="0"/>
                <a:cs typeface="Times New Roman" pitchFamily="18" charset="0"/>
              </a:rPr>
              <a:t>*</a:t>
            </a:r>
            <a:r>
              <a:rPr lang="en-US" sz="2800" dirty="0" err="1">
                <a:solidFill>
                  <a:srgbClr val="FF0000"/>
                </a:solidFill>
                <a:latin typeface="Times New Roman" pitchFamily="18" charset="0"/>
                <a:cs typeface="Times New Roman" pitchFamily="18" charset="0"/>
              </a:rPr>
              <a:t>Kinh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tế</a:t>
            </a:r>
            <a:r>
              <a:rPr lang="en-US" sz="2800" dirty="0" smtClean="0">
                <a:solidFill>
                  <a:srgbClr val="FF0000"/>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Tương</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đối</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phát</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triển</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trên</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cơ</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sở</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các</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ngành</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dầu</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khí</a:t>
            </a:r>
            <a:r>
              <a:rPr lang="en-US" sz="2800" dirty="0" smtClean="0">
                <a:solidFill>
                  <a:srgbClr val="0B0B0B"/>
                </a:solidFill>
                <a:latin typeface="Times New Roman" pitchFamily="18" charset="0"/>
                <a:cs typeface="Times New Roman" pitchFamily="18" charset="0"/>
              </a:rPr>
              <a:t> </a:t>
            </a:r>
            <a:r>
              <a:rPr lang="en-US" sz="2800" dirty="0" err="1" smtClean="0">
                <a:solidFill>
                  <a:srgbClr val="0B0B0B"/>
                </a:solidFill>
                <a:latin typeface="Times New Roman" pitchFamily="18" charset="0"/>
                <a:cs typeface="Times New Roman" pitchFamily="18" charset="0"/>
              </a:rPr>
              <a:t>và</a:t>
            </a:r>
            <a:r>
              <a:rPr lang="en-US" sz="2800" dirty="0" smtClean="0">
                <a:solidFill>
                  <a:srgbClr val="0B0B0B"/>
                </a:solidFill>
                <a:latin typeface="Times New Roman" pitchFamily="18" charset="0"/>
                <a:cs typeface="Times New Roman" pitchFamily="18" charset="0"/>
              </a:rPr>
              <a:t> du </a:t>
            </a:r>
            <a:r>
              <a:rPr lang="en-US" sz="2800" dirty="0" err="1" smtClean="0">
                <a:solidFill>
                  <a:srgbClr val="0B0B0B"/>
                </a:solidFill>
                <a:latin typeface="Times New Roman" pitchFamily="18" charset="0"/>
                <a:cs typeface="Times New Roman" pitchFamily="18" charset="0"/>
              </a:rPr>
              <a:t>lịch</a:t>
            </a:r>
            <a:endParaRPr lang="en-US" sz="2800" dirty="0">
              <a:solidFill>
                <a:srgbClr val="0B0B0B"/>
              </a:solidFill>
              <a:latin typeface="Times New Roman" pitchFamily="18" charset="0"/>
              <a:cs typeface="Times New Roman" pitchFamily="18" charset="0"/>
            </a:endParaRPr>
          </a:p>
        </p:txBody>
      </p:sp>
      <p:sp>
        <p:nvSpPr>
          <p:cNvPr id="23" name="Text Box 29"/>
          <p:cNvSpPr txBox="1">
            <a:spLocks noChangeArrowheads="1"/>
          </p:cNvSpPr>
          <p:nvPr/>
        </p:nvSpPr>
        <p:spPr bwMode="auto">
          <a:xfrm>
            <a:off x="1853037" y="5085550"/>
            <a:ext cx="7468384" cy="1815882"/>
          </a:xfrm>
          <a:prstGeom prst="rect">
            <a:avLst/>
          </a:prstGeom>
          <a:noFill/>
          <a:ln w="9525">
            <a:noFill/>
            <a:miter lim="800000"/>
            <a:headEnd/>
            <a:tailEnd/>
          </a:ln>
          <a:effectLst/>
        </p:spPr>
        <p:txBody>
          <a:bodyPr wrap="square">
            <a:spAutoFit/>
          </a:bodyPr>
          <a:lstStyle/>
          <a:p>
            <a:pPr fontAlgn="base">
              <a:spcBef>
                <a:spcPct val="50000"/>
              </a:spcBef>
              <a:spcAft>
                <a:spcPct val="0"/>
              </a:spcAft>
              <a:buFontTx/>
              <a:buChar char="•"/>
            </a:pPr>
            <a:r>
              <a:rPr lang="en-US" sz="2800" dirty="0" err="1">
                <a:solidFill>
                  <a:prstClr val="black"/>
                </a:solidFill>
                <a:latin typeface="Times New Roman" pitchFamily="18" charset="0"/>
                <a:cs typeface="Times New Roman" pitchFamily="18" charset="0"/>
              </a:rPr>
              <a:t>Công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nghiệp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thác-xuất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khẩu</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khoáng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sản</a:t>
            </a:r>
            <a:endParaRPr lang="en-US" sz="2800" dirty="0">
              <a:solidFill>
                <a:prstClr val="black"/>
              </a:solidFill>
              <a:latin typeface="Times New Roman" pitchFamily="18" charset="0"/>
              <a:cs typeface="Times New Roman" pitchFamily="18" charset="0"/>
            </a:endParaRPr>
          </a:p>
          <a:p>
            <a:pPr fontAlgn="base">
              <a:spcBef>
                <a:spcPct val="50000"/>
              </a:spcBef>
              <a:spcAft>
                <a:spcPct val="0"/>
              </a:spcAft>
              <a:buFontTx/>
              <a:buChar char="•"/>
            </a:pPr>
            <a:r>
              <a:rPr lang="en-US" sz="2800" dirty="0" err="1">
                <a:solidFill>
                  <a:prstClr val="black"/>
                </a:solidFill>
                <a:latin typeface="Times New Roman" pitchFamily="18" charset="0"/>
                <a:cs typeface="Times New Roman" pitchFamily="18" charset="0"/>
              </a:rPr>
              <a:t>Dịch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vụ</a:t>
            </a:r>
            <a:r>
              <a:rPr lang="en-US" sz="2800" dirty="0">
                <a:solidFill>
                  <a:prstClr val="black"/>
                </a:solidFill>
                <a:latin typeface="Times New Roman" pitchFamily="18" charset="0"/>
                <a:cs typeface="Times New Roman" pitchFamily="18" charset="0"/>
              </a:rPr>
              <a:t> : Du </a:t>
            </a:r>
            <a:r>
              <a:rPr lang="en-US" sz="2800" dirty="0" err="1">
                <a:solidFill>
                  <a:prstClr val="black"/>
                </a:solidFill>
                <a:latin typeface="Times New Roman" pitchFamily="18" charset="0"/>
                <a:cs typeface="Times New Roman" pitchFamily="18" charset="0"/>
              </a:rPr>
              <a:t>lịch</a:t>
            </a:r>
            <a:endParaRPr lang="en-US" sz="2800" dirty="0">
              <a:solidFill>
                <a:prstClr val="black"/>
              </a:solidFill>
              <a:latin typeface="Times New Roman" pitchFamily="18" charset="0"/>
              <a:cs typeface="Times New Roman" pitchFamily="18" charset="0"/>
            </a:endParaRPr>
          </a:p>
          <a:p>
            <a:pPr fontAlgn="base">
              <a:spcBef>
                <a:spcPct val="50000"/>
              </a:spcBef>
              <a:spcAft>
                <a:spcPct val="0"/>
              </a:spcAft>
              <a:buFontTx/>
              <a:buChar char="•"/>
            </a:pPr>
            <a:r>
              <a:rPr lang="en-US" sz="2800" dirty="0" err="1">
                <a:solidFill>
                  <a:prstClr val="black"/>
                </a:solidFill>
                <a:latin typeface="Times New Roman" pitchFamily="18" charset="0"/>
                <a:cs typeface="Times New Roman" pitchFamily="18" charset="0"/>
              </a:rPr>
              <a:t>Nông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nghiệp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lương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quả</a:t>
            </a:r>
            <a:endParaRPr lang="en-US" sz="2800" dirty="0">
              <a:solidFill>
                <a:prstClr val="black"/>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77225317"/>
      </p:ext>
    </p:extLst>
  </p:cSld>
  <p:clrMapOvr>
    <a:masterClrMapping/>
  </p:clrMapOvr>
  <mc:AlternateContent xmlns:mc="http://schemas.openxmlformats.org/markup-compatibility/2006" xmlns:p14="http://schemas.microsoft.com/office/powerpoint/2010/main">
    <mc:Choice Requires="p14">
      <p:transition spd="slow" p14:dur="2000" advTm="9166"/>
    </mc:Choice>
    <mc:Fallback xmlns="">
      <p:transition spd="slow" advTm="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3"/>
                                        </p:tgtEl>
                                        <p:attrNameLst>
                                          <p:attrName>ppt_y</p:attrName>
                                        </p:attrNameLst>
                                      </p:cBhvr>
                                      <p:tavLst>
                                        <p:tav tm="0">
                                          <p:val>
                                            <p:strVal val="#ppt_y"/>
                                          </p:val>
                                        </p:tav>
                                        <p:tav tm="100000">
                                          <p:val>
                                            <p:strVal val="#ppt_y"/>
                                          </p:val>
                                        </p:tav>
                                      </p:tavLst>
                                    </p:anim>
                                    <p:anim calcmode="lin" valueType="num">
                                      <p:cBhvr>
                                        <p:cTn id="18"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iterate type="lt">
                                    <p:tmPct val="0"/>
                                  </p:iterate>
                                  <p:childTnLst>
                                    <p:anim calcmode="lin" valueType="num">
                                      <p:cBhvr additive="base">
                                        <p:cTn id="24" dur="500"/>
                                        <p:tgtEl>
                                          <p:spTgt spid="23"/>
                                        </p:tgtEl>
                                        <p:attrNameLst>
                                          <p:attrName>ppt_x</p:attrName>
                                        </p:attrNameLst>
                                      </p:cBhvr>
                                      <p:tavLst>
                                        <p:tav tm="0">
                                          <p:val>
                                            <p:strVal val="ppt_x"/>
                                          </p:val>
                                        </p:tav>
                                        <p:tav tm="100000">
                                          <p:val>
                                            <p:strVal val="ppt_x"/>
                                          </p:val>
                                        </p:tav>
                                      </p:tavLst>
                                    </p:anim>
                                    <p:anim calcmode="lin" valueType="num">
                                      <p:cBhvr additive="base">
                                        <p:cTn id="25" dur="500"/>
                                        <p:tgtEl>
                                          <p:spTgt spid="23"/>
                                        </p:tgtEl>
                                        <p:attrNameLst>
                                          <p:attrName>ppt_y</p:attrName>
                                        </p:attrNameLst>
                                      </p:cBhvr>
                                      <p:tavLst>
                                        <p:tav tm="0">
                                          <p:val>
                                            <p:strVal val="ppt_y"/>
                                          </p:val>
                                        </p:tav>
                                        <p:tav tm="100000">
                                          <p:val>
                                            <p:strVal val="1+ppt_h/2"/>
                                          </p:val>
                                        </p:tav>
                                      </p:tavLst>
                                    </p:anim>
                                    <p:set>
                                      <p:cBhvr>
                                        <p:cTn id="2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8" grpId="0"/>
      <p:bldP spid="23" grpId="0"/>
      <p:bldP spid="2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98378" y="970509"/>
            <a:ext cx="6248400" cy="584775"/>
          </a:xfrm>
          <a:prstGeom prst="rect">
            <a:avLst/>
          </a:prstGeom>
          <a:noFill/>
          <a:ln w="9525">
            <a:noFill/>
            <a:miter lim="800000"/>
            <a:headEnd/>
            <a:tailEnd/>
          </a:ln>
          <a:effectLst/>
        </p:spPr>
        <p:txBody>
          <a:bodyPr>
            <a:spAutoFit/>
          </a:bodyPr>
          <a:lstStyle/>
          <a:p>
            <a:pPr fontAlgn="base">
              <a:spcBef>
                <a:spcPct val="50000"/>
              </a:spcBef>
              <a:spcAft>
                <a:spcPct val="0"/>
              </a:spcAft>
            </a:pPr>
            <a:r>
              <a:rPr lang="en-US" sz="3200" b="1" u="sng" dirty="0">
                <a:solidFill>
                  <a:srgbClr val="FF0000"/>
                </a:solidFill>
                <a:latin typeface="Times New Roman" pitchFamily="18" charset="0"/>
                <a:cs typeface="Times New Roman" pitchFamily="18" charset="0"/>
              </a:rPr>
              <a:t>a. </a:t>
            </a:r>
            <a:r>
              <a:rPr lang="en-US" sz="3200" b="1" u="sng" dirty="0" err="1">
                <a:solidFill>
                  <a:srgbClr val="FF0000"/>
                </a:solidFill>
                <a:latin typeface="Times New Roman" pitchFamily="18" charset="0"/>
                <a:cs typeface="Times New Roman" pitchFamily="18" charset="0"/>
              </a:rPr>
              <a:t>Khái</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quát</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tự</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nhiên</a:t>
            </a:r>
            <a:r>
              <a:rPr lang="en-US" sz="3200" b="1" dirty="0">
                <a:solidFill>
                  <a:srgbClr val="FF0000"/>
                </a:solidFill>
                <a:latin typeface="Times New Roman" pitchFamily="18" charset="0"/>
                <a:cs typeface="Times New Roman" pitchFamily="18" charset="0"/>
              </a:rPr>
              <a:t> </a:t>
            </a:r>
          </a:p>
        </p:txBody>
      </p:sp>
      <p:sp>
        <p:nvSpPr>
          <p:cNvPr id="9" name="Rectangle 8">
            <a:extLst>
              <a:ext uri="{FF2B5EF4-FFF2-40B4-BE49-F238E27FC236}">
                <a16:creationId xmlns:a16="http://schemas.microsoft.com/office/drawing/2014/main" id="{76247FBD-C390-4BED-BAD9-206FBE27145B}"/>
              </a:ext>
            </a:extLst>
          </p:cNvPr>
          <p:cNvSpPr/>
          <p:nvPr/>
        </p:nvSpPr>
        <p:spPr>
          <a:xfrm>
            <a:off x="40657" y="2739"/>
            <a:ext cx="12151343" cy="861774"/>
          </a:xfrm>
          <a:prstGeom prst="rect">
            <a:avLst/>
          </a:prstGeom>
          <a:solidFill>
            <a:srgbClr val="006C00"/>
          </a:solidFill>
        </p:spPr>
        <p:txBody>
          <a:bodyPr wrap="square" lIns="91440" tIns="45720" rIns="91440" bIns="45720">
            <a:spAutoFit/>
          </a:bodyPr>
          <a:lstStyle/>
          <a:p>
            <a:pPr algn="ct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       2</a:t>
            </a:r>
            <a:r>
              <a:rPr lang="en-US" sz="5000" b="1" dirty="0" smtClean="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  </a:t>
            </a: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KHU VỰC </a:t>
            </a:r>
            <a:r>
              <a:rPr lang="en-US" sz="5000" b="1" dirty="0" smtClean="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TRUNG </a:t>
            </a:r>
            <a:r>
              <a:rPr lang="en-US" sz="5000" b="1" dirty="0">
                <a:ln w="9525">
                  <a:solidFill>
                    <a:prstClr val="white"/>
                  </a:solidFill>
                  <a:prstDash val="solid"/>
                </a:ln>
                <a:solidFill>
                  <a:prstClr val="white"/>
                </a:solidFill>
                <a:effectLst>
                  <a:outerShdw blurRad="12700" dist="38100" dir="2700000" algn="tl" rotWithShape="0">
                    <a:prstClr val="white">
                      <a:lumMod val="50000"/>
                    </a:prstClr>
                  </a:outerShdw>
                </a:effectLst>
                <a:latin typeface="#9Slide07 IcielKoni" pitchFamily="2" charset="0"/>
              </a:rPr>
              <a:t>PHI</a:t>
            </a:r>
          </a:p>
        </p:txBody>
      </p:sp>
      <p:pic>
        <p:nvPicPr>
          <p:cNvPr id="10" name="Picture 4" descr="Weather forecasting Rain Icon, Weather, blue, text png | PNGEgg">
            <a:extLst>
              <a:ext uri="{FF2B5EF4-FFF2-40B4-BE49-F238E27FC236}">
                <a16:creationId xmlns:a16="http://schemas.microsoft.com/office/drawing/2014/main" id="{6D3E9587-0821-4177-86D2-FB0960A7583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500" b="95000" l="10000" r="90000">
                        <a14:foregroundMark x1="34889" y1="90250" x2="34889" y2="91250"/>
                        <a14:foregroundMark x1="38889" y1="91000" x2="37778" y2="88000"/>
                        <a14:foregroundMark x1="34778" y1="78250" x2="34778" y2="78250"/>
                        <a14:foregroundMark x1="33889" y1="81250" x2="33889" y2="81250"/>
                        <a14:foregroundMark x1="31778" y1="67000" x2="31778" y2="67000"/>
                        <a14:foregroundMark x1="40111" y1="76250" x2="40111" y2="76250"/>
                        <a14:foregroundMark x1="43889" y1="74500" x2="43889" y2="74500"/>
                        <a14:foregroundMark x1="46778" y1="83500" x2="46778" y2="83500"/>
                        <a14:foregroundMark x1="49556" y1="88000" x2="49556" y2="88000"/>
                        <a14:foregroundMark x1="45111" y1="95000" x2="44111" y2="92750"/>
                        <a14:foregroundMark x1="43222" y1="84250" x2="43222" y2="84250"/>
                        <a14:foregroundMark x1="53778" y1="77000" x2="53778" y2="77000"/>
                        <a14:foregroundMark x1="55778" y1="80750" x2="56889" y2="75500"/>
                        <a14:foregroundMark x1="57444" y1="65750" x2="56111" y2="65500"/>
                        <a14:foregroundMark x1="53778" y1="65750" x2="53778" y2="65750"/>
                        <a14:foregroundMark x1="48444" y1="73000" x2="48444" y2="73000"/>
                        <a14:foregroundMark x1="46778" y1="67750" x2="46778" y2="67750"/>
                        <a14:foregroundMark x1="41222" y1="67000" x2="41222" y2="67000"/>
                        <a14:foregroundMark x1="36444" y1="64250" x2="36444" y2="64250"/>
                        <a14:foregroundMark x1="30222" y1="56750" x2="30222" y2="56750"/>
                        <a14:foregroundMark x1="54111" y1="6500" x2="54889" y2="6500"/>
                      </a14:backgroundRemoval>
                    </a14:imgEffect>
                  </a14:imgLayer>
                </a14:imgProps>
              </a:ext>
              <a:ext uri="{28A0092B-C50C-407E-A947-70E740481C1C}">
                <a14:useLocalDpi xmlns:a14="http://schemas.microsoft.com/office/drawing/2010/main" val="0"/>
              </a:ext>
            </a:extLst>
          </a:blip>
          <a:srcRect l="26889" r="27111"/>
          <a:stretch/>
        </p:blipFill>
        <p:spPr bwMode="auto">
          <a:xfrm>
            <a:off x="-1" y="0"/>
            <a:ext cx="178785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5966202" y="1262896"/>
            <a:ext cx="5429679" cy="5208753"/>
          </a:xfrm>
          <a:prstGeom prst="rect">
            <a:avLst/>
          </a:prstGeom>
        </p:spPr>
      </p:pic>
      <p:sp>
        <p:nvSpPr>
          <p:cNvPr id="8" name="Text Box 10"/>
          <p:cNvSpPr txBox="1">
            <a:spLocks noChangeArrowheads="1"/>
          </p:cNvSpPr>
          <p:nvPr/>
        </p:nvSpPr>
        <p:spPr bwMode="auto">
          <a:xfrm>
            <a:off x="175146" y="2414754"/>
            <a:ext cx="5650459" cy="1815882"/>
          </a:xfrm>
          <a:prstGeom prst="rect">
            <a:avLst/>
          </a:prstGeom>
          <a:noFill/>
          <a:ln w="9525">
            <a:noFill/>
            <a:miter lim="800000"/>
            <a:headEnd/>
            <a:tailEnd/>
          </a:ln>
          <a:effectLst/>
        </p:spPr>
        <p:txBody>
          <a:bodyPr wrap="square">
            <a:spAutoFit/>
          </a:bodyPr>
          <a:lstStyle/>
          <a:p>
            <a:pPr>
              <a:spcBef>
                <a:spcPct val="50000"/>
              </a:spcBef>
            </a:pPr>
            <a:r>
              <a:rPr lang="en-US" sz="2800" b="1" i="1" dirty="0">
                <a:solidFill>
                  <a:srgbClr val="0000CC"/>
                </a:solidFill>
                <a:latin typeface="Times New Roman" pitchFamily="18" charset="0"/>
                <a:cs typeface="Times New Roman" pitchFamily="18" charset="0"/>
              </a:rPr>
              <a:t>?</a:t>
            </a:r>
            <a:r>
              <a:rPr lang="en-US" sz="2800" b="1" i="1" dirty="0" err="1">
                <a:solidFill>
                  <a:srgbClr val="0000CC"/>
                </a:solidFill>
                <a:latin typeface="Times New Roman" pitchFamily="18" charset="0"/>
                <a:cs typeface="Times New Roman" pitchFamily="18" charset="0"/>
              </a:rPr>
              <a:t>Dựa</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vào</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nội</a:t>
            </a:r>
            <a:r>
              <a:rPr lang="en-US" sz="2800" b="1" i="1" dirty="0">
                <a:solidFill>
                  <a:srgbClr val="0000CC"/>
                </a:solidFill>
                <a:latin typeface="Times New Roman" pitchFamily="18" charset="0"/>
                <a:cs typeface="Times New Roman" pitchFamily="18" charset="0"/>
              </a:rPr>
              <a:t> dung </a:t>
            </a:r>
            <a:r>
              <a:rPr lang="en-US" sz="2800" b="1" i="1" dirty="0" err="1">
                <a:solidFill>
                  <a:srgbClr val="0000CC"/>
                </a:solidFill>
                <a:latin typeface="Times New Roman" pitchFamily="18" charset="0"/>
                <a:cs typeface="Times New Roman" pitchFamily="18" charset="0"/>
              </a:rPr>
              <a:t>mục</a:t>
            </a:r>
            <a:r>
              <a:rPr lang="en-US" sz="2800" b="1" i="1" dirty="0">
                <a:solidFill>
                  <a:srgbClr val="0000CC"/>
                </a:solidFill>
                <a:latin typeface="Times New Roman" pitchFamily="18" charset="0"/>
                <a:cs typeface="Times New Roman" pitchFamily="18" charset="0"/>
              </a:rPr>
              <a:t> 2a SGK </a:t>
            </a:r>
            <a:r>
              <a:rPr lang="en-US" sz="2800" b="1" i="1" dirty="0" err="1">
                <a:solidFill>
                  <a:srgbClr val="0000CC"/>
                </a:solidFill>
                <a:latin typeface="Times New Roman" pitchFamily="18" charset="0"/>
                <a:cs typeface="Times New Roman" pitchFamily="18" charset="0"/>
              </a:rPr>
              <a:t>kết</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hợp</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quan</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sát</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lược</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đồ,hãy</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trình</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bày</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khái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quát</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đặc</a:t>
            </a:r>
            <a:r>
              <a:rPr lang="en-US" sz="2800" b="1" i="1" dirty="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điểm</a:t>
            </a:r>
            <a:r>
              <a:rPr lang="en-US" sz="2800" b="1" i="1" dirty="0" smtClean="0">
                <a:solidFill>
                  <a:srgbClr val="0000CC"/>
                </a:solidFill>
                <a:latin typeface="Times New Roman" pitchFamily="18" charset="0"/>
                <a:cs typeface="Times New Roman" pitchFamily="18" charset="0"/>
              </a:rPr>
              <a:t> TN </a:t>
            </a:r>
            <a:r>
              <a:rPr lang="en-US" sz="2800" b="1" i="1" dirty="0" err="1" smtClean="0">
                <a:solidFill>
                  <a:srgbClr val="0000CC"/>
                </a:solidFill>
                <a:latin typeface="Times New Roman" pitchFamily="18" charset="0"/>
                <a:cs typeface="Times New Roman" pitchFamily="18" charset="0"/>
              </a:rPr>
              <a:t>k.vực</a:t>
            </a:r>
            <a:r>
              <a:rPr lang="en-US" sz="2800" b="1" i="1" dirty="0" smtClean="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Trung</a:t>
            </a:r>
            <a:r>
              <a:rPr lang="en-US" sz="2800" b="1" i="1" dirty="0">
                <a:solidFill>
                  <a:srgbClr val="0000CC"/>
                </a:solidFill>
                <a:latin typeface="Times New Roman" pitchFamily="18" charset="0"/>
                <a:cs typeface="Times New Roman" pitchFamily="18" charset="0"/>
              </a:rPr>
              <a:t> </a:t>
            </a:r>
            <a:r>
              <a:rPr lang="en-US" sz="2800" b="1" i="1" dirty="0" smtClean="0">
                <a:solidFill>
                  <a:srgbClr val="0000CC"/>
                </a:solidFill>
                <a:latin typeface="Times New Roman" pitchFamily="18" charset="0"/>
                <a:cs typeface="Times New Roman" pitchFamily="18" charset="0"/>
              </a:rPr>
              <a:t>phi:</a:t>
            </a:r>
            <a:endParaRPr lang="en-US" sz="2800" b="1" i="1" dirty="0">
              <a:solidFill>
                <a:srgbClr val="0000CC"/>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49880495"/>
      </p:ext>
    </p:extLst>
  </p:cSld>
  <p:clrMapOvr>
    <a:masterClrMapping/>
  </p:clrMapOvr>
  <mc:AlternateContent xmlns:mc="http://schemas.openxmlformats.org/markup-compatibility/2006" xmlns:p14="http://schemas.microsoft.com/office/powerpoint/2010/main">
    <mc:Choice Requires="p14">
      <p:transition spd="slow" p14:dur="2000" advTm="15723"/>
    </mc:Choice>
    <mc:Fallback xmlns="">
      <p:transition spd="slow" advTm="15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nodeType="clickEffect">
                                  <p:stCondLst>
                                    <p:cond delay="0"/>
                                  </p:stCondLst>
                                  <p:iterate type="lt">
                                    <p:tmPct val="10000"/>
                                  </p:iterate>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p:cTn id="20"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53E5D1C-EF02-4BF8-B42C-20CDB30E44CF}"/>
              </a:ext>
            </a:extLst>
          </p:cNvPr>
          <p:cNvSpPr txBox="1">
            <a:spLocks/>
          </p:cNvSpPr>
          <p:nvPr/>
        </p:nvSpPr>
        <p:spPr>
          <a:xfrm>
            <a:off x="6388763" y="5837534"/>
            <a:ext cx="5413966" cy="630447"/>
          </a:xfrm>
          <a:prstGeom prst="rect">
            <a:avLst/>
          </a:prstGeom>
          <a:solidFill>
            <a:schemeClr val="bg1"/>
          </a:solidFill>
          <a:ln>
            <a:solidFill>
              <a:srgbClr val="008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Đặc</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điểm</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tự</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a:solidFill>
                  <a:srgbClr val="006C00"/>
                </a:solidFill>
                <a:latin typeface="#9Slide03 SFU Futura_12" panose="00000400000000000000" pitchFamily="2" charset="0"/>
                <a:ea typeface="#9Slide03 Roboto Medium" panose="02000000000000000000" pitchFamily="2" charset="0"/>
              </a:rPr>
              <a:t>nhiên</a:t>
            </a:r>
            <a:r>
              <a:rPr lang="en-US" sz="3200" dirty="0">
                <a:solidFill>
                  <a:srgbClr val="006C00"/>
                </a:solidFill>
                <a:latin typeface="#9Slide03 SFU Futura_12" panose="00000400000000000000" pitchFamily="2" charset="0"/>
                <a:ea typeface="#9Slide03 Roboto Medium" panose="02000000000000000000" pitchFamily="2" charset="0"/>
              </a:rPr>
              <a:t> </a:t>
            </a:r>
            <a:r>
              <a:rPr lang="en-US" sz="3200" dirty="0" err="1" smtClean="0">
                <a:solidFill>
                  <a:srgbClr val="006C00"/>
                </a:solidFill>
                <a:latin typeface="#9Slide03 SFU Futura_12" panose="00000400000000000000" pitchFamily="2" charset="0"/>
                <a:ea typeface="#9Slide03 Roboto Medium" panose="02000000000000000000" pitchFamily="2" charset="0"/>
              </a:rPr>
              <a:t>Trung</a:t>
            </a:r>
            <a:r>
              <a:rPr lang="en-US" sz="3200" dirty="0" smtClean="0">
                <a:solidFill>
                  <a:srgbClr val="006C00"/>
                </a:solidFill>
                <a:latin typeface="#9Slide03 SFU Futura_12" panose="00000400000000000000" pitchFamily="2" charset="0"/>
                <a:ea typeface="#9Slide03 Roboto Medium" panose="02000000000000000000" pitchFamily="2" charset="0"/>
              </a:rPr>
              <a:t> </a:t>
            </a:r>
            <a:r>
              <a:rPr lang="en-US" sz="3200" dirty="0">
                <a:solidFill>
                  <a:srgbClr val="006C00"/>
                </a:solidFill>
                <a:latin typeface="#9Slide03 SFU Futura_12" panose="00000400000000000000" pitchFamily="2" charset="0"/>
                <a:ea typeface="#9Slide03 Roboto Medium" panose="02000000000000000000" pitchFamily="2" charset="0"/>
              </a:rPr>
              <a:t>Phi</a:t>
            </a:r>
          </a:p>
        </p:txBody>
      </p:sp>
      <p:pic>
        <p:nvPicPr>
          <p:cNvPr id="6146" name="Picture 2" descr="原創卡通手繪矢量筆記元素, 簽簽, 卡通筆記, 圖貼向量圖案素材免費下載，PNG，EPS和AI素材下載-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965" b="49669" l="12188" r="46719">
                        <a14:foregroundMark x1="28594" y1="22075" x2="28594" y2="22075"/>
                        <a14:foregroundMark x1="14531" y1="26490" x2="15000" y2="30132"/>
                        <a14:foregroundMark x1="12656" y1="47682" x2="12656" y2="47682"/>
                        <a14:foregroundMark x1="15313" y1="48675" x2="15313" y2="48675"/>
                        <a14:foregroundMark x1="42500" y1="46578" x2="42500" y2="46578"/>
                        <a14:foregroundMark x1="14531" y1="30905" x2="15156" y2="36424"/>
                        <a14:foregroundMark x1="15781" y1="31126" x2="12188" y2="43157"/>
                        <a14:foregroundMark x1="15469" y1="38631" x2="16250" y2="44702"/>
                        <a14:foregroundMark x1="12969" y1="43819" x2="12969" y2="47682"/>
                        <a14:foregroundMark x1="18438" y1="49117" x2="23906" y2="48786"/>
                        <a14:foregroundMark x1="27344" y1="48675" x2="38125" y2="48344"/>
                        <a14:foregroundMark x1="34688" y1="49669" x2="43750" y2="48675"/>
                        <a14:foregroundMark x1="42969" y1="47792" x2="44531" y2="45695"/>
                        <a14:foregroundMark x1="45156" y1="41943" x2="44531" y2="25166"/>
                        <a14:foregroundMark x1="35625" y1="25166" x2="37813" y2="24945"/>
                        <a14:foregroundMark x1="24063" y1="25497" x2="15000" y2="24614"/>
                      </a14:backgroundRemoval>
                    </a14:imgEffect>
                    <a14:imgEffect>
                      <a14:sharpenSoften amount="50000"/>
                    </a14:imgEffect>
                  </a14:imgLayer>
                </a14:imgProps>
              </a:ext>
              <a:ext uri="{28A0092B-C50C-407E-A947-70E740481C1C}">
                <a14:useLocalDpi xmlns:a14="http://schemas.microsoft.com/office/drawing/2010/main" val="0"/>
              </a:ext>
            </a:extLst>
          </a:blip>
          <a:srcRect l="12368" t="20833" r="54508" b="49627"/>
          <a:stretch/>
        </p:blipFill>
        <p:spPr bwMode="auto">
          <a:xfrm>
            <a:off x="150489" y="-84688"/>
            <a:ext cx="5499292" cy="69426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86706" y="2128522"/>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Tây</a:t>
            </a:r>
            <a:r>
              <a:rPr lang="en-US" sz="2800" b="1" dirty="0" smtClean="0">
                <a:solidFill>
                  <a:srgbClr val="0070C0"/>
                </a:solidFill>
                <a:latin typeface="#9Slide03 SFU Futura_12" panose="00000400000000000000" pitchFamily="2" charset="0"/>
              </a:rPr>
              <a:t>: </a:t>
            </a:r>
            <a:endParaRPr lang="en-US" sz="2800" b="1" dirty="0">
              <a:solidFill>
                <a:srgbClr val="0070C0"/>
              </a:solidFill>
              <a:latin typeface="#9Slide03 SFU Futura_12" panose="00000400000000000000" pitchFamily="2" charset="0"/>
            </a:endParaRPr>
          </a:p>
        </p:txBody>
      </p:sp>
      <p:pic>
        <p:nvPicPr>
          <p:cNvPr id="18" name="Picture 2" descr="Mountain Cartoon HD Stock Images | Shutter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8137" r="92505">
                        <a14:foregroundMark x1="8351" y1="69286" x2="8351" y2="69286"/>
                        <a14:foregroundMark x1="92505" y1="69643" x2="92505" y2="69643"/>
                        <a14:foregroundMark x1="51392" y1="30357" x2="51392" y2="30357"/>
                        <a14:foregroundMark x1="53105" y1="25000" x2="53105" y2="25000"/>
                        <a14:foregroundMark x1="53105" y1="22500" x2="53105" y2="22500"/>
                        <a14:foregroundMark x1="30407" y1="51071" x2="30407" y2="51071"/>
                        <a14:foregroundMark x1="32334" y1="46071" x2="37901" y2="46071"/>
                        <a14:foregroundMark x1="39829" y1="46429" x2="39829" y2="46429"/>
                        <a14:foregroundMark x1="45182" y1="38571" x2="45182" y2="38571"/>
                        <a14:foregroundMark x1="50107" y1="30357" x2="50107" y2="30357"/>
                      </a14:backgroundRemoval>
                    </a14:imgEffect>
                  </a14:imgLayer>
                </a14:imgProps>
              </a:ext>
              <a:ext uri="{28A0092B-C50C-407E-A947-70E740481C1C}">
                <a14:useLocalDpi xmlns:a14="http://schemas.microsoft.com/office/drawing/2010/main" val="0"/>
              </a:ext>
            </a:extLst>
          </a:blip>
          <a:srcRect l="4600" t="18885" r="8500" b="22413"/>
          <a:stretch/>
        </p:blipFill>
        <p:spPr bwMode="auto">
          <a:xfrm>
            <a:off x="601338" y="3840213"/>
            <a:ext cx="1726225" cy="1497518"/>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000905" y="1465903"/>
            <a:ext cx="2105891" cy="649999"/>
          </a:xfrm>
          <a:prstGeom prst="roundRect">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2186865" y="1529292"/>
            <a:ext cx="1733969" cy="523220"/>
          </a:xfrm>
          <a:prstGeom prst="rect">
            <a:avLst/>
          </a:prstGeom>
        </p:spPr>
        <p:txBody>
          <a:bodyPr wrap="square">
            <a:spAutoFit/>
          </a:bodyPr>
          <a:lstStyle/>
          <a:p>
            <a:r>
              <a:rPr lang="vi-VN" sz="2800" b="1" dirty="0">
                <a:solidFill>
                  <a:prstClr val="black"/>
                </a:solidFill>
                <a:latin typeface="#9Slide03 SFU Futura_12" panose="00000400000000000000" pitchFamily="2" charset="0"/>
              </a:rPr>
              <a:t> </a:t>
            </a:r>
            <a:r>
              <a:rPr lang="en-US" sz="2800" b="1" dirty="0">
                <a:solidFill>
                  <a:srgbClr val="FFFF00"/>
                </a:solidFill>
                <a:latin typeface="#9Slide03 SFU Futura_12" panose="00000400000000000000" pitchFamily="2" charset="0"/>
              </a:rPr>
              <a:t>Đ</a:t>
            </a:r>
            <a:r>
              <a:rPr lang="vi-VN" sz="2800" b="1" dirty="0">
                <a:solidFill>
                  <a:srgbClr val="FFFF00"/>
                </a:solidFill>
                <a:latin typeface="#9Slide03 SFU Futura_12" panose="00000400000000000000" pitchFamily="2" charset="0"/>
              </a:rPr>
              <a:t>ịa hình</a:t>
            </a:r>
          </a:p>
        </p:txBody>
      </p:sp>
      <p:pic>
        <p:nvPicPr>
          <p:cNvPr id="6148" name="Picture 4" descr="Premium Vector | Mountain plateau in desert isolated cartoon icon vector  natural landscape summits mount scenery"/>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9938" t="27880" r="9900" b="20462"/>
          <a:stretch/>
        </p:blipFill>
        <p:spPr bwMode="auto">
          <a:xfrm>
            <a:off x="3036360" y="2007925"/>
            <a:ext cx="2577290" cy="9470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a:stretch>
            <a:fillRect/>
          </a:stretch>
        </p:blipFill>
        <p:spPr>
          <a:xfrm>
            <a:off x="6631838" y="191849"/>
            <a:ext cx="4927816" cy="5485619"/>
          </a:xfrm>
          <a:prstGeom prst="rect">
            <a:avLst/>
          </a:prstGeom>
        </p:spPr>
      </p:pic>
      <p:sp>
        <p:nvSpPr>
          <p:cNvPr id="19" name="Rectangle 18"/>
          <p:cNvSpPr/>
          <p:nvPr/>
        </p:nvSpPr>
        <p:spPr>
          <a:xfrm>
            <a:off x="2000905" y="4086176"/>
            <a:ext cx="2921401" cy="523220"/>
          </a:xfrm>
          <a:prstGeom prst="rect">
            <a:avLst/>
          </a:prstGeom>
        </p:spPr>
        <p:txBody>
          <a:bodyPr wrap="square">
            <a:spAutoFit/>
          </a:bodyPr>
          <a:lstStyle/>
          <a:p>
            <a:pPr algn="just"/>
            <a:r>
              <a:rPr lang="vi-VN" sz="2800" b="1" dirty="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Phía</a:t>
            </a:r>
            <a:r>
              <a:rPr lang="en-US" sz="2800" b="1" dirty="0" smtClean="0">
                <a:solidFill>
                  <a:srgbClr val="0070C0"/>
                </a:solidFill>
                <a:latin typeface="#9Slide03 SFU Futura_12" panose="00000400000000000000" pitchFamily="2" charset="0"/>
              </a:rPr>
              <a:t> </a:t>
            </a:r>
            <a:r>
              <a:rPr lang="en-US" sz="2800" b="1" dirty="0" err="1" smtClean="0">
                <a:solidFill>
                  <a:srgbClr val="0070C0"/>
                </a:solidFill>
                <a:latin typeface="#9Slide03 SFU Futura_12" panose="00000400000000000000" pitchFamily="2" charset="0"/>
              </a:rPr>
              <a:t>Đông</a:t>
            </a:r>
            <a:r>
              <a:rPr lang="en-US" sz="2800" b="1" dirty="0" smtClean="0">
                <a:solidFill>
                  <a:srgbClr val="0070C0"/>
                </a:solidFill>
                <a:latin typeface="#9Slide03 SFU Futura_12" panose="00000400000000000000" pitchFamily="2" charset="0"/>
              </a:rPr>
              <a:t>:  </a:t>
            </a:r>
            <a:endParaRPr lang="en-US" sz="2800" b="1" dirty="0">
              <a:solidFill>
                <a:srgbClr val="0070C0"/>
              </a:solidFill>
              <a:latin typeface="#9Slide03 SFU Futura_12" panose="00000400000000000000" pitchFamily="2" charset="0"/>
            </a:endParaRPr>
          </a:p>
        </p:txBody>
      </p:sp>
      <p:sp>
        <p:nvSpPr>
          <p:cNvPr id="14" name="Text Box 38"/>
          <p:cNvSpPr txBox="1">
            <a:spLocks noChangeArrowheads="1"/>
          </p:cNvSpPr>
          <p:nvPr/>
        </p:nvSpPr>
        <p:spPr bwMode="auto">
          <a:xfrm>
            <a:off x="1070833" y="2624774"/>
            <a:ext cx="1447800" cy="523220"/>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err="1">
                <a:solidFill>
                  <a:srgbClr val="339933"/>
                </a:solidFill>
                <a:latin typeface="Times New Roman" pitchFamily="18" charset="0"/>
                <a:cs typeface="Times New Roman" pitchFamily="18" charset="0"/>
              </a:rPr>
              <a:t>Bồn</a:t>
            </a:r>
            <a:r>
              <a:rPr lang="en-US" sz="2800" dirty="0">
                <a:solidFill>
                  <a:srgbClr val="339933"/>
                </a:solidFill>
                <a:latin typeface="Times New Roman" pitchFamily="18" charset="0"/>
                <a:cs typeface="Times New Roman" pitchFamily="18" charset="0"/>
              </a:rPr>
              <a:t> </a:t>
            </a:r>
            <a:r>
              <a:rPr lang="en-US" sz="2800" dirty="0" err="1">
                <a:solidFill>
                  <a:srgbClr val="339933"/>
                </a:solidFill>
                <a:latin typeface="Times New Roman" pitchFamily="18" charset="0"/>
                <a:cs typeface="Times New Roman" pitchFamily="18" charset="0"/>
              </a:rPr>
              <a:t>địa</a:t>
            </a:r>
            <a:endParaRPr lang="en-US" sz="2800" dirty="0">
              <a:solidFill>
                <a:srgbClr val="339933"/>
              </a:solidFill>
              <a:latin typeface="Times New Roman" pitchFamily="18" charset="0"/>
              <a:cs typeface="Times New Roman" pitchFamily="18" charset="0"/>
            </a:endParaRPr>
          </a:p>
        </p:txBody>
      </p:sp>
      <p:sp>
        <p:nvSpPr>
          <p:cNvPr id="16" name="Text Box 53"/>
          <p:cNvSpPr txBox="1">
            <a:spLocks noChangeArrowheads="1"/>
          </p:cNvSpPr>
          <p:nvPr/>
        </p:nvSpPr>
        <p:spPr bwMode="auto">
          <a:xfrm>
            <a:off x="2470778" y="4644957"/>
            <a:ext cx="2900111" cy="523220"/>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2800" dirty="0" err="1">
                <a:solidFill>
                  <a:srgbClr val="339933"/>
                </a:solidFill>
                <a:latin typeface="Times New Roman" pitchFamily="18" charset="0"/>
                <a:cs typeface="Times New Roman" pitchFamily="18" charset="0"/>
              </a:rPr>
              <a:t>Núi</a:t>
            </a:r>
            <a:r>
              <a:rPr lang="en-US" sz="2800" dirty="0">
                <a:solidFill>
                  <a:srgbClr val="339933"/>
                </a:solidFill>
                <a:latin typeface="Times New Roman" pitchFamily="18" charset="0"/>
                <a:cs typeface="Times New Roman" pitchFamily="18" charset="0"/>
              </a:rPr>
              <a:t> </a:t>
            </a:r>
            <a:r>
              <a:rPr lang="en-US" sz="2800" dirty="0" err="1">
                <a:solidFill>
                  <a:srgbClr val="339933"/>
                </a:solidFill>
                <a:latin typeface="Times New Roman" pitchFamily="18" charset="0"/>
                <a:cs typeface="Times New Roman" pitchFamily="18" charset="0"/>
              </a:rPr>
              <a:t>và</a:t>
            </a:r>
            <a:r>
              <a:rPr lang="en-US" sz="2800" dirty="0">
                <a:solidFill>
                  <a:srgbClr val="339933"/>
                </a:solidFill>
                <a:latin typeface="Times New Roman" pitchFamily="18" charset="0"/>
                <a:cs typeface="Times New Roman" pitchFamily="18" charset="0"/>
              </a:rPr>
              <a:t> </a:t>
            </a:r>
            <a:r>
              <a:rPr lang="en-US" sz="2800" dirty="0" err="1">
                <a:solidFill>
                  <a:srgbClr val="339933"/>
                </a:solidFill>
                <a:latin typeface="Times New Roman" pitchFamily="18" charset="0"/>
                <a:cs typeface="Times New Roman" pitchFamily="18" charset="0"/>
              </a:rPr>
              <a:t>sơn</a:t>
            </a:r>
            <a:r>
              <a:rPr lang="en-US" sz="2800" dirty="0">
                <a:solidFill>
                  <a:srgbClr val="339933"/>
                </a:solidFill>
                <a:latin typeface="Times New Roman" pitchFamily="18" charset="0"/>
                <a:cs typeface="Times New Roman" pitchFamily="18" charset="0"/>
              </a:rPr>
              <a:t> </a:t>
            </a:r>
            <a:r>
              <a:rPr lang="en-US" sz="2800" dirty="0" err="1">
                <a:solidFill>
                  <a:srgbClr val="339933"/>
                </a:solidFill>
                <a:latin typeface="Times New Roman" pitchFamily="18" charset="0"/>
                <a:cs typeface="Times New Roman" pitchFamily="18" charset="0"/>
              </a:rPr>
              <a:t>nguyên</a:t>
            </a:r>
            <a:endParaRPr lang="en-US" sz="2800" dirty="0">
              <a:solidFill>
                <a:srgbClr val="339933"/>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31615994"/>
      </p:ext>
    </p:extLst>
  </p:cSld>
  <p:clrMapOvr>
    <a:masterClrMapping/>
  </p:clrMapOvr>
  <mc:AlternateContent xmlns:mc="http://schemas.openxmlformats.org/markup-compatibility/2006" xmlns:p14="http://schemas.microsoft.com/office/powerpoint/2010/main">
    <mc:Choice Requires="p14">
      <p:transition spd="slow" p14:dur="2000" advTm="15593"/>
    </mc:Choice>
    <mc:Fallback xmlns="">
      <p:transition spd="slow" advTm="1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ags/tag10.xml><?xml version="1.0" encoding="utf-8"?>
<p:tagLst xmlns:a="http://schemas.openxmlformats.org/drawingml/2006/main" xmlns:r="http://schemas.openxmlformats.org/officeDocument/2006/relationships" xmlns:p="http://schemas.openxmlformats.org/presentationml/2006/main">
  <p:tag name="TIMING" val="|2.5|3.9"/>
</p:tagLst>
</file>

<file path=ppt/tags/tag11.xml><?xml version="1.0" encoding="utf-8"?>
<p:tagLst xmlns:a="http://schemas.openxmlformats.org/drawingml/2006/main" xmlns:r="http://schemas.openxmlformats.org/officeDocument/2006/relationships" xmlns:p="http://schemas.openxmlformats.org/presentationml/2006/main">
  <p:tag name="TIMING" val="|3.1|5.1"/>
</p:tagLst>
</file>

<file path=ppt/tags/tag12.xml><?xml version="1.0" encoding="utf-8"?>
<p:tagLst xmlns:a="http://schemas.openxmlformats.org/drawingml/2006/main" xmlns:r="http://schemas.openxmlformats.org/officeDocument/2006/relationships" xmlns:p="http://schemas.openxmlformats.org/presentationml/2006/main">
  <p:tag name="TIMING" val="|3.9"/>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TIMING" val="|2.5|2.4"/>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TIMING" val="|4.7|1.7"/>
</p:tagLst>
</file>

<file path=ppt/tags/tag20.xml><?xml version="1.0" encoding="utf-8"?>
<p:tagLst xmlns:a="http://schemas.openxmlformats.org/drawingml/2006/main" xmlns:r="http://schemas.openxmlformats.org/officeDocument/2006/relationships" xmlns:p="http://schemas.openxmlformats.org/presentationml/2006/main">
  <p:tag name="TIMING" val="|3.6|6.6"/>
</p:tagLst>
</file>

<file path=ppt/tags/tag21.xml><?xml version="1.0" encoding="utf-8"?>
<p:tagLst xmlns:a="http://schemas.openxmlformats.org/drawingml/2006/main" xmlns:r="http://schemas.openxmlformats.org/officeDocument/2006/relationships" xmlns:p="http://schemas.openxmlformats.org/presentationml/2006/main">
  <p:tag name="TIMING" val="|2|19.6|17.9|14.3"/>
</p:tagLst>
</file>

<file path=ppt/tags/tag3.xml><?xml version="1.0" encoding="utf-8"?>
<p:tagLst xmlns:a="http://schemas.openxmlformats.org/drawingml/2006/main" xmlns:r="http://schemas.openxmlformats.org/officeDocument/2006/relationships" xmlns:p="http://schemas.openxmlformats.org/presentationml/2006/main">
  <p:tag name="TIMING" val="|12.2"/>
</p:tagLst>
</file>

<file path=ppt/tags/tag4.xml><?xml version="1.0" encoding="utf-8"?>
<p:tagLst xmlns:a="http://schemas.openxmlformats.org/drawingml/2006/main" xmlns:r="http://schemas.openxmlformats.org/officeDocument/2006/relationships" xmlns:p="http://schemas.openxmlformats.org/presentationml/2006/main">
  <p:tag name="TIMING" val="|1.3|1.8|5.4"/>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TIMING" val="|3.1|2.8"/>
</p:tagLst>
</file>

<file path=ppt/tags/tag9.xml><?xml version="1.0" encoding="utf-8"?>
<p:tagLst xmlns:a="http://schemas.openxmlformats.org/drawingml/2006/main" xmlns:r="http://schemas.openxmlformats.org/officeDocument/2006/relationships" xmlns:p="http://schemas.openxmlformats.org/presentationml/2006/main">
  <p:tag name="TIMING" val="|7.7|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U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U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1170</TotalTime>
  <Words>1076</Words>
  <Application>Microsoft Office PowerPoint</Application>
  <PresentationFormat>Widescreen</PresentationFormat>
  <Paragraphs>155</Paragraphs>
  <Slides>23</Slides>
  <Notes>9</Notes>
  <HiddenSlides>0</HiddenSlides>
  <MMClips>23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Calibri</vt:lpstr>
      <vt:lpstr>Calibri Light</vt:lpstr>
      <vt:lpstr>#9Slide03 SFU Futura_12</vt:lpstr>
      <vt:lpstr>Times New Roman</vt:lpstr>
      <vt:lpstr>#9Slide07 IcielCadena</vt:lpstr>
      <vt:lpstr>#9Slide03 Roboto Medium</vt:lpstr>
      <vt:lpstr>#9Slide07 IcielKoni</vt:lpstr>
      <vt:lpstr>Arial</vt:lpstr>
      <vt:lpstr>Office Theme</vt:lpstr>
      <vt:lpstr>MAU 2</vt:lpstr>
      <vt:lpstr>1_MAU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Binh</cp:lastModifiedBy>
  <cp:revision>145</cp:revision>
  <dcterms:created xsi:type="dcterms:W3CDTF">2019-12-13T09:03:52Z</dcterms:created>
  <dcterms:modified xsi:type="dcterms:W3CDTF">2021-12-10T12:54:50Z</dcterms:modified>
</cp:coreProperties>
</file>