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sldIdLst>
    <p:sldId id="262" r:id="rId2"/>
    <p:sldId id="263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7"/>
    <p:restoredTop sz="94654"/>
  </p:normalViewPr>
  <p:slideViewPr>
    <p:cSldViewPr snapToGrid="0" snapToObjects="1">
      <p:cViewPr varScale="1">
        <p:scale>
          <a:sx n="66" d="100"/>
          <a:sy n="66" d="100"/>
        </p:scale>
        <p:origin x="94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74259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4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6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2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4435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0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21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3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78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8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70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8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9" r:id="rId6"/>
    <p:sldLayoutId id="2147483694" r:id="rId7"/>
    <p:sldLayoutId id="2147483695" r:id="rId8"/>
    <p:sldLayoutId id="2147483696" r:id="rId9"/>
    <p:sldLayoutId id="2147483698" r:id="rId10"/>
    <p:sldLayoutId id="2147483697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audio" Target="file:///C:\Documents%20and%20Settings\Welcome\My%20Documents\Bui%20phan.mp3" TargetMode="External"/><Relationship Id="rId1" Type="http://schemas.openxmlformats.org/officeDocument/2006/relationships/audio" Target="file:///F:\MyLinh\Baigiang\bai%20giang%20P.P-photpho\09%20-%20vox%20Paradise.mp3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3"/>
          <p:cNvSpPr>
            <a:spLocks noChangeArrowheads="1" noChangeShapeType="1" noTextEdit="1"/>
          </p:cNvSpPr>
          <p:nvPr/>
        </p:nvSpPr>
        <p:spPr bwMode="auto">
          <a:xfrm>
            <a:off x="1905000" y="1828800"/>
            <a:ext cx="8305800" cy="2971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200" b="1" kern="10">
              <a:ln w="9525">
                <a:solidFill>
                  <a:srgbClr val="FFFFFF"/>
                </a:solidFill>
                <a:round/>
                <a:headEnd/>
                <a:tailEnd/>
              </a:ln>
              <a:solidFill>
                <a:srgbClr val="FF0000"/>
              </a:solidFill>
              <a:latin typeface="VNI-Times"/>
            </a:endParaRPr>
          </a:p>
        </p:txBody>
      </p:sp>
      <p:sp>
        <p:nvSpPr>
          <p:cNvPr id="2052" name="WordArt 5"/>
          <p:cNvSpPr>
            <a:spLocks noTextEdit="1"/>
          </p:cNvSpPr>
          <p:nvPr/>
        </p:nvSpPr>
        <p:spPr bwMode="auto">
          <a:xfrm>
            <a:off x="-4114800" y="381001"/>
            <a:ext cx="5805488" cy="1109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2800" b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752600" y="293688"/>
            <a:ext cx="8229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UỶ BAN NHÂN DÂN QUẬN 12</a:t>
            </a:r>
          </a:p>
          <a:p>
            <a:pPr algn="ctr">
              <a:buFont typeface="Arial" pitchFamily="34" charset="0"/>
              <a:buNone/>
            </a:pP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TRƯỜNG THCS NGUYỄN </a:t>
            </a:r>
            <a:r>
              <a:rPr lang="vi-VN" altLang="en-US" sz="3200" b="1" dirty="0">
                <a:latin typeface="Times New Roman" pitchFamily="18" charset="0"/>
                <a:cs typeface="Times New Roman" pitchFamily="18" charset="0"/>
              </a:rPr>
              <a:t>VĨNH NGHIỆP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vi-VN" alt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3399739" y="2059459"/>
            <a:ext cx="472437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 lớp 6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780801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3" descr="Rainbow abstract fiber optics">
            <a:extLst>
              <a:ext uri="{FF2B5EF4-FFF2-40B4-BE49-F238E27FC236}">
                <a16:creationId xmlns:a16="http://schemas.microsoft.com/office/drawing/2014/main" id="{D20C9E66-98FB-4E4D-A3B0-451A34521F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2" b="11659"/>
          <a:stretch/>
        </p:blipFill>
        <p:spPr>
          <a:xfrm>
            <a:off x="-81603" y="-204527"/>
            <a:ext cx="12191980" cy="68579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1B83EC-3668-DB4D-BFEB-4DF363660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9253" y="1360348"/>
            <a:ext cx="7113494" cy="2400301"/>
          </a:xfrm>
        </p:spPr>
        <p:txBody>
          <a:bodyPr>
            <a:noAutofit/>
          </a:bodyPr>
          <a:lstStyle/>
          <a:p>
            <a:r>
              <a:rPr lang="en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ĐỌC MỞ RỘNG THEO THỂ LOẠI</a:t>
            </a:r>
          </a:p>
        </p:txBody>
      </p:sp>
    </p:spTree>
    <p:extLst>
      <p:ext uri="{BB962C8B-B14F-4D97-AF65-F5344CB8AC3E}">
        <p14:creationId xmlns:p14="http://schemas.microsoft.com/office/powerpoint/2010/main" val="282329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3727D-B523-7746-A213-CED01FAF6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0"/>
            <a:ext cx="10738184" cy="950495"/>
          </a:xfrm>
        </p:spPr>
        <p:txBody>
          <a:bodyPr>
            <a:normAutofit fontScale="90000"/>
          </a:bodyPr>
          <a:lstStyle/>
          <a:p>
            <a:pPr algn="ctr"/>
            <a:r>
              <a:rPr 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Đặc điểm cốt truyện truyền thuyết qua truyện </a:t>
            </a:r>
            <a:br>
              <a:rPr 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“Bánh chưng, bánh giầy”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74FD425-48EE-8F41-95F1-D94316098F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7868764"/>
              </p:ext>
            </p:extLst>
          </p:nvPr>
        </p:nvGraphicFramePr>
        <p:xfrm>
          <a:off x="97997" y="851181"/>
          <a:ext cx="11933582" cy="5923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6791">
                  <a:extLst>
                    <a:ext uri="{9D8B030D-6E8A-4147-A177-3AD203B41FA5}">
                      <a16:colId xmlns:a16="http://schemas.microsoft.com/office/drawing/2014/main" val="1632932585"/>
                    </a:ext>
                  </a:extLst>
                </a:gridCol>
                <a:gridCol w="5966791">
                  <a:extLst>
                    <a:ext uri="{9D8B030D-6E8A-4147-A177-3AD203B41FA5}">
                      <a16:colId xmlns:a16="http://schemas.microsoft.com/office/drawing/2014/main" val="2258416486"/>
                    </a:ext>
                  </a:extLst>
                </a:gridCol>
              </a:tblGrid>
              <a:tr h="749019">
                <a:tc>
                  <a:txBody>
                    <a:bodyPr/>
                    <a:lstStyle/>
                    <a:p>
                      <a:pPr algn="ctr"/>
                      <a:r>
                        <a:rPr lang="en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 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 tiết biểu hiện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375902"/>
                  </a:ext>
                </a:extLst>
              </a:tr>
              <a:tr h="1915503">
                <a:tc>
                  <a:txBody>
                    <a:bodyPr/>
                    <a:lstStyle/>
                    <a:p>
                      <a:pPr algn="just"/>
                      <a:r>
                        <a:rPr lang="en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Thường xoay quanh công trạng, kì tích của nhân vật mà cộng đồng truyền tụng, tôn thờ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Lang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Liêu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28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chưng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lấy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Vua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cha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lựa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Tiên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Vương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170233"/>
                  </a:ext>
                </a:extLst>
              </a:tr>
              <a:tr h="1460977">
                <a:tc>
                  <a:txBody>
                    <a:bodyPr/>
                    <a:lstStyle/>
                    <a:p>
                      <a:pPr algn="just"/>
                      <a:r>
                        <a:rPr lang="en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Thường sử dụng yếu tố kì ảo nhằm thể hiện tài năng, sức mạnh khác thường của nhân vật.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Lang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Liêu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nằm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mộng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mách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2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7869083"/>
                  </a:ext>
                </a:extLst>
              </a:tr>
              <a:tr h="1290341">
                <a:tc>
                  <a:txBody>
                    <a:bodyPr/>
                    <a:lstStyle/>
                    <a:p>
                      <a:pPr algn="just"/>
                      <a:r>
                        <a:rPr lang="en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c. Cuối truyện thường gợi nhắc các dấu tích xưa còn lưu lại đến ngày nay.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trọt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chăn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mỗi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giầy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cúng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tổ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tiên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402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700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3727D-B523-7746-A213-CED01FAF6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989" y="1"/>
            <a:ext cx="10405311" cy="1022662"/>
          </a:xfrm>
        </p:spPr>
        <p:txBody>
          <a:bodyPr>
            <a:normAutofit fontScale="90000"/>
          </a:bodyPr>
          <a:lstStyle/>
          <a:p>
            <a:pPr algn="ctr"/>
            <a:r>
              <a:rPr lang="en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Đặc điểm nhân vật truyền thuyết qua truyện </a:t>
            </a:r>
            <a:br>
              <a:rPr lang="en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“Bánh chưng, bánh giầy”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74FD425-48EE-8F41-95F1-D94316098F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818013"/>
              </p:ext>
            </p:extLst>
          </p:nvPr>
        </p:nvGraphicFramePr>
        <p:xfrm>
          <a:off x="-25066" y="878283"/>
          <a:ext cx="12217066" cy="5884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8533">
                  <a:extLst>
                    <a:ext uri="{9D8B030D-6E8A-4147-A177-3AD203B41FA5}">
                      <a16:colId xmlns:a16="http://schemas.microsoft.com/office/drawing/2014/main" val="1632932585"/>
                    </a:ext>
                  </a:extLst>
                </a:gridCol>
                <a:gridCol w="6108533">
                  <a:extLst>
                    <a:ext uri="{9D8B030D-6E8A-4147-A177-3AD203B41FA5}">
                      <a16:colId xmlns:a16="http://schemas.microsoft.com/office/drawing/2014/main" val="2258416486"/>
                    </a:ext>
                  </a:extLst>
                </a:gridCol>
              </a:tblGrid>
              <a:tr h="649728">
                <a:tc>
                  <a:txBody>
                    <a:bodyPr/>
                    <a:lstStyle/>
                    <a:p>
                      <a:pPr algn="ctr"/>
                      <a:r>
                        <a:rPr lang="en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 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 tiết biểu hiện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375902"/>
                  </a:ext>
                </a:extLst>
              </a:tr>
              <a:tr h="1211403">
                <a:tc>
                  <a:txBody>
                    <a:bodyPr/>
                    <a:lstStyle/>
                    <a:p>
                      <a:pPr algn="just"/>
                      <a:r>
                        <a:rPr lang="en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Thường có những điểm khác lạ về lai lịch, phẩm chất, tài năng, sức mạnh,…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Lang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Liêu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mất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sớm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chàng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hiền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hiếu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170233"/>
                  </a:ext>
                </a:extLst>
              </a:tr>
              <a:tr h="1211403">
                <a:tc>
                  <a:txBody>
                    <a:bodyPr/>
                    <a:lstStyle/>
                    <a:p>
                      <a:pPr algn="just"/>
                      <a:r>
                        <a:rPr lang="en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Thường gắn với sự kiện lịch sử và có công lớn đối với cộng đồng.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Gắn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kiện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vua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Hùng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già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xứng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đáng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Lang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Liêu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giản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dị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nên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ngôi.</a:t>
                      </a:r>
                      <a:endParaRPr lang="en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869083"/>
                  </a:ext>
                </a:extLst>
              </a:tr>
              <a:tr h="1211403">
                <a:tc>
                  <a:txBody>
                    <a:bodyPr/>
                    <a:lstStyle/>
                    <a:p>
                      <a:pPr algn="just"/>
                      <a:r>
                        <a:rPr lang="en-V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c. Được cộng đồng truyền tụng, tôn thờ.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trọt,chăn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mỗi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giầy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cúng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tổ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tiên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402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20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Anh dep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15888"/>
            <a:ext cx="8985250" cy="674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WordArt 3"/>
          <p:cNvSpPr>
            <a:spLocks noChangeArrowheads="1" noChangeShapeType="1" noTextEdit="1"/>
          </p:cNvSpPr>
          <p:nvPr/>
        </p:nvSpPr>
        <p:spPr bwMode="auto">
          <a:xfrm rot="21435606">
            <a:off x="2895600" y="2286000"/>
            <a:ext cx="7162800" cy="2057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28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rotWithShape="0">
                    <a:srgbClr val="C0C0C0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CHÚC CÁC EM VUI KHOẺ, HỌC GIỎI</a:t>
            </a:r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5334000" y="4191000"/>
            <a:ext cx="1905000" cy="1524000"/>
          </a:xfrm>
          <a:prstGeom prst="star16">
            <a:avLst>
              <a:gd name="adj" fmla="val 10917"/>
            </a:avLst>
          </a:prstGeom>
          <a:solidFill>
            <a:schemeClr val="accent1"/>
          </a:solidFill>
          <a:ln w="2857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1752600" y="304800"/>
            <a:ext cx="1905000" cy="1600200"/>
          </a:xfrm>
          <a:prstGeom prst="star24">
            <a:avLst>
              <a:gd name="adj" fmla="val 0"/>
            </a:avLst>
          </a:prstGeom>
          <a:solidFill>
            <a:srgbClr val="FF0000"/>
          </a:solidFill>
          <a:ln w="28575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5257800" y="4267200"/>
            <a:ext cx="1981200" cy="1143000"/>
          </a:xfrm>
          <a:prstGeom prst="star32">
            <a:avLst>
              <a:gd name="adj" fmla="val 0"/>
            </a:avLst>
          </a:prstGeom>
          <a:solidFill>
            <a:srgbClr val="33CC33"/>
          </a:solidFill>
          <a:ln w="28575" algn="ctr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2775" name="09 - vox Paradise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5400" y="-3048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6" name="AutoShape 8"/>
          <p:cNvSpPr>
            <a:spLocks noChangeArrowheads="1"/>
          </p:cNvSpPr>
          <p:nvPr/>
        </p:nvSpPr>
        <p:spPr bwMode="auto">
          <a:xfrm>
            <a:off x="8001000" y="304800"/>
            <a:ext cx="2438400" cy="1600200"/>
          </a:xfrm>
          <a:prstGeom prst="star32">
            <a:avLst>
              <a:gd name="adj" fmla="val 0"/>
            </a:avLst>
          </a:prstGeom>
          <a:solidFill>
            <a:srgbClr val="33CC33"/>
          </a:solidFill>
          <a:ln w="28575" algn="ctr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7" name="AutoShape 9"/>
          <p:cNvSpPr>
            <a:spLocks noChangeArrowheads="1"/>
          </p:cNvSpPr>
          <p:nvPr/>
        </p:nvSpPr>
        <p:spPr bwMode="auto">
          <a:xfrm>
            <a:off x="1752600" y="381000"/>
            <a:ext cx="1905000" cy="1600200"/>
          </a:xfrm>
          <a:prstGeom prst="star24">
            <a:avLst>
              <a:gd name="adj" fmla="val 8500"/>
            </a:avLst>
          </a:prstGeom>
          <a:solidFill>
            <a:srgbClr val="FF0000"/>
          </a:solidFill>
          <a:ln w="28575" algn="ctr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8" name="AutoShape 10"/>
          <p:cNvSpPr>
            <a:spLocks noChangeArrowheads="1"/>
          </p:cNvSpPr>
          <p:nvPr/>
        </p:nvSpPr>
        <p:spPr bwMode="auto">
          <a:xfrm>
            <a:off x="8001000" y="304800"/>
            <a:ext cx="2438400" cy="1600200"/>
          </a:xfrm>
          <a:prstGeom prst="star32">
            <a:avLst>
              <a:gd name="adj" fmla="val 11069"/>
            </a:avLst>
          </a:prstGeom>
          <a:solidFill>
            <a:srgbClr val="33CC33"/>
          </a:solidFill>
          <a:ln w="2857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2780" name="Bui phan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9688" y="53736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78326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3277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5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3277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327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20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4" dur="222548" fill="hold"/>
                                        <p:tgtEl>
                                          <p:spTgt spid="327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775"/>
                </p:tgtEl>
              </p:cMediaNode>
            </p:audio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780"/>
                </p:tgtEl>
              </p:cMediaNode>
            </p:audio>
          </p:childTnLst>
        </p:cTn>
      </p:par>
    </p:tnLst>
    <p:bldLst>
      <p:bldP spid="32776" grpId="0" animBg="1"/>
      <p:bldP spid="32776" grpId="1" animBg="1"/>
      <p:bldP spid="32777" grpId="0" animBg="1"/>
      <p:bldP spid="32777" grpId="1" animBg="1"/>
      <p:bldP spid="32777" grpId="2" animBg="1"/>
      <p:bldP spid="32778" grpId="0" animBg="1"/>
      <p:bldP spid="32778" grpId="1" animBg="1"/>
      <p:bldP spid="32778" grpId="2" animBg="1"/>
    </p:bldLst>
  </p:timing>
</p:sld>
</file>

<file path=ppt/theme/theme1.xml><?xml version="1.0" encoding="utf-8"?>
<a:theme xmlns:a="http://schemas.openxmlformats.org/drawingml/2006/main" name="AdornVTI">
  <a:themeElements>
    <a:clrScheme name="AnalogousFromDarkSeedLeftStep">
      <a:dk1>
        <a:srgbClr val="000000"/>
      </a:dk1>
      <a:lt1>
        <a:srgbClr val="FFFFFF"/>
      </a:lt1>
      <a:dk2>
        <a:srgbClr val="241B2F"/>
      </a:dk2>
      <a:lt2>
        <a:srgbClr val="F0F3F2"/>
      </a:lt2>
      <a:accent1>
        <a:srgbClr val="C64A6B"/>
      </a:accent1>
      <a:accent2>
        <a:srgbClr val="B4388D"/>
      </a:accent2>
      <a:accent3>
        <a:srgbClr val="BA4AC6"/>
      </a:accent3>
      <a:accent4>
        <a:srgbClr val="7438B4"/>
      </a:accent4>
      <a:accent5>
        <a:srgbClr val="524AC6"/>
      </a:accent5>
      <a:accent6>
        <a:srgbClr val="3863B4"/>
      </a:accent6>
      <a:hlink>
        <a:srgbClr val="7055C6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350</Words>
  <Application>Microsoft Office PowerPoint</Application>
  <PresentationFormat>Widescreen</PresentationFormat>
  <Paragraphs>23</Paragraphs>
  <Slides>5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SimSun</vt:lpstr>
      <vt:lpstr>Arial</vt:lpstr>
      <vt:lpstr>Bembo</vt:lpstr>
      <vt:lpstr>Times New Roman</vt:lpstr>
      <vt:lpstr>VNI-Times</vt:lpstr>
      <vt:lpstr>AdornVTI</vt:lpstr>
      <vt:lpstr>PowerPoint Presentation</vt:lpstr>
      <vt:lpstr>ĐỌC MỞ RỘNG THEO THỂ LOẠI</vt:lpstr>
      <vt:lpstr>Đặc điểm cốt truyện truyền thuyết qua truyện  “Bánh chưng, bánh giầy”</vt:lpstr>
      <vt:lpstr>Đặc điểm nhân vật truyền thuyết qua truyện  “Bánh chưng, bánh giầy”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office014</dc:creator>
  <cp:lastModifiedBy>user</cp:lastModifiedBy>
  <cp:revision>8</cp:revision>
  <dcterms:created xsi:type="dcterms:W3CDTF">2021-07-05T05:40:51Z</dcterms:created>
  <dcterms:modified xsi:type="dcterms:W3CDTF">2021-09-18T09:33:47Z</dcterms:modified>
</cp:coreProperties>
</file>