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99" r:id="rId4"/>
    <p:sldId id="300" r:id="rId5"/>
    <p:sldId id="260" r:id="rId6"/>
    <p:sldId id="267" r:id="rId7"/>
    <p:sldId id="264" r:id="rId8"/>
    <p:sldId id="302" r:id="rId9"/>
    <p:sldId id="303" r:id="rId10"/>
    <p:sldId id="304" r:id="rId11"/>
    <p:sldId id="305" r:id="rId12"/>
    <p:sldId id="276" r:id="rId13"/>
    <p:sldId id="272" r:id="rId14"/>
    <p:sldId id="306" r:id="rId15"/>
    <p:sldId id="307" r:id="rId16"/>
    <p:sldId id="308" r:id="rId17"/>
    <p:sldId id="257" r:id="rId18"/>
    <p:sldId id="309" r:id="rId19"/>
    <p:sldId id="298" r:id="rId20"/>
  </p:sldIdLst>
  <p:sldSz cx="12192000" cy="6858000"/>
  <p:notesSz cx="7104063" cy="10234613"/>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6FB42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7" autoAdjust="0"/>
    <p:restoredTop sz="94660"/>
  </p:normalViewPr>
  <p:slideViewPr>
    <p:cSldViewPr snapToGrid="0">
      <p:cViewPr varScale="1">
        <p:scale>
          <a:sx n="74" d="100"/>
          <a:sy n="74"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D3F9A05-F734-4C5C-8424-29013E9CD876}" type="datetimeFigureOut">
              <a:rPr lang="zh-CN" altLang="en-US" smtClean="0"/>
              <a:t>2021/9/4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EC954C5-FDAF-4C0B-8577-26697BD19A06}" type="slidenum">
              <a:rPr lang="zh-CN" altLang="en-US" smtClean="0"/>
              <a:t>‹#›</a:t>
            </a:fld>
            <a:endParaRPr lang="zh-CN" altLang="en-US"/>
          </a:p>
        </p:txBody>
      </p:sp>
    </p:spTree>
    <p:extLst>
      <p:ext uri="{BB962C8B-B14F-4D97-AF65-F5344CB8AC3E}">
        <p14:creationId xmlns:p14="http://schemas.microsoft.com/office/powerpoint/2010/main" val="84894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a:t>
            </a:fld>
            <a:endParaRPr lang="zh-CN" altLang="en-US"/>
          </a:p>
        </p:txBody>
      </p:sp>
    </p:spTree>
    <p:extLst>
      <p:ext uri="{BB962C8B-B14F-4D97-AF65-F5344CB8AC3E}">
        <p14:creationId xmlns:p14="http://schemas.microsoft.com/office/powerpoint/2010/main" val="248185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11</a:t>
            </a:fld>
            <a:endParaRPr lang="zh-CN" altLang="en-US"/>
          </a:p>
        </p:txBody>
      </p:sp>
    </p:spTree>
    <p:extLst>
      <p:ext uri="{BB962C8B-B14F-4D97-AF65-F5344CB8AC3E}">
        <p14:creationId xmlns:p14="http://schemas.microsoft.com/office/powerpoint/2010/main" val="353934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12</a:t>
            </a:fld>
            <a:endParaRPr lang="zh-CN" altLang="en-US"/>
          </a:p>
        </p:txBody>
      </p:sp>
    </p:spTree>
    <p:extLst>
      <p:ext uri="{BB962C8B-B14F-4D97-AF65-F5344CB8AC3E}">
        <p14:creationId xmlns:p14="http://schemas.microsoft.com/office/powerpoint/2010/main" val="26621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13</a:t>
            </a:fld>
            <a:endParaRPr lang="zh-CN" altLang="en-US"/>
          </a:p>
        </p:txBody>
      </p:sp>
    </p:spTree>
    <p:extLst>
      <p:ext uri="{BB962C8B-B14F-4D97-AF65-F5344CB8AC3E}">
        <p14:creationId xmlns:p14="http://schemas.microsoft.com/office/powerpoint/2010/main" val="34968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14</a:t>
            </a:fld>
            <a:endParaRPr lang="zh-CN" altLang="en-US"/>
          </a:p>
        </p:txBody>
      </p:sp>
    </p:spTree>
    <p:extLst>
      <p:ext uri="{BB962C8B-B14F-4D97-AF65-F5344CB8AC3E}">
        <p14:creationId xmlns:p14="http://schemas.microsoft.com/office/powerpoint/2010/main" val="1131091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15</a:t>
            </a:fld>
            <a:endParaRPr lang="zh-CN" altLang="en-US"/>
          </a:p>
        </p:txBody>
      </p:sp>
    </p:spTree>
    <p:extLst>
      <p:ext uri="{BB962C8B-B14F-4D97-AF65-F5344CB8AC3E}">
        <p14:creationId xmlns:p14="http://schemas.microsoft.com/office/powerpoint/2010/main" val="112711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16</a:t>
            </a:fld>
            <a:endParaRPr lang="zh-CN" altLang="en-US"/>
          </a:p>
        </p:txBody>
      </p:sp>
    </p:spTree>
    <p:extLst>
      <p:ext uri="{BB962C8B-B14F-4D97-AF65-F5344CB8AC3E}">
        <p14:creationId xmlns:p14="http://schemas.microsoft.com/office/powerpoint/2010/main" val="52296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17</a:t>
            </a:fld>
            <a:endParaRPr lang="zh-CN" altLang="en-US"/>
          </a:p>
        </p:txBody>
      </p:sp>
    </p:spTree>
    <p:extLst>
      <p:ext uri="{BB962C8B-B14F-4D97-AF65-F5344CB8AC3E}">
        <p14:creationId xmlns:p14="http://schemas.microsoft.com/office/powerpoint/2010/main" val="292447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19</a:t>
            </a:fld>
            <a:endParaRPr lang="zh-CN" altLang="en-US"/>
          </a:p>
        </p:txBody>
      </p:sp>
    </p:spTree>
    <p:extLst>
      <p:ext uri="{BB962C8B-B14F-4D97-AF65-F5344CB8AC3E}">
        <p14:creationId xmlns:p14="http://schemas.microsoft.com/office/powerpoint/2010/main" val="272960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a:t>
            </a:fld>
            <a:endParaRPr lang="zh-CN" altLang="en-US"/>
          </a:p>
        </p:txBody>
      </p:sp>
    </p:spTree>
    <p:extLst>
      <p:ext uri="{BB962C8B-B14F-4D97-AF65-F5344CB8AC3E}">
        <p14:creationId xmlns:p14="http://schemas.microsoft.com/office/powerpoint/2010/main" val="909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4</a:t>
            </a:fld>
            <a:endParaRPr lang="zh-CN" altLang="en-US"/>
          </a:p>
        </p:txBody>
      </p:sp>
    </p:spTree>
    <p:extLst>
      <p:ext uri="{BB962C8B-B14F-4D97-AF65-F5344CB8AC3E}">
        <p14:creationId xmlns:p14="http://schemas.microsoft.com/office/powerpoint/2010/main" val="195797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5</a:t>
            </a:fld>
            <a:endParaRPr lang="zh-CN" altLang="en-US"/>
          </a:p>
        </p:txBody>
      </p:sp>
    </p:spTree>
    <p:extLst>
      <p:ext uri="{BB962C8B-B14F-4D97-AF65-F5344CB8AC3E}">
        <p14:creationId xmlns:p14="http://schemas.microsoft.com/office/powerpoint/2010/main" val="389166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6</a:t>
            </a:fld>
            <a:endParaRPr lang="zh-CN" altLang="en-US"/>
          </a:p>
        </p:txBody>
      </p:sp>
    </p:spTree>
    <p:extLst>
      <p:ext uri="{BB962C8B-B14F-4D97-AF65-F5344CB8AC3E}">
        <p14:creationId xmlns:p14="http://schemas.microsoft.com/office/powerpoint/2010/main" val="34978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7</a:t>
            </a:fld>
            <a:endParaRPr lang="zh-CN" altLang="en-US"/>
          </a:p>
        </p:txBody>
      </p:sp>
    </p:spTree>
    <p:extLst>
      <p:ext uri="{BB962C8B-B14F-4D97-AF65-F5344CB8AC3E}">
        <p14:creationId xmlns:p14="http://schemas.microsoft.com/office/powerpoint/2010/main" val="181080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8</a:t>
            </a:fld>
            <a:endParaRPr lang="zh-CN" altLang="en-US"/>
          </a:p>
        </p:txBody>
      </p:sp>
    </p:spTree>
    <p:extLst>
      <p:ext uri="{BB962C8B-B14F-4D97-AF65-F5344CB8AC3E}">
        <p14:creationId xmlns:p14="http://schemas.microsoft.com/office/powerpoint/2010/main" val="60939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9</a:t>
            </a:fld>
            <a:endParaRPr lang="zh-CN" altLang="en-US"/>
          </a:p>
        </p:txBody>
      </p:sp>
    </p:spTree>
    <p:extLst>
      <p:ext uri="{BB962C8B-B14F-4D97-AF65-F5344CB8AC3E}">
        <p14:creationId xmlns:p14="http://schemas.microsoft.com/office/powerpoint/2010/main" val="87017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10</a:t>
            </a:fld>
            <a:endParaRPr lang="zh-CN" altLang="en-US"/>
          </a:p>
        </p:txBody>
      </p:sp>
    </p:spTree>
    <p:extLst>
      <p:ext uri="{BB962C8B-B14F-4D97-AF65-F5344CB8AC3E}">
        <p14:creationId xmlns:p14="http://schemas.microsoft.com/office/powerpoint/2010/main" val="292068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2021/9/4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l="-9000" r="-9000"/>
          </a:stretch>
        </a:blipFill>
        <a:effectLst/>
      </p:bgPr>
    </p:bg>
    <p:spTree>
      <p:nvGrpSpPr>
        <p:cNvPr id="1" name=""/>
        <p:cNvGrpSpPr/>
        <p:nvPr/>
      </p:nvGrpSpPr>
      <p:grpSpPr>
        <a:xfrm>
          <a:off x="0" y="0"/>
          <a:ext cx="0" cy="0"/>
          <a:chOff x="0" y="0"/>
          <a:chExt cx="0" cy="0"/>
        </a:xfrm>
      </p:grpSpPr>
      <p:sp>
        <p:nvSpPr>
          <p:cNvPr id="3" name="PA_文本框 10"/>
          <p:cNvSpPr txBox="1">
            <a:spLocks noChangeArrowheads="1"/>
          </p:cNvSpPr>
          <p:nvPr>
            <p:custDataLst>
              <p:tags r:id="rId1"/>
            </p:custDataLst>
          </p:nvPr>
        </p:nvSpPr>
        <p:spPr bwMode="auto">
          <a:xfrm>
            <a:off x="1502229" y="3668104"/>
            <a:ext cx="7506131" cy="553998"/>
          </a:xfrm>
          <a:prstGeom prst="rect">
            <a:avLst/>
          </a:prstGeom>
          <a:noFill/>
          <a:ln w="9525">
            <a:noFill/>
            <a:miter lim="800000"/>
          </a:ln>
        </p:spPr>
        <p:txBody>
          <a:bodyPr wrap="square">
            <a:spAutoFit/>
          </a:bodyPr>
          <a:lstStyle/>
          <a:p>
            <a:pPr algn="l">
              <a:defRPr/>
            </a:pPr>
            <a:r>
              <a:rPr lang="vi-VN" sz="3000" spc="200" dirty="0" smtClean="0">
                <a:solidFill>
                  <a:srgbClr val="6FB420"/>
                </a:solidFill>
                <a:latin typeface="Segoe UI Black" panose="020B0A02040204020203" pitchFamily="34" charset="0"/>
                <a:ea typeface="Segoe UI Black" panose="020B0A02040204020203" pitchFamily="34" charset="0"/>
                <a:cs typeface="Times New Roman" panose="02020603050405020304" pitchFamily="18" charset="0"/>
              </a:rPr>
              <a:t>HỘI THỔI CƠM THI Ở ĐỒNG VÂN</a:t>
            </a:r>
            <a:endParaRPr sz="3000" spc="200" dirty="0">
              <a:solidFill>
                <a:srgbClr val="6FB420"/>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4" name="PA_文本框 11"/>
          <p:cNvSpPr txBox="1">
            <a:spLocks noChangeArrowheads="1"/>
          </p:cNvSpPr>
          <p:nvPr>
            <p:custDataLst>
              <p:tags r:id="rId2"/>
            </p:custDataLst>
          </p:nvPr>
        </p:nvSpPr>
        <p:spPr bwMode="auto">
          <a:xfrm>
            <a:off x="1502229" y="473022"/>
            <a:ext cx="864597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vi-VN" sz="3200" dirty="0" smtClean="0">
                <a:solidFill>
                  <a:schemeClr val="tx1"/>
                </a:solidFill>
                <a:latin typeface="微软雅黑" charset="-122"/>
                <a:ea typeface="微软雅黑" charset="-122"/>
              </a:rPr>
              <a:t>BÀI 1: LẮNG NGHE LỊCH SỬ NƯỚC MÌNH</a:t>
            </a:r>
            <a:endParaRPr sz="3200" dirty="0">
              <a:solidFill>
                <a:schemeClr val="tx1"/>
              </a:solidFill>
              <a:latin typeface="微软雅黑" charset="-122"/>
              <a:ea typeface="微软雅黑" charset="-122"/>
            </a:endParaRPr>
          </a:p>
        </p:txBody>
      </p:sp>
      <p:cxnSp>
        <p:nvCxnSpPr>
          <p:cNvPr id="5" name="PA_直接连接符 3"/>
          <p:cNvCxnSpPr>
            <a:cxnSpLocks/>
          </p:cNvCxnSpPr>
          <p:nvPr>
            <p:custDataLst>
              <p:tags r:id="rId3"/>
            </p:custDataLst>
          </p:nvPr>
        </p:nvCxnSpPr>
        <p:spPr>
          <a:xfrm>
            <a:off x="1815068" y="3343302"/>
            <a:ext cx="6476675" cy="0"/>
          </a:xfrm>
          <a:prstGeom prst="line">
            <a:avLst/>
          </a:prstGeom>
          <a:ln w="28575">
            <a:solidFill>
              <a:srgbClr val="6FB420"/>
            </a:solidFill>
          </a:ln>
        </p:spPr>
        <p:style>
          <a:lnRef idx="1">
            <a:schemeClr val="accent1"/>
          </a:lnRef>
          <a:fillRef idx="0">
            <a:schemeClr val="accent1"/>
          </a:fillRef>
          <a:effectRef idx="0">
            <a:schemeClr val="accent1"/>
          </a:effectRef>
          <a:fontRef idx="minor">
            <a:schemeClr val="tx1"/>
          </a:fontRef>
        </p:style>
      </p:cxnSp>
      <p:cxnSp>
        <p:nvCxnSpPr>
          <p:cNvPr id="6" name="PA_直接连接符 4"/>
          <p:cNvCxnSpPr>
            <a:cxnSpLocks/>
          </p:cNvCxnSpPr>
          <p:nvPr>
            <p:custDataLst>
              <p:tags r:id="rId4"/>
            </p:custDataLst>
          </p:nvPr>
        </p:nvCxnSpPr>
        <p:spPr>
          <a:xfrm>
            <a:off x="1815068" y="4604657"/>
            <a:ext cx="6476675" cy="0"/>
          </a:xfrm>
          <a:prstGeom prst="line">
            <a:avLst/>
          </a:prstGeom>
          <a:ln w="28575">
            <a:solidFill>
              <a:srgbClr val="6FB420"/>
            </a:solidFill>
          </a:ln>
        </p:spPr>
        <p:style>
          <a:lnRef idx="1">
            <a:schemeClr val="accent1"/>
          </a:lnRef>
          <a:fillRef idx="0">
            <a:schemeClr val="accent1"/>
          </a:fillRef>
          <a:effectRef idx="0">
            <a:schemeClr val="accent1"/>
          </a:effectRef>
          <a:fontRef idx="minor">
            <a:schemeClr val="tx1"/>
          </a:fontRef>
        </p:style>
      </p:cxnSp>
      <p:pic>
        <p:nvPicPr>
          <p:cNvPr id="8" name="PA_图片 8"/>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7603623" y="858416"/>
            <a:ext cx="3814762" cy="6858000"/>
          </a:xfrm>
          <a:prstGeom prst="rect">
            <a:avLst/>
          </a:prstGeom>
        </p:spPr>
      </p:pic>
      <p:sp>
        <p:nvSpPr>
          <p:cNvPr id="10" name="Rectangle 9"/>
          <p:cNvSpPr/>
          <p:nvPr/>
        </p:nvSpPr>
        <p:spPr>
          <a:xfrm>
            <a:off x="4050521" y="1628393"/>
            <a:ext cx="2262158" cy="923330"/>
          </a:xfrm>
          <a:prstGeom prst="rect">
            <a:avLst/>
          </a:prstGeom>
          <a:noFill/>
        </p:spPr>
        <p:txBody>
          <a:bodyPr wrap="none" lIns="91440" tIns="45720" rIns="91440" bIns="45720">
            <a:spAutoFit/>
          </a:bodyPr>
          <a:lstStyle/>
          <a:p>
            <a:pPr algn="ctr"/>
            <a:r>
              <a:rPr lang="vi-V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TIẾT 7</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0-#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1+#ppt_w/2"/>
                                          </p:val>
                                        </p:tav>
                                        <p:tav tm="100000">
                                          <p:val>
                                            <p:strVal val="#ppt_x"/>
                                          </p:val>
                                        </p:tav>
                                      </p:tavLst>
                                    </p:anim>
                                    <p:anim calcmode="lin" valueType="num">
                                      <p:cBhvr additive="base">
                                        <p:cTn id="24" dur="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35" presetClass="entr"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style.rotation</p:attrName>
                                        </p:attrNameLst>
                                      </p:cBhvr>
                                      <p:tavLst>
                                        <p:tav tm="0">
                                          <p:val>
                                            <p:fltVal val="720"/>
                                          </p:val>
                                        </p:tav>
                                        <p:tav tm="100000">
                                          <p:val>
                                            <p:fltVal val="0"/>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ppt_w</p:attrName>
                                        </p:attrNameLst>
                                      </p:cBhvr>
                                      <p:tavLst>
                                        <p:tav tm="0">
                                          <p:val>
                                            <p:fltVal val="0"/>
                                          </p:val>
                                        </p:tav>
                                        <p:tav tm="100000">
                                          <p:val>
                                            <p:strVal val="#ppt_w"/>
                                          </p:val>
                                        </p:tav>
                                      </p:tavLst>
                                    </p:anim>
                                  </p:childTnLst>
                                </p:cTn>
                              </p:par>
                              <p:par>
                                <p:cTn id="35" presetID="53" presetClass="entr" presetSubtype="16" fill="hold" grpId="2"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CED0803-434B-084F-9487-E20336DD2B66}"/>
              </a:ext>
            </a:extLst>
          </p:cNvPr>
          <p:cNvGraphicFramePr>
            <a:graphicFrameLocks noGrp="1"/>
          </p:cNvGraphicFramePr>
          <p:nvPr>
            <p:extLst>
              <p:ext uri="{D42A27DB-BD31-4B8C-83A1-F6EECF244321}">
                <p14:modId xmlns:p14="http://schemas.microsoft.com/office/powerpoint/2010/main" val="536108453"/>
              </p:ext>
            </p:extLst>
          </p:nvPr>
        </p:nvGraphicFramePr>
        <p:xfrm>
          <a:off x="654423" y="287884"/>
          <a:ext cx="10883154" cy="6282232"/>
        </p:xfrm>
        <a:graphic>
          <a:graphicData uri="http://schemas.openxmlformats.org/drawingml/2006/table">
            <a:tbl>
              <a:tblPr firstRow="1" bandRow="1">
                <a:tableStyleId>{21E4AEA4-8DFA-4A89-87EB-49C32662AFE0}</a:tableStyleId>
              </a:tblPr>
              <a:tblGrid>
                <a:gridCol w="951430">
                  <a:extLst>
                    <a:ext uri="{9D8B030D-6E8A-4147-A177-3AD203B41FA5}">
                      <a16:colId xmlns:a16="http://schemas.microsoft.com/office/drawing/2014/main" xmlns="" val="4217673725"/>
                    </a:ext>
                  </a:extLst>
                </a:gridCol>
                <a:gridCol w="2670311">
                  <a:extLst>
                    <a:ext uri="{9D8B030D-6E8A-4147-A177-3AD203B41FA5}">
                      <a16:colId xmlns:a16="http://schemas.microsoft.com/office/drawing/2014/main" xmlns="" val="1370941165"/>
                    </a:ext>
                  </a:extLst>
                </a:gridCol>
                <a:gridCol w="7261413">
                  <a:extLst>
                    <a:ext uri="{9D8B030D-6E8A-4147-A177-3AD203B41FA5}">
                      <a16:colId xmlns:a16="http://schemas.microsoft.com/office/drawing/2014/main" xmlns="" val="1704187918"/>
                    </a:ext>
                  </a:extLst>
                </a:gridCol>
              </a:tblGrid>
              <a:tr h="906709">
                <a:tc>
                  <a:txBody>
                    <a:bodyPr/>
                    <a:lstStyle/>
                    <a:p>
                      <a:pPr algn="ctr"/>
                      <a:r>
                        <a:rPr lang="x-none" sz="2800" dirty="0">
                          <a:latin typeface="Times New Roman" panose="02020603050405020304" pitchFamily="18" charset="0"/>
                          <a:cs typeface="Times New Roman" panose="02020603050405020304" pitchFamily="18" charset="0"/>
                        </a:rPr>
                        <a:t>STT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Các công đoạn, hạng mục</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Luật lệ cuộc thi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98002667"/>
                  </a:ext>
                </a:extLst>
              </a:tr>
              <a:tr h="906709">
                <a:tc>
                  <a:txBody>
                    <a:bodyPr/>
                    <a:lstStyle/>
                    <a:p>
                      <a:pPr algn="ctr"/>
                      <a:r>
                        <a:rPr lang="x-none" sz="2800" dirty="0">
                          <a:latin typeface="Times New Roman" panose="02020603050405020304" pitchFamily="18" charset="0"/>
                          <a:cs typeface="Times New Roman" panose="02020603050405020304" pitchFamily="18" charset="0"/>
                        </a:rPr>
                        <a:t>1</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Lấy lửa, chuyển lửa, nhóm lửa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Leo lên thân cây chuối, vót trở thành chiếc đũa bông để châm lửa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945593623"/>
                  </a:ext>
                </a:extLst>
              </a:tr>
              <a:tr h="612502">
                <a:tc>
                  <a:txBody>
                    <a:bodyPr/>
                    <a:lstStyle/>
                    <a:p>
                      <a:pPr algn="ctr"/>
                      <a:r>
                        <a:rPr lang="x-none" sz="2800" dirty="0">
                          <a:latin typeface="Times New Roman" panose="02020603050405020304" pitchFamily="18" charset="0"/>
                          <a:cs typeface="Times New Roman" panose="02020603050405020304" pitchFamily="18" charset="0"/>
                        </a:rPr>
                        <a:t>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Chiế biến gạo</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Xay giã dần sàng từ lúa thành gạo trắng</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992958207"/>
                  </a:ext>
                </a:extLst>
              </a:tr>
              <a:tr h="906709">
                <a:tc>
                  <a:txBody>
                    <a:bodyPr/>
                    <a:lstStyle/>
                    <a:p>
                      <a:pPr algn="ctr"/>
                      <a:r>
                        <a:rPr lang="x-none" sz="2800" dirty="0">
                          <a:latin typeface="Times New Roman" panose="02020603050405020304" pitchFamily="18" charset="0"/>
                          <a:cs typeface="Times New Roman" panose="02020603050405020304" pitchFamily="18" charset="0"/>
                        </a:rPr>
                        <a:t>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Đun nấu làm chín cơm</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Nồi cơm được treo ở trên cành cong hình cánh cung, uốn về trước mặt, uốn lượn trên sân đình.</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29441030"/>
                  </a:ext>
                </a:extLst>
              </a:tr>
              <a:tr h="570983">
                <a:tc>
                  <a:txBody>
                    <a:bodyPr/>
                    <a:lstStyle/>
                    <a:p>
                      <a:pPr algn="ctr"/>
                      <a:r>
                        <a:rPr lang="x-none" sz="2800" dirty="0">
                          <a:latin typeface="Times New Roman" panose="02020603050405020304" pitchFamily="18" charset="0"/>
                          <a:cs typeface="Times New Roman" panose="02020603050405020304" pitchFamily="18" charset="0"/>
                        </a:rPr>
                        <a:t>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Thời gian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Trong khoảng một giờ rưỡi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224712082"/>
                  </a:ext>
                </a:extLst>
              </a:tr>
              <a:tr h="610327">
                <a:tc>
                  <a:txBody>
                    <a:bodyPr/>
                    <a:lstStyle/>
                    <a:p>
                      <a:pPr algn="ctr"/>
                      <a:r>
                        <a:rPr lang="x-none" sz="2800" dirty="0">
                          <a:latin typeface="Times New Roman" panose="02020603050405020304" pitchFamily="18" charset="0"/>
                          <a:cs typeface="Times New Roman" panose="02020603050405020304" pitchFamily="18" charset="0"/>
                        </a:rPr>
                        <a:t>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Chất lượng</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r>
                        <a:rPr lang="x-none" sz="2800" dirty="0">
                          <a:latin typeface="Times New Roman" panose="02020603050405020304" pitchFamily="18" charset="0"/>
                          <a:cs typeface="Times New Roman" panose="02020603050405020304" pitchFamily="18" charset="0"/>
                        </a:rPr>
                        <a:t>Gạo trắng, cơm dẻo, không cháy</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195960858"/>
                  </a:ext>
                </a:extLst>
              </a:tr>
              <a:tr h="1653780">
                <a:tc gridSpan="3">
                  <a:txBody>
                    <a:bodyPr/>
                    <a:lstStyle/>
                    <a:p>
                      <a:pPr algn="ctr"/>
                      <a:r>
                        <a:rPr lang="x-none" sz="2800" b="1" dirty="0">
                          <a:latin typeface="Times New Roman" panose="02020603050405020304" pitchFamily="18" charset="0"/>
                          <a:cs typeface="Times New Roman" panose="02020603050405020304" pitchFamily="18" charset="0"/>
                        </a:rPr>
                        <a:t>Nhận xét về vẻ đẹp của con người Việt Nam:</a:t>
                      </a:r>
                    </a:p>
                    <a:p>
                      <a:pPr algn="ctr"/>
                      <a:r>
                        <a:rPr lang="x-none" sz="2800" b="0" dirty="0">
                          <a:latin typeface="Times New Roman" panose="02020603050405020304" pitchFamily="18" charset="0"/>
                          <a:cs typeface="Times New Roman" panose="02020603050405020304" pitchFamily="18" charset="0"/>
                        </a:rPr>
                        <a:t>Khéo léo, sáng tạo, tháo vát, ứng biến nhanh, phối hợp nhóm nhịp nhàng và có ý thức cộng đồng, tinh thần đoàn kết.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52354901"/>
                  </a:ext>
                </a:extLst>
              </a:tr>
            </a:tbl>
          </a:graphicData>
        </a:graphic>
      </p:graphicFrame>
    </p:spTree>
    <p:extLst>
      <p:ext uri="{BB962C8B-B14F-4D97-AF65-F5344CB8AC3E}">
        <p14:creationId xmlns:p14="http://schemas.microsoft.com/office/powerpoint/2010/main" val="192711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xmlns=""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342" y="1036635"/>
            <a:ext cx="5801568" cy="44323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876351" y="1874052"/>
            <a:ext cx="5053368" cy="1386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900" dirty="0">
              <a:latin typeface="华文细黑" panose="02010600040101010101" pitchFamily="2" charset="-122"/>
              <a:ea typeface="微软雅黑" charset="-122"/>
              <a:cs typeface="+mn-ea"/>
              <a:sym typeface="华文细黑" panose="02010600040101010101" pitchFamily="2" charset="-122"/>
            </a:endParaRPr>
          </a:p>
        </p:txBody>
      </p:sp>
      <p:sp>
        <p:nvSpPr>
          <p:cNvPr id="21" name="Rectangle 25"/>
          <p:cNvSpPr/>
          <p:nvPr/>
        </p:nvSpPr>
        <p:spPr>
          <a:xfrm>
            <a:off x="5747235" y="1855725"/>
            <a:ext cx="5311601" cy="1422890"/>
          </a:xfrm>
          <a:prstGeom prst="rect">
            <a:avLst/>
          </a:prstGeom>
        </p:spPr>
        <p:txBody>
          <a:bodyPr wrap="square">
            <a:spAutoFit/>
          </a:bodyPr>
          <a:lstStyle/>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3. Vai trò của lễ hội </a:t>
            </a:r>
          </a:p>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truyền thống</a:t>
            </a:r>
            <a:endParaRPr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235567553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pSp>
        <p:nvGrpSpPr>
          <p:cNvPr id="14" name="Group 7"/>
          <p:cNvGrpSpPr/>
          <p:nvPr/>
        </p:nvGrpSpPr>
        <p:grpSpPr>
          <a:xfrm>
            <a:off x="6216258" y="1431688"/>
            <a:ext cx="5174663" cy="3504188"/>
            <a:chOff x="7845714" y="1736884"/>
            <a:chExt cx="3513178" cy="1942019"/>
          </a:xfrm>
        </p:grpSpPr>
        <p:grpSp>
          <p:nvGrpSpPr>
            <p:cNvPr id="15" name="Group 35"/>
            <p:cNvGrpSpPr/>
            <p:nvPr/>
          </p:nvGrpSpPr>
          <p:grpSpPr>
            <a:xfrm>
              <a:off x="7845714" y="1736884"/>
              <a:ext cx="3513178" cy="1942019"/>
              <a:chOff x="7541909" y="1631854"/>
              <a:chExt cx="4060088" cy="1942019"/>
            </a:xfrm>
          </p:grpSpPr>
          <p:sp>
            <p:nvSpPr>
              <p:cNvPr id="17" name="Rectangle 29"/>
              <p:cNvSpPr/>
              <p:nvPr/>
            </p:nvSpPr>
            <p:spPr>
              <a:xfrm>
                <a:off x="7541909" y="1726544"/>
                <a:ext cx="4060088" cy="1847329"/>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bg1">
                      <a:lumMod val="50000"/>
                    </a:schemeClr>
                  </a:solidFill>
                  <a:latin typeface="微软雅黑" charset="-122"/>
                  <a:ea typeface="微软雅黑" charset="-122"/>
                  <a:cs typeface="+mn-ea"/>
                  <a:sym typeface="华文细黑" panose="02010600040101010101" pitchFamily="2" charset="-122"/>
                </a:endParaRPr>
              </a:p>
            </p:txBody>
          </p:sp>
          <p:sp>
            <p:nvSpPr>
              <p:cNvPr id="18" name="Rectangle 33"/>
              <p:cNvSpPr/>
              <p:nvPr/>
            </p:nvSpPr>
            <p:spPr>
              <a:xfrm>
                <a:off x="7541909" y="1631854"/>
                <a:ext cx="4060088" cy="435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altLang="zh-CN" sz="2800" b="1" spc="300" dirty="0">
                    <a:ln w="12700" cmpd="sng">
                      <a:noFill/>
                      <a:prstDash val="solid"/>
                      <a:miter lim="800000"/>
                    </a:ln>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THẢO LUẬN </a:t>
                </a:r>
                <a:endParaRPr lang="zh-CN" altLang="en-US" sz="2800" b="1" spc="300" dirty="0">
                  <a:ln w="12700" cmpd="sng">
                    <a:noFill/>
                    <a:prstDash val="solid"/>
                    <a:miter lim="800000"/>
                  </a:ln>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grpSp>
        <p:sp>
          <p:nvSpPr>
            <p:cNvPr id="16" name="Rectangle 34"/>
            <p:cNvSpPr/>
            <p:nvPr/>
          </p:nvSpPr>
          <p:spPr>
            <a:xfrm>
              <a:off x="7937859" y="2172316"/>
              <a:ext cx="3328887" cy="1483955"/>
            </a:xfrm>
            <a:prstGeom prst="rect">
              <a:avLst/>
            </a:prstGeom>
          </p:spPr>
          <p:txBody>
            <a:bodyPr wrap="square">
              <a:spAutoFit/>
            </a:bodyPr>
            <a:lstStyle/>
            <a:p>
              <a:pPr indent="-171450" algn="just">
                <a:spcBef>
                  <a:spcPts val="750"/>
                </a:spcBef>
                <a:buFont typeface="Arial" pitchFamily="34" charset="0"/>
              </a:pPr>
              <a:r>
                <a:rPr lang="vi-VN" sz="2400" dirty="0">
                  <a:solidFill>
                    <a:schemeClr val="bg1"/>
                  </a:solidFill>
                  <a:latin typeface="+mj-lt"/>
                  <a:ea typeface="微软雅黑" charset="-122"/>
                  <a:cs typeface="+mn-ea"/>
                  <a:sym typeface="华文细黑" panose="02010600040101010101" pitchFamily="2" charset="-122"/>
                </a:rPr>
                <a:t>Các em đã bao giờ tham gia hoặc xem qua các phương tiện thông tin về lễ hội truyền thống của dân tộc chưa? Cảm xúc của em khi tham gia hoặc xem các lễ hội đó là gì? Em hãy chia sẻ với các bạn trong nhóm về những điều </a:t>
              </a:r>
              <a:r>
                <a:rPr lang="vi-VN" sz="2400" dirty="0" smtClean="0">
                  <a:solidFill>
                    <a:schemeClr val="bg1"/>
                  </a:solidFill>
                  <a:latin typeface="+mj-lt"/>
                  <a:ea typeface="微软雅黑" charset="-122"/>
                  <a:cs typeface="+mn-ea"/>
                  <a:sym typeface="华文细黑" panose="02010600040101010101" pitchFamily="2" charset="-122"/>
                </a:rPr>
                <a:t>này.</a:t>
              </a:r>
              <a:endParaRPr sz="2400" dirty="0">
                <a:solidFill>
                  <a:schemeClr val="bg1"/>
                </a:solidFill>
                <a:latin typeface="+mj-lt"/>
                <a:ea typeface="微软雅黑" charset="-122"/>
                <a:cs typeface="+mn-ea"/>
                <a:sym typeface="华文细黑" panose="02010600040101010101" pitchFamily="2" charset="-122"/>
              </a:endParaRPr>
            </a:p>
          </p:txBody>
        </p:sp>
      </p:grpSp>
      <p:pic>
        <p:nvPicPr>
          <p:cNvPr id="9" name="Picture 6">
            <a:extLst>
              <a:ext uri="{FF2B5EF4-FFF2-40B4-BE49-F238E27FC236}">
                <a16:creationId xmlns:a16="http://schemas.microsoft.com/office/drawing/2014/main" xmlns="" id="{CEE9C9C4-2275-F44E-AEA3-95072FA18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76" y="1431688"/>
            <a:ext cx="5184657" cy="3463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pSp>
        <p:nvGrpSpPr>
          <p:cNvPr id="18" name="组合 17"/>
          <p:cNvGrpSpPr/>
          <p:nvPr/>
        </p:nvGrpSpPr>
        <p:grpSpPr>
          <a:xfrm flipH="1">
            <a:off x="6338571" y="1539062"/>
            <a:ext cx="4761216" cy="3220274"/>
            <a:chOff x="3354122" y="2637796"/>
            <a:chExt cx="2435756" cy="2324900"/>
          </a:xfrm>
        </p:grpSpPr>
        <p:sp>
          <p:nvSpPr>
            <p:cNvPr id="27" name="矩形 26"/>
            <p:cNvSpPr/>
            <p:nvPr/>
          </p:nvSpPr>
          <p:spPr>
            <a:xfrm>
              <a:off x="3354122" y="2637796"/>
              <a:ext cx="2435756" cy="79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23" name="矩形 22"/>
            <p:cNvSpPr/>
            <p:nvPr/>
          </p:nvSpPr>
          <p:spPr>
            <a:xfrm>
              <a:off x="3354122" y="3607455"/>
              <a:ext cx="2435756" cy="135524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pic>
        <p:nvPicPr>
          <p:cNvPr id="16" name="Picture 6">
            <a:extLst>
              <a:ext uri="{FF2B5EF4-FFF2-40B4-BE49-F238E27FC236}">
                <a16:creationId xmlns:a16="http://schemas.microsoft.com/office/drawing/2014/main" xmlns="" id="{B1C3603F-BA14-DE42-B653-7D4D7CCB9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62" y="1539062"/>
            <a:ext cx="5184657" cy="34633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4">
            <a:extLst>
              <a:ext uri="{FF2B5EF4-FFF2-40B4-BE49-F238E27FC236}">
                <a16:creationId xmlns:a16="http://schemas.microsoft.com/office/drawing/2014/main" xmlns="" id="{C57B5AAE-A95E-E64B-97FA-ACB449343147}"/>
              </a:ext>
            </a:extLst>
          </p:cNvPr>
          <p:cNvSpPr/>
          <p:nvPr/>
        </p:nvSpPr>
        <p:spPr>
          <a:xfrm>
            <a:off x="6428217" y="1672072"/>
            <a:ext cx="4472864" cy="954107"/>
          </a:xfrm>
          <a:prstGeom prst="rect">
            <a:avLst/>
          </a:prstGeom>
        </p:spPr>
        <p:txBody>
          <a:bodyPr wrap="square">
            <a:spAutoFit/>
          </a:bodyPr>
          <a:lstStyle/>
          <a:p>
            <a:pPr indent="-171450" algn="just">
              <a:spcBef>
                <a:spcPts val="750"/>
              </a:spcBef>
              <a:buFont typeface="Arial" pitchFamily="34" charset="0"/>
            </a:pPr>
            <a:r>
              <a:rPr lang="vi-VN" sz="2800" dirty="0">
                <a:latin typeface="+mj-lt"/>
                <a:ea typeface="微软雅黑" charset="-122"/>
                <a:cs typeface="+mn-ea"/>
                <a:sym typeface="华文细黑" panose="02010600040101010101" pitchFamily="2" charset="-122"/>
              </a:rPr>
              <a:t>Bồi dưỡng tình cảm, ý thức về quê hương, dân tộc.</a:t>
            </a:r>
            <a:endParaRPr sz="2800" dirty="0">
              <a:latin typeface="+mj-lt"/>
              <a:ea typeface="微软雅黑" charset="-122"/>
              <a:cs typeface="+mn-ea"/>
              <a:sym typeface="华文细黑" panose="02010600040101010101" pitchFamily="2" charset="-122"/>
            </a:endParaRPr>
          </a:p>
        </p:txBody>
      </p:sp>
      <p:sp>
        <p:nvSpPr>
          <p:cNvPr id="21" name="Rectangle 34">
            <a:extLst>
              <a:ext uri="{FF2B5EF4-FFF2-40B4-BE49-F238E27FC236}">
                <a16:creationId xmlns:a16="http://schemas.microsoft.com/office/drawing/2014/main" xmlns="" id="{5EC6A418-D259-EA4F-941E-B87CE38B26A1}"/>
              </a:ext>
            </a:extLst>
          </p:cNvPr>
          <p:cNvSpPr/>
          <p:nvPr/>
        </p:nvSpPr>
        <p:spPr>
          <a:xfrm>
            <a:off x="6428217" y="2943454"/>
            <a:ext cx="4472864" cy="1815882"/>
          </a:xfrm>
          <a:prstGeom prst="rect">
            <a:avLst/>
          </a:prstGeom>
        </p:spPr>
        <p:txBody>
          <a:bodyPr wrap="square">
            <a:spAutoFit/>
          </a:bodyPr>
          <a:lstStyle/>
          <a:p>
            <a:pPr indent="-171450" algn="just">
              <a:spcBef>
                <a:spcPts val="750"/>
              </a:spcBef>
              <a:buFont typeface="Arial" pitchFamily="34" charset="0"/>
            </a:pPr>
            <a:r>
              <a:rPr lang="vi-VN" sz="2800" dirty="0">
                <a:latin typeface="+mj-lt"/>
                <a:ea typeface="微软雅黑" charset="-122"/>
                <a:cs typeface="+mn-ea"/>
                <a:sym typeface="华文细黑" panose="02010600040101010101" pitchFamily="2" charset="-122"/>
              </a:rPr>
              <a:t>Mở mang hiểu biết nhiều mặt cho bản thân về truyền thống văn hoá dân tộc, về vẻ đẹp của con người Việt Nam.</a:t>
            </a:r>
            <a:endParaRPr sz="2800" dirty="0">
              <a:latin typeface="+mj-lt"/>
              <a:ea typeface="微软雅黑" charset="-122"/>
              <a:cs typeface="+mn-ea"/>
              <a:sym typeface="华文细黑" panose="02010600040101010101" pitchFamily="2" charset="-122"/>
            </a:endParaRPr>
          </a:p>
        </p:txBody>
      </p:sp>
    </p:spTree>
  </p:cSld>
  <p:clrMapOvr>
    <a:masterClrMapping/>
  </p:clrMapOvr>
  <p:transition spd="med" advClick="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5406215" y="1001320"/>
            <a:ext cx="54188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Times New Roman" panose="02020603050405020304" pitchFamily="18" charset="0"/>
                <a:ea typeface="方正少儿简体" panose="03000509000000000000" charset="-122"/>
                <a:cs typeface="Times New Roman" panose="02020603050405020304" pitchFamily="18" charset="0"/>
              </a:rPr>
              <a:t>LUYỆN TẬP</a:t>
            </a:r>
            <a:endParaRPr lang="zh-CN" altLang="en-US" sz="6000" b="1" kern="0" dirty="0">
              <a:solidFill>
                <a:srgbClr val="6FB420"/>
              </a:solidFill>
              <a:latin typeface="Times New Roman" panose="02020603050405020304" pitchFamily="18" charset="0"/>
              <a:ea typeface="方正少儿简体" panose="03000509000000000000" charset="-122"/>
              <a:cs typeface="Times New Roman" panose="02020603050405020304" pitchFamily="18" charset="0"/>
            </a:endParaRPr>
          </a:p>
        </p:txBody>
      </p:sp>
      <p:sp>
        <p:nvSpPr>
          <p:cNvPr id="4" name="文本框 1"/>
          <p:cNvSpPr txBox="1">
            <a:spLocks noChangeArrowheads="1"/>
          </p:cNvSpPr>
          <p:nvPr/>
        </p:nvSpPr>
        <p:spPr bwMode="auto">
          <a:xfrm>
            <a:off x="3962369" y="980440"/>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eaLnBrk="1" hangingPunct="1"/>
            <a:r>
              <a:rPr lang="en-US" altLang="zh-CN" sz="5400" b="1" dirty="0">
                <a:solidFill>
                  <a:schemeClr val="accent2"/>
                </a:solidFill>
                <a:latin typeface="Times New Roman" panose="02020603050405020304" pitchFamily="18" charset="0"/>
                <a:cs typeface="Times New Roman" panose="02020603050405020304" pitchFamily="18" charset="0"/>
              </a:rPr>
              <a:t>III.</a:t>
            </a:r>
            <a:endParaRPr lang="zh-CN" altLang="en-US" sz="5400" b="1" dirty="0">
              <a:solidFill>
                <a:schemeClr val="accent2"/>
              </a:solidFill>
              <a:latin typeface="Times New Roman" panose="02020603050405020304" pitchFamily="18" charset="0"/>
              <a:cs typeface="Times New Roman" panose="02020603050405020304" pitchFamily="18" charset="0"/>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extLst>
      <p:ext uri="{BB962C8B-B14F-4D97-AF65-F5344CB8AC3E}">
        <p14:creationId xmlns:p14="http://schemas.microsoft.com/office/powerpoint/2010/main" val="3644109546"/>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xmlns="" id="{D7F7481B-DD2B-FC46-90E9-0E1593393E75}"/>
              </a:ext>
            </a:extLst>
          </p:cNvPr>
          <p:cNvGrpSpPr>
            <a:grpSpLocks/>
          </p:cNvGrpSpPr>
          <p:nvPr/>
        </p:nvGrpSpPr>
        <p:grpSpPr bwMode="auto">
          <a:xfrm>
            <a:off x="9801412" y="4000500"/>
            <a:ext cx="369888" cy="647700"/>
            <a:chOff x="2057400" y="2332412"/>
            <a:chExt cx="324766" cy="568896"/>
          </a:xfrm>
        </p:grpSpPr>
        <p:sp>
          <p:nvSpPr>
            <p:cNvPr id="8" name="Oval 7">
              <a:extLst>
                <a:ext uri="{FF2B5EF4-FFF2-40B4-BE49-F238E27FC236}">
                  <a16:creationId xmlns:a16="http://schemas.microsoft.com/office/drawing/2014/main" xmlns="" id="{BB59A7C0-2C0A-C147-9CCE-9C93DE92DD56}"/>
                </a:ext>
              </a:extLst>
            </p:cNvPr>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a:extLst>
                <a:ext uri="{FF2B5EF4-FFF2-40B4-BE49-F238E27FC236}">
                  <a16:creationId xmlns:a16="http://schemas.microsoft.com/office/drawing/2014/main" xmlns="" id="{06D3DBDD-09DA-494E-9D77-07169249160B}"/>
                </a:ext>
              </a:extLst>
            </p:cNvPr>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xmlns="" id="{4EEFAD75-CF07-CC4F-8EDE-85BEF3505EC2}"/>
                </a:ext>
              </a:extLst>
            </p:cNvPr>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Freeform 10">
            <a:extLst>
              <a:ext uri="{FF2B5EF4-FFF2-40B4-BE49-F238E27FC236}">
                <a16:creationId xmlns:a16="http://schemas.microsoft.com/office/drawing/2014/main" xmlns="" id="{41FA7569-58D4-A14A-9970-BC964A82028A}"/>
              </a:ext>
            </a:extLst>
          </p:cNvPr>
          <p:cNvSpPr/>
          <p:nvPr/>
        </p:nvSpPr>
        <p:spPr>
          <a:xfrm>
            <a:off x="2681941" y="721006"/>
            <a:ext cx="6828118" cy="4478524"/>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2">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4">
            <a:extLst>
              <a:ext uri="{FF2B5EF4-FFF2-40B4-BE49-F238E27FC236}">
                <a16:creationId xmlns:a16="http://schemas.microsoft.com/office/drawing/2014/main" xmlns="" id="{EBC38642-8239-F048-B230-67696ED0BF64}"/>
              </a:ext>
            </a:extLst>
          </p:cNvPr>
          <p:cNvSpPr/>
          <p:nvPr/>
        </p:nvSpPr>
        <p:spPr>
          <a:xfrm>
            <a:off x="3534466" y="1928493"/>
            <a:ext cx="5123067" cy="3001014"/>
          </a:xfrm>
          <a:prstGeom prst="rect">
            <a:avLst/>
          </a:prstGeom>
        </p:spPr>
        <p:txBody>
          <a:bodyPr wrap="square">
            <a:spAutoFit/>
          </a:bodyPr>
          <a:lstStyle/>
          <a:p>
            <a:pPr indent="-171450" algn="ctr">
              <a:lnSpc>
                <a:spcPct val="114000"/>
              </a:lnSpc>
              <a:spcBef>
                <a:spcPts val="750"/>
              </a:spcBef>
              <a:buFont typeface="Arial" pitchFamily="34" charset="0"/>
            </a:pP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rằng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bệnh</a:t>
            </a:r>
            <a:r>
              <a:rPr lang="en-US" sz="2800" b="1" i="1" dirty="0">
                <a:latin typeface="Times New Roman" panose="02020603050405020304" pitchFamily="18" charset="0"/>
                <a:cs typeface="Times New Roman" panose="02020603050405020304" pitchFamily="18" charset="0"/>
              </a:rPr>
              <a:t> Covid 19 hay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nay </a:t>
            </a:r>
            <a:r>
              <a:rPr lang="en-US" sz="2800" b="1" i="1" dirty="0" err="1">
                <a:latin typeface="Times New Roman" panose="02020603050405020304" pitchFamily="18" charset="0"/>
                <a:cs typeface="Times New Roman" panose="02020603050405020304" pitchFamily="18" charset="0"/>
              </a:rPr>
              <a:t>cũng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đồng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sao</a:t>
            </a:r>
            <a:r>
              <a:rPr lang="en-US"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sz="2800" b="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2658345774"/>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xmlns="" id="{D7F7481B-DD2B-FC46-90E9-0E1593393E75}"/>
              </a:ext>
            </a:extLst>
          </p:cNvPr>
          <p:cNvGrpSpPr>
            <a:grpSpLocks/>
          </p:cNvGrpSpPr>
          <p:nvPr/>
        </p:nvGrpSpPr>
        <p:grpSpPr bwMode="auto">
          <a:xfrm>
            <a:off x="9801412" y="4000500"/>
            <a:ext cx="369888" cy="647700"/>
            <a:chOff x="2057400" y="2332412"/>
            <a:chExt cx="324766" cy="568896"/>
          </a:xfrm>
        </p:grpSpPr>
        <p:sp>
          <p:nvSpPr>
            <p:cNvPr id="8" name="Oval 7">
              <a:extLst>
                <a:ext uri="{FF2B5EF4-FFF2-40B4-BE49-F238E27FC236}">
                  <a16:creationId xmlns:a16="http://schemas.microsoft.com/office/drawing/2014/main" xmlns="" id="{BB59A7C0-2C0A-C147-9CCE-9C93DE92DD56}"/>
                </a:ext>
              </a:extLst>
            </p:cNvPr>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a:extLst>
                <a:ext uri="{FF2B5EF4-FFF2-40B4-BE49-F238E27FC236}">
                  <a16:creationId xmlns:a16="http://schemas.microsoft.com/office/drawing/2014/main" xmlns="" id="{06D3DBDD-09DA-494E-9D77-07169249160B}"/>
                </a:ext>
              </a:extLst>
            </p:cNvPr>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xmlns="" id="{4EEFAD75-CF07-CC4F-8EDE-85BEF3505EC2}"/>
                </a:ext>
              </a:extLst>
            </p:cNvPr>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Freeform 10">
            <a:extLst>
              <a:ext uri="{FF2B5EF4-FFF2-40B4-BE49-F238E27FC236}">
                <a16:creationId xmlns:a16="http://schemas.microsoft.com/office/drawing/2014/main" xmlns="" id="{41FA7569-58D4-A14A-9970-BC964A82028A}"/>
              </a:ext>
            </a:extLst>
          </p:cNvPr>
          <p:cNvSpPr/>
          <p:nvPr/>
        </p:nvSpPr>
        <p:spPr>
          <a:xfrm>
            <a:off x="2681941" y="1007875"/>
            <a:ext cx="6828118" cy="4478524"/>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2">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4">
            <a:extLst>
              <a:ext uri="{FF2B5EF4-FFF2-40B4-BE49-F238E27FC236}">
                <a16:creationId xmlns:a16="http://schemas.microsoft.com/office/drawing/2014/main" xmlns="" id="{EBC38642-8239-F048-B230-67696ED0BF64}"/>
              </a:ext>
            </a:extLst>
          </p:cNvPr>
          <p:cNvSpPr/>
          <p:nvPr/>
        </p:nvSpPr>
        <p:spPr>
          <a:xfrm>
            <a:off x="3534466" y="1928493"/>
            <a:ext cx="5123067" cy="3246530"/>
          </a:xfrm>
          <a:prstGeom prst="rect">
            <a:avLst/>
          </a:prstGeom>
        </p:spPr>
        <p:txBody>
          <a:bodyPr wrap="square">
            <a:spAutoFit/>
          </a:bodyPr>
          <a:lstStyle/>
          <a:p>
            <a:pPr algn="ctr">
              <a:lnSpc>
                <a:spcPct val="150000"/>
              </a:lnSpc>
            </a:pP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thuyết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gắn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cs typeface="Times New Roman" panose="02020603050405020304" pitchFamily="18" charset="0"/>
              </a:rPr>
              <a:t>? </a:t>
            </a:r>
            <a:endParaRPr lang="x-none"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22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pic>
        <p:nvPicPr>
          <p:cNvPr id="203" name="Picture 6" descr="E:\PPT素材\卡通b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330" y="1548765"/>
            <a:ext cx="3552825" cy="49428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4">
            <a:extLst>
              <a:ext uri="{FF2B5EF4-FFF2-40B4-BE49-F238E27FC236}">
                <a16:creationId xmlns:a16="http://schemas.microsoft.com/office/drawing/2014/main" xmlns="" id="{53C496E8-4CA8-7847-BF0B-0907657ECDA8}"/>
              </a:ext>
            </a:extLst>
          </p:cNvPr>
          <p:cNvSpPr/>
          <p:nvPr/>
        </p:nvSpPr>
        <p:spPr>
          <a:xfrm>
            <a:off x="1290917" y="2062705"/>
            <a:ext cx="7064189" cy="3246530"/>
          </a:xfrm>
          <a:prstGeom prst="rect">
            <a:avLst/>
          </a:prstGeom>
          <a:solidFill>
            <a:schemeClr val="accent1">
              <a:lumMod val="20000"/>
              <a:lumOff val="80000"/>
            </a:schemeClr>
          </a:solidFill>
        </p:spPr>
        <p:txBody>
          <a:bodyPr wrap="square">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starstus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facebook</a:t>
            </a:r>
            <a:r>
              <a:rPr lang="en-US"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 </a:t>
            </a:r>
            <a:endParaRPr lang="x-none"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anim calcmode="lin" valueType="num">
                                      <p:cBhvr>
                                        <p:cTn id="8" dur="1000" fill="hold"/>
                                        <p:tgtEl>
                                          <p:spTgt spid="203"/>
                                        </p:tgtEl>
                                        <p:attrNameLst>
                                          <p:attrName>ppt_x</p:attrName>
                                        </p:attrNameLst>
                                      </p:cBhvr>
                                      <p:tavLst>
                                        <p:tav tm="0">
                                          <p:val>
                                            <p:strVal val="#ppt_x"/>
                                          </p:val>
                                        </p:tav>
                                        <p:tav tm="100000">
                                          <p:val>
                                            <p:strVal val="#ppt_x"/>
                                          </p:val>
                                        </p:tav>
                                      </p:tavLst>
                                    </p:anim>
                                    <p:anim calcmode="lin" valueType="num">
                                      <p:cBhvr>
                                        <p:cTn id="9"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A8736-D521-4B0D-BBAF-641746E4B64A}"/>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xmlns="" id="{7E9FE5B6-09E2-4A3E-9EBF-EA7FB8E03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ectangle 9">
            <a:extLst>
              <a:ext uri="{FF2B5EF4-FFF2-40B4-BE49-F238E27FC236}">
                <a16:creationId xmlns:a16="http://schemas.microsoft.com/office/drawing/2014/main" xmlns="" id="{014BECFB-10F2-4EFC-BF8D-B1AEBCDDF222}"/>
              </a:ext>
            </a:extLst>
          </p:cNvPr>
          <p:cNvSpPr/>
          <p:nvPr/>
        </p:nvSpPr>
        <p:spPr>
          <a:xfrm>
            <a:off x="5025130" y="514905"/>
            <a:ext cx="4944863" cy="92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DẶN DÒ</a:t>
            </a:r>
            <a:endParaRPr lang="vi-VN"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A1C4C56-A82F-4B76-B260-9E044C9EF350}"/>
              </a:ext>
            </a:extLst>
          </p:cNvPr>
          <p:cNvSpPr txBox="1"/>
          <p:nvPr/>
        </p:nvSpPr>
        <p:spPr>
          <a:xfrm>
            <a:off x="2681056" y="2263806"/>
            <a:ext cx="8282866" cy="3009530"/>
          </a:xfrm>
          <a:prstGeom prst="rect">
            <a:avLst/>
          </a:prstGeom>
          <a:noFill/>
        </p:spPr>
        <p:txBody>
          <a:bodyPr wrap="square" rtlCol="0">
            <a:spAutoFit/>
          </a:bodyPr>
          <a:lstStyle/>
          <a:p>
            <a:endParaRPr lang="vi-VN" dirty="0"/>
          </a:p>
        </p:txBody>
      </p:sp>
      <p:sp>
        <p:nvSpPr>
          <p:cNvPr id="12" name="Rectangle: Rounded Corners 11">
            <a:extLst>
              <a:ext uri="{FF2B5EF4-FFF2-40B4-BE49-F238E27FC236}">
                <a16:creationId xmlns:a16="http://schemas.microsoft.com/office/drawing/2014/main" xmlns="" id="{71B6C4E0-BD8E-4065-BD12-156734D5EECD}"/>
              </a:ext>
            </a:extLst>
          </p:cNvPr>
          <p:cNvSpPr/>
          <p:nvPr/>
        </p:nvSpPr>
        <p:spPr>
          <a:xfrm>
            <a:off x="3488924" y="2263806"/>
            <a:ext cx="8540319" cy="2867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(5-7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chưng</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bánh </a:t>
            </a:r>
            <a:r>
              <a:rPr lang="en-US" sz="2800" dirty="0" err="1">
                <a:latin typeface="Times New Roman" panose="02020603050405020304" pitchFamily="18" charset="0"/>
                <a:cs typeface="Times New Roman" panose="02020603050405020304" pitchFamily="18" charset="0"/>
              </a:rPr>
              <a:t>giầy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racture"/>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l="-9000" r="-9000"/>
          </a:stretch>
        </a:blipFill>
        <a:effectLst/>
      </p:bgPr>
    </p:bg>
    <p:spTree>
      <p:nvGrpSpPr>
        <p:cNvPr id="1" name=""/>
        <p:cNvGrpSpPr/>
        <p:nvPr/>
      </p:nvGrpSpPr>
      <p:grpSpPr>
        <a:xfrm>
          <a:off x="0" y="0"/>
          <a:ext cx="0" cy="0"/>
          <a:chOff x="0" y="0"/>
          <a:chExt cx="0" cy="0"/>
        </a:xfrm>
      </p:grpSpPr>
      <p:sp>
        <p:nvSpPr>
          <p:cNvPr id="3" name="PA_文本框 10"/>
          <p:cNvSpPr txBox="1">
            <a:spLocks noChangeArrowheads="1"/>
          </p:cNvSpPr>
          <p:nvPr>
            <p:custDataLst>
              <p:tags r:id="rId1"/>
            </p:custDataLst>
          </p:nvPr>
        </p:nvSpPr>
        <p:spPr bwMode="auto">
          <a:xfrm>
            <a:off x="1354418" y="2458706"/>
            <a:ext cx="7628218" cy="2492990"/>
          </a:xfrm>
          <a:prstGeom prst="rect">
            <a:avLst/>
          </a:prstGeom>
          <a:noFill/>
          <a:ln w="9525">
            <a:noFill/>
            <a:miter lim="800000"/>
          </a:ln>
        </p:spPr>
        <p:txBody>
          <a:bodyPr wrap="square">
            <a:spAutoFit/>
          </a:bodyPr>
          <a:lstStyle/>
          <a:p>
            <a:pPr algn="l">
              <a:defRPr/>
            </a:pPr>
            <a:r>
              <a:rPr lang="vi-VN" altLang="zh-CN" sz="7800" b="1" i="1" spc="200" dirty="0">
                <a:solidFill>
                  <a:srgbClr val="6FB420"/>
                </a:solidFill>
                <a:latin typeface="Times New Roman" panose="02020603050405020304" pitchFamily="18" charset="0"/>
                <a:ea typeface="方正少儿简体" panose="03000509000000000000" charset="-122"/>
                <a:cs typeface="Times New Roman" panose="02020603050405020304" pitchFamily="18" charset="0"/>
              </a:rPr>
              <a:t>Chúc các em</a:t>
            </a:r>
          </a:p>
          <a:p>
            <a:pPr algn="l">
              <a:defRPr/>
            </a:pPr>
            <a:r>
              <a:rPr lang="vi-VN" altLang="zh-CN" sz="7800" b="1" i="1" spc="200" dirty="0">
                <a:solidFill>
                  <a:srgbClr val="6FB420"/>
                </a:solidFill>
                <a:latin typeface="Times New Roman" panose="02020603050405020304" pitchFamily="18" charset="0"/>
                <a:ea typeface="方正少儿简体" panose="03000509000000000000" charset="-122"/>
                <a:cs typeface="Times New Roman" panose="02020603050405020304" pitchFamily="18" charset="0"/>
              </a:rPr>
              <a:t>    học tốt!</a:t>
            </a:r>
            <a:endParaRPr lang="zh-CN" sz="7800" b="1" i="1" spc="200" dirty="0">
              <a:solidFill>
                <a:srgbClr val="6FB420"/>
              </a:solidFill>
              <a:latin typeface="Times New Roman" panose="02020603050405020304" pitchFamily="18" charset="0"/>
              <a:ea typeface="方正少儿简体" panose="03000509000000000000" charset="-122"/>
              <a:cs typeface="Times New Roman" panose="02020603050405020304" pitchFamily="18" charset="0"/>
            </a:endParaRPr>
          </a:p>
        </p:txBody>
      </p:sp>
      <p:cxnSp>
        <p:nvCxnSpPr>
          <p:cNvPr id="5" name="PA_直接连接符 3"/>
          <p:cNvCxnSpPr/>
          <p:nvPr>
            <p:custDataLst>
              <p:tags r:id="rId2"/>
            </p:custDataLst>
          </p:nvPr>
        </p:nvCxnSpPr>
        <p:spPr>
          <a:xfrm>
            <a:off x="1815069" y="2404409"/>
            <a:ext cx="5734516" cy="0"/>
          </a:xfrm>
          <a:prstGeom prst="line">
            <a:avLst/>
          </a:prstGeom>
          <a:ln w="28575">
            <a:solidFill>
              <a:srgbClr val="6FB420"/>
            </a:solidFill>
          </a:ln>
        </p:spPr>
        <p:style>
          <a:lnRef idx="1">
            <a:schemeClr val="accent1"/>
          </a:lnRef>
          <a:fillRef idx="0">
            <a:schemeClr val="accent1"/>
          </a:fillRef>
          <a:effectRef idx="0">
            <a:schemeClr val="accent1"/>
          </a:effectRef>
          <a:fontRef idx="minor">
            <a:schemeClr val="tx1"/>
          </a:fontRef>
        </p:style>
      </p:cxnSp>
      <p:cxnSp>
        <p:nvCxnSpPr>
          <p:cNvPr id="6" name="PA_直接连接符 4"/>
          <p:cNvCxnSpPr/>
          <p:nvPr>
            <p:custDataLst>
              <p:tags r:id="rId3"/>
            </p:custDataLst>
          </p:nvPr>
        </p:nvCxnSpPr>
        <p:spPr>
          <a:xfrm>
            <a:off x="1815069" y="4936528"/>
            <a:ext cx="5734516" cy="0"/>
          </a:xfrm>
          <a:prstGeom prst="line">
            <a:avLst/>
          </a:prstGeom>
          <a:ln w="28575">
            <a:solidFill>
              <a:srgbClr val="6FB420"/>
            </a:solidFill>
          </a:ln>
        </p:spPr>
        <p:style>
          <a:lnRef idx="1">
            <a:schemeClr val="accent1"/>
          </a:lnRef>
          <a:fillRef idx="0">
            <a:schemeClr val="accent1"/>
          </a:fillRef>
          <a:effectRef idx="0">
            <a:schemeClr val="accent1"/>
          </a:effectRef>
          <a:fontRef idx="minor">
            <a:schemeClr val="tx1"/>
          </a:fontRef>
        </p:style>
      </p:cxnSp>
      <p:pic>
        <p:nvPicPr>
          <p:cNvPr id="8" name="PA_图片 8"/>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7603623" y="858416"/>
            <a:ext cx="381476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1+#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35" presetClass="entr"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style.rotation</p:attrName>
                                        </p:attrNameLst>
                                      </p:cBhvr>
                                      <p:tavLst>
                                        <p:tav tm="0">
                                          <p:val>
                                            <p:fltVal val="720"/>
                                          </p:val>
                                        </p:tav>
                                        <p:tav tm="100000">
                                          <p:val>
                                            <p:fltVal val="0"/>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ppt_w</p:attrName>
                                        </p:attrNameLst>
                                      </p:cBhvr>
                                      <p:tavLst>
                                        <p:tav tm="0">
                                          <p:val>
                                            <p:fltVal val="0"/>
                                          </p:val>
                                        </p:tav>
                                        <p:tav tm="100000">
                                          <p:val>
                                            <p:strVal val="#ppt_w"/>
                                          </p:val>
                                        </p:tav>
                                      </p:tavLst>
                                    </p:anim>
                                  </p:childTnLst>
                                </p:cTn>
                              </p:par>
                              <p:par>
                                <p:cTn id="29" presetID="53" presetClass="entr" presetSubtype="16" fill="hold" grpId="2"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4915564" y="773974"/>
            <a:ext cx="5073651"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mj-lt"/>
                <a:ea typeface="方正少儿简体" panose="03000509000000000000" charset="-122"/>
              </a:rPr>
              <a:t>KHỞI ĐỘNG</a:t>
            </a:r>
            <a:endParaRPr lang="zh-CN" altLang="en-US" sz="6000" b="1" kern="0" dirty="0">
              <a:solidFill>
                <a:srgbClr val="6FB420"/>
              </a:solidFill>
              <a:latin typeface="+mj-lt"/>
              <a:ea typeface="方正少儿简体" panose="03000509000000000000" charset="-122"/>
            </a:endParaRPr>
          </a:p>
        </p:txBody>
      </p:sp>
      <p:sp>
        <p:nvSpPr>
          <p:cNvPr id="4" name="文本框 1"/>
          <p:cNvSpPr txBox="1">
            <a:spLocks noChangeArrowheads="1"/>
          </p:cNvSpPr>
          <p:nvPr/>
        </p:nvSpPr>
        <p:spPr bwMode="auto">
          <a:xfrm>
            <a:off x="3828921" y="86636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eaLnBrk="1" hangingPunct="1"/>
            <a:r>
              <a:rPr lang="en-US" altLang="zh-CN" sz="5400" dirty="0">
                <a:solidFill>
                  <a:schemeClr val="accent2"/>
                </a:solidFill>
                <a:latin typeface="Impact" pitchFamily="34" charset="0"/>
              </a:rPr>
              <a:t>I.</a:t>
            </a:r>
            <a:endParaRPr lang="zh-CN" altLang="en-US" sz="5400" dirty="0">
              <a:solidFill>
                <a:schemeClr val="accent2"/>
              </a:solidFill>
              <a:latin typeface="Impact" pitchFamily="34" charset="0"/>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4E1F8DF4-0564-4298-BFB5-7ABE88149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30CABD21-2728-C045-871B-CF1632E301BA}"/>
              </a:ext>
            </a:extLst>
          </p:cNvPr>
          <p:cNvSpPr txBox="1"/>
          <p:nvPr/>
        </p:nvSpPr>
        <p:spPr>
          <a:xfrm>
            <a:off x="1252800" y="317764"/>
            <a:ext cx="10939200" cy="65664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3400" b="1" i="1" dirty="0" err="1">
                <a:solidFill>
                  <a:srgbClr val="7030A0"/>
                </a:solidFill>
                <a:latin typeface="Times New Roman" panose="02020603050405020304" pitchFamily="18" charset="0"/>
                <a:ea typeface="+mj-ea"/>
                <a:cs typeface="Times New Roman" panose="02020603050405020304" pitchFamily="18" charset="0"/>
              </a:rPr>
              <a:t>Những</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hình</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ảnh</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dưới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đây</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liên</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quan</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tới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lễ</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hội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nào</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ở</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nước</a:t>
            </a:r>
            <a:r>
              <a:rPr lang="en-US" sz="3400" b="1" i="1" dirty="0">
                <a:solidFill>
                  <a:srgbClr val="7030A0"/>
                </a:solidFill>
                <a:latin typeface="Times New Roman" panose="02020603050405020304" pitchFamily="18" charset="0"/>
                <a:ea typeface="+mj-ea"/>
                <a:cs typeface="Times New Roman" panose="02020603050405020304" pitchFamily="18" charset="0"/>
              </a:rPr>
              <a:t> ta?</a:t>
            </a:r>
          </a:p>
        </p:txBody>
      </p:sp>
      <p:grpSp>
        <p:nvGrpSpPr>
          <p:cNvPr id="24" name="Group 23">
            <a:extLst>
              <a:ext uri="{FF2B5EF4-FFF2-40B4-BE49-F238E27FC236}">
                <a16:creationId xmlns:a16="http://schemas.microsoft.com/office/drawing/2014/main" xmlns="" id="{F37B9A50-0628-4DAA-85C2-732BEB942A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885825" cy="6858000"/>
            <a:chOff x="0" y="0"/>
            <a:chExt cx="885825" cy="6858000"/>
          </a:xfrm>
        </p:grpSpPr>
        <p:sp>
          <p:nvSpPr>
            <p:cNvPr id="25" name="Freeform 6">
              <a:extLst>
                <a:ext uri="{FF2B5EF4-FFF2-40B4-BE49-F238E27FC236}">
                  <a16:creationId xmlns:a16="http://schemas.microsoft.com/office/drawing/2014/main" xmlns="" id="{E45A9331-580D-41DF-BB59-DC7892BE08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6" name="Freeform 6">
              <a:extLst>
                <a:ext uri="{FF2B5EF4-FFF2-40B4-BE49-F238E27FC236}">
                  <a16:creationId xmlns:a16="http://schemas.microsoft.com/office/drawing/2014/main" xmlns="" id="{C157E8A6-397A-4DEA-8B71-387AA72B8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14" name="TextBox 13">
            <a:extLst>
              <a:ext uri="{FF2B5EF4-FFF2-40B4-BE49-F238E27FC236}">
                <a16:creationId xmlns:a16="http://schemas.microsoft.com/office/drawing/2014/main" xmlns="" id="{9935B518-7758-2E49-8588-BA43959B5CA1}"/>
              </a:ext>
            </a:extLst>
          </p:cNvPr>
          <p:cNvSpPr txBox="1"/>
          <p:nvPr/>
        </p:nvSpPr>
        <p:spPr>
          <a:xfrm>
            <a:off x="1613877" y="3524248"/>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chemeClr val="tx1">
                    <a:alpha val="60000"/>
                  </a:schemeClr>
                </a:solidFill>
                <a:latin typeface="Times New Roman" panose="02020603050405020304" pitchFamily="18" charset="0"/>
                <a:cs typeface="Times New Roman" panose="02020603050405020304" pitchFamily="18" charset="0"/>
              </a:rPr>
              <a:t>Lễ</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hội</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chọi</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trâu</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Đồ</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Sơn</a:t>
            </a:r>
            <a:endParaRPr lang="en-US" sz="2600" b="1" dirty="0">
              <a:solidFill>
                <a:schemeClr val="tx1">
                  <a:alpha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F0EA02B-0643-0A48-AD6F-64E540F1574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939192" y="1072984"/>
            <a:ext cx="3824724" cy="2441314"/>
          </a:xfrm>
          <a:prstGeom prst="rect">
            <a:avLst/>
          </a:prstGeom>
          <a:noFill/>
        </p:spPr>
      </p:pic>
      <p:pic>
        <p:nvPicPr>
          <p:cNvPr id="6" name="Picture 5">
            <a:extLst>
              <a:ext uri="{FF2B5EF4-FFF2-40B4-BE49-F238E27FC236}">
                <a16:creationId xmlns:a16="http://schemas.microsoft.com/office/drawing/2014/main" xmlns="" id="{5B4C726C-2AF1-DE4F-940C-CF472037C89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985420" y="1053987"/>
            <a:ext cx="3982058" cy="2441315"/>
          </a:xfrm>
          <a:prstGeom prst="rect">
            <a:avLst/>
          </a:prstGeom>
          <a:noFill/>
        </p:spPr>
      </p:pic>
      <p:pic>
        <p:nvPicPr>
          <p:cNvPr id="7" name="Picture 6" descr="A screenshot of a video game&#10;&#10;Description automatically generated with medium confidence">
            <a:extLst>
              <a:ext uri="{FF2B5EF4-FFF2-40B4-BE49-F238E27FC236}">
                <a16:creationId xmlns:a16="http://schemas.microsoft.com/office/drawing/2014/main" xmlns="" id="{676D812C-CD82-524A-A457-A8CA19FF329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939191" y="4011168"/>
            <a:ext cx="3824725" cy="2224122"/>
          </a:xfrm>
          <a:prstGeom prst="rect">
            <a:avLst/>
          </a:prstGeom>
          <a:noFill/>
        </p:spPr>
      </p:pic>
      <p:pic>
        <p:nvPicPr>
          <p:cNvPr id="8" name="Picture 7">
            <a:extLst>
              <a:ext uri="{FF2B5EF4-FFF2-40B4-BE49-F238E27FC236}">
                <a16:creationId xmlns:a16="http://schemas.microsoft.com/office/drawing/2014/main" xmlns="" id="{6B2D99E7-F62A-6140-9244-F58258409FD0}"/>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6985420" y="3988156"/>
            <a:ext cx="3842885" cy="2234682"/>
          </a:xfrm>
          <a:prstGeom prst="rect">
            <a:avLst/>
          </a:prstGeom>
          <a:noFill/>
        </p:spPr>
      </p:pic>
      <p:sp>
        <p:nvSpPr>
          <p:cNvPr id="18" name="TextBox 17">
            <a:extLst>
              <a:ext uri="{FF2B5EF4-FFF2-40B4-BE49-F238E27FC236}">
                <a16:creationId xmlns:a16="http://schemas.microsoft.com/office/drawing/2014/main" xmlns="" id="{5A0298AA-9215-D947-AB1F-DCD7D8707EBF}"/>
              </a:ext>
            </a:extLst>
          </p:cNvPr>
          <p:cNvSpPr txBox="1"/>
          <p:nvPr/>
        </p:nvSpPr>
        <p:spPr>
          <a:xfrm>
            <a:off x="1613876" y="6222838"/>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chemeClr val="tx1">
                    <a:alpha val="60000"/>
                  </a:schemeClr>
                </a:solidFill>
                <a:latin typeface="Times New Roman" panose="02020603050405020304" pitchFamily="18" charset="0"/>
                <a:cs typeface="Times New Roman" panose="02020603050405020304" pitchFamily="18" charset="0"/>
              </a:rPr>
              <a:t>Lễ</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hội</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đua</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thuyền</a:t>
            </a:r>
            <a:endParaRPr lang="en-US" sz="2600" b="1" dirty="0">
              <a:solidFill>
                <a:schemeClr val="tx1">
                  <a:alpha val="6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6FD94127-5CA6-4B44-97AD-108085F7D9B6}"/>
              </a:ext>
            </a:extLst>
          </p:cNvPr>
          <p:cNvSpPr txBox="1"/>
          <p:nvPr/>
        </p:nvSpPr>
        <p:spPr>
          <a:xfrm>
            <a:off x="6532633" y="3492484"/>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chemeClr val="tx1">
                    <a:alpha val="60000"/>
                  </a:schemeClr>
                </a:solidFill>
                <a:latin typeface="Times New Roman" panose="02020603050405020304" pitchFamily="18" charset="0"/>
                <a:cs typeface="Times New Roman" panose="02020603050405020304" pitchFamily="18" charset="0"/>
              </a:rPr>
              <a:t>Hội</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vật</a:t>
            </a:r>
            <a:endParaRPr lang="en-US" sz="2600" b="1" dirty="0">
              <a:solidFill>
                <a:schemeClr val="tx1">
                  <a:alpha val="6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16F5600C-8EC4-5A44-9948-C808AD0A3782}"/>
              </a:ext>
            </a:extLst>
          </p:cNvPr>
          <p:cNvSpPr txBox="1"/>
          <p:nvPr/>
        </p:nvSpPr>
        <p:spPr>
          <a:xfrm>
            <a:off x="6532632" y="6191074"/>
            <a:ext cx="4931316"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chemeClr val="tx1">
                    <a:alpha val="60000"/>
                  </a:schemeClr>
                </a:solidFill>
                <a:latin typeface="Times New Roman" panose="02020603050405020304" pitchFamily="18" charset="0"/>
                <a:cs typeface="Times New Roman" panose="02020603050405020304" pitchFamily="18" charset="0"/>
              </a:rPr>
              <a:t>Lễ</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hội</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cồng</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chiêng</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Tây</a:t>
            </a:r>
            <a:r>
              <a:rPr lang="en-US" sz="2600" b="1" dirty="0">
                <a:solidFill>
                  <a:schemeClr val="tx1">
                    <a:alpha val="60000"/>
                  </a:schemeClr>
                </a:solidFill>
                <a:latin typeface="Times New Roman" panose="02020603050405020304" pitchFamily="18" charset="0"/>
                <a:cs typeface="Times New Roman" panose="02020603050405020304" pitchFamily="18" charset="0"/>
              </a:rPr>
              <a:t> </a:t>
            </a:r>
            <a:r>
              <a:rPr lang="en-US" sz="2600" b="1" dirty="0" err="1">
                <a:solidFill>
                  <a:schemeClr val="tx1">
                    <a:alpha val="60000"/>
                  </a:schemeClr>
                </a:solidFill>
                <a:latin typeface="Times New Roman" panose="02020603050405020304" pitchFamily="18" charset="0"/>
                <a:cs typeface="Times New Roman" panose="02020603050405020304" pitchFamily="18" charset="0"/>
              </a:rPr>
              <a:t>Nguyên</a:t>
            </a:r>
            <a:endParaRPr lang="en-US" sz="2600" b="1" dirty="0">
              <a:solidFill>
                <a:schemeClr val="tx1">
                  <a:alpha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3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5038822" y="363781"/>
            <a:ext cx="54188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mj-lt"/>
                <a:ea typeface="方正少儿简体" panose="03000509000000000000" charset="-122"/>
              </a:rPr>
              <a:t>Trải nghiệm cùng văn bản</a:t>
            </a:r>
            <a:endParaRPr lang="zh-CN" altLang="en-US" sz="6000" b="1" kern="0" dirty="0">
              <a:solidFill>
                <a:srgbClr val="6FB420"/>
              </a:solidFill>
              <a:latin typeface="+mj-lt"/>
              <a:ea typeface="方正少儿简体" panose="03000509000000000000" charset="-122"/>
            </a:endParaRPr>
          </a:p>
        </p:txBody>
      </p:sp>
      <p:sp>
        <p:nvSpPr>
          <p:cNvPr id="4" name="文本框 1"/>
          <p:cNvSpPr txBox="1">
            <a:spLocks noChangeArrowheads="1"/>
          </p:cNvSpPr>
          <p:nvPr/>
        </p:nvSpPr>
        <p:spPr bwMode="auto">
          <a:xfrm>
            <a:off x="3828921" y="621211"/>
            <a:ext cx="21732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eaLnBrk="1" hangingPunct="1"/>
            <a:r>
              <a:rPr lang="en-US" altLang="zh-CN" sz="6600" b="1" dirty="0">
                <a:solidFill>
                  <a:schemeClr val="accent2"/>
                </a:solidFill>
                <a:latin typeface="+mj-lt"/>
              </a:rPr>
              <a:t>II.</a:t>
            </a:r>
            <a:endParaRPr lang="zh-CN" altLang="en-US" sz="6600" b="1" dirty="0">
              <a:solidFill>
                <a:schemeClr val="accent2"/>
              </a:solidFill>
              <a:latin typeface="+mj-lt"/>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extLst>
      <p:ext uri="{BB962C8B-B14F-4D97-AF65-F5344CB8AC3E}">
        <p14:creationId xmlns:p14="http://schemas.microsoft.com/office/powerpoint/2010/main" val="269276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文本框 2"/>
          <p:cNvSpPr txBox="1"/>
          <p:nvPr/>
        </p:nvSpPr>
        <p:spPr>
          <a:xfrm>
            <a:off x="850684" y="420612"/>
            <a:ext cx="4635715" cy="707886"/>
          </a:xfrm>
          <a:prstGeom prst="rect">
            <a:avLst/>
          </a:prstGeom>
          <a:noFill/>
        </p:spPr>
        <p:txBody>
          <a:bodyPr wrap="square" rtlCol="0">
            <a:spAutoFit/>
          </a:bodyPr>
          <a:lstStyle/>
          <a:p>
            <a:pPr algn="l"/>
            <a:r>
              <a:rPr lang="vi-VN" altLang="zh-CN" sz="4000" b="1" dirty="0">
                <a:solidFill>
                  <a:srgbClr val="ED7D31"/>
                </a:solidFill>
                <a:latin typeface="+mj-lt"/>
                <a:ea typeface="微软雅黑" charset="-122"/>
              </a:rPr>
              <a:t>ĐỌC VĂN BẢN</a:t>
            </a:r>
            <a:endParaRPr lang="zh-CN" altLang="en-US" sz="4000" b="1" dirty="0">
              <a:solidFill>
                <a:srgbClr val="ED7D31"/>
              </a:solidFill>
              <a:latin typeface="+mj-lt"/>
              <a:ea typeface="微软雅黑" charset="-122"/>
            </a:endParaRPr>
          </a:p>
        </p:txBody>
      </p:sp>
      <p:sp>
        <p:nvSpPr>
          <p:cNvPr id="16" name="矩形 15"/>
          <p:cNvSpPr/>
          <p:nvPr/>
        </p:nvSpPr>
        <p:spPr>
          <a:xfrm>
            <a:off x="2191768" y="2304500"/>
            <a:ext cx="4158671" cy="278950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3" tIns="45731" rIns="91463" bIns="45731" numCol="1" spcCol="0" rtlCol="0" fromWordArt="0" anchor="ctr" anchorCtr="0" forceAA="0" compatLnSpc="1">
            <a:noAutofit/>
          </a:bodyPr>
          <a:lstStyle/>
          <a:p>
            <a:pPr algn="ctr">
              <a:lnSpc>
                <a:spcPct val="130000"/>
              </a:lnSpc>
            </a:pPr>
            <a:endParaRPr lang="zh-CN" altLang="en-US" sz="2000" b="1">
              <a:latin typeface="+mj-lt"/>
              <a:ea typeface="微软雅黑" charset="-122"/>
              <a:cs typeface="+mn-ea"/>
              <a:sym typeface="华文细黑" panose="02010600040101010101" pitchFamily="2" charset="-122"/>
            </a:endParaRPr>
          </a:p>
        </p:txBody>
      </p:sp>
      <p:pic>
        <p:nvPicPr>
          <p:cNvPr id="1030" name="Picture 6">
            <a:extLst>
              <a:ext uri="{FF2B5EF4-FFF2-40B4-BE49-F238E27FC236}">
                <a16:creationId xmlns:a16="http://schemas.microsoft.com/office/drawing/2014/main" xmlns="" id="{91C7B55D-841F-2C44-B34D-C8C45E92D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790" y="2695791"/>
            <a:ext cx="4267804" cy="28508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ộc đáo hội thổi cơm thi ở Đồng Vân (Hà Nội)">
            <a:extLst>
              <a:ext uri="{FF2B5EF4-FFF2-40B4-BE49-F238E27FC236}">
                <a16:creationId xmlns:a16="http://schemas.microsoft.com/office/drawing/2014/main" xmlns="" id="{4C7D43BD-5836-1948-8912-472BF9E49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793" y="1514671"/>
            <a:ext cx="3160263" cy="2414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EA30DC6-9CFE-F240-9C62-606904DEBA44}"/>
              </a:ext>
            </a:extLst>
          </p:cNvPr>
          <p:cNvSpPr txBox="1"/>
          <p:nvPr/>
        </p:nvSpPr>
        <p:spPr>
          <a:xfrm>
            <a:off x="7837877" y="1638385"/>
            <a:ext cx="3621741" cy="2862322"/>
          </a:xfrm>
          <a:prstGeom prst="rect">
            <a:avLst/>
          </a:prstGeom>
          <a:noFill/>
        </p:spPr>
        <p:txBody>
          <a:bodyPr wrap="square" rtlCol="0">
            <a:spAutoFit/>
          </a:bodyPr>
          <a:lstStyle/>
          <a:p>
            <a:r>
              <a:rPr lang="x-none" sz="6000" b="1" dirty="0">
                <a:solidFill>
                  <a:srgbClr val="6FB420"/>
                </a:solidFill>
                <a:latin typeface="Times New Roman" panose="02020603050405020304" pitchFamily="18" charset="0"/>
                <a:cs typeface="Times New Roman" panose="02020603050405020304" pitchFamily="18" charset="0"/>
              </a:rPr>
              <a:t>Hội thổi cơm thi ở Đồng Vân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xmlns=""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342" y="1036635"/>
            <a:ext cx="5801568" cy="44323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876352" y="1595672"/>
            <a:ext cx="5053368" cy="1386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900" dirty="0">
              <a:latin typeface="华文细黑" panose="02010600040101010101" pitchFamily="2" charset="-122"/>
              <a:ea typeface="微软雅黑" charset="-122"/>
              <a:cs typeface="+mn-ea"/>
              <a:sym typeface="华文细黑" panose="02010600040101010101" pitchFamily="2" charset="-122"/>
            </a:endParaRPr>
          </a:p>
        </p:txBody>
      </p:sp>
      <p:sp>
        <p:nvSpPr>
          <p:cNvPr id="21" name="Rectangle 25"/>
          <p:cNvSpPr/>
          <p:nvPr/>
        </p:nvSpPr>
        <p:spPr>
          <a:xfrm>
            <a:off x="5723069" y="1523160"/>
            <a:ext cx="5311601" cy="1422890"/>
          </a:xfrm>
          <a:prstGeom prst="rect">
            <a:avLst/>
          </a:prstGeom>
        </p:spPr>
        <p:txBody>
          <a:bodyPr wrap="square">
            <a:spAutoFit/>
          </a:bodyPr>
          <a:lstStyle/>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1. Mục đích và nguồn gốc của hội thi </a:t>
            </a:r>
            <a:endParaRPr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19" name="Rectangle 25">
            <a:extLst>
              <a:ext uri="{FF2B5EF4-FFF2-40B4-BE49-F238E27FC236}">
                <a16:creationId xmlns:a16="http://schemas.microsoft.com/office/drawing/2014/main" xmlns="" id="{393BC7D7-9F46-D14A-9698-9523A9DE1C64}"/>
              </a:ext>
            </a:extLst>
          </p:cNvPr>
          <p:cNvSpPr/>
          <p:nvPr/>
        </p:nvSpPr>
        <p:spPr>
          <a:xfrm>
            <a:off x="2178423" y="537042"/>
            <a:ext cx="7835153" cy="722698"/>
          </a:xfrm>
          <a:prstGeom prst="rect">
            <a:avLst/>
          </a:prstGeom>
          <a:solidFill>
            <a:srgbClr val="6FB420"/>
          </a:solidFill>
        </p:spPr>
        <p:txBody>
          <a:bodyPr wrap="square" anchor="b">
            <a:spAutoFit/>
          </a:bodyPr>
          <a:lstStyle/>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1. Mục đích và nguồn gốc của hội thi </a:t>
            </a:r>
            <a:endParaRPr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4" name="TextBox 3">
            <a:extLst>
              <a:ext uri="{FF2B5EF4-FFF2-40B4-BE49-F238E27FC236}">
                <a16:creationId xmlns:a16="http://schemas.microsoft.com/office/drawing/2014/main" xmlns="" id="{981D3221-D50D-7846-8C16-BB25620BFA4E}"/>
              </a:ext>
            </a:extLst>
          </p:cNvPr>
          <p:cNvSpPr txBox="1"/>
          <p:nvPr/>
        </p:nvSpPr>
        <p:spPr>
          <a:xfrm>
            <a:off x="2178423" y="1687944"/>
            <a:ext cx="9206754" cy="1307537"/>
          </a:xfrm>
          <a:prstGeom prst="rect">
            <a:avLst/>
          </a:prstGeom>
          <a:noFill/>
        </p:spPr>
        <p:txBody>
          <a:bodyPr wrap="square" rtlCol="0" anchor="ctr">
            <a:spAutoFit/>
          </a:bodyPr>
          <a:lstStyle/>
          <a:p>
            <a:pPr>
              <a:lnSpc>
                <a:spcPct val="150000"/>
              </a:lnSpc>
            </a:pPr>
            <a:r>
              <a:rPr lang="en-US" sz="2800" b="1" u="sng" dirty="0" err="1">
                <a:latin typeface="Times New Roman" panose="02020603050405020304" pitchFamily="18" charset="0"/>
                <a:cs typeface="Times New Roman" panose="02020603050405020304" pitchFamily="18" charset="0"/>
              </a:rPr>
              <a:t>Mục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đích</a:t>
            </a:r>
            <a:r>
              <a:rPr lang="en-US" sz="2800" b="1" u="sng"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x-none" sz="2800" dirty="0">
                <a:latin typeface="Times New Roman" panose="02020603050405020304" pitchFamily="18" charset="0"/>
                <a:cs typeface="Times New Roman" panose="02020603050405020304" pitchFamily="18" charset="0"/>
              </a:rPr>
              <a:t> </a:t>
            </a:r>
          </a:p>
        </p:txBody>
      </p:sp>
      <p:sp>
        <p:nvSpPr>
          <p:cNvPr id="20" name="椭圆 6">
            <a:extLst>
              <a:ext uri="{FF2B5EF4-FFF2-40B4-BE49-F238E27FC236}">
                <a16:creationId xmlns:a16="http://schemas.microsoft.com/office/drawing/2014/main" xmlns="" id="{1D76EAEB-7301-2D47-A94E-432F78AE7E48}"/>
              </a:ext>
            </a:extLst>
          </p:cNvPr>
          <p:cNvSpPr/>
          <p:nvPr/>
        </p:nvSpPr>
        <p:spPr>
          <a:xfrm flipH="1">
            <a:off x="1059216" y="1750944"/>
            <a:ext cx="798999" cy="798998"/>
          </a:xfrm>
          <a:prstGeom prst="ellipse">
            <a:avLst/>
          </a:prstGeom>
          <a:solidFill>
            <a:srgbClr val="FF85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a:latin typeface="微软雅黑" charset="-122"/>
              <a:ea typeface="微软雅黑" charset="-122"/>
              <a:cs typeface="+mn-ea"/>
              <a:sym typeface="华文细黑" panose="02010600040101010101" pitchFamily="2" charset="-122"/>
            </a:endParaRPr>
          </a:p>
        </p:txBody>
      </p:sp>
      <p:sp>
        <p:nvSpPr>
          <p:cNvPr id="21" name="椭圆 11">
            <a:extLst>
              <a:ext uri="{FF2B5EF4-FFF2-40B4-BE49-F238E27FC236}">
                <a16:creationId xmlns:a16="http://schemas.microsoft.com/office/drawing/2014/main" xmlns="" id="{B793CFC5-413F-D04B-9650-39C5C462D4DF}"/>
              </a:ext>
            </a:extLst>
          </p:cNvPr>
          <p:cNvSpPr/>
          <p:nvPr/>
        </p:nvSpPr>
        <p:spPr>
          <a:xfrm flipH="1">
            <a:off x="1059216" y="3569385"/>
            <a:ext cx="798999" cy="79899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a:latin typeface="微软雅黑" charset="-122"/>
              <a:ea typeface="微软雅黑" charset="-122"/>
              <a:cs typeface="+mn-ea"/>
              <a:sym typeface="华文细黑" panose="02010600040101010101" pitchFamily="2" charset="-122"/>
            </a:endParaRPr>
          </a:p>
        </p:txBody>
      </p:sp>
      <p:grpSp>
        <p:nvGrpSpPr>
          <p:cNvPr id="22" name="组合 13">
            <a:extLst>
              <a:ext uri="{FF2B5EF4-FFF2-40B4-BE49-F238E27FC236}">
                <a16:creationId xmlns:a16="http://schemas.microsoft.com/office/drawing/2014/main" xmlns="" id="{67384132-BD31-3442-B70E-6C44856C8301}"/>
              </a:ext>
            </a:extLst>
          </p:cNvPr>
          <p:cNvGrpSpPr/>
          <p:nvPr/>
        </p:nvGrpSpPr>
        <p:grpSpPr>
          <a:xfrm flipH="1">
            <a:off x="1246018" y="3744933"/>
            <a:ext cx="425394" cy="445950"/>
            <a:chOff x="7002627" y="828237"/>
            <a:chExt cx="444697" cy="466185"/>
          </a:xfrm>
          <a:solidFill>
            <a:srgbClr val="FEFEFE"/>
          </a:solidFill>
          <a:effectLst/>
        </p:grpSpPr>
        <p:sp>
          <p:nvSpPr>
            <p:cNvPr id="23" name="Freeform 11">
              <a:extLst>
                <a:ext uri="{FF2B5EF4-FFF2-40B4-BE49-F238E27FC236}">
                  <a16:creationId xmlns:a16="http://schemas.microsoft.com/office/drawing/2014/main" xmlns="" id="{381AFADE-76C9-5646-B77A-19905EBB8A83}"/>
                </a:ext>
              </a:extLst>
            </p:cNvPr>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4" name="Freeform 12">
              <a:extLst>
                <a:ext uri="{FF2B5EF4-FFF2-40B4-BE49-F238E27FC236}">
                  <a16:creationId xmlns:a16="http://schemas.microsoft.com/office/drawing/2014/main" xmlns="" id="{67F14562-541F-5E40-9083-47C9B5F7975D}"/>
                </a:ext>
              </a:extLst>
            </p:cNvPr>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5" name="Freeform 13">
              <a:extLst>
                <a:ext uri="{FF2B5EF4-FFF2-40B4-BE49-F238E27FC236}">
                  <a16:creationId xmlns:a16="http://schemas.microsoft.com/office/drawing/2014/main" xmlns="" id="{F4E23865-8E7F-464B-932F-DA0C2B4963F4}"/>
                </a:ext>
              </a:extLst>
            </p:cNvPr>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6" name="Freeform 14">
              <a:extLst>
                <a:ext uri="{FF2B5EF4-FFF2-40B4-BE49-F238E27FC236}">
                  <a16:creationId xmlns:a16="http://schemas.microsoft.com/office/drawing/2014/main" xmlns="" id="{67D8D297-6267-9C43-85E5-341A58E8684C}"/>
                </a:ext>
              </a:extLst>
            </p:cNvPr>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7" name="Freeform 15">
              <a:extLst>
                <a:ext uri="{FF2B5EF4-FFF2-40B4-BE49-F238E27FC236}">
                  <a16:creationId xmlns:a16="http://schemas.microsoft.com/office/drawing/2014/main" xmlns="" id="{7850210E-ECFC-EC41-A365-7F86033C30B0}"/>
                </a:ext>
              </a:extLst>
            </p:cNvPr>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8" name="Freeform 16">
              <a:extLst>
                <a:ext uri="{FF2B5EF4-FFF2-40B4-BE49-F238E27FC236}">
                  <a16:creationId xmlns:a16="http://schemas.microsoft.com/office/drawing/2014/main" xmlns="" id="{42CFFC5C-4778-6A4A-AD4A-A03D4252D7FB}"/>
                </a:ext>
              </a:extLst>
            </p:cNvPr>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9" name="Freeform 17">
              <a:extLst>
                <a:ext uri="{FF2B5EF4-FFF2-40B4-BE49-F238E27FC236}">
                  <a16:creationId xmlns:a16="http://schemas.microsoft.com/office/drawing/2014/main" xmlns="" id="{59A97C53-1A1F-974B-9825-43ECAAE4E180}"/>
                </a:ext>
              </a:extLst>
            </p:cNvPr>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30" name="Freeform 18">
              <a:extLst>
                <a:ext uri="{FF2B5EF4-FFF2-40B4-BE49-F238E27FC236}">
                  <a16:creationId xmlns:a16="http://schemas.microsoft.com/office/drawing/2014/main" xmlns="" id="{821CBF98-1189-D14E-B078-D389AD67C0AC}"/>
                </a:ext>
              </a:extLst>
            </p:cNvPr>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grpSp>
      <p:grpSp>
        <p:nvGrpSpPr>
          <p:cNvPr id="31" name="组合 31">
            <a:extLst>
              <a:ext uri="{FF2B5EF4-FFF2-40B4-BE49-F238E27FC236}">
                <a16:creationId xmlns:a16="http://schemas.microsoft.com/office/drawing/2014/main" xmlns="" id="{5C223CF6-2E7F-DD44-B565-75C5A16F51D9}"/>
              </a:ext>
            </a:extLst>
          </p:cNvPr>
          <p:cNvGrpSpPr/>
          <p:nvPr/>
        </p:nvGrpSpPr>
        <p:grpSpPr>
          <a:xfrm flipH="1">
            <a:off x="1261218" y="1943785"/>
            <a:ext cx="334500" cy="359975"/>
            <a:chOff x="7005429" y="4859473"/>
            <a:chExt cx="466184" cy="501686"/>
          </a:xfrm>
          <a:solidFill>
            <a:srgbClr val="FEFEFE"/>
          </a:solidFill>
          <a:effectLst/>
        </p:grpSpPr>
        <p:sp>
          <p:nvSpPr>
            <p:cNvPr id="32" name="Freeform 154">
              <a:extLst>
                <a:ext uri="{FF2B5EF4-FFF2-40B4-BE49-F238E27FC236}">
                  <a16:creationId xmlns:a16="http://schemas.microsoft.com/office/drawing/2014/main" xmlns="" id="{EFF37A96-D174-2047-9996-541CDAB5409B}"/>
                </a:ext>
              </a:extLst>
            </p:cNvPr>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33" name="Rectangle 155">
              <a:extLst>
                <a:ext uri="{FF2B5EF4-FFF2-40B4-BE49-F238E27FC236}">
                  <a16:creationId xmlns:a16="http://schemas.microsoft.com/office/drawing/2014/main" xmlns="" id="{BBA42334-72B7-6847-9607-F4934D2103B8}"/>
                </a:ext>
              </a:extLst>
            </p:cNvPr>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34" name="Freeform 156">
              <a:extLst>
                <a:ext uri="{FF2B5EF4-FFF2-40B4-BE49-F238E27FC236}">
                  <a16:creationId xmlns:a16="http://schemas.microsoft.com/office/drawing/2014/main" xmlns="" id="{413DF7EF-D863-844B-8CC3-A26912627B77}"/>
                </a:ext>
              </a:extLst>
            </p:cNvPr>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35" name="Freeform 157">
              <a:extLst>
                <a:ext uri="{FF2B5EF4-FFF2-40B4-BE49-F238E27FC236}">
                  <a16:creationId xmlns:a16="http://schemas.microsoft.com/office/drawing/2014/main" xmlns="" id="{F210C8A4-BE09-BD45-9063-23CF1D834682}"/>
                </a:ext>
              </a:extLst>
            </p:cNvPr>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36" name="Freeform 158">
              <a:extLst>
                <a:ext uri="{FF2B5EF4-FFF2-40B4-BE49-F238E27FC236}">
                  <a16:creationId xmlns:a16="http://schemas.microsoft.com/office/drawing/2014/main" xmlns="" id="{16EF49E8-51E4-A448-AAAA-C3CEC569B83A}"/>
                </a:ext>
              </a:extLst>
            </p:cNvPr>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grpSp>
      <p:sp>
        <p:nvSpPr>
          <p:cNvPr id="37" name="TextBox 36">
            <a:extLst>
              <a:ext uri="{FF2B5EF4-FFF2-40B4-BE49-F238E27FC236}">
                <a16:creationId xmlns:a16="http://schemas.microsoft.com/office/drawing/2014/main" xmlns="" id="{9CFD15A8-DB82-BA49-91E8-3A6167118976}"/>
              </a:ext>
            </a:extLst>
          </p:cNvPr>
          <p:cNvSpPr txBox="1"/>
          <p:nvPr/>
        </p:nvSpPr>
        <p:spPr>
          <a:xfrm>
            <a:off x="2178423" y="3248900"/>
            <a:ext cx="9206754" cy="1307537"/>
          </a:xfrm>
          <a:prstGeom prst="rect">
            <a:avLst/>
          </a:prstGeom>
          <a:noFill/>
        </p:spPr>
        <p:txBody>
          <a:bodyPr wrap="square" rtlCol="0" anchor="ctr">
            <a:spAutoFit/>
          </a:bodyPr>
          <a:lstStyle/>
          <a:p>
            <a:pPr>
              <a:lnSpc>
                <a:spcPct val="150000"/>
              </a:lnSpc>
            </a:pPr>
            <a:r>
              <a:rPr lang="en-US" sz="2800" b="1" u="sng" dirty="0" err="1">
                <a:latin typeface="Times New Roman" panose="02020603050405020304" pitchFamily="18" charset="0"/>
                <a:cs typeface="Times New Roman" panose="02020603050405020304" pitchFamily="18" charset="0"/>
              </a:rPr>
              <a:t>Nguồn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gốc</a:t>
            </a:r>
            <a:r>
              <a:rPr lang="en-US" sz="2800" b="1" u="sng"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cSld>
  <p:clrMapOvr>
    <a:masterClrMapping/>
  </p:clrMapOvr>
  <p:transition spd="slow" advClick="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xmlns=""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342" y="1036635"/>
            <a:ext cx="5801568" cy="44323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876352" y="1595672"/>
            <a:ext cx="5053368" cy="1386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900" dirty="0">
              <a:latin typeface="华文细黑" panose="02010600040101010101" pitchFamily="2" charset="-122"/>
              <a:ea typeface="微软雅黑" charset="-122"/>
              <a:cs typeface="+mn-ea"/>
              <a:sym typeface="华文细黑" panose="02010600040101010101" pitchFamily="2" charset="-122"/>
            </a:endParaRPr>
          </a:p>
        </p:txBody>
      </p:sp>
      <p:sp>
        <p:nvSpPr>
          <p:cNvPr id="21" name="Rectangle 25"/>
          <p:cNvSpPr/>
          <p:nvPr/>
        </p:nvSpPr>
        <p:spPr>
          <a:xfrm>
            <a:off x="5747235" y="1855725"/>
            <a:ext cx="5311601" cy="722698"/>
          </a:xfrm>
          <a:prstGeom prst="rect">
            <a:avLst/>
          </a:prstGeom>
        </p:spPr>
        <p:txBody>
          <a:bodyPr wrap="square">
            <a:spAutoFit/>
          </a:bodyPr>
          <a:lstStyle/>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2. Diễn biến cuộc thi</a:t>
            </a:r>
            <a:endParaRPr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14151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19" name="Rectangle 25">
            <a:extLst>
              <a:ext uri="{FF2B5EF4-FFF2-40B4-BE49-F238E27FC236}">
                <a16:creationId xmlns:a16="http://schemas.microsoft.com/office/drawing/2014/main" xmlns="" id="{393BC7D7-9F46-D14A-9698-9523A9DE1C64}"/>
              </a:ext>
            </a:extLst>
          </p:cNvPr>
          <p:cNvSpPr/>
          <p:nvPr/>
        </p:nvSpPr>
        <p:spPr>
          <a:xfrm>
            <a:off x="3653117" y="299787"/>
            <a:ext cx="4885765" cy="792525"/>
          </a:xfrm>
          <a:prstGeom prst="rect">
            <a:avLst/>
          </a:prstGeom>
          <a:solidFill>
            <a:srgbClr val="6FB420"/>
          </a:solidFill>
        </p:spPr>
        <p:txBody>
          <a:bodyPr wrap="square" anchor="b">
            <a:spAutoFit/>
          </a:bodyPr>
          <a:lstStyle/>
          <a:p>
            <a:pPr algn="ctr">
              <a:lnSpc>
                <a:spcPct val="130000"/>
              </a:lnSpc>
            </a:pPr>
            <a:r>
              <a:rPr lang="vi-VN"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THẢO LUẬN </a:t>
            </a:r>
            <a:endParaRPr sz="3500" b="1" dirty="0">
              <a:solidFill>
                <a:schemeClr val="bg1"/>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graphicFrame>
        <p:nvGraphicFramePr>
          <p:cNvPr id="2" name="Table 2">
            <a:extLst>
              <a:ext uri="{FF2B5EF4-FFF2-40B4-BE49-F238E27FC236}">
                <a16:creationId xmlns:a16="http://schemas.microsoft.com/office/drawing/2014/main" xmlns="" id="{ECED0803-434B-084F-9487-E20336DD2B66}"/>
              </a:ext>
            </a:extLst>
          </p:cNvPr>
          <p:cNvGraphicFramePr>
            <a:graphicFrameLocks noGrp="1"/>
          </p:cNvGraphicFramePr>
          <p:nvPr>
            <p:extLst>
              <p:ext uri="{D42A27DB-BD31-4B8C-83A1-F6EECF244321}">
                <p14:modId xmlns:p14="http://schemas.microsoft.com/office/powerpoint/2010/main" val="3236416009"/>
              </p:ext>
            </p:extLst>
          </p:nvPr>
        </p:nvGraphicFramePr>
        <p:xfrm>
          <a:off x="859118" y="1372237"/>
          <a:ext cx="10812930" cy="5243714"/>
        </p:xfrm>
        <a:graphic>
          <a:graphicData uri="http://schemas.openxmlformats.org/drawingml/2006/table">
            <a:tbl>
              <a:tblPr firstRow="1" bandRow="1">
                <a:tableStyleId>{21E4AEA4-8DFA-4A89-87EB-49C32662AFE0}</a:tableStyleId>
              </a:tblPr>
              <a:tblGrid>
                <a:gridCol w="945291">
                  <a:extLst>
                    <a:ext uri="{9D8B030D-6E8A-4147-A177-3AD203B41FA5}">
                      <a16:colId xmlns:a16="http://schemas.microsoft.com/office/drawing/2014/main" xmlns="" val="4217673725"/>
                    </a:ext>
                  </a:extLst>
                </a:gridCol>
                <a:gridCol w="6263329">
                  <a:extLst>
                    <a:ext uri="{9D8B030D-6E8A-4147-A177-3AD203B41FA5}">
                      <a16:colId xmlns:a16="http://schemas.microsoft.com/office/drawing/2014/main" xmlns="" val="1370941165"/>
                    </a:ext>
                  </a:extLst>
                </a:gridCol>
                <a:gridCol w="3604310">
                  <a:extLst>
                    <a:ext uri="{9D8B030D-6E8A-4147-A177-3AD203B41FA5}">
                      <a16:colId xmlns:a16="http://schemas.microsoft.com/office/drawing/2014/main" xmlns="" val="1704187918"/>
                    </a:ext>
                  </a:extLst>
                </a:gridCol>
              </a:tblGrid>
              <a:tr h="542486">
                <a:tc>
                  <a:txBody>
                    <a:bodyPr/>
                    <a:lstStyle/>
                    <a:p>
                      <a:pPr algn="ctr"/>
                      <a:r>
                        <a:rPr lang="x-none" sz="2800" dirty="0">
                          <a:latin typeface="Times New Roman" panose="02020603050405020304" pitchFamily="18" charset="0"/>
                          <a:cs typeface="Times New Roman" panose="02020603050405020304" pitchFamily="18" charset="0"/>
                        </a:rPr>
                        <a:t>STT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Các công đoạn, hạng mục</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Luật lệ cuộc thi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98002667"/>
                  </a:ext>
                </a:extLst>
              </a:tr>
              <a:tr h="653047">
                <a:tc>
                  <a:txBody>
                    <a:bodyPr/>
                    <a:lstStyle/>
                    <a:p>
                      <a:pPr algn="ctr"/>
                      <a:r>
                        <a:rPr lang="x-none" sz="2800" dirty="0">
                          <a:latin typeface="Times New Roman" panose="02020603050405020304" pitchFamily="18" charset="0"/>
                          <a:cs typeface="Times New Roman" panose="02020603050405020304" pitchFamily="18" charset="0"/>
                        </a:rPr>
                        <a:t>1</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945593623"/>
                  </a:ext>
                </a:extLst>
              </a:tr>
              <a:tr h="653047">
                <a:tc>
                  <a:txBody>
                    <a:bodyPr/>
                    <a:lstStyle/>
                    <a:p>
                      <a:pPr algn="ctr"/>
                      <a:r>
                        <a:rPr lang="x-none" sz="2800" dirty="0">
                          <a:latin typeface="Times New Roman" panose="02020603050405020304" pitchFamily="18" charset="0"/>
                          <a:cs typeface="Times New Roman" panose="02020603050405020304" pitchFamily="18" charset="0"/>
                        </a:rPr>
                        <a:t>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992958207"/>
                  </a:ext>
                </a:extLst>
              </a:tr>
              <a:tr h="653047">
                <a:tc>
                  <a:txBody>
                    <a:bodyPr/>
                    <a:lstStyle/>
                    <a:p>
                      <a:pPr algn="ctr"/>
                      <a:r>
                        <a:rPr lang="x-none" sz="2800" dirty="0">
                          <a:latin typeface="Times New Roman" panose="02020603050405020304" pitchFamily="18" charset="0"/>
                          <a:cs typeface="Times New Roman" panose="02020603050405020304" pitchFamily="18" charset="0"/>
                        </a:rPr>
                        <a:t>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29441030"/>
                  </a:ext>
                </a:extLst>
              </a:tr>
              <a:tr h="653047">
                <a:tc>
                  <a:txBody>
                    <a:bodyPr/>
                    <a:lstStyle/>
                    <a:p>
                      <a:pPr algn="ctr"/>
                      <a:r>
                        <a:rPr lang="x-none" sz="2800" dirty="0">
                          <a:latin typeface="Times New Roman" panose="02020603050405020304" pitchFamily="18" charset="0"/>
                          <a:cs typeface="Times New Roman" panose="02020603050405020304" pitchFamily="18" charset="0"/>
                        </a:rPr>
                        <a:t>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224712082"/>
                  </a:ext>
                </a:extLst>
              </a:tr>
              <a:tr h="653047">
                <a:tc>
                  <a:txBody>
                    <a:bodyPr/>
                    <a:lstStyle/>
                    <a:p>
                      <a:pPr algn="ctr"/>
                      <a:r>
                        <a:rPr lang="x-none" sz="2800" dirty="0">
                          <a:latin typeface="Times New Roman" panose="02020603050405020304" pitchFamily="18" charset="0"/>
                          <a:cs typeface="Times New Roman" panose="02020603050405020304" pitchFamily="18" charset="0"/>
                        </a:rPr>
                        <a:t>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195960858"/>
                  </a:ext>
                </a:extLst>
              </a:tr>
              <a:tr h="1435993">
                <a:tc gridSpan="3">
                  <a:txBody>
                    <a:bodyPr/>
                    <a:lstStyle/>
                    <a:p>
                      <a:pPr algn="ctr"/>
                      <a:r>
                        <a:rPr lang="x-none" sz="2800" dirty="0">
                          <a:latin typeface="Times New Roman" panose="02020603050405020304" pitchFamily="18" charset="0"/>
                          <a:cs typeface="Times New Roman" panose="02020603050405020304" pitchFamily="18" charset="0"/>
                        </a:rPr>
                        <a:t>Nhận xét về vẻ đẹp của con người Việt Nam:</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52354901"/>
                  </a:ext>
                </a:extLst>
              </a:tr>
            </a:tbl>
          </a:graphicData>
        </a:graphic>
      </p:graphicFrame>
    </p:spTree>
    <p:extLst>
      <p:ext uri="{BB962C8B-B14F-4D97-AF65-F5344CB8AC3E}">
        <p14:creationId xmlns:p14="http://schemas.microsoft.com/office/powerpoint/2010/main" val="454233263"/>
      </p:ext>
    </p:extLst>
  </p:cSld>
  <p:clrMapOvr>
    <a:masterClrMapping/>
  </p:clrMapOvr>
  <p:transition spd="med" advClick="0">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初二家长会学校教育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625</Words>
  <Application>Microsoft Office PowerPoint</Application>
  <PresentationFormat>Widescreen</PresentationFormat>
  <Paragraphs>82</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Microsoft YaHei</vt:lpstr>
      <vt:lpstr>SimSun</vt:lpstr>
      <vt:lpstr>Arial</vt:lpstr>
      <vt:lpstr>Calibri</vt:lpstr>
      <vt:lpstr>Calibri Light</vt:lpstr>
      <vt:lpstr>Impact</vt:lpstr>
      <vt:lpstr>Segoe UI Black</vt:lpstr>
      <vt:lpstr>华文细黑</vt:lpstr>
      <vt:lpstr>Times New Roman</vt:lpstr>
      <vt:lpstr>方正少儿简体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绿色初二家长会学校教育PPT模板</dc:title>
  <dc:creator>Administrator</dc:creator>
  <cp:lastModifiedBy>Vaio</cp:lastModifiedBy>
  <cp:revision>48</cp:revision>
  <dcterms:created xsi:type="dcterms:W3CDTF">2017-11-12T12:09:00Z</dcterms:created>
  <dcterms:modified xsi:type="dcterms:W3CDTF">2021-09-04T05:46:21Z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