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88" r:id="rId6"/>
    <p:sldMasterId id="2147483700" r:id="rId7"/>
  </p:sldMasterIdLst>
  <p:notesMasterIdLst>
    <p:notesMasterId r:id="rId27"/>
  </p:notesMasterIdLst>
  <p:handoutMasterIdLst>
    <p:handoutMasterId r:id="rId28"/>
  </p:handoutMasterIdLst>
  <p:sldIdLst>
    <p:sldId id="352" r:id="rId8"/>
    <p:sldId id="293" r:id="rId9"/>
    <p:sldId id="272" r:id="rId10"/>
    <p:sldId id="275" r:id="rId11"/>
    <p:sldId id="297" r:id="rId12"/>
    <p:sldId id="295" r:id="rId13"/>
    <p:sldId id="296" r:id="rId14"/>
    <p:sldId id="276" r:id="rId15"/>
    <p:sldId id="277" r:id="rId16"/>
    <p:sldId id="278" r:id="rId17"/>
    <p:sldId id="294" r:id="rId18"/>
    <p:sldId id="287" r:id="rId19"/>
    <p:sldId id="288" r:id="rId20"/>
    <p:sldId id="285" r:id="rId21"/>
    <p:sldId id="290" r:id="rId22"/>
    <p:sldId id="270" r:id="rId23"/>
    <p:sldId id="273" r:id="rId24"/>
    <p:sldId id="354" r:id="rId25"/>
    <p:sldId id="291"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400"/>
    <a:srgbClr val="FF9999"/>
    <a:srgbClr val="993366"/>
    <a:srgbClr val="970097"/>
    <a:srgbClr val="F69432"/>
    <a:srgbClr val="EB7F23"/>
    <a:srgbClr val="93C400"/>
    <a:srgbClr val="940094"/>
    <a:srgbClr val="006497"/>
    <a:srgbClr val="92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45" d="100"/>
          <a:sy n="45" d="100"/>
        </p:scale>
        <p:origin x="828"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8C22F-BCE8-9D46-96F0-70F35FDAC166}" type="doc">
      <dgm:prSet loTypeId="urn:microsoft.com/office/officeart/2005/8/layout/pList2#1" loCatId="" qsTypeId="urn:microsoft.com/office/officeart/2005/8/quickstyle/simple1" qsCatId="simple" csTypeId="urn:microsoft.com/office/officeart/2005/8/colors/colorful4" csCatId="colorful" phldr="1"/>
      <dgm:spPr/>
    </dgm:pt>
    <dgm:pt modelId="{50BE2AAB-0640-1841-B5CA-1F0B96BDB130}">
      <dgm:prSet phldrT="[Text]" custT="1"/>
      <dgm:spPr/>
      <dgm:t>
        <a:bodyPr/>
        <a:lstStyle/>
        <a:p>
          <a:r>
            <a:rPr lang="en-US" sz="3500" dirty="0" err="1">
              <a:latin typeface="Times New Roman" panose="02020603050405020304" pitchFamily="18" charset="0"/>
              <a:cs typeface="Times New Roman" panose="02020603050405020304" pitchFamily="18" charset="0"/>
            </a:rPr>
            <a:t>Nhân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vật</a:t>
          </a:r>
          <a:endParaRPr lang="en-US" sz="3500" dirty="0">
            <a:latin typeface="Times New Roman" panose="02020603050405020304" pitchFamily="18" charset="0"/>
            <a:cs typeface="Times New Roman" panose="02020603050405020304" pitchFamily="18" charset="0"/>
          </a:endParaRPr>
        </a:p>
      </dgm:t>
    </dgm:pt>
    <dgm:pt modelId="{B78C3E89-F2B7-2446-960B-A3A0A9437805}" type="parTrans" cxnId="{20EB697F-6A29-DA4C-A031-73A74A93B0D6}">
      <dgm:prSet/>
      <dgm:spPr/>
      <dgm:t>
        <a:bodyPr/>
        <a:lstStyle/>
        <a:p>
          <a:endParaRPr lang="en-US" sz="3500">
            <a:latin typeface="Times New Roman" panose="02020603050405020304" pitchFamily="18" charset="0"/>
            <a:cs typeface="Times New Roman" panose="02020603050405020304" pitchFamily="18" charset="0"/>
          </a:endParaRPr>
        </a:p>
      </dgm:t>
    </dgm:pt>
    <dgm:pt modelId="{09EB49B5-3DC4-6F47-B742-B06E581EB47A}" type="sibTrans" cxnId="{20EB697F-6A29-DA4C-A031-73A74A93B0D6}">
      <dgm:prSet/>
      <dgm:spPr/>
      <dgm:t>
        <a:bodyPr/>
        <a:lstStyle/>
        <a:p>
          <a:endParaRPr lang="en-US" sz="3500">
            <a:latin typeface="Times New Roman" panose="02020603050405020304" pitchFamily="18" charset="0"/>
            <a:cs typeface="Times New Roman" panose="02020603050405020304" pitchFamily="18" charset="0"/>
          </a:endParaRPr>
        </a:p>
      </dgm:t>
    </dgm:pt>
    <dgm:pt modelId="{6154FC9D-9692-C248-AEE7-C73E60905726}">
      <dgm:prSet phldrT="[Text]" custT="1"/>
      <dgm:spPr/>
      <dgm:t>
        <a:bodyPr/>
        <a:lstStyle/>
        <a:p>
          <a:r>
            <a:rPr lang="en-US" sz="3500" dirty="0" err="1">
              <a:latin typeface="Times New Roman" panose="02020603050405020304" pitchFamily="18" charset="0"/>
              <a:cs typeface="Times New Roman" panose="02020603050405020304" pitchFamily="18" charset="0"/>
            </a:rPr>
            <a:t>Cốt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truyện</a:t>
          </a:r>
          <a:endParaRPr lang="en-US" sz="3500" dirty="0">
            <a:latin typeface="Times New Roman" panose="02020603050405020304" pitchFamily="18" charset="0"/>
            <a:cs typeface="Times New Roman" panose="02020603050405020304" pitchFamily="18" charset="0"/>
          </a:endParaRPr>
        </a:p>
      </dgm:t>
    </dgm:pt>
    <dgm:pt modelId="{9DA9A3AE-5EB3-4949-B059-CD3C8C33E195}" type="parTrans" cxnId="{FE4BA5EA-A2A7-2746-9910-7503B89C8264}">
      <dgm:prSet/>
      <dgm:spPr/>
      <dgm:t>
        <a:bodyPr/>
        <a:lstStyle/>
        <a:p>
          <a:endParaRPr lang="en-US" sz="3500">
            <a:latin typeface="Times New Roman" panose="02020603050405020304" pitchFamily="18" charset="0"/>
            <a:cs typeface="Times New Roman" panose="02020603050405020304" pitchFamily="18" charset="0"/>
          </a:endParaRPr>
        </a:p>
      </dgm:t>
    </dgm:pt>
    <dgm:pt modelId="{1535C05C-AC69-F14B-8B7D-9034703CE3A5}" type="sibTrans" cxnId="{FE4BA5EA-A2A7-2746-9910-7503B89C8264}">
      <dgm:prSet/>
      <dgm:spPr/>
      <dgm:t>
        <a:bodyPr/>
        <a:lstStyle/>
        <a:p>
          <a:endParaRPr lang="en-US" sz="3500">
            <a:latin typeface="Times New Roman" panose="02020603050405020304" pitchFamily="18" charset="0"/>
            <a:cs typeface="Times New Roman" panose="02020603050405020304" pitchFamily="18" charset="0"/>
          </a:endParaRPr>
        </a:p>
      </dgm:t>
    </dgm:pt>
    <dgm:pt modelId="{A9CB9A39-049B-4B4F-873F-97B744BE85E2}">
      <dgm:prSet phldrT="[Text]" custT="1"/>
      <dgm:spPr/>
      <dgm:t>
        <a:bodyPr/>
        <a:lstStyle/>
        <a:p>
          <a:r>
            <a:rPr lang="en-US" sz="3500" dirty="0" err="1">
              <a:latin typeface="Times New Roman" panose="02020603050405020304" pitchFamily="18" charset="0"/>
              <a:cs typeface="Times New Roman" panose="02020603050405020304" pitchFamily="18" charset="0"/>
            </a:rPr>
            <a:t>Yếu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tố</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ảo</a:t>
          </a:r>
          <a:endParaRPr lang="en-US" sz="3500" dirty="0">
            <a:latin typeface="Times New Roman" panose="02020603050405020304" pitchFamily="18" charset="0"/>
            <a:cs typeface="Times New Roman" panose="02020603050405020304" pitchFamily="18" charset="0"/>
          </a:endParaRPr>
        </a:p>
      </dgm:t>
    </dgm:pt>
    <dgm:pt modelId="{150AC903-0738-D147-A8B5-06166BEFA172}" type="parTrans" cxnId="{89153997-0E0C-4044-A533-1213E58DC3CC}">
      <dgm:prSet/>
      <dgm:spPr/>
      <dgm:t>
        <a:bodyPr/>
        <a:lstStyle/>
        <a:p>
          <a:endParaRPr lang="en-US" sz="3500">
            <a:latin typeface="Times New Roman" panose="02020603050405020304" pitchFamily="18" charset="0"/>
            <a:cs typeface="Times New Roman" panose="02020603050405020304" pitchFamily="18" charset="0"/>
          </a:endParaRPr>
        </a:p>
      </dgm:t>
    </dgm:pt>
    <dgm:pt modelId="{552F887D-5EF5-1D41-B4A1-A3B31FEF8429}" type="sibTrans" cxnId="{89153997-0E0C-4044-A533-1213E58DC3CC}">
      <dgm:prSet/>
      <dgm:spPr/>
      <dgm:t>
        <a:bodyPr/>
        <a:lstStyle/>
        <a:p>
          <a:endParaRPr lang="en-US" sz="3500">
            <a:latin typeface="Times New Roman" panose="02020603050405020304" pitchFamily="18" charset="0"/>
            <a:cs typeface="Times New Roman" panose="02020603050405020304" pitchFamily="18" charset="0"/>
          </a:endParaRPr>
        </a:p>
      </dgm:t>
    </dgm:pt>
    <dgm:pt modelId="{8DEDA6EC-6A39-9241-9AFA-34025159D209}" type="pres">
      <dgm:prSet presAssocID="{A8B8C22F-BCE8-9D46-96F0-70F35FDAC166}" presName="Name0" presStyleCnt="0">
        <dgm:presLayoutVars>
          <dgm:dir/>
          <dgm:resizeHandles val="exact"/>
        </dgm:presLayoutVars>
      </dgm:prSet>
      <dgm:spPr/>
    </dgm:pt>
    <dgm:pt modelId="{11723A0A-E77F-674D-A9E9-B95240DDEC60}" type="pres">
      <dgm:prSet presAssocID="{A8B8C22F-BCE8-9D46-96F0-70F35FDAC166}" presName="bkgdShp" presStyleLbl="alignAccFollowNode1" presStyleIdx="0" presStyleCnt="1"/>
      <dgm:spPr/>
    </dgm:pt>
    <dgm:pt modelId="{D63FA240-9BBC-8D4B-B6C5-5A7C21375110}" type="pres">
      <dgm:prSet presAssocID="{A8B8C22F-BCE8-9D46-96F0-70F35FDAC166}" presName="linComp" presStyleCnt="0"/>
      <dgm:spPr/>
    </dgm:pt>
    <dgm:pt modelId="{0D565459-1B01-D049-9334-732C30A90809}" type="pres">
      <dgm:prSet presAssocID="{50BE2AAB-0640-1841-B5CA-1F0B96BDB130}" presName="compNode" presStyleCnt="0"/>
      <dgm:spPr/>
    </dgm:pt>
    <dgm:pt modelId="{B467D0C8-997D-D547-9A18-E334F6B0A319}" type="pres">
      <dgm:prSet presAssocID="{50BE2AAB-0640-1841-B5CA-1F0B96BDB130}" presName="node" presStyleLbl="node1" presStyleIdx="0" presStyleCnt="3" custLinFactNeighborX="-3448" custLinFactNeighborY="1561">
        <dgm:presLayoutVars>
          <dgm:bulletEnabled val="1"/>
        </dgm:presLayoutVars>
      </dgm:prSet>
      <dgm:spPr/>
    </dgm:pt>
    <dgm:pt modelId="{3CE0D5B6-BACC-2C42-9F0E-654C0DBAEDB7}" type="pres">
      <dgm:prSet presAssocID="{50BE2AAB-0640-1841-B5CA-1F0B96BDB130}" presName="invisiNode" presStyleLbl="node1" presStyleIdx="0" presStyleCnt="3"/>
      <dgm:spPr/>
    </dgm:pt>
    <dgm:pt modelId="{16977023-3F68-6C49-ABB2-A2AD1B9D4BF7}" type="pres">
      <dgm:prSet presAssocID="{50BE2AAB-0640-1841-B5CA-1F0B96BDB130}" presName="imagNode" presStyleLbl="fgImgPlace1" presStyleIdx="0" presStyleCnt="3" custLinFactNeighborX="-2222" custLinFactNeighborY="-399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78657B3-EACD-804E-9759-51B7E35CB790}" type="pres">
      <dgm:prSet presAssocID="{09EB49B5-3DC4-6F47-B742-B06E581EB47A}" presName="sibTrans" presStyleLbl="sibTrans2D1" presStyleIdx="0" presStyleCnt="0"/>
      <dgm:spPr/>
    </dgm:pt>
    <dgm:pt modelId="{E06131C4-E3DC-F244-9610-B44F51B3A8CD}" type="pres">
      <dgm:prSet presAssocID="{6154FC9D-9692-C248-AEE7-C73E60905726}" presName="compNode" presStyleCnt="0"/>
      <dgm:spPr/>
    </dgm:pt>
    <dgm:pt modelId="{D8CA2E08-E0EE-B449-A1FC-F39366563C18}" type="pres">
      <dgm:prSet presAssocID="{6154FC9D-9692-C248-AEE7-C73E60905726}" presName="node" presStyleLbl="node1" presStyleIdx="1" presStyleCnt="3">
        <dgm:presLayoutVars>
          <dgm:bulletEnabled val="1"/>
        </dgm:presLayoutVars>
      </dgm:prSet>
      <dgm:spPr/>
    </dgm:pt>
    <dgm:pt modelId="{F25E23F3-8004-2C4D-AD67-E63057021199}" type="pres">
      <dgm:prSet presAssocID="{6154FC9D-9692-C248-AEE7-C73E60905726}" presName="invisiNode" presStyleLbl="node1" presStyleIdx="1" presStyleCnt="3"/>
      <dgm:spPr/>
    </dgm:pt>
    <dgm:pt modelId="{1311C5DB-BA11-DF42-9B3F-A3AB644926E6}" type="pres">
      <dgm:prSet presAssocID="{6154FC9D-9692-C248-AEE7-C73E6090572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129B002B-0272-DF43-8450-D1B00613F851}" type="pres">
      <dgm:prSet presAssocID="{1535C05C-AC69-F14B-8B7D-9034703CE3A5}" presName="sibTrans" presStyleLbl="sibTrans2D1" presStyleIdx="0" presStyleCnt="0"/>
      <dgm:spPr/>
    </dgm:pt>
    <dgm:pt modelId="{0EA065E4-D672-D945-8303-783CFC736B06}" type="pres">
      <dgm:prSet presAssocID="{A9CB9A39-049B-4B4F-873F-97B744BE85E2}" presName="compNode" presStyleCnt="0"/>
      <dgm:spPr/>
    </dgm:pt>
    <dgm:pt modelId="{C6D11ADA-B6F7-4E45-9D75-4F31635E80D8}" type="pres">
      <dgm:prSet presAssocID="{A9CB9A39-049B-4B4F-873F-97B744BE85E2}" presName="node" presStyleLbl="node1" presStyleIdx="2" presStyleCnt="3">
        <dgm:presLayoutVars>
          <dgm:bulletEnabled val="1"/>
        </dgm:presLayoutVars>
      </dgm:prSet>
      <dgm:spPr/>
    </dgm:pt>
    <dgm:pt modelId="{175F71A7-C588-C849-8B46-423792849C8C}" type="pres">
      <dgm:prSet presAssocID="{A9CB9A39-049B-4B4F-873F-97B744BE85E2}" presName="invisiNode" presStyleLbl="node1" presStyleIdx="2" presStyleCnt="3"/>
      <dgm:spPr/>
    </dgm:pt>
    <dgm:pt modelId="{96DA27F8-CD02-B343-8ED8-174EA5FA7177}" type="pres">
      <dgm:prSet presAssocID="{A9CB9A39-049B-4B4F-873F-97B744BE85E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7A547F0D-3AE3-5B44-BC19-F5DE3DDCE428}" type="presOf" srcId="{6154FC9D-9692-C248-AEE7-C73E60905726}" destId="{D8CA2E08-E0EE-B449-A1FC-F39366563C18}" srcOrd="0" destOrd="0" presId="urn:microsoft.com/office/officeart/2005/8/layout/pList2#1"/>
    <dgm:cxn modelId="{51B0D51F-C430-164D-ABF1-95801A7B7E68}" type="presOf" srcId="{09EB49B5-3DC4-6F47-B742-B06E581EB47A}" destId="{C78657B3-EACD-804E-9759-51B7E35CB790}" srcOrd="0" destOrd="0" presId="urn:microsoft.com/office/officeart/2005/8/layout/pList2#1"/>
    <dgm:cxn modelId="{9C81484E-6C51-9841-B8BF-A8B05E0602C5}" type="presOf" srcId="{A9CB9A39-049B-4B4F-873F-97B744BE85E2}" destId="{C6D11ADA-B6F7-4E45-9D75-4F31635E80D8}" srcOrd="0" destOrd="0" presId="urn:microsoft.com/office/officeart/2005/8/layout/pList2#1"/>
    <dgm:cxn modelId="{E3964952-4137-F047-B614-4A5B6176144B}" type="presOf" srcId="{1535C05C-AC69-F14B-8B7D-9034703CE3A5}" destId="{129B002B-0272-DF43-8450-D1B00613F851}" srcOrd="0" destOrd="0" presId="urn:microsoft.com/office/officeart/2005/8/layout/pList2#1"/>
    <dgm:cxn modelId="{20EB697F-6A29-DA4C-A031-73A74A93B0D6}" srcId="{A8B8C22F-BCE8-9D46-96F0-70F35FDAC166}" destId="{50BE2AAB-0640-1841-B5CA-1F0B96BDB130}" srcOrd="0" destOrd="0" parTransId="{B78C3E89-F2B7-2446-960B-A3A0A9437805}" sibTransId="{09EB49B5-3DC4-6F47-B742-B06E581EB47A}"/>
    <dgm:cxn modelId="{6280A28A-A4D9-6B44-A4BA-FED151A88452}" type="presOf" srcId="{50BE2AAB-0640-1841-B5CA-1F0B96BDB130}" destId="{B467D0C8-997D-D547-9A18-E334F6B0A319}" srcOrd="0" destOrd="0" presId="urn:microsoft.com/office/officeart/2005/8/layout/pList2#1"/>
    <dgm:cxn modelId="{89153997-0E0C-4044-A533-1213E58DC3CC}" srcId="{A8B8C22F-BCE8-9D46-96F0-70F35FDAC166}" destId="{A9CB9A39-049B-4B4F-873F-97B744BE85E2}" srcOrd="2" destOrd="0" parTransId="{150AC903-0738-D147-A8B5-06166BEFA172}" sibTransId="{552F887D-5EF5-1D41-B4A1-A3B31FEF8429}"/>
    <dgm:cxn modelId="{BFEDC8CF-E53E-1F4D-AA77-A87394CBCC4A}" type="presOf" srcId="{A8B8C22F-BCE8-9D46-96F0-70F35FDAC166}" destId="{8DEDA6EC-6A39-9241-9AFA-34025159D209}" srcOrd="0" destOrd="0" presId="urn:microsoft.com/office/officeart/2005/8/layout/pList2#1"/>
    <dgm:cxn modelId="{FE4BA5EA-A2A7-2746-9910-7503B89C8264}" srcId="{A8B8C22F-BCE8-9D46-96F0-70F35FDAC166}" destId="{6154FC9D-9692-C248-AEE7-C73E60905726}" srcOrd="1" destOrd="0" parTransId="{9DA9A3AE-5EB3-4949-B059-CD3C8C33E195}" sibTransId="{1535C05C-AC69-F14B-8B7D-9034703CE3A5}"/>
    <dgm:cxn modelId="{229C9203-64A6-9C43-AE21-F672445BBE2A}" type="presParOf" srcId="{8DEDA6EC-6A39-9241-9AFA-34025159D209}" destId="{11723A0A-E77F-674D-A9E9-B95240DDEC60}" srcOrd="0" destOrd="0" presId="urn:microsoft.com/office/officeart/2005/8/layout/pList2#1"/>
    <dgm:cxn modelId="{4F9FBA2B-7204-E741-BD27-C1E503EF3ADA}" type="presParOf" srcId="{8DEDA6EC-6A39-9241-9AFA-34025159D209}" destId="{D63FA240-9BBC-8D4B-B6C5-5A7C21375110}" srcOrd="1" destOrd="0" presId="urn:microsoft.com/office/officeart/2005/8/layout/pList2#1"/>
    <dgm:cxn modelId="{28AD813C-F561-1D4D-A1C6-67A165166607}" type="presParOf" srcId="{D63FA240-9BBC-8D4B-B6C5-5A7C21375110}" destId="{0D565459-1B01-D049-9334-732C30A90809}" srcOrd="0" destOrd="0" presId="urn:microsoft.com/office/officeart/2005/8/layout/pList2#1"/>
    <dgm:cxn modelId="{8B3B058F-2E89-FA4D-83D9-BBE3F1EAC5FB}" type="presParOf" srcId="{0D565459-1B01-D049-9334-732C30A90809}" destId="{B467D0C8-997D-D547-9A18-E334F6B0A319}" srcOrd="0" destOrd="0" presId="urn:microsoft.com/office/officeart/2005/8/layout/pList2#1"/>
    <dgm:cxn modelId="{B305865D-0724-CA4A-B6B3-D77F91B6C0C8}" type="presParOf" srcId="{0D565459-1B01-D049-9334-732C30A90809}" destId="{3CE0D5B6-BACC-2C42-9F0E-654C0DBAEDB7}" srcOrd="1" destOrd="0" presId="urn:microsoft.com/office/officeart/2005/8/layout/pList2#1"/>
    <dgm:cxn modelId="{0BED6835-C620-4A43-B641-4C621EAEEC90}" type="presParOf" srcId="{0D565459-1B01-D049-9334-732C30A90809}" destId="{16977023-3F68-6C49-ABB2-A2AD1B9D4BF7}" srcOrd="2" destOrd="0" presId="urn:microsoft.com/office/officeart/2005/8/layout/pList2#1"/>
    <dgm:cxn modelId="{A42EFA6F-02AD-C64F-8F88-8F68D27DD098}" type="presParOf" srcId="{D63FA240-9BBC-8D4B-B6C5-5A7C21375110}" destId="{C78657B3-EACD-804E-9759-51B7E35CB790}" srcOrd="1" destOrd="0" presId="urn:microsoft.com/office/officeart/2005/8/layout/pList2#1"/>
    <dgm:cxn modelId="{183CE6EE-68A0-964D-A612-A7E1662D183C}" type="presParOf" srcId="{D63FA240-9BBC-8D4B-B6C5-5A7C21375110}" destId="{E06131C4-E3DC-F244-9610-B44F51B3A8CD}" srcOrd="2" destOrd="0" presId="urn:microsoft.com/office/officeart/2005/8/layout/pList2#1"/>
    <dgm:cxn modelId="{A46EA9FB-F48D-4342-9EA2-B5CF77FFFF04}" type="presParOf" srcId="{E06131C4-E3DC-F244-9610-B44F51B3A8CD}" destId="{D8CA2E08-E0EE-B449-A1FC-F39366563C18}" srcOrd="0" destOrd="0" presId="urn:microsoft.com/office/officeart/2005/8/layout/pList2#1"/>
    <dgm:cxn modelId="{7432DC7B-88EF-D44E-A55F-6007EF1767C3}" type="presParOf" srcId="{E06131C4-E3DC-F244-9610-B44F51B3A8CD}" destId="{F25E23F3-8004-2C4D-AD67-E63057021199}" srcOrd="1" destOrd="0" presId="urn:microsoft.com/office/officeart/2005/8/layout/pList2#1"/>
    <dgm:cxn modelId="{85D6E8E2-99F4-B54A-A1E0-6658395D8C5B}" type="presParOf" srcId="{E06131C4-E3DC-F244-9610-B44F51B3A8CD}" destId="{1311C5DB-BA11-DF42-9B3F-A3AB644926E6}" srcOrd="2" destOrd="0" presId="urn:microsoft.com/office/officeart/2005/8/layout/pList2#1"/>
    <dgm:cxn modelId="{16EB0A01-23B6-F645-A7F6-E88AC8DE45B5}" type="presParOf" srcId="{D63FA240-9BBC-8D4B-B6C5-5A7C21375110}" destId="{129B002B-0272-DF43-8450-D1B00613F851}" srcOrd="3" destOrd="0" presId="urn:microsoft.com/office/officeart/2005/8/layout/pList2#1"/>
    <dgm:cxn modelId="{5C6CAB47-2F89-CE48-A1B6-3F2E4B94A44C}" type="presParOf" srcId="{D63FA240-9BBC-8D4B-B6C5-5A7C21375110}" destId="{0EA065E4-D672-D945-8303-783CFC736B06}" srcOrd="4" destOrd="0" presId="urn:microsoft.com/office/officeart/2005/8/layout/pList2#1"/>
    <dgm:cxn modelId="{8083BBA2-71A5-9644-B0E2-A0E45E8B04D6}" type="presParOf" srcId="{0EA065E4-D672-D945-8303-783CFC736B06}" destId="{C6D11ADA-B6F7-4E45-9D75-4F31635E80D8}" srcOrd="0" destOrd="0" presId="urn:microsoft.com/office/officeart/2005/8/layout/pList2#1"/>
    <dgm:cxn modelId="{FB6AA563-D96E-F94D-AF37-1AA5CDF0036D}" type="presParOf" srcId="{0EA065E4-D672-D945-8303-783CFC736B06}" destId="{175F71A7-C588-C849-8B46-423792849C8C}" srcOrd="1" destOrd="0" presId="urn:microsoft.com/office/officeart/2005/8/layout/pList2#1"/>
    <dgm:cxn modelId="{F7FCFBA6-FA1E-0E4C-8772-1529F8B771F2}" type="presParOf" srcId="{0EA065E4-D672-D945-8303-783CFC736B06}" destId="{96DA27F8-CD02-B343-8ED8-174EA5FA7177}"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3A0A-E77F-674D-A9E9-B95240DDEC60}">
      <dsp:nvSpPr>
        <dsp:cNvPr id="0" name=""/>
        <dsp:cNvSpPr/>
      </dsp:nvSpPr>
      <dsp:spPr>
        <a:xfrm>
          <a:off x="0" y="0"/>
          <a:ext cx="5934077" cy="1731289"/>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77023-3F68-6C49-ABB2-A2AD1B9D4BF7}">
      <dsp:nvSpPr>
        <dsp:cNvPr id="0" name=""/>
        <dsp:cNvSpPr/>
      </dsp:nvSpPr>
      <dsp:spPr>
        <a:xfrm>
          <a:off x="139289" y="180142"/>
          <a:ext cx="1743135" cy="12696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7D0C8-997D-D547-9A18-E334F6B0A319}">
      <dsp:nvSpPr>
        <dsp:cNvPr id="0" name=""/>
        <dsp:cNvSpPr/>
      </dsp:nvSpPr>
      <dsp:spPr>
        <a:xfrm rot="10800000">
          <a:off x="117919" y="1731289"/>
          <a:ext cx="1743135" cy="2116019"/>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err="1">
              <a:latin typeface="Times New Roman" panose="02020603050405020304" pitchFamily="18" charset="0"/>
              <a:cs typeface="Times New Roman" panose="02020603050405020304" pitchFamily="18" charset="0"/>
            </a:rPr>
            <a:t>Nhân</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vật</a:t>
          </a:r>
          <a:endParaRPr lang="en-US" sz="3500" kern="1200" dirty="0">
            <a:latin typeface="Times New Roman" panose="02020603050405020304" pitchFamily="18" charset="0"/>
            <a:cs typeface="Times New Roman" panose="02020603050405020304" pitchFamily="18" charset="0"/>
          </a:endParaRPr>
        </a:p>
      </dsp:txBody>
      <dsp:txXfrm rot="10800000">
        <a:off x="171526" y="1731289"/>
        <a:ext cx="1635921" cy="2062412"/>
      </dsp:txXfrm>
    </dsp:sp>
    <dsp:sp modelId="{1311C5DB-BA11-DF42-9B3F-A3AB644926E6}">
      <dsp:nvSpPr>
        <dsp:cNvPr id="0" name=""/>
        <dsp:cNvSpPr/>
      </dsp:nvSpPr>
      <dsp:spPr>
        <a:xfrm>
          <a:off x="2095470" y="230838"/>
          <a:ext cx="1743135" cy="126961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A2E08-E0EE-B449-A1FC-F39366563C18}">
      <dsp:nvSpPr>
        <dsp:cNvPr id="0" name=""/>
        <dsp:cNvSpPr/>
      </dsp:nvSpPr>
      <dsp:spPr>
        <a:xfrm rot="10800000">
          <a:off x="2095470" y="1731289"/>
          <a:ext cx="1743135" cy="2116019"/>
        </a:xfrm>
        <a:prstGeom prst="round2SameRect">
          <a:avLst>
            <a:gd name="adj1" fmla="val 10500"/>
            <a:gd name="adj2" fmla="val 0"/>
          </a:avLst>
        </a:prstGeom>
        <a:solidFill>
          <a:schemeClr val="accent4">
            <a:hueOff val="-1243473"/>
            <a:satOff val="-19809"/>
            <a:lumOff val="-1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err="1">
              <a:latin typeface="Times New Roman" panose="02020603050405020304" pitchFamily="18" charset="0"/>
              <a:cs typeface="Times New Roman" panose="02020603050405020304" pitchFamily="18" charset="0"/>
            </a:rPr>
            <a:t>Cốt</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truyện</a:t>
          </a:r>
          <a:endParaRPr lang="en-US" sz="3500" kern="1200" dirty="0">
            <a:latin typeface="Times New Roman" panose="02020603050405020304" pitchFamily="18" charset="0"/>
            <a:cs typeface="Times New Roman" panose="02020603050405020304" pitchFamily="18" charset="0"/>
          </a:endParaRPr>
        </a:p>
      </dsp:txBody>
      <dsp:txXfrm rot="10800000">
        <a:off x="2149077" y="1731289"/>
        <a:ext cx="1635921" cy="2062412"/>
      </dsp:txXfrm>
    </dsp:sp>
    <dsp:sp modelId="{96DA27F8-CD02-B343-8ED8-174EA5FA7177}">
      <dsp:nvSpPr>
        <dsp:cNvPr id="0" name=""/>
        <dsp:cNvSpPr/>
      </dsp:nvSpPr>
      <dsp:spPr>
        <a:xfrm>
          <a:off x="4012919" y="230838"/>
          <a:ext cx="1743135" cy="126961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11ADA-B6F7-4E45-9D75-4F31635E80D8}">
      <dsp:nvSpPr>
        <dsp:cNvPr id="0" name=""/>
        <dsp:cNvSpPr/>
      </dsp:nvSpPr>
      <dsp:spPr>
        <a:xfrm rot="10800000">
          <a:off x="4012919" y="1731289"/>
          <a:ext cx="1743135" cy="2116019"/>
        </a:xfrm>
        <a:prstGeom prst="round2SameRect">
          <a:avLst>
            <a:gd name="adj1" fmla="val 10500"/>
            <a:gd name="adj2" fmla="val 0"/>
          </a:avLst>
        </a:prstGeom>
        <a:solidFill>
          <a:schemeClr val="accent4">
            <a:hueOff val="-2486947"/>
            <a:satOff val="-39618"/>
            <a:lumOff val="-3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marL="0" lvl="0" indent="0" algn="ctr" defTabSz="1555750">
            <a:lnSpc>
              <a:spcPct val="90000"/>
            </a:lnSpc>
            <a:spcBef>
              <a:spcPct val="0"/>
            </a:spcBef>
            <a:spcAft>
              <a:spcPct val="35000"/>
            </a:spcAft>
            <a:buNone/>
          </a:pPr>
          <a:r>
            <a:rPr lang="en-US" sz="3500" kern="1200" dirty="0" err="1">
              <a:latin typeface="Times New Roman" panose="02020603050405020304" pitchFamily="18" charset="0"/>
              <a:cs typeface="Times New Roman" panose="02020603050405020304" pitchFamily="18" charset="0"/>
            </a:rPr>
            <a:t>Yếu</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tố</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kì</a:t>
          </a:r>
          <a:r>
            <a:rPr lang="en-US" sz="3500" kern="1200" dirty="0">
              <a:latin typeface="Times New Roman" panose="02020603050405020304" pitchFamily="18" charset="0"/>
              <a:cs typeface="Times New Roman" panose="02020603050405020304" pitchFamily="18" charset="0"/>
            </a:rPr>
            <a:t> </a:t>
          </a:r>
          <a:r>
            <a:rPr lang="en-US" sz="3500" kern="1200" dirty="0" err="1">
              <a:latin typeface="Times New Roman" panose="02020603050405020304" pitchFamily="18" charset="0"/>
              <a:cs typeface="Times New Roman" panose="02020603050405020304" pitchFamily="18" charset="0"/>
            </a:rPr>
            <a:t>ảo</a:t>
          </a:r>
          <a:endParaRPr lang="en-US" sz="3500" kern="1200" dirty="0">
            <a:latin typeface="Times New Roman" panose="02020603050405020304" pitchFamily="18" charset="0"/>
            <a:cs typeface="Times New Roman" panose="02020603050405020304" pitchFamily="18" charset="0"/>
          </a:endParaRPr>
        </a:p>
      </dsp:txBody>
      <dsp:txXfrm rot="10800000">
        <a:off x="4066526" y="1731289"/>
        <a:ext cx="1635921" cy="206241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pPr/>
              <a:t>9/10/2021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pPr/>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pPr/>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pPr/>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3</a:t>
            </a:fld>
            <a:endParaRPr lang="en-US"/>
          </a:p>
        </p:txBody>
      </p:sp>
    </p:spTree>
    <p:extLst>
      <p:ext uri="{BB962C8B-B14F-4D97-AF65-F5344CB8AC3E}">
        <p14:creationId xmlns:p14="http://schemas.microsoft.com/office/powerpoint/2010/main" val="234218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15</a:t>
            </a:fld>
            <a:endParaRPr lang="en-US"/>
          </a:p>
        </p:txBody>
      </p:sp>
    </p:spTree>
    <p:extLst>
      <p:ext uri="{BB962C8B-B14F-4D97-AF65-F5344CB8AC3E}">
        <p14:creationId xmlns:p14="http://schemas.microsoft.com/office/powerpoint/2010/main" val="424344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pPr/>
              <a:t>18</a:t>
            </a:fld>
            <a:endParaRPr lang="en-US"/>
          </a:p>
        </p:txBody>
      </p:sp>
    </p:spTree>
    <p:extLst>
      <p:ext uri="{BB962C8B-B14F-4D97-AF65-F5344CB8AC3E}">
        <p14:creationId xmlns:p14="http://schemas.microsoft.com/office/powerpoint/2010/main" val="225564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19</a:t>
            </a:fld>
            <a:endParaRPr lang="en-US"/>
          </a:p>
        </p:txBody>
      </p:sp>
    </p:spTree>
    <p:extLst>
      <p:ext uri="{BB962C8B-B14F-4D97-AF65-F5344CB8AC3E}">
        <p14:creationId xmlns:p14="http://schemas.microsoft.com/office/powerpoint/2010/main" val="143258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4</a:t>
            </a:fld>
            <a:endParaRPr lang="en-US"/>
          </a:p>
        </p:txBody>
      </p:sp>
    </p:spTree>
    <p:extLst>
      <p:ext uri="{BB962C8B-B14F-4D97-AF65-F5344CB8AC3E}">
        <p14:creationId xmlns:p14="http://schemas.microsoft.com/office/powerpoint/2010/main" val="2077636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5</a:t>
            </a:fld>
            <a:endParaRPr lang="en-US"/>
          </a:p>
        </p:txBody>
      </p:sp>
    </p:spTree>
    <p:extLst>
      <p:ext uri="{BB962C8B-B14F-4D97-AF65-F5344CB8AC3E}">
        <p14:creationId xmlns:p14="http://schemas.microsoft.com/office/powerpoint/2010/main" val="234218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8</a:t>
            </a:fld>
            <a:endParaRPr lang="en-US"/>
          </a:p>
        </p:txBody>
      </p:sp>
    </p:spTree>
    <p:extLst>
      <p:ext uri="{BB962C8B-B14F-4D97-AF65-F5344CB8AC3E}">
        <p14:creationId xmlns:p14="http://schemas.microsoft.com/office/powerpoint/2010/main" val="3887908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9</a:t>
            </a:fld>
            <a:endParaRPr lang="en-US"/>
          </a:p>
        </p:txBody>
      </p:sp>
    </p:spTree>
    <p:extLst>
      <p:ext uri="{BB962C8B-B14F-4D97-AF65-F5344CB8AC3E}">
        <p14:creationId xmlns:p14="http://schemas.microsoft.com/office/powerpoint/2010/main" val="87506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10</a:t>
            </a:fld>
            <a:endParaRPr lang="en-US"/>
          </a:p>
        </p:txBody>
      </p:sp>
    </p:spTree>
    <p:extLst>
      <p:ext uri="{BB962C8B-B14F-4D97-AF65-F5344CB8AC3E}">
        <p14:creationId xmlns:p14="http://schemas.microsoft.com/office/powerpoint/2010/main" val="158419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12</a:t>
            </a:fld>
            <a:endParaRPr lang="en-US"/>
          </a:p>
        </p:txBody>
      </p:sp>
    </p:spTree>
    <p:extLst>
      <p:ext uri="{BB962C8B-B14F-4D97-AF65-F5344CB8AC3E}">
        <p14:creationId xmlns:p14="http://schemas.microsoft.com/office/powerpoint/2010/main" val="144443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13</a:t>
            </a:fld>
            <a:endParaRPr lang="en-US"/>
          </a:p>
        </p:txBody>
      </p:sp>
    </p:spTree>
    <p:extLst>
      <p:ext uri="{BB962C8B-B14F-4D97-AF65-F5344CB8AC3E}">
        <p14:creationId xmlns:p14="http://schemas.microsoft.com/office/powerpoint/2010/main" val="103349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34C2EF-8A97-4DAF-B099-E567883644D6}" type="slidenum">
              <a:rPr lang="en-US" smtClean="0"/>
              <a:pPr/>
              <a:t>14</a:t>
            </a:fld>
            <a:endParaRPr lang="en-US"/>
          </a:p>
        </p:txBody>
      </p:sp>
    </p:spTree>
    <p:extLst>
      <p:ext uri="{BB962C8B-B14F-4D97-AF65-F5344CB8AC3E}">
        <p14:creationId xmlns:p14="http://schemas.microsoft.com/office/powerpoint/2010/main" val="86027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9/10/2021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9/10/2021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pPr/>
              <a:t>9/10/2021</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443757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pPr/>
              <a:t>9/10/2021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104856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pPr/>
              <a:t>9/10/2021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44653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pPr/>
              <a:t>9/10/2021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343837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pPr/>
              <a:t>9/10/2021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45285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pPr/>
              <a:t>9/10/2021</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pPr/>
              <a:t>9/10/2021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578944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pPr/>
              <a:t>9/10/2021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785350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pPr/>
              <a:t>9/10/2021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3258310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pPr/>
              <a:t>9/10/2021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79314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pPr/>
              <a:t>9/10/2021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2288890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pPr/>
              <a:t>9/10/2021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302404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4439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9/10/2021</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224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9/10/2021</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69015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pPr/>
              <a:t>9/10/2021</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405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pPr/>
              <a:t>9/10/2021</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615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pPr/>
              <a:t>9/10/2021</a:t>
            </a:fld>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21681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pPr/>
              <a:t>9/10/2021</a:t>
            </a:fld>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9351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pPr/>
              <a:t>9/10/2021</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6050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pPr/>
              <a:t>9/10/2021</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09927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9/10/2021</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5507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9/10/2021</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05283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0055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7652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015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9/10/2021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5281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5982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034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6955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8330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4992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175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0040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E72B0C-0F07-48BD-87FA-32706AD032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027419264"/>
      </p:ext>
    </p:extLst>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pPr/>
              <a:t>9/10/2021</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pPr/>
              <a:t>9/10/2021</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pPr/>
              <a:t>9/10/2021</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9/10/2021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pPr/>
              <a:t>9/10/2021</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pPr/>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9/10/2021</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9/10/2021</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7857194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9/10/2021</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377758839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8593D-7C47-471E-A8DF-97AC4FFD13F5}" type="datetimeFigureOut">
              <a:rPr lang="en-US" smtClean="0"/>
              <a:pPr/>
              <a:t>9/10/2021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11560308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jpeg"/><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5.jpeg"/><Relationship Id="rId2" Type="http://schemas.openxmlformats.org/officeDocument/2006/relationships/slideLayout" Target="../slideLayouts/slideLayout32.xml"/><Relationship Id="rId1" Type="http://schemas.openxmlformats.org/officeDocument/2006/relationships/tags" Target="../tags/tag10.xml"/><Relationship Id="rId6" Type="http://schemas.openxmlformats.org/officeDocument/2006/relationships/image" Target="../media/image24.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11.xml"/><Relationship Id="rId6" Type="http://schemas.openxmlformats.org/officeDocument/2006/relationships/image" Target="../media/image20.jpeg"/><Relationship Id="rId5" Type="http://schemas.microsoft.com/office/2007/relationships/hdphoto" Target="../media/hdphoto1.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6"/>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altLang="en-US" sz="1400" dirty="0"/>
              <a:pPr lvl="0" algn="r" eaLnBrk="1" hangingPunct="1"/>
              <a:t>1</a:t>
            </a:fld>
            <a:endParaRPr lang="en-US" altLang="en-US" sz="1400" dirty="0"/>
          </a:p>
        </p:txBody>
      </p:sp>
      <p:sp>
        <p:nvSpPr>
          <p:cNvPr id="2051" name="Text Box 2"/>
          <p:cNvSpPr txBox="1"/>
          <p:nvPr/>
        </p:nvSpPr>
        <p:spPr>
          <a:xfrm>
            <a:off x="1524000" y="609601"/>
            <a:ext cx="2971800" cy="396875"/>
          </a:xfrm>
          <a:prstGeom prst="rect">
            <a:avLst/>
          </a:prstGeom>
          <a:noFill/>
          <a:ln w="9525">
            <a:noFill/>
          </a:ln>
        </p:spPr>
        <p:txBody>
          <a:bodyPr>
            <a:spAutoFit/>
          </a:bodyPr>
          <a:lstStyle/>
          <a:p>
            <a:pPr eaLnBrk="1" hangingPunct="1">
              <a:spcBef>
                <a:spcPct val="50000"/>
              </a:spcBef>
            </a:pPr>
            <a:endParaRPr lang="vi-VN" altLang="en-US" sz="2000" dirty="0">
              <a:latin typeface=".VnTime" pitchFamily="34" charset="0"/>
            </a:endParaRPr>
          </a:p>
        </p:txBody>
      </p:sp>
      <p:sp>
        <p:nvSpPr>
          <p:cNvPr id="2052" name="WordArt 4"/>
          <p:cNvSpPr>
            <a:spLocks noTextEdit="1"/>
          </p:cNvSpPr>
          <p:nvPr/>
        </p:nvSpPr>
        <p:spPr>
          <a:xfrm>
            <a:off x="2209800" y="990600"/>
            <a:ext cx="7772400" cy="2438400"/>
          </a:xfrm>
          <a:prstGeom prst="rect">
            <a:avLst/>
          </a:prstGeom>
        </p:spPr>
        <p:txBody>
          <a:bodyPr wrap="none" fromWordArt="1">
            <a:prstTxWarp prst="textArchUp">
              <a:avLst>
                <a:gd name="adj" fmla="val 10261081"/>
              </a:avLst>
            </a:prstTxWarp>
            <a:normAutofit/>
          </a:bodyPr>
          <a:lstStyle/>
          <a:p>
            <a:pPr algn="ct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Chào</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mừng</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quý</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thầy</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cô</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về</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dự</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giờ</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thăm</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a:t>
            </a:r>
            <a:r>
              <a:rPr lang="en-US" sz="4400" dirty="0" err="1">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lớp</a:t>
            </a:r>
            <a:r>
              <a:rPr lang="en-US" sz="4400" dirty="0">
                <a:ln w="9525" cap="flat" cmpd="sng">
                  <a:solidFill>
                    <a:schemeClr val="bg1"/>
                  </a:solidFill>
                  <a:prstDash val="solid"/>
                  <a:headEnd type="none" w="med" len="med"/>
                  <a:tailEnd type="none" w="med" len="med"/>
                </a:ln>
                <a:solidFill>
                  <a:schemeClr val="bg1"/>
                </a:solidFill>
                <a:latin typeface="Times New Roman" panose="02020603050405020304" pitchFamily="18" charset="0"/>
                <a:ea typeface="Times New Roman" panose="02020603050405020304" pitchFamily="18" charset="0"/>
              </a:rPr>
              <a:t> 6.2</a:t>
            </a:r>
          </a:p>
        </p:txBody>
      </p:sp>
      <p:sp>
        <p:nvSpPr>
          <p:cNvPr id="537610" name="Text Box 10"/>
          <p:cNvSpPr txBox="1"/>
          <p:nvPr/>
        </p:nvSpPr>
        <p:spPr>
          <a:xfrm>
            <a:off x="5334000" y="5957889"/>
            <a:ext cx="4953000" cy="523875"/>
          </a:xfrm>
          <a:prstGeom prst="rect">
            <a:avLst/>
          </a:prstGeom>
          <a:noFill/>
          <a:ln w="9525">
            <a:noFill/>
          </a:ln>
        </p:spPr>
        <p:txBody>
          <a:bodyPr>
            <a:spAutoFit/>
          </a:bodyPr>
          <a:lstStyle/>
          <a:p>
            <a:pPr eaLnBrk="1" hangingPunct="1">
              <a:spcBef>
                <a:spcPct val="50000"/>
              </a:spcBef>
            </a:pPr>
            <a:endParaRPr lang="en-US" altLang="en-US" sz="2800" b="1" dirty="0">
              <a:solidFill>
                <a:schemeClr val="bg1"/>
              </a:solidFill>
              <a:latin typeface="Times New Roman" panose="02020603050405020304" pitchFamily="18" charset="0"/>
            </a:endParaRPr>
          </a:p>
        </p:txBody>
      </p:sp>
      <p:sp>
        <p:nvSpPr>
          <p:cNvPr id="9" name="Text Box 12"/>
          <p:cNvSpPr txBox="1">
            <a:spLocks noChangeArrowheads="1"/>
          </p:cNvSpPr>
          <p:nvPr/>
        </p:nvSpPr>
        <p:spPr bwMode="auto">
          <a:xfrm>
            <a:off x="0" y="0"/>
            <a:ext cx="884016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sz="2400" b="1" dirty="0">
                <a:solidFill>
                  <a:srgbClr val="0000FF"/>
                </a:solidFill>
                <a:latin typeface="Times New Roman" panose="02020603050405020304" pitchFamily="18" charset="0"/>
                <a:cs typeface="Times New Roman" panose="02020603050405020304" pitchFamily="18" charset="0"/>
              </a:rPr>
              <a:t>ỦY BAN NHÂN DÂN QUẬN 12</a:t>
            </a:r>
          </a:p>
          <a:p>
            <a:pPr eaLnBrk="1" hangingPunct="1">
              <a:spcBef>
                <a:spcPct val="50000"/>
              </a:spcBef>
              <a:defRPr/>
            </a:pPr>
            <a:r>
              <a:rPr lang="en-US" sz="2400" b="1" dirty="0">
                <a:solidFill>
                  <a:srgbClr val="0000FF"/>
                </a:solidFill>
                <a:latin typeface="Times New Roman" panose="02020603050405020304" pitchFamily="18" charset="0"/>
                <a:cs typeface="Times New Roman" panose="02020603050405020304" pitchFamily="18" charset="0"/>
              </a:rPr>
              <a:t>TRƯỜNG </a:t>
            </a:r>
            <a:r>
              <a:rPr lang="en-US" sz="2400" b="1">
                <a:solidFill>
                  <a:srgbClr val="0000FF"/>
                </a:solidFill>
                <a:latin typeface="Times New Roman" panose="02020603050405020304" pitchFamily="18" charset="0"/>
                <a:cs typeface="Times New Roman" panose="02020603050405020304" pitchFamily="18" charset="0"/>
              </a:rPr>
              <a:t>THCS NGUYỄN VĨNH NGHIỆP</a:t>
            </a:r>
            <a:endParaRPr lang="en-US" sz="24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en-US" sz="2800" b="1" u="sng" dirty="0">
              <a:solidFill>
                <a:srgbClr val="0000FF"/>
              </a:solidFill>
              <a:latin typeface="+mj-lt"/>
            </a:endParaRPr>
          </a:p>
        </p:txBody>
      </p:sp>
      <p:sp>
        <p:nvSpPr>
          <p:cNvPr id="11" name="WordArt 15"/>
          <p:cNvSpPr>
            <a:spLocks noChangeArrowheads="1" noChangeShapeType="1" noTextEdit="1"/>
          </p:cNvSpPr>
          <p:nvPr/>
        </p:nvSpPr>
        <p:spPr bwMode="auto">
          <a:xfrm>
            <a:off x="1343472" y="1988840"/>
            <a:ext cx="9472695" cy="6577311"/>
          </a:xfrm>
          <a:prstGeom prst="rect">
            <a:avLst/>
          </a:prstGeom>
        </p:spPr>
        <p:txBody>
          <a:bodyPr spcFirstLastPara="1" wrap="none" fromWordArt="1">
            <a:prstTxWarp prst="textArchUp">
              <a:avLst>
                <a:gd name="adj" fmla="val 10800004"/>
              </a:avLst>
            </a:prstTxWarp>
          </a:bodyPr>
          <a:lstStyle/>
          <a:p>
            <a:pPr algn="ctr"/>
            <a:r>
              <a:rPr lang="en-US" sz="3600" kern="10" dirty="0">
                <a:ln w="9525">
                  <a:solidFill>
                    <a:srgbClr val="000000"/>
                  </a:solidFill>
                  <a:round/>
                  <a:headEnd/>
                  <a:tailEnd/>
                </a:ln>
                <a:solidFill>
                  <a:srgbClr val="FF0066"/>
                </a:solidFill>
                <a:latin typeface="Times New Roman"/>
                <a:cs typeface="Times New Roman"/>
              </a:rPr>
              <a:t>CHÀO MỪNG CÁC EM HỌC SINH</a:t>
            </a:r>
          </a:p>
        </p:txBody>
      </p:sp>
      <p:sp>
        <p:nvSpPr>
          <p:cNvPr id="12" name="WordArt 4"/>
          <p:cNvSpPr>
            <a:spLocks noChangeArrowheads="1" noChangeShapeType="1" noTextEdit="1"/>
          </p:cNvSpPr>
          <p:nvPr/>
        </p:nvSpPr>
        <p:spPr bwMode="auto">
          <a:xfrm>
            <a:off x="1996017" y="4489451"/>
            <a:ext cx="8456083" cy="1581150"/>
          </a:xfrm>
          <a:prstGeom prst="rect">
            <a:avLst/>
          </a:prstGeom>
        </p:spPr>
        <p:txBody>
          <a:bodyPr wrap="none" fromWordArt="1">
            <a:prstTxWarp prst="textPlain">
              <a:avLst>
                <a:gd name="adj" fmla="val 50000"/>
              </a:avLst>
            </a:prstTxWarp>
          </a:bodyPr>
          <a:lstStyle/>
          <a:p>
            <a:pPr eaLnBrk="1" hangingPunct="1">
              <a:defRPr/>
            </a:pP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ook-Antiqua"/>
              </a:rPr>
              <a:t>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Ngữ</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Văn</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 </a:t>
            </a:r>
            <a:r>
              <a:rPr lang="en-US" sz="3600" b="1" kern="10" dirty="0" err="1">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a:t>
            </a:r>
            <a:r>
              <a:rPr lang="en-US" sz="3600" b="1" kern="10" dirty="0">
                <a:ln w="12700" cap="sq">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6 </a:t>
            </a:r>
          </a:p>
        </p:txBody>
      </p:sp>
      <p:pic>
        <p:nvPicPr>
          <p:cNvPr id="13" name="Picture 8" descr="BOOKANI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0"/>
            <a:ext cx="1991544" cy="155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33"/>
          <p:cNvSpPr>
            <a:spLocks noChangeArrowheads="1"/>
          </p:cNvSpPr>
          <p:nvPr/>
        </p:nvSpPr>
        <p:spPr bwMode="auto">
          <a:xfrm>
            <a:off x="10299701" y="1800225"/>
            <a:ext cx="554567" cy="328613"/>
          </a:xfrm>
          <a:prstGeom prst="star5">
            <a:avLst/>
          </a:prstGeom>
          <a:solidFill>
            <a:srgbClr val="FF0066"/>
          </a:solidFill>
          <a:ln w="9525">
            <a:solidFill>
              <a:srgbClr val="FF0000"/>
            </a:solidFill>
            <a:miter lim="800000"/>
            <a:headEnd/>
            <a:tailEnd/>
          </a:ln>
          <a:effectLst/>
        </p:spPr>
        <p:txBody>
          <a:bodyPr wrap="none" anchor="ctr"/>
          <a:lstStyle/>
          <a:p>
            <a:pPr>
              <a:defRPr/>
            </a:pPr>
            <a:endParaRPr lang="vi-VN"/>
          </a:p>
        </p:txBody>
      </p:sp>
      <p:sp>
        <p:nvSpPr>
          <p:cNvPr id="15" name="AutoShape 33"/>
          <p:cNvSpPr>
            <a:spLocks noChangeArrowheads="1"/>
          </p:cNvSpPr>
          <p:nvPr/>
        </p:nvSpPr>
        <p:spPr bwMode="auto">
          <a:xfrm flipH="1">
            <a:off x="11352584" y="2852936"/>
            <a:ext cx="561940" cy="900311"/>
          </a:xfrm>
          <a:prstGeom prst="star5">
            <a:avLst/>
          </a:prstGeom>
          <a:solidFill>
            <a:srgbClr val="FF0066"/>
          </a:solidFill>
          <a:ln w="9525">
            <a:solidFill>
              <a:srgbClr val="FF0000"/>
            </a:solidFill>
            <a:miter lim="800000"/>
            <a:headEnd/>
            <a:tailEnd/>
          </a:ln>
          <a:effectLst/>
        </p:spPr>
        <p:txBody>
          <a:bodyPr wrap="none" anchor="ctr"/>
          <a:lstStyle/>
          <a:p>
            <a:pPr>
              <a:defRPr/>
            </a:pPr>
            <a:endParaRPr lang="vi-VN"/>
          </a:p>
        </p:txBody>
      </p:sp>
      <p:sp>
        <p:nvSpPr>
          <p:cNvPr id="17" name="AutoShape 33"/>
          <p:cNvSpPr>
            <a:spLocks noChangeArrowheads="1"/>
          </p:cNvSpPr>
          <p:nvPr/>
        </p:nvSpPr>
        <p:spPr bwMode="auto">
          <a:xfrm>
            <a:off x="10704512" y="2204864"/>
            <a:ext cx="554567" cy="328613"/>
          </a:xfrm>
          <a:prstGeom prst="star5">
            <a:avLst/>
          </a:prstGeom>
          <a:solidFill>
            <a:srgbClr val="FF0066"/>
          </a:solidFill>
          <a:ln w="9525">
            <a:solidFill>
              <a:srgbClr val="FF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18" name="AutoShape 18"/>
          <p:cNvSpPr>
            <a:spLocks noChangeArrowheads="1"/>
          </p:cNvSpPr>
          <p:nvPr/>
        </p:nvSpPr>
        <p:spPr bwMode="auto">
          <a:xfrm>
            <a:off x="1343472" y="2060848"/>
            <a:ext cx="554567"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19" name="AutoShape 18"/>
          <p:cNvSpPr>
            <a:spLocks noChangeArrowheads="1"/>
          </p:cNvSpPr>
          <p:nvPr/>
        </p:nvSpPr>
        <p:spPr bwMode="auto">
          <a:xfrm>
            <a:off x="1847528" y="1700808"/>
            <a:ext cx="554567" cy="3286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0" name="AutoShape 18"/>
          <p:cNvSpPr>
            <a:spLocks noChangeArrowheads="1"/>
          </p:cNvSpPr>
          <p:nvPr/>
        </p:nvSpPr>
        <p:spPr bwMode="auto">
          <a:xfrm>
            <a:off x="407368" y="2780928"/>
            <a:ext cx="842599" cy="1008112"/>
          </a:xfrm>
          <a:prstGeom prst="star5">
            <a:avLst/>
          </a:prstGeom>
          <a:solidFill>
            <a:srgbClr val="D8FA2C"/>
          </a:solidFill>
          <a:ln w="9525">
            <a:solidFill>
              <a:srgbClr val="FF0000"/>
            </a:solidFill>
            <a:miter lim="800000"/>
            <a:headEnd/>
            <a:tailEnd/>
          </a:ln>
          <a:effectLst/>
        </p:spPr>
        <p:txBody>
          <a:bodyPr wrap="none" anchor="ctr"/>
          <a:lstStyle/>
          <a:p>
            <a:pPr>
              <a:defRPr/>
            </a:pPr>
            <a:endParaRPr lang="vi-VN"/>
          </a:p>
        </p:txBody>
      </p:sp>
      <p:sp>
        <p:nvSpPr>
          <p:cNvPr id="21" name="AutoShape 9"/>
          <p:cNvSpPr>
            <a:spLocks noChangeArrowheads="1"/>
          </p:cNvSpPr>
          <p:nvPr/>
        </p:nvSpPr>
        <p:spPr bwMode="auto">
          <a:xfrm rot="3175011">
            <a:off x="8956182" y="-252504"/>
            <a:ext cx="533400" cy="1117600"/>
          </a:xfrm>
          <a:prstGeom prst="moon">
            <a:avLst>
              <a:gd name="adj" fmla="val 31394"/>
            </a:avLst>
          </a:prstGeom>
          <a:solidFill>
            <a:srgbClr val="FFFF00"/>
          </a:solidFill>
          <a:ln w="9525">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vi-VN" altLang="en-US"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2000" fill="hold"/>
                                        <p:tgtEl>
                                          <p:spTgt spid="2052"/>
                                        </p:tgtEl>
                                        <p:attrNameLst>
                                          <p:attrName>ppt_x</p:attrName>
                                        </p:attrNameLst>
                                      </p:cBhvr>
                                      <p:tavLst>
                                        <p:tav tm="0">
                                          <p:val>
                                            <p:strVal val="#ppt_x"/>
                                          </p:val>
                                        </p:tav>
                                        <p:tav tm="100000">
                                          <p:val>
                                            <p:strVal val="#ppt_x"/>
                                          </p:val>
                                        </p:tav>
                                      </p:tavLst>
                                    </p:anim>
                                    <p:anim calcmode="lin" valueType="num">
                                      <p:cBhvr additive="base">
                                        <p:cTn id="8" dur="2000" fill="hold"/>
                                        <p:tgtEl>
                                          <p:spTgt spid="20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537610"/>
                                        </p:tgtEl>
                                        <p:attrNameLst>
                                          <p:attrName>style.visibility</p:attrName>
                                        </p:attrNameLst>
                                      </p:cBhvr>
                                      <p:to>
                                        <p:strVal val="visible"/>
                                      </p:to>
                                    </p:set>
                                    <p:anim calcmode="lin" valueType="num">
                                      <p:cBhvr additive="base">
                                        <p:cTn id="11" dur="2000" fill="hold"/>
                                        <p:tgtEl>
                                          <p:spTgt spid="537610"/>
                                        </p:tgtEl>
                                        <p:attrNameLst>
                                          <p:attrName>ppt_x</p:attrName>
                                        </p:attrNameLst>
                                      </p:cBhvr>
                                      <p:tavLst>
                                        <p:tav tm="0">
                                          <p:val>
                                            <p:strVal val="#ppt_x"/>
                                          </p:val>
                                        </p:tav>
                                        <p:tav tm="100000">
                                          <p:val>
                                            <p:strVal val="#ppt_x"/>
                                          </p:val>
                                        </p:tav>
                                      </p:tavLst>
                                    </p:anim>
                                    <p:anim calcmode="lin" valueType="num">
                                      <p:cBhvr additive="base">
                                        <p:cTn id="12" dur="2000" fill="hold"/>
                                        <p:tgtEl>
                                          <p:spTgt spid="537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2564" y="980728"/>
            <a:ext cx="3932460" cy="1353600"/>
            <a:chOff x="822564" y="980728"/>
            <a:chExt cx="3932460" cy="1353600"/>
          </a:xfrm>
        </p:grpSpPr>
        <p:sp>
          <p:nvSpPr>
            <p:cNvPr id="17" name="išľïḑe">
              <a:extLst>
                <a:ext uri="{FF2B5EF4-FFF2-40B4-BE49-F238E27FC236}">
                  <a16:creationId xmlns:a16="http://schemas.microsoft.com/office/drawing/2014/main" id="{6F244086-B5BD-4DB6-AAAA-85CEC164F1AB}"/>
                </a:ext>
              </a:extLst>
            </p:cNvPr>
            <p:cNvSpPr/>
            <p:nvPr/>
          </p:nvSpPr>
          <p:spPr>
            <a:xfrm>
              <a:off x="2199571" y="1516441"/>
              <a:ext cx="2555453" cy="335557"/>
            </a:xfrm>
            <a:prstGeom prst="rect">
              <a:avLst/>
            </a:prstGeom>
          </p:spPr>
          <p:txBody>
            <a:bodyPr wrap="none" lIns="144000" tIns="0" rIns="14400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0000"/>
                  </a:solidFill>
                  <a:effectLst/>
                  <a:uLnTx/>
                  <a:uFillTx/>
                  <a:latin typeface="Palatino Linotype" panose="02040502050505030304" pitchFamily="18" charset="0"/>
                  <a:ea typeface="Yu Mincho Light" panose="02020300000000000000" pitchFamily="18" charset="-128"/>
                  <a:cs typeface="+mn-cs"/>
                  <a:sym typeface="字魂105号-简雅黑" panose="00000500000000000000" pitchFamily="2" charset="-122"/>
                </a:rPr>
                <a:t>Quân</a:t>
              </a:r>
              <a:r>
                <a:rPr kumimoji="0" lang="en-US" altLang="zh-CN" sz="2800" b="1" i="0" u="none" strike="noStrike" kern="1200" cap="none" spc="0" normalizeH="0" noProof="0">
                  <a:ln>
                    <a:noFill/>
                  </a:ln>
                  <a:solidFill>
                    <a:srgbClr val="000000"/>
                  </a:solidFill>
                  <a:effectLst/>
                  <a:uLnTx/>
                  <a:uFillTx/>
                  <a:latin typeface="Palatino Linotype" panose="02040502050505030304" pitchFamily="18" charset="0"/>
                  <a:ea typeface="Yu Mincho Light" panose="02020300000000000000" pitchFamily="18" charset="-128"/>
                  <a:cs typeface="+mn-cs"/>
                  <a:sym typeface="字魂105号-简雅黑" panose="00000500000000000000" pitchFamily="2" charset="-122"/>
                </a:rPr>
                <a:t> ta</a:t>
              </a:r>
              <a:endParaRPr kumimoji="0" lang="zh-CN" alt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Yu Mincho Light" panose="02020300000000000000" pitchFamily="18" charset="-128"/>
                <a:cs typeface="+mn-cs"/>
                <a:sym typeface="字魂105号-简雅黑" panose="00000500000000000000" pitchFamily="2" charset="-122"/>
              </a:endParaRPr>
            </a:p>
          </p:txBody>
        </p:sp>
        <p:sp>
          <p:nvSpPr>
            <p:cNvPr id="18" name="îṡ1îḑè">
              <a:extLst>
                <a:ext uri="{FF2B5EF4-FFF2-40B4-BE49-F238E27FC236}">
                  <a16:creationId xmlns:a16="http://schemas.microsoft.com/office/drawing/2014/main" id="{7D4DFE00-D03D-4A84-ABB2-4A7E9F1F3367}"/>
                </a:ext>
              </a:extLst>
            </p:cNvPr>
            <p:cNvSpPr/>
            <p:nvPr/>
          </p:nvSpPr>
          <p:spPr>
            <a:xfrm>
              <a:off x="822564" y="980728"/>
              <a:ext cx="1354637" cy="1353600"/>
            </a:xfrm>
            <a:prstGeom prst="ellipse">
              <a:avLst/>
            </a:prstGeom>
            <a:blipFill>
              <a:blip r:embed="rId4"/>
              <a:stretch>
                <a:fillRect/>
              </a:stretch>
            </a:blipFill>
            <a:ln w="57150" cap="flat" cmpd="sng" algn="ctr">
              <a:solidFill>
                <a:srgbClr val="CC6600"/>
              </a:solidFill>
              <a:prstDash val="solid"/>
              <a:miter lim="800000"/>
              <a:headEnd/>
              <a:tailEn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1" i="0" u="none" strike="noStrike" kern="1200" cap="none" spc="0" normalizeH="0" baseline="0" noProof="0" dirty="0">
                <a:ln>
                  <a:noFill/>
                </a:ln>
                <a:solidFill>
                  <a:srgbClr val="000000"/>
                </a:solidFill>
                <a:effectLst/>
                <a:uLnTx/>
                <a:uFillTx/>
                <a:latin typeface="Palatino Linotype" panose="02040502050505030304" pitchFamily="18" charset="0"/>
                <a:ea typeface="字魂105号-简雅黑" panose="00000500000000000000" pitchFamily="2" charset="-122"/>
                <a:cs typeface="+mn-cs"/>
                <a:sym typeface="字魂105号-简雅黑" panose="00000500000000000000" pitchFamily="2" charset="-122"/>
              </a:endParaRPr>
            </a:p>
          </p:txBody>
        </p:sp>
      </p:grpSp>
      <p:grpSp>
        <p:nvGrpSpPr>
          <p:cNvPr id="4" name="Group 3"/>
          <p:cNvGrpSpPr/>
          <p:nvPr/>
        </p:nvGrpSpPr>
        <p:grpSpPr>
          <a:xfrm>
            <a:off x="7233575" y="999681"/>
            <a:ext cx="3737990" cy="1353600"/>
            <a:chOff x="7233575" y="999681"/>
            <a:chExt cx="3737990" cy="1353600"/>
          </a:xfrm>
        </p:grpSpPr>
        <p:sp>
          <p:nvSpPr>
            <p:cNvPr id="20" name="íśľîḓé">
              <a:extLst>
                <a:ext uri="{FF2B5EF4-FFF2-40B4-BE49-F238E27FC236}">
                  <a16:creationId xmlns:a16="http://schemas.microsoft.com/office/drawing/2014/main" id="{0466BD4D-7AEA-48EF-BA5A-B1B8D49A945E}"/>
                </a:ext>
              </a:extLst>
            </p:cNvPr>
            <p:cNvSpPr/>
            <p:nvPr/>
          </p:nvSpPr>
          <p:spPr>
            <a:xfrm>
              <a:off x="8537477" y="1489158"/>
              <a:ext cx="2434088" cy="335557"/>
            </a:xfrm>
            <a:prstGeom prst="rect">
              <a:avLst/>
            </a:prstGeom>
          </p:spPr>
          <p:txBody>
            <a:bodyPr wrap="none" lIns="144000" tIns="0" rIns="144000" bIns="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0000"/>
                  </a:solidFill>
                  <a:effectLst/>
                  <a:uLnTx/>
                  <a:uFillTx/>
                  <a:latin typeface="Times New Roman" pitchFamily="18" charset="0"/>
                  <a:ea typeface="Yu Mincho Light" panose="02020300000000000000" pitchFamily="18" charset="-128"/>
                  <a:cs typeface="Times New Roman" pitchFamily="18" charset="0"/>
                  <a:sym typeface="字魂105号-简雅黑" panose="00000500000000000000" pitchFamily="2" charset="-122"/>
                </a:rPr>
                <a:t>Quân</a:t>
              </a:r>
              <a:r>
                <a:rPr kumimoji="0" lang="en-US" altLang="zh-CN" sz="2800" b="1" i="0" u="none" strike="noStrike" kern="1200" cap="none" spc="0" normalizeH="0" noProof="0">
                  <a:ln>
                    <a:noFill/>
                  </a:ln>
                  <a:solidFill>
                    <a:srgbClr val="000000"/>
                  </a:solidFill>
                  <a:effectLst/>
                  <a:uLnTx/>
                  <a:uFillTx/>
                  <a:latin typeface="Times New Roman" pitchFamily="18" charset="0"/>
                  <a:ea typeface="Yu Mincho Light" panose="02020300000000000000" pitchFamily="18" charset="-128"/>
                  <a:cs typeface="Times New Roman" pitchFamily="18" charset="0"/>
                  <a:sym typeface="字魂105号-简雅黑" panose="00000500000000000000" pitchFamily="2" charset="-122"/>
                </a:rPr>
                <a:t> địch</a:t>
              </a:r>
              <a:endParaRPr kumimoji="0" lang="zh-CN" altLang="en-US" sz="2800" b="1" i="0" u="none" strike="noStrike" kern="1200" cap="none" spc="0" normalizeH="0" baseline="0" noProof="0" dirty="0">
                <a:ln>
                  <a:noFill/>
                </a:ln>
                <a:solidFill>
                  <a:srgbClr val="000000"/>
                </a:solidFill>
                <a:effectLst/>
                <a:uLnTx/>
                <a:uFillTx/>
                <a:latin typeface="Times New Roman" pitchFamily="18" charset="0"/>
                <a:ea typeface="Yu Mincho Light" panose="02020300000000000000" pitchFamily="18" charset="-128"/>
                <a:cs typeface="Times New Roman" pitchFamily="18" charset="0"/>
                <a:sym typeface="字魂105号-简雅黑" panose="00000500000000000000" pitchFamily="2" charset="-122"/>
              </a:endParaRPr>
            </a:p>
          </p:txBody>
        </p:sp>
        <p:sp>
          <p:nvSpPr>
            <p:cNvPr id="21" name="íśḷíḑé">
              <a:extLst>
                <a:ext uri="{FF2B5EF4-FFF2-40B4-BE49-F238E27FC236}">
                  <a16:creationId xmlns:a16="http://schemas.microsoft.com/office/drawing/2014/main" id="{D30C346B-1EA3-4F9B-AC56-BF2F339DC249}"/>
                </a:ext>
              </a:extLst>
            </p:cNvPr>
            <p:cNvSpPr/>
            <p:nvPr/>
          </p:nvSpPr>
          <p:spPr>
            <a:xfrm>
              <a:off x="7233575" y="999681"/>
              <a:ext cx="1353600" cy="1353600"/>
            </a:xfrm>
            <a:prstGeom prst="ellipse">
              <a:avLst/>
            </a:prstGeom>
            <a:blipFill>
              <a:blip r:embed="rId5"/>
              <a:stretch>
                <a:fillRect/>
              </a:stretch>
            </a:blipFill>
            <a:ln w="57150" cap="flat" cmpd="sng" algn="ctr">
              <a:solidFill>
                <a:srgbClr val="FFFFFF"/>
              </a:solidFill>
              <a:prstDash val="solid"/>
              <a:miter lim="800000"/>
              <a:headEnd/>
              <a:tailEnd/>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Palatino Linotype" panose="02040502050505030304" pitchFamily="18" charset="0"/>
                <a:ea typeface="字魂105号-简雅黑" panose="00000500000000000000" pitchFamily="2" charset="-122"/>
                <a:cs typeface="+mn-cs"/>
                <a:sym typeface="字魂105号-简雅黑" panose="00000500000000000000" pitchFamily="2" charset="-122"/>
              </a:endParaRPr>
            </a:p>
          </p:txBody>
        </p:sp>
      </p:grpSp>
      <p:cxnSp>
        <p:nvCxnSpPr>
          <p:cNvPr id="29" name="直接连接符 31">
            <a:extLst>
              <a:ext uri="{FF2B5EF4-FFF2-40B4-BE49-F238E27FC236}">
                <a16:creationId xmlns:a16="http://schemas.microsoft.com/office/drawing/2014/main" id="{20EAAE25-7BC1-4674-B6CB-3EA6A001733C}"/>
              </a:ext>
            </a:extLst>
          </p:cNvPr>
          <p:cNvCxnSpPr/>
          <p:nvPr/>
        </p:nvCxnSpPr>
        <p:spPr>
          <a:xfrm flipH="1">
            <a:off x="6473117" y="980728"/>
            <a:ext cx="54931" cy="4957194"/>
          </a:xfrm>
          <a:prstGeom prst="line">
            <a:avLst/>
          </a:prstGeom>
          <a:noFill/>
          <a:ln w="15875" cap="rnd" cmpd="sng" algn="ctr">
            <a:solidFill>
              <a:srgbClr val="FFFFFF">
                <a:lumMod val="75000"/>
              </a:srgbClr>
            </a:solidFill>
            <a:prstDash val="dash"/>
            <a:round/>
            <a:headEnd type="oval"/>
            <a:tailEnd type="oval"/>
          </a:ln>
          <a:effectLst/>
        </p:spPr>
      </p:cxnSp>
      <p:cxnSp>
        <p:nvCxnSpPr>
          <p:cNvPr id="30" name="直接连接符 31">
            <a:extLst>
              <a:ext uri="{FF2B5EF4-FFF2-40B4-BE49-F238E27FC236}">
                <a16:creationId xmlns:a16="http://schemas.microsoft.com/office/drawing/2014/main" id="{20EAAE25-7BC1-4674-B6CB-3EA6A001733C}"/>
              </a:ext>
            </a:extLst>
          </p:cNvPr>
          <p:cNvCxnSpPr/>
          <p:nvPr/>
        </p:nvCxnSpPr>
        <p:spPr>
          <a:xfrm>
            <a:off x="551384" y="2449869"/>
            <a:ext cx="11394115" cy="34160"/>
          </a:xfrm>
          <a:prstGeom prst="line">
            <a:avLst/>
          </a:prstGeom>
          <a:noFill/>
          <a:ln w="15875" cap="rnd" cmpd="sng" algn="ctr">
            <a:solidFill>
              <a:srgbClr val="FFFFFF">
                <a:lumMod val="75000"/>
              </a:srgbClr>
            </a:solidFill>
            <a:prstDash val="dash"/>
            <a:round/>
            <a:headEnd type="oval"/>
            <a:tailEnd type="oval"/>
          </a:ln>
          <a:effectLst/>
        </p:spPr>
      </p:cxnSp>
      <p:grpSp>
        <p:nvGrpSpPr>
          <p:cNvPr id="5" name="Group 4"/>
          <p:cNvGrpSpPr/>
          <p:nvPr/>
        </p:nvGrpSpPr>
        <p:grpSpPr>
          <a:xfrm>
            <a:off x="929788" y="2636912"/>
            <a:ext cx="4818804" cy="796313"/>
            <a:chOff x="929788" y="2636912"/>
            <a:chExt cx="4818804" cy="796313"/>
          </a:xfrm>
        </p:grpSpPr>
        <p:sp>
          <p:nvSpPr>
            <p:cNvPr id="19" name="íŝḷiḋé">
              <a:extLst>
                <a:ext uri="{FF2B5EF4-FFF2-40B4-BE49-F238E27FC236}">
                  <a16:creationId xmlns:a16="http://schemas.microsoft.com/office/drawing/2014/main" id="{B79EEEA1-3D82-40CA-BA38-D983CB5B735A}"/>
                </a:ext>
              </a:extLst>
            </p:cNvPr>
            <p:cNvSpPr txBox="1"/>
            <p:nvPr/>
          </p:nvSpPr>
          <p:spPr>
            <a:xfrm>
              <a:off x="1055440" y="2708920"/>
              <a:ext cx="4693152" cy="724305"/>
            </a:xfrm>
            <a:prstGeom prst="rect">
              <a:avLst/>
            </a:prstGeom>
            <a:noFill/>
          </p:spPr>
          <p:txBody>
            <a:bodyPr wrap="square" lIns="144000" tIns="0" rIns="14400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spcBef>
                  <a:spcPct val="0"/>
                </a:spcBef>
                <a:defRPr/>
              </a:pP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Khí</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thế</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của</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nghĩa</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quân</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tăng</a:t>
              </a:r>
              <a:r>
                <a:rPr lang="en-US" altLang="zh-CN" sz="2400" dirty="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 </a:t>
              </a:r>
              <a:r>
                <a:rPr lang="en-US" altLang="zh-CN" sz="2400" dirty="0" err="1">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lên</a:t>
              </a:r>
              <a:endParaRPr kumimoji="0" lang="zh-CN" altLang="en-US" sz="2400" b="0" i="0" u="none" strike="noStrike" kern="1200" cap="none" spc="0" normalizeH="0" baseline="0" noProof="0" dirty="0">
                <a:ln>
                  <a:noFill/>
                </a:ln>
                <a:solidFill>
                  <a:srgbClr val="000000">
                    <a:lumMod val="100000"/>
                  </a:srgbClr>
                </a:solidFill>
                <a:effectLst/>
                <a:uLnTx/>
                <a:uFillTx/>
                <a:latin typeface="Corbel" panose="020B0503020204020204"/>
                <a:ea typeface="字魂105号-简雅黑" panose="00000500000000000000" pitchFamily="2" charset="-122"/>
                <a:cs typeface="+mn-cs"/>
                <a:sym typeface="字魂105号-简雅黑" panose="00000500000000000000" pitchFamily="2" charset="-122"/>
              </a:endParaRPr>
            </a:p>
          </p:txBody>
        </p:sp>
        <p:grpSp>
          <p:nvGrpSpPr>
            <p:cNvPr id="36" name="Group 35"/>
            <p:cNvGrpSpPr/>
            <p:nvPr/>
          </p:nvGrpSpPr>
          <p:grpSpPr>
            <a:xfrm>
              <a:off x="929788" y="2636912"/>
              <a:ext cx="398365" cy="611881"/>
              <a:chOff x="1606648" y="2561532"/>
              <a:chExt cx="398365" cy="611881"/>
            </a:xfrm>
          </p:grpSpPr>
          <p:sp>
            <p:nvSpPr>
              <p:cNvPr id="37" name="Rounded Rectangle 36"/>
              <p:cNvSpPr/>
              <p:nvPr/>
            </p:nvSpPr>
            <p:spPr bwMode="auto">
              <a:xfrm>
                <a:off x="1606648" y="2627586"/>
                <a:ext cx="355502" cy="420414"/>
              </a:xfrm>
              <a:prstGeom prst="roundRect">
                <a:avLst/>
              </a:prstGeom>
              <a:solidFill>
                <a:schemeClr val="bg1">
                  <a:lumMod val="65000"/>
                </a:schemeClr>
              </a:solidFill>
              <a:ln w="9525">
                <a:solidFill>
                  <a:schemeClr val="bg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p:txBody>
          </p:sp>
          <p:grpSp>
            <p:nvGrpSpPr>
              <p:cNvPr id="38" name="Group 24"/>
              <p:cNvGrpSpPr>
                <a:grpSpLocks/>
              </p:cNvGrpSpPr>
              <p:nvPr/>
            </p:nvGrpSpPr>
            <p:grpSpPr bwMode="auto">
              <a:xfrm>
                <a:off x="1630909" y="2561532"/>
                <a:ext cx="374104" cy="611881"/>
                <a:chOff x="1150938" y="3251200"/>
                <a:chExt cx="2532063" cy="3500438"/>
              </a:xfrm>
            </p:grpSpPr>
            <p:sp>
              <p:nvSpPr>
                <p:cNvPr id="39" name="Freeform 12"/>
                <p:cNvSpPr>
                  <a:spLocks/>
                </p:cNvSpPr>
                <p:nvPr/>
              </p:nvSpPr>
              <p:spPr bwMode="auto">
                <a:xfrm>
                  <a:off x="1192213" y="3286125"/>
                  <a:ext cx="2490788" cy="3465513"/>
                </a:xfrm>
                <a:custGeom>
                  <a:avLst/>
                  <a:gdLst>
                    <a:gd name="T0" fmla="*/ 327 w 664"/>
                    <a:gd name="T1" fmla="*/ 550 h 924"/>
                    <a:gd name="T2" fmla="*/ 91 w 664"/>
                    <a:gd name="T3" fmla="*/ 261 h 924"/>
                    <a:gd name="T4" fmla="*/ 26 w 664"/>
                    <a:gd name="T5" fmla="*/ 354 h 924"/>
                    <a:gd name="T6" fmla="*/ 270 w 664"/>
                    <a:gd name="T7" fmla="*/ 635 h 924"/>
                    <a:gd name="T8" fmla="*/ 664 w 664"/>
                    <a:gd name="T9" fmla="*/ 171 h 924"/>
                    <a:gd name="T10" fmla="*/ 526 w 664"/>
                    <a:gd name="T11" fmla="*/ 59 h 924"/>
                    <a:gd name="T12" fmla="*/ 461 w 664"/>
                    <a:gd name="T13" fmla="*/ 190 h 924"/>
                    <a:gd name="T14" fmla="*/ 327 w 664"/>
                    <a:gd name="T15" fmla="*/ 550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0"/>
                      </a:moveTo>
                      <a:cubicBezTo>
                        <a:pt x="327" y="550"/>
                        <a:pt x="187" y="267"/>
                        <a:pt x="91" y="261"/>
                      </a:cubicBezTo>
                      <a:cubicBezTo>
                        <a:pt x="0" y="255"/>
                        <a:pt x="13" y="338"/>
                        <a:pt x="26" y="354"/>
                      </a:cubicBezTo>
                      <a:cubicBezTo>
                        <a:pt x="68" y="267"/>
                        <a:pt x="159" y="345"/>
                        <a:pt x="270" y="635"/>
                      </a:cubicBezTo>
                      <a:cubicBezTo>
                        <a:pt x="382" y="924"/>
                        <a:pt x="515" y="20"/>
                        <a:pt x="664" y="171"/>
                      </a:cubicBezTo>
                      <a:cubicBezTo>
                        <a:pt x="655" y="0"/>
                        <a:pt x="575" y="6"/>
                        <a:pt x="526" y="59"/>
                      </a:cubicBezTo>
                      <a:cubicBezTo>
                        <a:pt x="512" y="75"/>
                        <a:pt x="488" y="126"/>
                        <a:pt x="461" y="190"/>
                      </a:cubicBezTo>
                      <a:lnTo>
                        <a:pt x="327"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40" name="Freeform 13"/>
                <p:cNvSpPr>
                  <a:spLocks/>
                </p:cNvSpPr>
                <p:nvPr/>
              </p:nvSpPr>
              <p:spPr bwMode="auto">
                <a:xfrm>
                  <a:off x="1150938" y="3251200"/>
                  <a:ext cx="2490788" cy="3465513"/>
                </a:xfrm>
                <a:custGeom>
                  <a:avLst/>
                  <a:gdLst>
                    <a:gd name="T0" fmla="*/ 327 w 664"/>
                    <a:gd name="T1" fmla="*/ 551 h 924"/>
                    <a:gd name="T2" fmla="*/ 91 w 664"/>
                    <a:gd name="T3" fmla="*/ 261 h 924"/>
                    <a:gd name="T4" fmla="*/ 26 w 664"/>
                    <a:gd name="T5" fmla="*/ 355 h 924"/>
                    <a:gd name="T6" fmla="*/ 270 w 664"/>
                    <a:gd name="T7" fmla="*/ 635 h 924"/>
                    <a:gd name="T8" fmla="*/ 664 w 664"/>
                    <a:gd name="T9" fmla="*/ 171 h 924"/>
                    <a:gd name="T10" fmla="*/ 527 w 664"/>
                    <a:gd name="T11" fmla="*/ 59 h 924"/>
                    <a:gd name="T12" fmla="*/ 462 w 664"/>
                    <a:gd name="T13" fmla="*/ 190 h 924"/>
                    <a:gd name="T14" fmla="*/ 327 w 664"/>
                    <a:gd name="T15" fmla="*/ 551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1"/>
                      </a:moveTo>
                      <a:cubicBezTo>
                        <a:pt x="327" y="551"/>
                        <a:pt x="187" y="267"/>
                        <a:pt x="91" y="261"/>
                      </a:cubicBezTo>
                      <a:cubicBezTo>
                        <a:pt x="0" y="256"/>
                        <a:pt x="13" y="338"/>
                        <a:pt x="26" y="355"/>
                      </a:cubicBezTo>
                      <a:cubicBezTo>
                        <a:pt x="68" y="267"/>
                        <a:pt x="159" y="346"/>
                        <a:pt x="270" y="635"/>
                      </a:cubicBezTo>
                      <a:cubicBezTo>
                        <a:pt x="382" y="924"/>
                        <a:pt x="515" y="20"/>
                        <a:pt x="664" y="171"/>
                      </a:cubicBezTo>
                      <a:cubicBezTo>
                        <a:pt x="655" y="0"/>
                        <a:pt x="575" y="7"/>
                        <a:pt x="527" y="59"/>
                      </a:cubicBezTo>
                      <a:cubicBezTo>
                        <a:pt x="512" y="75"/>
                        <a:pt x="488" y="126"/>
                        <a:pt x="462" y="190"/>
                      </a:cubicBezTo>
                      <a:lnTo>
                        <a:pt x="327" y="551"/>
                      </a:lnTo>
                      <a:close/>
                    </a:path>
                  </a:pathLst>
                </a:custGeom>
                <a:gradFill rotWithShape="1">
                  <a:gsLst>
                    <a:gs pos="0">
                      <a:srgbClr val="9F5800"/>
                    </a:gs>
                    <a:gs pos="50000">
                      <a:srgbClr val="E48200"/>
                    </a:gs>
                    <a:gs pos="100000">
                      <a:srgbClr val="FF9C0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grpSp>
        </p:grpSp>
      </p:grpSp>
      <p:sp>
        <p:nvSpPr>
          <p:cNvPr id="41" name="Rounded Rectangle 40"/>
          <p:cNvSpPr/>
          <p:nvPr/>
        </p:nvSpPr>
        <p:spPr bwMode="auto">
          <a:xfrm>
            <a:off x="5915559" y="1535118"/>
            <a:ext cx="1170508" cy="2486915"/>
          </a:xfrm>
          <a:prstGeom prst="roundRect">
            <a:avLst>
              <a:gd name="adj" fmla="val 7655"/>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9525">
            <a:noFill/>
            <a:round/>
            <a:headEnd/>
            <a:tailEnd/>
          </a:ln>
          <a:effectLst>
            <a:outerShdw blurRad="50800" dist="38100" dir="8100000" algn="tr" rotWithShape="0">
              <a:prstClr val="black">
                <a:alpha val="40000"/>
              </a:prstClr>
            </a:outerShdw>
          </a:effectLst>
        </p:spPr>
        <p:txBody>
          <a:bodyPr/>
          <a:lstStyle/>
          <a:p>
            <a:pPr algn="ctr" fontAlgn="auto">
              <a:spcBef>
                <a:spcPts val="0"/>
              </a:spcBef>
              <a:spcAft>
                <a:spcPts val="0"/>
              </a:spcAft>
              <a:defRPr/>
            </a:pPr>
            <a:r>
              <a:rPr lang="en-US" sz="2800" b="1" i="1">
                <a:solidFill>
                  <a:srgbClr val="C00000"/>
                </a:solidFill>
                <a:latin typeface="Times New Roman" pitchFamily="18" charset="0"/>
                <a:cs typeface="Times New Roman" pitchFamily="18" charset="0"/>
              </a:rPr>
              <a:t>Sức mạnh của gươm thần:</a:t>
            </a:r>
            <a:endParaRPr lang="en-US" sz="2800">
              <a:solidFill>
                <a:srgbClr val="C00000"/>
              </a:solidFill>
              <a:latin typeface="Times New Roman" pitchFamily="18" charset="0"/>
              <a:cs typeface="Times New Roman" pitchFamily="18" charset="0"/>
            </a:endParaRPr>
          </a:p>
        </p:txBody>
      </p:sp>
      <p:grpSp>
        <p:nvGrpSpPr>
          <p:cNvPr id="6" name="Group 5"/>
          <p:cNvGrpSpPr/>
          <p:nvPr/>
        </p:nvGrpSpPr>
        <p:grpSpPr>
          <a:xfrm>
            <a:off x="923690" y="3356992"/>
            <a:ext cx="5057829" cy="724305"/>
            <a:chOff x="923690" y="3356992"/>
            <a:chExt cx="5057829" cy="724305"/>
          </a:xfrm>
        </p:grpSpPr>
        <p:sp>
          <p:nvSpPr>
            <p:cNvPr id="42" name="íŝḷiḋé">
              <a:extLst>
                <a:ext uri="{FF2B5EF4-FFF2-40B4-BE49-F238E27FC236}">
                  <a16:creationId xmlns:a16="http://schemas.microsoft.com/office/drawing/2014/main" id="{B79EEEA1-3D82-40CA-BA38-D983CB5B735A}"/>
                </a:ext>
              </a:extLst>
            </p:cNvPr>
            <p:cNvSpPr txBox="1"/>
            <p:nvPr/>
          </p:nvSpPr>
          <p:spPr>
            <a:xfrm>
              <a:off x="1288366" y="3356992"/>
              <a:ext cx="4693153" cy="724305"/>
            </a:xfrm>
            <a:prstGeom prst="rect">
              <a:avLst/>
            </a:prstGeom>
            <a:noFill/>
          </p:spPr>
          <p:txBody>
            <a:bodyPr wrap="square" lIns="144000" tIns="0" rIns="14400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defRPr/>
              </a:pPr>
              <a:r>
                <a:rPr lang="vi-VN" altLang="zh-CN" sz="2400">
                  <a:solidFill>
                    <a:srgbClr val="000000">
                      <a:lumMod val="100000"/>
                    </a:srgbClr>
                  </a:solidFill>
                  <a:latin typeface="Corbel" panose="020B0503020204020204"/>
                  <a:ea typeface="字魂105号-简雅黑" panose="00000500000000000000" pitchFamily="2" charset="-122"/>
                  <a:sym typeface="字魂105号-简雅黑" panose="00000500000000000000" pitchFamily="2" charset="-122"/>
                </a:rPr>
                <a:t>Từ tư thế bị động chuyển sang chủ động đánh giặc</a:t>
              </a:r>
              <a:endParaRPr kumimoji="0" lang="zh-CN" altLang="en-US" sz="2400" b="0" i="0" u="none" strike="noStrike" kern="1200" cap="none" spc="0" normalizeH="0" baseline="0" noProof="0" dirty="0">
                <a:ln>
                  <a:noFill/>
                </a:ln>
                <a:solidFill>
                  <a:srgbClr val="000000">
                    <a:lumMod val="100000"/>
                  </a:srgbClr>
                </a:solidFill>
                <a:effectLst/>
                <a:uLnTx/>
                <a:uFillTx/>
                <a:latin typeface="Corbel" panose="020B0503020204020204"/>
                <a:ea typeface="字魂105号-简雅黑" panose="00000500000000000000" pitchFamily="2" charset="-122"/>
                <a:cs typeface="+mn-cs"/>
                <a:sym typeface="字魂105号-简雅黑" panose="00000500000000000000" pitchFamily="2" charset="-122"/>
              </a:endParaRPr>
            </a:p>
          </p:txBody>
        </p:sp>
        <p:grpSp>
          <p:nvGrpSpPr>
            <p:cNvPr id="43" name="Group 42"/>
            <p:cNvGrpSpPr/>
            <p:nvPr/>
          </p:nvGrpSpPr>
          <p:grpSpPr>
            <a:xfrm>
              <a:off x="923690" y="3416257"/>
              <a:ext cx="398365" cy="611881"/>
              <a:chOff x="1606648" y="2561532"/>
              <a:chExt cx="398365" cy="611881"/>
            </a:xfrm>
          </p:grpSpPr>
          <p:sp>
            <p:nvSpPr>
              <p:cNvPr id="44" name="Rounded Rectangle 43"/>
              <p:cNvSpPr/>
              <p:nvPr/>
            </p:nvSpPr>
            <p:spPr bwMode="auto">
              <a:xfrm>
                <a:off x="1606648" y="2627586"/>
                <a:ext cx="355502" cy="420414"/>
              </a:xfrm>
              <a:prstGeom prst="roundRect">
                <a:avLst/>
              </a:prstGeom>
              <a:solidFill>
                <a:schemeClr val="bg1">
                  <a:lumMod val="65000"/>
                </a:schemeClr>
              </a:solidFill>
              <a:ln w="9525">
                <a:solidFill>
                  <a:schemeClr val="bg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p:txBody>
          </p:sp>
          <p:grpSp>
            <p:nvGrpSpPr>
              <p:cNvPr id="45" name="Group 24"/>
              <p:cNvGrpSpPr>
                <a:grpSpLocks/>
              </p:cNvGrpSpPr>
              <p:nvPr/>
            </p:nvGrpSpPr>
            <p:grpSpPr bwMode="auto">
              <a:xfrm>
                <a:off x="1630909" y="2561532"/>
                <a:ext cx="374104" cy="611881"/>
                <a:chOff x="1150938" y="3251200"/>
                <a:chExt cx="2532063" cy="3500438"/>
              </a:xfrm>
            </p:grpSpPr>
            <p:sp>
              <p:nvSpPr>
                <p:cNvPr id="46" name="Freeform 12"/>
                <p:cNvSpPr>
                  <a:spLocks/>
                </p:cNvSpPr>
                <p:nvPr/>
              </p:nvSpPr>
              <p:spPr bwMode="auto">
                <a:xfrm>
                  <a:off x="1192213" y="3286125"/>
                  <a:ext cx="2490788" cy="3465513"/>
                </a:xfrm>
                <a:custGeom>
                  <a:avLst/>
                  <a:gdLst>
                    <a:gd name="T0" fmla="*/ 327 w 664"/>
                    <a:gd name="T1" fmla="*/ 550 h 924"/>
                    <a:gd name="T2" fmla="*/ 91 w 664"/>
                    <a:gd name="T3" fmla="*/ 261 h 924"/>
                    <a:gd name="T4" fmla="*/ 26 w 664"/>
                    <a:gd name="T5" fmla="*/ 354 h 924"/>
                    <a:gd name="T6" fmla="*/ 270 w 664"/>
                    <a:gd name="T7" fmla="*/ 635 h 924"/>
                    <a:gd name="T8" fmla="*/ 664 w 664"/>
                    <a:gd name="T9" fmla="*/ 171 h 924"/>
                    <a:gd name="T10" fmla="*/ 526 w 664"/>
                    <a:gd name="T11" fmla="*/ 59 h 924"/>
                    <a:gd name="T12" fmla="*/ 461 w 664"/>
                    <a:gd name="T13" fmla="*/ 190 h 924"/>
                    <a:gd name="T14" fmla="*/ 327 w 664"/>
                    <a:gd name="T15" fmla="*/ 550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0"/>
                      </a:moveTo>
                      <a:cubicBezTo>
                        <a:pt x="327" y="550"/>
                        <a:pt x="187" y="267"/>
                        <a:pt x="91" y="261"/>
                      </a:cubicBezTo>
                      <a:cubicBezTo>
                        <a:pt x="0" y="255"/>
                        <a:pt x="13" y="338"/>
                        <a:pt x="26" y="354"/>
                      </a:cubicBezTo>
                      <a:cubicBezTo>
                        <a:pt x="68" y="267"/>
                        <a:pt x="159" y="345"/>
                        <a:pt x="270" y="635"/>
                      </a:cubicBezTo>
                      <a:cubicBezTo>
                        <a:pt x="382" y="924"/>
                        <a:pt x="515" y="20"/>
                        <a:pt x="664" y="171"/>
                      </a:cubicBezTo>
                      <a:cubicBezTo>
                        <a:pt x="655" y="0"/>
                        <a:pt x="575" y="6"/>
                        <a:pt x="526" y="59"/>
                      </a:cubicBezTo>
                      <a:cubicBezTo>
                        <a:pt x="512" y="75"/>
                        <a:pt x="488" y="126"/>
                        <a:pt x="461" y="190"/>
                      </a:cubicBezTo>
                      <a:lnTo>
                        <a:pt x="327"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47" name="Freeform 13"/>
                <p:cNvSpPr>
                  <a:spLocks/>
                </p:cNvSpPr>
                <p:nvPr/>
              </p:nvSpPr>
              <p:spPr bwMode="auto">
                <a:xfrm>
                  <a:off x="1150938" y="3251200"/>
                  <a:ext cx="2490788" cy="3465513"/>
                </a:xfrm>
                <a:custGeom>
                  <a:avLst/>
                  <a:gdLst>
                    <a:gd name="T0" fmla="*/ 327 w 664"/>
                    <a:gd name="T1" fmla="*/ 551 h 924"/>
                    <a:gd name="T2" fmla="*/ 91 w 664"/>
                    <a:gd name="T3" fmla="*/ 261 h 924"/>
                    <a:gd name="T4" fmla="*/ 26 w 664"/>
                    <a:gd name="T5" fmla="*/ 355 h 924"/>
                    <a:gd name="T6" fmla="*/ 270 w 664"/>
                    <a:gd name="T7" fmla="*/ 635 h 924"/>
                    <a:gd name="T8" fmla="*/ 664 w 664"/>
                    <a:gd name="T9" fmla="*/ 171 h 924"/>
                    <a:gd name="T10" fmla="*/ 527 w 664"/>
                    <a:gd name="T11" fmla="*/ 59 h 924"/>
                    <a:gd name="T12" fmla="*/ 462 w 664"/>
                    <a:gd name="T13" fmla="*/ 190 h 924"/>
                    <a:gd name="T14" fmla="*/ 327 w 664"/>
                    <a:gd name="T15" fmla="*/ 551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1"/>
                      </a:moveTo>
                      <a:cubicBezTo>
                        <a:pt x="327" y="551"/>
                        <a:pt x="187" y="267"/>
                        <a:pt x="91" y="261"/>
                      </a:cubicBezTo>
                      <a:cubicBezTo>
                        <a:pt x="0" y="256"/>
                        <a:pt x="13" y="338"/>
                        <a:pt x="26" y="355"/>
                      </a:cubicBezTo>
                      <a:cubicBezTo>
                        <a:pt x="68" y="267"/>
                        <a:pt x="159" y="346"/>
                        <a:pt x="270" y="635"/>
                      </a:cubicBezTo>
                      <a:cubicBezTo>
                        <a:pt x="382" y="924"/>
                        <a:pt x="515" y="20"/>
                        <a:pt x="664" y="171"/>
                      </a:cubicBezTo>
                      <a:cubicBezTo>
                        <a:pt x="655" y="0"/>
                        <a:pt x="575" y="7"/>
                        <a:pt x="527" y="59"/>
                      </a:cubicBezTo>
                      <a:cubicBezTo>
                        <a:pt x="512" y="75"/>
                        <a:pt x="488" y="126"/>
                        <a:pt x="462" y="190"/>
                      </a:cubicBezTo>
                      <a:lnTo>
                        <a:pt x="327" y="551"/>
                      </a:lnTo>
                      <a:close/>
                    </a:path>
                  </a:pathLst>
                </a:custGeom>
                <a:gradFill rotWithShape="1">
                  <a:gsLst>
                    <a:gs pos="0">
                      <a:srgbClr val="9F5800"/>
                    </a:gs>
                    <a:gs pos="50000">
                      <a:srgbClr val="E48200"/>
                    </a:gs>
                    <a:gs pos="100000">
                      <a:srgbClr val="FF9C0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grpSp>
        </p:grpSp>
      </p:grpSp>
      <p:grpSp>
        <p:nvGrpSpPr>
          <p:cNvPr id="7" name="Group 6"/>
          <p:cNvGrpSpPr/>
          <p:nvPr/>
        </p:nvGrpSpPr>
        <p:grpSpPr>
          <a:xfrm>
            <a:off x="934745" y="4221088"/>
            <a:ext cx="5625220" cy="611881"/>
            <a:chOff x="934745" y="4221088"/>
            <a:chExt cx="5625220" cy="611881"/>
          </a:xfrm>
        </p:grpSpPr>
        <p:grpSp>
          <p:nvGrpSpPr>
            <p:cNvPr id="48" name="Group 47"/>
            <p:cNvGrpSpPr/>
            <p:nvPr/>
          </p:nvGrpSpPr>
          <p:grpSpPr>
            <a:xfrm>
              <a:off x="934745" y="4221088"/>
              <a:ext cx="398365" cy="611881"/>
              <a:chOff x="1606648" y="2561532"/>
              <a:chExt cx="398365" cy="611881"/>
            </a:xfrm>
          </p:grpSpPr>
          <p:sp>
            <p:nvSpPr>
              <p:cNvPr id="49" name="Rounded Rectangle 48"/>
              <p:cNvSpPr/>
              <p:nvPr/>
            </p:nvSpPr>
            <p:spPr bwMode="auto">
              <a:xfrm>
                <a:off x="1606648" y="2627586"/>
                <a:ext cx="355502" cy="420414"/>
              </a:xfrm>
              <a:prstGeom prst="roundRect">
                <a:avLst/>
              </a:prstGeom>
              <a:solidFill>
                <a:schemeClr val="bg1">
                  <a:lumMod val="65000"/>
                </a:schemeClr>
              </a:solidFill>
              <a:ln w="9525">
                <a:solidFill>
                  <a:schemeClr val="bg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a:p>
                <a:pPr algn="ctr" fontAlgn="auto">
                  <a:spcBef>
                    <a:spcPts val="0"/>
                  </a:spcBef>
                  <a:spcAft>
                    <a:spcPts val="0"/>
                  </a:spcAft>
                  <a:defRPr/>
                </a:pPr>
                <a:endParaRPr lang="en-US" dirty="0">
                  <a:solidFill>
                    <a:schemeClr val="tx2"/>
                  </a:solidFill>
                  <a:latin typeface="+mn-lt"/>
                  <a:cs typeface="+mn-cs"/>
                </a:endParaRPr>
              </a:p>
            </p:txBody>
          </p:sp>
          <p:grpSp>
            <p:nvGrpSpPr>
              <p:cNvPr id="50" name="Group 24"/>
              <p:cNvGrpSpPr>
                <a:grpSpLocks/>
              </p:cNvGrpSpPr>
              <p:nvPr/>
            </p:nvGrpSpPr>
            <p:grpSpPr bwMode="auto">
              <a:xfrm>
                <a:off x="1630909" y="2561532"/>
                <a:ext cx="374104" cy="611881"/>
                <a:chOff x="1150938" y="3251200"/>
                <a:chExt cx="2532063" cy="3500438"/>
              </a:xfrm>
            </p:grpSpPr>
            <p:sp>
              <p:nvSpPr>
                <p:cNvPr id="51" name="Freeform 12"/>
                <p:cNvSpPr>
                  <a:spLocks/>
                </p:cNvSpPr>
                <p:nvPr/>
              </p:nvSpPr>
              <p:spPr bwMode="auto">
                <a:xfrm>
                  <a:off x="1192213" y="3286125"/>
                  <a:ext cx="2490788" cy="3465513"/>
                </a:xfrm>
                <a:custGeom>
                  <a:avLst/>
                  <a:gdLst>
                    <a:gd name="T0" fmla="*/ 327 w 664"/>
                    <a:gd name="T1" fmla="*/ 550 h 924"/>
                    <a:gd name="T2" fmla="*/ 91 w 664"/>
                    <a:gd name="T3" fmla="*/ 261 h 924"/>
                    <a:gd name="T4" fmla="*/ 26 w 664"/>
                    <a:gd name="T5" fmla="*/ 354 h 924"/>
                    <a:gd name="T6" fmla="*/ 270 w 664"/>
                    <a:gd name="T7" fmla="*/ 635 h 924"/>
                    <a:gd name="T8" fmla="*/ 664 w 664"/>
                    <a:gd name="T9" fmla="*/ 171 h 924"/>
                    <a:gd name="T10" fmla="*/ 526 w 664"/>
                    <a:gd name="T11" fmla="*/ 59 h 924"/>
                    <a:gd name="T12" fmla="*/ 461 w 664"/>
                    <a:gd name="T13" fmla="*/ 190 h 924"/>
                    <a:gd name="T14" fmla="*/ 327 w 664"/>
                    <a:gd name="T15" fmla="*/ 550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0"/>
                      </a:moveTo>
                      <a:cubicBezTo>
                        <a:pt x="327" y="550"/>
                        <a:pt x="187" y="267"/>
                        <a:pt x="91" y="261"/>
                      </a:cubicBezTo>
                      <a:cubicBezTo>
                        <a:pt x="0" y="255"/>
                        <a:pt x="13" y="338"/>
                        <a:pt x="26" y="354"/>
                      </a:cubicBezTo>
                      <a:cubicBezTo>
                        <a:pt x="68" y="267"/>
                        <a:pt x="159" y="345"/>
                        <a:pt x="270" y="635"/>
                      </a:cubicBezTo>
                      <a:cubicBezTo>
                        <a:pt x="382" y="924"/>
                        <a:pt x="515" y="20"/>
                        <a:pt x="664" y="171"/>
                      </a:cubicBezTo>
                      <a:cubicBezTo>
                        <a:pt x="655" y="0"/>
                        <a:pt x="575" y="6"/>
                        <a:pt x="526" y="59"/>
                      </a:cubicBezTo>
                      <a:cubicBezTo>
                        <a:pt x="512" y="75"/>
                        <a:pt x="488" y="126"/>
                        <a:pt x="461" y="190"/>
                      </a:cubicBezTo>
                      <a:lnTo>
                        <a:pt x="327"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solidFill>
                    <a:latin typeface="Calibri" pitchFamily="34" charset="0"/>
                  </a:endParaRPr>
                </a:p>
              </p:txBody>
            </p:sp>
            <p:sp>
              <p:nvSpPr>
                <p:cNvPr id="52" name="Freeform 13"/>
                <p:cNvSpPr>
                  <a:spLocks/>
                </p:cNvSpPr>
                <p:nvPr/>
              </p:nvSpPr>
              <p:spPr bwMode="auto">
                <a:xfrm>
                  <a:off x="1150938" y="3251200"/>
                  <a:ext cx="2490788" cy="3465513"/>
                </a:xfrm>
                <a:custGeom>
                  <a:avLst/>
                  <a:gdLst>
                    <a:gd name="T0" fmla="*/ 327 w 664"/>
                    <a:gd name="T1" fmla="*/ 551 h 924"/>
                    <a:gd name="T2" fmla="*/ 91 w 664"/>
                    <a:gd name="T3" fmla="*/ 261 h 924"/>
                    <a:gd name="T4" fmla="*/ 26 w 664"/>
                    <a:gd name="T5" fmla="*/ 355 h 924"/>
                    <a:gd name="T6" fmla="*/ 270 w 664"/>
                    <a:gd name="T7" fmla="*/ 635 h 924"/>
                    <a:gd name="T8" fmla="*/ 664 w 664"/>
                    <a:gd name="T9" fmla="*/ 171 h 924"/>
                    <a:gd name="T10" fmla="*/ 527 w 664"/>
                    <a:gd name="T11" fmla="*/ 59 h 924"/>
                    <a:gd name="T12" fmla="*/ 462 w 664"/>
                    <a:gd name="T13" fmla="*/ 190 h 924"/>
                    <a:gd name="T14" fmla="*/ 327 w 664"/>
                    <a:gd name="T15" fmla="*/ 551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1"/>
                      </a:moveTo>
                      <a:cubicBezTo>
                        <a:pt x="327" y="551"/>
                        <a:pt x="187" y="267"/>
                        <a:pt x="91" y="261"/>
                      </a:cubicBezTo>
                      <a:cubicBezTo>
                        <a:pt x="0" y="256"/>
                        <a:pt x="13" y="338"/>
                        <a:pt x="26" y="355"/>
                      </a:cubicBezTo>
                      <a:cubicBezTo>
                        <a:pt x="68" y="267"/>
                        <a:pt x="159" y="346"/>
                        <a:pt x="270" y="635"/>
                      </a:cubicBezTo>
                      <a:cubicBezTo>
                        <a:pt x="382" y="924"/>
                        <a:pt x="515" y="20"/>
                        <a:pt x="664" y="171"/>
                      </a:cubicBezTo>
                      <a:cubicBezTo>
                        <a:pt x="655" y="0"/>
                        <a:pt x="575" y="7"/>
                        <a:pt x="527" y="59"/>
                      </a:cubicBezTo>
                      <a:cubicBezTo>
                        <a:pt x="512" y="75"/>
                        <a:pt x="488" y="126"/>
                        <a:pt x="462" y="190"/>
                      </a:cubicBezTo>
                      <a:lnTo>
                        <a:pt x="327" y="551"/>
                      </a:lnTo>
                      <a:close/>
                    </a:path>
                  </a:pathLst>
                </a:custGeom>
                <a:gradFill rotWithShape="1">
                  <a:gsLst>
                    <a:gs pos="0">
                      <a:srgbClr val="9F5800"/>
                    </a:gs>
                    <a:gs pos="50000">
                      <a:srgbClr val="E48200"/>
                    </a:gs>
                    <a:gs pos="100000">
                      <a:srgbClr val="FF9C00"/>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chemeClr val="tx2"/>
                    </a:solidFill>
                    <a:latin typeface="Calibri" pitchFamily="34" charset="0"/>
                  </a:endParaRPr>
                </a:p>
              </p:txBody>
            </p:sp>
          </p:grpSp>
        </p:grpSp>
        <p:sp>
          <p:nvSpPr>
            <p:cNvPr id="53" name="Rectangle 52"/>
            <p:cNvSpPr/>
            <p:nvPr/>
          </p:nvSpPr>
          <p:spPr>
            <a:xfrm>
              <a:off x="1343472" y="4255238"/>
              <a:ext cx="5216493" cy="461665"/>
            </a:xfrm>
            <a:prstGeom prst="rect">
              <a:avLst/>
            </a:prstGeom>
          </p:spPr>
          <p:txBody>
            <a:bodyPr wrap="none">
              <a:spAutoFit/>
            </a:bodyPr>
            <a:lstStyle/>
            <a:p>
              <a:r>
                <a:rPr lang="vi-VN" sz="2400">
                  <a:solidFill>
                    <a:schemeClr val="tx2"/>
                  </a:solidFill>
                  <a:latin typeface="Corbel" panose="020B0503020204020204" pitchFamily="34" charset="0"/>
                </a:rPr>
                <a:t>Gươm thần mở đường cho chiến thắng </a:t>
              </a:r>
              <a:endParaRPr lang="en-US" sz="2400">
                <a:solidFill>
                  <a:schemeClr val="tx2"/>
                </a:solidFill>
                <a:latin typeface="Corbel" panose="020B0503020204020204" pitchFamily="34" charset="0"/>
              </a:endParaRPr>
            </a:p>
          </p:txBody>
        </p:sp>
      </p:grpSp>
      <p:grpSp>
        <p:nvGrpSpPr>
          <p:cNvPr id="8" name="Group 7"/>
          <p:cNvGrpSpPr/>
          <p:nvPr/>
        </p:nvGrpSpPr>
        <p:grpSpPr>
          <a:xfrm>
            <a:off x="7296515" y="2564904"/>
            <a:ext cx="4707245" cy="636884"/>
            <a:chOff x="7296515" y="2564904"/>
            <a:chExt cx="4707245" cy="636884"/>
          </a:xfrm>
        </p:grpSpPr>
        <p:grpSp>
          <p:nvGrpSpPr>
            <p:cNvPr id="31" name="Group 30"/>
            <p:cNvGrpSpPr/>
            <p:nvPr/>
          </p:nvGrpSpPr>
          <p:grpSpPr>
            <a:xfrm>
              <a:off x="7296515" y="2564904"/>
              <a:ext cx="392267" cy="619003"/>
              <a:chOff x="1143000" y="838200"/>
              <a:chExt cx="862013" cy="1192213"/>
            </a:xfrm>
          </p:grpSpPr>
          <p:sp>
            <p:nvSpPr>
              <p:cNvPr id="32" name="Rounded Rectangle 31"/>
              <p:cNvSpPr/>
              <p:nvPr/>
            </p:nvSpPr>
            <p:spPr bwMode="auto">
              <a:xfrm>
                <a:off x="1143000" y="1085850"/>
                <a:ext cx="819150" cy="819150"/>
              </a:xfrm>
              <a:prstGeom prst="roundRect">
                <a:avLst/>
              </a:prstGeom>
              <a:solidFill>
                <a:schemeClr val="bg1">
                  <a:lumMod val="65000"/>
                </a:schemeClr>
              </a:solidFill>
              <a:ln w="9525">
                <a:solidFill>
                  <a:schemeClr val="bg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p:txBody>
          </p:sp>
          <p:grpSp>
            <p:nvGrpSpPr>
              <p:cNvPr id="33" name="Group 24"/>
              <p:cNvGrpSpPr>
                <a:grpSpLocks/>
              </p:cNvGrpSpPr>
              <p:nvPr/>
            </p:nvGrpSpPr>
            <p:grpSpPr bwMode="auto">
              <a:xfrm>
                <a:off x="1143000" y="838200"/>
                <a:ext cx="862013" cy="1192213"/>
                <a:chOff x="1150938" y="3251200"/>
                <a:chExt cx="2532063" cy="3500438"/>
              </a:xfrm>
            </p:grpSpPr>
            <p:sp>
              <p:nvSpPr>
                <p:cNvPr id="34" name="Freeform 7"/>
                <p:cNvSpPr>
                  <a:spLocks/>
                </p:cNvSpPr>
                <p:nvPr/>
              </p:nvSpPr>
              <p:spPr bwMode="auto">
                <a:xfrm>
                  <a:off x="1192213" y="3286125"/>
                  <a:ext cx="2490788" cy="3465513"/>
                </a:xfrm>
                <a:custGeom>
                  <a:avLst/>
                  <a:gdLst>
                    <a:gd name="T0" fmla="*/ 327 w 664"/>
                    <a:gd name="T1" fmla="*/ 550 h 924"/>
                    <a:gd name="T2" fmla="*/ 91 w 664"/>
                    <a:gd name="T3" fmla="*/ 261 h 924"/>
                    <a:gd name="T4" fmla="*/ 26 w 664"/>
                    <a:gd name="T5" fmla="*/ 354 h 924"/>
                    <a:gd name="T6" fmla="*/ 270 w 664"/>
                    <a:gd name="T7" fmla="*/ 635 h 924"/>
                    <a:gd name="T8" fmla="*/ 664 w 664"/>
                    <a:gd name="T9" fmla="*/ 171 h 924"/>
                    <a:gd name="T10" fmla="*/ 526 w 664"/>
                    <a:gd name="T11" fmla="*/ 59 h 924"/>
                    <a:gd name="T12" fmla="*/ 461 w 664"/>
                    <a:gd name="T13" fmla="*/ 190 h 924"/>
                    <a:gd name="T14" fmla="*/ 327 w 664"/>
                    <a:gd name="T15" fmla="*/ 550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0"/>
                      </a:moveTo>
                      <a:cubicBezTo>
                        <a:pt x="327" y="550"/>
                        <a:pt x="187" y="267"/>
                        <a:pt x="91" y="261"/>
                      </a:cubicBezTo>
                      <a:cubicBezTo>
                        <a:pt x="0" y="255"/>
                        <a:pt x="13" y="338"/>
                        <a:pt x="26" y="354"/>
                      </a:cubicBezTo>
                      <a:cubicBezTo>
                        <a:pt x="68" y="267"/>
                        <a:pt x="159" y="345"/>
                        <a:pt x="270" y="635"/>
                      </a:cubicBezTo>
                      <a:cubicBezTo>
                        <a:pt x="382" y="924"/>
                        <a:pt x="515" y="20"/>
                        <a:pt x="664" y="171"/>
                      </a:cubicBezTo>
                      <a:cubicBezTo>
                        <a:pt x="655" y="0"/>
                        <a:pt x="575" y="6"/>
                        <a:pt x="526" y="59"/>
                      </a:cubicBezTo>
                      <a:cubicBezTo>
                        <a:pt x="512" y="75"/>
                        <a:pt x="488" y="126"/>
                        <a:pt x="461" y="190"/>
                      </a:cubicBezTo>
                      <a:lnTo>
                        <a:pt x="327"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35" name="Freeform 34"/>
                <p:cNvSpPr>
                  <a:spLocks/>
                </p:cNvSpPr>
                <p:nvPr/>
              </p:nvSpPr>
              <p:spPr bwMode="auto">
                <a:xfrm>
                  <a:off x="1150938" y="3251200"/>
                  <a:ext cx="2490094" cy="3467809"/>
                </a:xfrm>
                <a:custGeom>
                  <a:avLst/>
                  <a:gdLst/>
                  <a:ahLst/>
                  <a:cxnLst>
                    <a:cxn ang="0">
                      <a:pos x="327" y="551"/>
                    </a:cxn>
                    <a:cxn ang="0">
                      <a:pos x="91" y="261"/>
                    </a:cxn>
                    <a:cxn ang="0">
                      <a:pos x="26" y="355"/>
                    </a:cxn>
                    <a:cxn ang="0">
                      <a:pos x="270" y="635"/>
                    </a:cxn>
                    <a:cxn ang="0">
                      <a:pos x="664" y="171"/>
                    </a:cxn>
                    <a:cxn ang="0">
                      <a:pos x="527" y="59"/>
                    </a:cxn>
                    <a:cxn ang="0">
                      <a:pos x="462" y="190"/>
                    </a:cxn>
                    <a:cxn ang="0">
                      <a:pos x="327" y="551"/>
                    </a:cxn>
                  </a:cxnLst>
                  <a:rect l="0" t="0" r="r" b="b"/>
                  <a:pathLst>
                    <a:path w="664" h="924">
                      <a:moveTo>
                        <a:pt x="327" y="551"/>
                      </a:moveTo>
                      <a:cubicBezTo>
                        <a:pt x="327" y="551"/>
                        <a:pt x="187" y="267"/>
                        <a:pt x="91" y="261"/>
                      </a:cubicBezTo>
                      <a:cubicBezTo>
                        <a:pt x="0" y="256"/>
                        <a:pt x="13" y="338"/>
                        <a:pt x="26" y="355"/>
                      </a:cubicBezTo>
                      <a:cubicBezTo>
                        <a:pt x="68" y="267"/>
                        <a:pt x="159" y="346"/>
                        <a:pt x="270" y="635"/>
                      </a:cubicBezTo>
                      <a:cubicBezTo>
                        <a:pt x="382" y="924"/>
                        <a:pt x="515" y="20"/>
                        <a:pt x="664" y="171"/>
                      </a:cubicBezTo>
                      <a:cubicBezTo>
                        <a:pt x="655" y="0"/>
                        <a:pt x="575" y="7"/>
                        <a:pt x="527" y="59"/>
                      </a:cubicBezTo>
                      <a:cubicBezTo>
                        <a:pt x="512" y="75"/>
                        <a:pt x="488" y="126"/>
                        <a:pt x="462" y="190"/>
                      </a:cubicBezTo>
                      <a:lnTo>
                        <a:pt x="327" y="551"/>
                      </a:lnTo>
                      <a:close/>
                    </a:path>
                  </a:pathLst>
                </a:custGeom>
                <a:solidFill>
                  <a:srgbClr val="0070C0"/>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sp>
          <p:nvSpPr>
            <p:cNvPr id="54" name="Rectangle 53"/>
            <p:cNvSpPr/>
            <p:nvPr/>
          </p:nvSpPr>
          <p:spPr>
            <a:xfrm>
              <a:off x="7806157" y="2740123"/>
              <a:ext cx="4197603" cy="461665"/>
            </a:xfrm>
            <a:prstGeom prst="rect">
              <a:avLst/>
            </a:prstGeom>
          </p:spPr>
          <p:txBody>
            <a:bodyPr wrap="square">
              <a:spAutoFit/>
            </a:bodyPr>
            <a:lstStyle/>
            <a:p>
              <a:r>
                <a:rPr lang="vi-VN" sz="2400">
                  <a:solidFill>
                    <a:schemeClr val="tx2"/>
                  </a:solidFill>
                  <a:latin typeface="Corbel" panose="020B0503020204020204" pitchFamily="34" charset="0"/>
                </a:rPr>
                <a:t>Quân Minh sợ hãi</a:t>
              </a:r>
              <a:endParaRPr lang="en-US" sz="2400">
                <a:solidFill>
                  <a:schemeClr val="tx2"/>
                </a:solidFill>
                <a:latin typeface="Corbel" panose="020B0503020204020204" pitchFamily="34" charset="0"/>
              </a:endParaRPr>
            </a:p>
          </p:txBody>
        </p:sp>
      </p:grpSp>
      <p:grpSp>
        <p:nvGrpSpPr>
          <p:cNvPr id="9" name="Group 8"/>
          <p:cNvGrpSpPr/>
          <p:nvPr/>
        </p:nvGrpSpPr>
        <p:grpSpPr>
          <a:xfrm>
            <a:off x="7307344" y="3390091"/>
            <a:ext cx="4718072" cy="830997"/>
            <a:chOff x="7307344" y="3390091"/>
            <a:chExt cx="4718072" cy="830997"/>
          </a:xfrm>
        </p:grpSpPr>
        <p:grpSp>
          <p:nvGrpSpPr>
            <p:cNvPr id="55" name="Group 54"/>
            <p:cNvGrpSpPr/>
            <p:nvPr/>
          </p:nvGrpSpPr>
          <p:grpSpPr>
            <a:xfrm>
              <a:off x="7307344" y="3469462"/>
              <a:ext cx="392267" cy="619003"/>
              <a:chOff x="1143000" y="838200"/>
              <a:chExt cx="862013" cy="1192213"/>
            </a:xfrm>
          </p:grpSpPr>
          <p:sp>
            <p:nvSpPr>
              <p:cNvPr id="56" name="Rounded Rectangle 55"/>
              <p:cNvSpPr/>
              <p:nvPr/>
            </p:nvSpPr>
            <p:spPr bwMode="auto">
              <a:xfrm>
                <a:off x="1143000" y="1085850"/>
                <a:ext cx="819150" cy="819150"/>
              </a:xfrm>
              <a:prstGeom prst="roundRect">
                <a:avLst/>
              </a:prstGeom>
              <a:solidFill>
                <a:schemeClr val="bg1">
                  <a:lumMod val="65000"/>
                </a:schemeClr>
              </a:solidFill>
              <a:ln w="9525">
                <a:solidFill>
                  <a:schemeClr val="bg1"/>
                </a:solidFill>
                <a:round/>
                <a:headEnd/>
                <a:tailEnd/>
              </a:ln>
              <a:effectLst>
                <a:outerShdw blurRad="50800" dist="38100" dir="2700000" algn="tl" rotWithShape="0">
                  <a:prstClr val="black">
                    <a:alpha val="40000"/>
                  </a:prstClr>
                </a:outerShdw>
              </a:effectLst>
            </p:spPr>
            <p:txBody>
              <a:bodyPr/>
              <a:lstStyle/>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a:p>
                <a:pPr algn="ctr" fontAlgn="auto">
                  <a:spcBef>
                    <a:spcPts val="0"/>
                  </a:spcBef>
                  <a:spcAft>
                    <a:spcPts val="0"/>
                  </a:spcAft>
                  <a:defRPr/>
                </a:pPr>
                <a:endParaRPr lang="en-US" dirty="0">
                  <a:latin typeface="+mn-lt"/>
                  <a:cs typeface="+mn-cs"/>
                </a:endParaRPr>
              </a:p>
            </p:txBody>
          </p:sp>
          <p:grpSp>
            <p:nvGrpSpPr>
              <p:cNvPr id="57" name="Group 24"/>
              <p:cNvGrpSpPr>
                <a:grpSpLocks/>
              </p:cNvGrpSpPr>
              <p:nvPr/>
            </p:nvGrpSpPr>
            <p:grpSpPr bwMode="auto">
              <a:xfrm>
                <a:off x="1143000" y="838200"/>
                <a:ext cx="862013" cy="1192213"/>
                <a:chOff x="1150938" y="3251200"/>
                <a:chExt cx="2532063" cy="3500438"/>
              </a:xfrm>
            </p:grpSpPr>
            <p:sp>
              <p:nvSpPr>
                <p:cNvPr id="58" name="Freeform 7"/>
                <p:cNvSpPr>
                  <a:spLocks/>
                </p:cNvSpPr>
                <p:nvPr/>
              </p:nvSpPr>
              <p:spPr bwMode="auto">
                <a:xfrm>
                  <a:off x="1192213" y="3286125"/>
                  <a:ext cx="2490788" cy="3465513"/>
                </a:xfrm>
                <a:custGeom>
                  <a:avLst/>
                  <a:gdLst>
                    <a:gd name="T0" fmla="*/ 327 w 664"/>
                    <a:gd name="T1" fmla="*/ 550 h 924"/>
                    <a:gd name="T2" fmla="*/ 91 w 664"/>
                    <a:gd name="T3" fmla="*/ 261 h 924"/>
                    <a:gd name="T4" fmla="*/ 26 w 664"/>
                    <a:gd name="T5" fmla="*/ 354 h 924"/>
                    <a:gd name="T6" fmla="*/ 270 w 664"/>
                    <a:gd name="T7" fmla="*/ 635 h 924"/>
                    <a:gd name="T8" fmla="*/ 664 w 664"/>
                    <a:gd name="T9" fmla="*/ 171 h 924"/>
                    <a:gd name="T10" fmla="*/ 526 w 664"/>
                    <a:gd name="T11" fmla="*/ 59 h 924"/>
                    <a:gd name="T12" fmla="*/ 461 w 664"/>
                    <a:gd name="T13" fmla="*/ 190 h 924"/>
                    <a:gd name="T14" fmla="*/ 327 w 664"/>
                    <a:gd name="T15" fmla="*/ 550 h 924"/>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924"/>
                    <a:gd name="T26" fmla="*/ 664 w 664"/>
                    <a:gd name="T27" fmla="*/ 924 h 9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924">
                      <a:moveTo>
                        <a:pt x="327" y="550"/>
                      </a:moveTo>
                      <a:cubicBezTo>
                        <a:pt x="327" y="550"/>
                        <a:pt x="187" y="267"/>
                        <a:pt x="91" y="261"/>
                      </a:cubicBezTo>
                      <a:cubicBezTo>
                        <a:pt x="0" y="255"/>
                        <a:pt x="13" y="338"/>
                        <a:pt x="26" y="354"/>
                      </a:cubicBezTo>
                      <a:cubicBezTo>
                        <a:pt x="68" y="267"/>
                        <a:pt x="159" y="345"/>
                        <a:pt x="270" y="635"/>
                      </a:cubicBezTo>
                      <a:cubicBezTo>
                        <a:pt x="382" y="924"/>
                        <a:pt x="515" y="20"/>
                        <a:pt x="664" y="171"/>
                      </a:cubicBezTo>
                      <a:cubicBezTo>
                        <a:pt x="655" y="0"/>
                        <a:pt x="575" y="6"/>
                        <a:pt x="526" y="59"/>
                      </a:cubicBezTo>
                      <a:cubicBezTo>
                        <a:pt x="512" y="75"/>
                        <a:pt x="488" y="126"/>
                        <a:pt x="461" y="190"/>
                      </a:cubicBezTo>
                      <a:lnTo>
                        <a:pt x="327" y="5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itchFamily="34" charset="0"/>
                  </a:endParaRPr>
                </a:p>
              </p:txBody>
            </p:sp>
            <p:sp>
              <p:nvSpPr>
                <p:cNvPr id="59" name="Freeform 58"/>
                <p:cNvSpPr>
                  <a:spLocks/>
                </p:cNvSpPr>
                <p:nvPr/>
              </p:nvSpPr>
              <p:spPr bwMode="auto">
                <a:xfrm>
                  <a:off x="1150938" y="3251200"/>
                  <a:ext cx="2490094" cy="3467809"/>
                </a:xfrm>
                <a:custGeom>
                  <a:avLst/>
                  <a:gdLst/>
                  <a:ahLst/>
                  <a:cxnLst>
                    <a:cxn ang="0">
                      <a:pos x="327" y="551"/>
                    </a:cxn>
                    <a:cxn ang="0">
                      <a:pos x="91" y="261"/>
                    </a:cxn>
                    <a:cxn ang="0">
                      <a:pos x="26" y="355"/>
                    </a:cxn>
                    <a:cxn ang="0">
                      <a:pos x="270" y="635"/>
                    </a:cxn>
                    <a:cxn ang="0">
                      <a:pos x="664" y="171"/>
                    </a:cxn>
                    <a:cxn ang="0">
                      <a:pos x="527" y="59"/>
                    </a:cxn>
                    <a:cxn ang="0">
                      <a:pos x="462" y="190"/>
                    </a:cxn>
                    <a:cxn ang="0">
                      <a:pos x="327" y="551"/>
                    </a:cxn>
                  </a:cxnLst>
                  <a:rect l="0" t="0" r="r" b="b"/>
                  <a:pathLst>
                    <a:path w="664" h="924">
                      <a:moveTo>
                        <a:pt x="327" y="551"/>
                      </a:moveTo>
                      <a:cubicBezTo>
                        <a:pt x="327" y="551"/>
                        <a:pt x="187" y="267"/>
                        <a:pt x="91" y="261"/>
                      </a:cubicBezTo>
                      <a:cubicBezTo>
                        <a:pt x="0" y="256"/>
                        <a:pt x="13" y="338"/>
                        <a:pt x="26" y="355"/>
                      </a:cubicBezTo>
                      <a:cubicBezTo>
                        <a:pt x="68" y="267"/>
                        <a:pt x="159" y="346"/>
                        <a:pt x="270" y="635"/>
                      </a:cubicBezTo>
                      <a:cubicBezTo>
                        <a:pt x="382" y="924"/>
                        <a:pt x="515" y="20"/>
                        <a:pt x="664" y="171"/>
                      </a:cubicBezTo>
                      <a:cubicBezTo>
                        <a:pt x="655" y="0"/>
                        <a:pt x="575" y="7"/>
                        <a:pt x="527" y="59"/>
                      </a:cubicBezTo>
                      <a:cubicBezTo>
                        <a:pt x="512" y="75"/>
                        <a:pt x="488" y="126"/>
                        <a:pt x="462" y="190"/>
                      </a:cubicBezTo>
                      <a:lnTo>
                        <a:pt x="327" y="551"/>
                      </a:lnTo>
                      <a:close/>
                    </a:path>
                  </a:pathLst>
                </a:custGeom>
                <a:solidFill>
                  <a:srgbClr val="0070C0"/>
                </a:solidFill>
                <a:ln w="9525">
                  <a:noFill/>
                  <a:round/>
                  <a:headEnd/>
                  <a:tailEnd/>
                </a:ln>
              </p:spPr>
              <p:txBody>
                <a:bodyPr/>
                <a:lstStyle/>
                <a:p>
                  <a:pPr fontAlgn="auto">
                    <a:spcBef>
                      <a:spcPts val="0"/>
                    </a:spcBef>
                    <a:spcAft>
                      <a:spcPts val="0"/>
                    </a:spcAft>
                    <a:defRPr/>
                  </a:pPr>
                  <a:endParaRPr lang="en-US">
                    <a:latin typeface="+mn-lt"/>
                    <a:cs typeface="+mn-cs"/>
                  </a:endParaRPr>
                </a:p>
              </p:txBody>
            </p:sp>
          </p:grpSp>
        </p:grpSp>
        <p:sp>
          <p:nvSpPr>
            <p:cNvPr id="60" name="Rectangle 59"/>
            <p:cNvSpPr/>
            <p:nvPr/>
          </p:nvSpPr>
          <p:spPr>
            <a:xfrm>
              <a:off x="7827813" y="3390091"/>
              <a:ext cx="4197603" cy="830997"/>
            </a:xfrm>
            <a:prstGeom prst="rect">
              <a:avLst/>
            </a:prstGeom>
          </p:spPr>
          <p:txBody>
            <a:bodyPr wrap="square">
              <a:spAutoFit/>
            </a:bodyPr>
            <a:lstStyle/>
            <a:p>
              <a:r>
                <a:rPr lang="vi-VN" sz="2400">
                  <a:solidFill>
                    <a:schemeClr val="tx2"/>
                  </a:solidFill>
                  <a:latin typeface="Corbel" panose="020B0503020204020204" pitchFamily="34" charset="0"/>
                </a:rPr>
                <a:t>Quân Minh thua trận, rút quân về nước</a:t>
              </a:r>
              <a:endParaRPr lang="en-US" sz="2400">
                <a:solidFill>
                  <a:schemeClr val="tx2"/>
                </a:solidFill>
                <a:latin typeface="Corbel" panose="020B0503020204020204" pitchFamily="34" charset="0"/>
              </a:endParaRPr>
            </a:p>
          </p:txBody>
        </p:sp>
      </p:grpSp>
      <p:grpSp>
        <p:nvGrpSpPr>
          <p:cNvPr id="69" name="Group 68"/>
          <p:cNvGrpSpPr/>
          <p:nvPr/>
        </p:nvGrpSpPr>
        <p:grpSpPr>
          <a:xfrm>
            <a:off x="-4169" y="0"/>
            <a:ext cx="12196169" cy="843369"/>
            <a:chOff x="10001" y="-3780"/>
            <a:chExt cx="12196169" cy="843369"/>
          </a:xfrm>
        </p:grpSpPr>
        <p:grpSp>
          <p:nvGrpSpPr>
            <p:cNvPr id="70" name="Group 69"/>
            <p:cNvGrpSpPr/>
            <p:nvPr/>
          </p:nvGrpSpPr>
          <p:grpSpPr>
            <a:xfrm flipH="1">
              <a:off x="10001" y="-3780"/>
              <a:ext cx="11630615" cy="843369"/>
              <a:chOff x="-5709361" y="1570892"/>
              <a:chExt cx="10479167" cy="880512"/>
            </a:xfrm>
          </p:grpSpPr>
          <p:sp>
            <p:nvSpPr>
              <p:cNvPr id="73"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 name="Group 5"/>
              <p:cNvGrpSpPr>
                <a:grpSpLocks/>
              </p:cNvGrpSpPr>
              <p:nvPr/>
            </p:nvGrpSpPr>
            <p:grpSpPr bwMode="auto">
              <a:xfrm>
                <a:off x="3795860" y="1570892"/>
                <a:ext cx="973946" cy="850991"/>
                <a:chOff x="2208" y="1920"/>
                <a:chExt cx="1488" cy="1429"/>
              </a:xfrm>
            </p:grpSpPr>
            <p:sp>
              <p:nvSpPr>
                <p:cNvPr id="76"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5"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altLang="en-US" sz="3200" b="1" dirty="0">
                  <a:solidFill>
                    <a:srgbClr val="FFFFFF"/>
                  </a:solidFill>
                  <a:latin typeface="Cambria" panose="02040503050406030204" pitchFamily="18" charset="0"/>
                </a:endParaRPr>
              </a:p>
            </p:txBody>
          </p:sp>
        </p:grpSp>
        <p:sp>
          <p:nvSpPr>
            <p:cNvPr id="71" name="Oval 6"/>
            <p:cNvSpPr>
              <a:spLocks noChangeArrowheads="1"/>
            </p:cNvSpPr>
            <p:nvPr/>
          </p:nvSpPr>
          <p:spPr bwMode="gray">
            <a:xfrm flipH="1">
              <a:off x="11125207" y="7307"/>
              <a:ext cx="1080963" cy="815093"/>
            </a:xfrm>
            <a:prstGeom prst="ellipse">
              <a:avLst/>
            </a:prstGeom>
            <a:gradFill rotWithShape="1">
              <a:gsLst>
                <a:gs pos="0">
                  <a:schemeClr val="accent4">
                    <a:lumMod val="40000"/>
                    <a:lumOff val="60000"/>
                  </a:schemeClr>
                </a:gs>
                <a:gs pos="100000">
                  <a:schemeClr val="accent4">
                    <a:lumMod val="50000"/>
                  </a:schemeClr>
                </a:gs>
              </a:gsLst>
              <a:lin ang="5400000" scaled="1"/>
            </a:gradFill>
            <a:ln>
              <a:noFill/>
            </a:ln>
            <a:effectLst/>
          </p:spPr>
          <p:txBody>
            <a:bodyPr wrap="none" anchor="ctr"/>
            <a:lstStyle/>
            <a:p>
              <a:endParaRPr lang="en-US"/>
            </a:p>
          </p:txBody>
        </p:sp>
        <p:sp>
          <p:nvSpPr>
            <p:cNvPr id="72"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4">
                    <a:lumMod val="60000"/>
                    <a:lumOff val="40000"/>
                  </a:schemeClr>
                </a:gs>
              </a:gsLst>
              <a:lin ang="5400000" scaled="1"/>
            </a:gradFill>
            <a:ln>
              <a:noFill/>
            </a:ln>
          </p:spPr>
          <p:txBody>
            <a:bodyPr/>
            <a:lstStyle/>
            <a:p>
              <a:endParaRPr lang="en-US"/>
            </a:p>
          </p:txBody>
        </p:sp>
      </p:grpSp>
      <p:sp>
        <p:nvSpPr>
          <p:cNvPr id="61" name="Rectangle 60"/>
          <p:cNvSpPr/>
          <p:nvPr/>
        </p:nvSpPr>
        <p:spPr>
          <a:xfrm>
            <a:off x="1905258" y="332656"/>
            <a:ext cx="6174062" cy="584775"/>
          </a:xfrm>
          <a:prstGeom prst="rect">
            <a:avLst/>
          </a:prstGeom>
        </p:spPr>
        <p:txBody>
          <a:bodyPr wrap="none">
            <a:spAutoFit/>
          </a:bodyPr>
          <a:lstStyle/>
          <a:p>
            <a:pPr algn="ctr"/>
            <a:r>
              <a:rPr lang="en-US" altLang="en-US" sz="3200" b="1" dirty="0">
                <a:solidFill>
                  <a:srgbClr val="FFFFFF"/>
                </a:solidFill>
                <a:latin typeface="Times New Roman" pitchFamily="18" charset="0"/>
                <a:cs typeface="Times New Roman" pitchFamily="18" charset="0"/>
              </a:rPr>
              <a:t>PHẦN 2: ĐỌC – </a:t>
            </a:r>
            <a:r>
              <a:rPr lang="en-US" altLang="en-US" sz="3200" b="1" dirty="0" err="1">
                <a:solidFill>
                  <a:srgbClr val="FFFFFF"/>
                </a:solidFill>
                <a:latin typeface="Times New Roman" pitchFamily="18" charset="0"/>
                <a:cs typeface="Times New Roman" pitchFamily="18" charset="0"/>
              </a:rPr>
              <a:t>HiỂU</a:t>
            </a:r>
            <a:r>
              <a:rPr lang="en-US" altLang="en-US" sz="3200" b="1" dirty="0">
                <a:solidFill>
                  <a:srgbClr val="FFFFFF"/>
                </a:solidFill>
                <a:latin typeface="Times New Roman" pitchFamily="18" charset="0"/>
                <a:cs typeface="Times New Roman" pitchFamily="18" charset="0"/>
              </a:rPr>
              <a:t> VĂN BẢN</a:t>
            </a:r>
          </a:p>
        </p:txBody>
      </p:sp>
    </p:spTree>
    <p:custDataLst>
      <p:tags r:id="rId1"/>
    </p:custDataLst>
    <p:extLst>
      <p:ext uri="{BB962C8B-B14F-4D97-AF65-F5344CB8AC3E}">
        <p14:creationId xmlns:p14="http://schemas.microsoft.com/office/powerpoint/2010/main" val="3977125404"/>
      </p:ext>
    </p:extLst>
  </p:cSld>
  <p:clrMapOvr>
    <a:masterClrMapping/>
  </p:clrMapOvr>
  <mc:AlternateContent xmlns:mc="http://schemas.openxmlformats.org/markup-compatibility/2006" xmlns:p14="http://schemas.microsoft.com/office/powerpoint/2010/main">
    <mc:Choice Requires="p14">
      <p:transition p14:dur="0" advClick="0" advTm="22523"/>
    </mc:Choice>
    <mc:Fallback xmlns="">
      <p:transition advClick="0" advTm="2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ircle(out)">
                                      <p:cBhvr>
                                        <p:cTn id="7" dur="2000"/>
                                        <p:tgtEl>
                                          <p:spTgt spid="6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3000"/>
                            </p:stCondLst>
                            <p:childTnLst>
                              <p:par>
                                <p:cTn id="17" presetID="17"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908720"/>
            <a:ext cx="638403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latin typeface="Times New Roman" pitchFamily="18" charset="0"/>
                <a:cs typeface="Times New Roman" pitchFamily="18" charset="0"/>
              </a:rPr>
              <a:t>PHIẾU HỌC TẬP</a:t>
            </a:r>
          </a:p>
        </p:txBody>
      </p:sp>
      <p:graphicFrame>
        <p:nvGraphicFramePr>
          <p:cNvPr id="5" name="Table 4"/>
          <p:cNvGraphicFramePr>
            <a:graphicFrameLocks noGrp="1"/>
          </p:cNvGraphicFramePr>
          <p:nvPr>
            <p:extLst>
              <p:ext uri="{D42A27DB-BD31-4B8C-83A1-F6EECF244321}">
                <p14:modId xmlns:p14="http://schemas.microsoft.com/office/powerpoint/2010/main" val="3971816700"/>
              </p:ext>
            </p:extLst>
          </p:nvPr>
        </p:nvGraphicFramePr>
        <p:xfrm>
          <a:off x="911424" y="2132856"/>
          <a:ext cx="10297143" cy="2623160"/>
        </p:xfrm>
        <a:graphic>
          <a:graphicData uri="http://schemas.openxmlformats.org/drawingml/2006/table">
            <a:tbl>
              <a:tblPr firstRow="1" bandRow="1">
                <a:tableStyleId>{F5AB1C69-6EDB-4FF4-983F-18BD219EF322}</a:tableStyleId>
              </a:tblPr>
              <a:tblGrid>
                <a:gridCol w="3432381">
                  <a:extLst>
                    <a:ext uri="{9D8B030D-6E8A-4147-A177-3AD203B41FA5}">
                      <a16:colId xmlns:a16="http://schemas.microsoft.com/office/drawing/2014/main" val="20000"/>
                    </a:ext>
                  </a:extLst>
                </a:gridCol>
                <a:gridCol w="3432381">
                  <a:extLst>
                    <a:ext uri="{9D8B030D-6E8A-4147-A177-3AD203B41FA5}">
                      <a16:colId xmlns:a16="http://schemas.microsoft.com/office/drawing/2014/main" val="20001"/>
                    </a:ext>
                  </a:extLst>
                </a:gridCol>
                <a:gridCol w="3432381">
                  <a:extLst>
                    <a:ext uri="{9D8B030D-6E8A-4147-A177-3AD203B41FA5}">
                      <a16:colId xmlns:a16="http://schemas.microsoft.com/office/drawing/2014/main" val="20002"/>
                    </a:ext>
                  </a:extLst>
                </a:gridCol>
              </a:tblGrid>
              <a:tr h="680472">
                <a:tc>
                  <a:txBody>
                    <a:bodyPr/>
                    <a:lstStyle/>
                    <a:p>
                      <a:pPr algn="ctr"/>
                      <a:r>
                        <a:rPr lang="en-US" sz="2400" dirty="0">
                          <a:solidFill>
                            <a:schemeClr val="tx2"/>
                          </a:solidFill>
                          <a:latin typeface="Times New Roman" pitchFamily="18" charset="0"/>
                          <a:cs typeface="Times New Roman" pitchFamily="18" charset="0"/>
                        </a:rPr>
                        <a:t>SỰ</a:t>
                      </a:r>
                      <a:r>
                        <a:rPr lang="en-US" sz="2400" baseline="0" dirty="0">
                          <a:solidFill>
                            <a:schemeClr val="tx2"/>
                          </a:solidFill>
                          <a:latin typeface="Times New Roman" pitchFamily="18" charset="0"/>
                          <a:cs typeface="Times New Roman" pitchFamily="18" charset="0"/>
                        </a:rPr>
                        <a:t> KIỆN</a:t>
                      </a:r>
                      <a:endParaRPr lang="en-US" sz="2400" dirty="0">
                        <a:solidFill>
                          <a:schemeClr val="tx2"/>
                        </a:solidFill>
                        <a:latin typeface="Times New Roman" pitchFamily="18" charset="0"/>
                        <a:cs typeface="Times New Roman" pitchFamily="18" charset="0"/>
                      </a:endParaRPr>
                    </a:p>
                  </a:txBody>
                  <a:tcPr/>
                </a:tc>
                <a:tc>
                  <a:txBody>
                    <a:bodyPr/>
                    <a:lstStyle/>
                    <a:p>
                      <a:pPr algn="ctr"/>
                      <a:r>
                        <a:rPr lang="en-US" sz="2400" dirty="0">
                          <a:solidFill>
                            <a:schemeClr val="tx2"/>
                          </a:solidFill>
                          <a:latin typeface="Times New Roman" pitchFamily="18" charset="0"/>
                          <a:cs typeface="Times New Roman" pitchFamily="18" charset="0"/>
                        </a:rPr>
                        <a:t>LONG QUÂN</a:t>
                      </a:r>
                      <a:r>
                        <a:rPr lang="en-US" sz="2400" baseline="0" dirty="0">
                          <a:solidFill>
                            <a:schemeClr val="tx2"/>
                          </a:solidFill>
                          <a:latin typeface="Times New Roman" pitchFamily="18" charset="0"/>
                          <a:cs typeface="Times New Roman" pitchFamily="18" charset="0"/>
                        </a:rPr>
                        <a:t> CHO MƯỢN GƯƠM</a:t>
                      </a:r>
                      <a:endParaRPr lang="en-US" sz="2400" dirty="0">
                        <a:solidFill>
                          <a:schemeClr val="tx2"/>
                        </a:solidFill>
                        <a:latin typeface="Times New Roman" pitchFamily="18" charset="0"/>
                        <a:cs typeface="Times New Roman" pitchFamily="18" charset="0"/>
                      </a:endParaRPr>
                    </a:p>
                  </a:txBody>
                  <a:tcPr/>
                </a:tc>
                <a:tc>
                  <a:txBody>
                    <a:bodyPr/>
                    <a:lstStyle/>
                    <a:p>
                      <a:pPr algn="ctr"/>
                      <a:r>
                        <a:rPr lang="en-US" sz="2400" b="1" dirty="0">
                          <a:solidFill>
                            <a:schemeClr val="tx2"/>
                          </a:solidFill>
                          <a:latin typeface="Times New Roman" pitchFamily="18" charset="0"/>
                          <a:cs typeface="Times New Roman" pitchFamily="18" charset="0"/>
                        </a:rPr>
                        <a:t>LONG QUÂN</a:t>
                      </a:r>
                      <a:r>
                        <a:rPr lang="en-US" sz="2400" b="1" baseline="0" dirty="0">
                          <a:solidFill>
                            <a:schemeClr val="tx2"/>
                          </a:solidFill>
                          <a:latin typeface="Times New Roman" pitchFamily="18" charset="0"/>
                          <a:cs typeface="Times New Roman" pitchFamily="18" charset="0"/>
                        </a:rPr>
                        <a:t> ĐÒI GƯƠM</a:t>
                      </a:r>
                      <a:endParaRPr lang="en-US" sz="2400" b="1" dirty="0">
                        <a:solidFill>
                          <a:schemeClr val="tx2"/>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648072">
                <a:tc>
                  <a:txBody>
                    <a:bodyPr/>
                    <a:lstStyle/>
                    <a:p>
                      <a:r>
                        <a:rPr lang="en-US" sz="2000" b="1">
                          <a:solidFill>
                            <a:schemeClr val="tx2"/>
                          </a:solidFill>
                          <a:latin typeface="Times New Roman" pitchFamily="18" charset="0"/>
                          <a:cs typeface="Times New Roman" pitchFamily="18" charset="0"/>
                        </a:rPr>
                        <a:t>HOÀN</a:t>
                      </a:r>
                      <a:r>
                        <a:rPr lang="en-US" sz="2000" b="1" baseline="0">
                          <a:solidFill>
                            <a:schemeClr val="tx2"/>
                          </a:solidFill>
                          <a:latin typeface="Times New Roman" pitchFamily="18" charset="0"/>
                          <a:cs typeface="Times New Roman" pitchFamily="18" charset="0"/>
                        </a:rPr>
                        <a:t> CẢNH LỊCH SỬ</a:t>
                      </a:r>
                      <a:endParaRPr lang="en-US" sz="2000" b="1">
                        <a:solidFill>
                          <a:schemeClr val="tx2"/>
                        </a:solidFill>
                        <a:latin typeface="Times New Roman" pitchFamily="18" charset="0"/>
                        <a:cs typeface="Times New Roman" pitchFamily="18" charset="0"/>
                      </a:endParaRPr>
                    </a:p>
                  </a:txBody>
                  <a:tcPr/>
                </a:tc>
                <a:tc>
                  <a:txBody>
                    <a:bodyPr/>
                    <a:lstStyle/>
                    <a:p>
                      <a:r>
                        <a:rPr lang="en-US" dirty="0"/>
                        <a:t>…………………………………………..</a:t>
                      </a:r>
                    </a:p>
                  </a:txBody>
                  <a:tcPr/>
                </a:tc>
                <a:tc>
                  <a:txBody>
                    <a:bodyPr/>
                    <a:lstStyle/>
                    <a:p>
                      <a:r>
                        <a:rPr lang="en-US"/>
                        <a:t>……………………………………………….</a:t>
                      </a:r>
                    </a:p>
                  </a:txBody>
                  <a:tcPr/>
                </a:tc>
                <a:extLst>
                  <a:ext uri="{0D108BD9-81ED-4DB2-BD59-A6C34878D82A}">
                    <a16:rowId xmlns:a16="http://schemas.microsoft.com/office/drawing/2014/main" val="10001"/>
                  </a:ext>
                </a:extLst>
              </a:tr>
              <a:tr h="576064">
                <a:tc>
                  <a:txBody>
                    <a:bodyPr/>
                    <a:lstStyle/>
                    <a:p>
                      <a:r>
                        <a:rPr lang="en-US" sz="2000" b="1">
                          <a:solidFill>
                            <a:schemeClr val="tx2"/>
                          </a:solidFill>
                          <a:latin typeface="Times New Roman" pitchFamily="18" charset="0"/>
                          <a:cs typeface="Times New Roman" pitchFamily="18" charset="0"/>
                        </a:rPr>
                        <a:t>CÁCH</a:t>
                      </a:r>
                      <a:r>
                        <a:rPr lang="en-US" sz="2000" b="1" baseline="0">
                          <a:solidFill>
                            <a:schemeClr val="tx2"/>
                          </a:solidFill>
                          <a:latin typeface="Times New Roman" pitchFamily="18" charset="0"/>
                          <a:cs typeface="Times New Roman" pitchFamily="18" charset="0"/>
                        </a:rPr>
                        <a:t> THỨC HÀNH ĐỘNG</a:t>
                      </a:r>
                      <a:endParaRPr lang="en-US" sz="2000" b="1">
                        <a:solidFill>
                          <a:schemeClr val="tx2"/>
                        </a:solidFill>
                        <a:latin typeface="Times New Roman" pitchFamily="18" charset="0"/>
                        <a:cs typeface="Times New Roman" pitchFamily="18" charset="0"/>
                      </a:endParaRPr>
                    </a:p>
                  </a:txBody>
                  <a:tcPr/>
                </a:tc>
                <a:tc>
                  <a:txBody>
                    <a:bodyPr/>
                    <a:lstStyle/>
                    <a:p>
                      <a:r>
                        <a:rPr lang="en-US"/>
                        <a:t>…………………………………………….</a:t>
                      </a:r>
                    </a:p>
                  </a:txBody>
                  <a:tcPr/>
                </a:tc>
                <a:tc>
                  <a:txBody>
                    <a:bodyPr/>
                    <a:lstStyle/>
                    <a:p>
                      <a:r>
                        <a:rPr lang="en-US" dirty="0"/>
                        <a:t>……………………………………………….</a:t>
                      </a:r>
                    </a:p>
                  </a:txBody>
                  <a:tcPr/>
                </a:tc>
                <a:extLst>
                  <a:ext uri="{0D108BD9-81ED-4DB2-BD59-A6C34878D82A}">
                    <a16:rowId xmlns:a16="http://schemas.microsoft.com/office/drawing/2014/main" val="10002"/>
                  </a:ext>
                </a:extLst>
              </a:tr>
              <a:tr h="576064">
                <a:tc>
                  <a:txBody>
                    <a:bodyPr/>
                    <a:lstStyle/>
                    <a:p>
                      <a:r>
                        <a:rPr lang="en-US" sz="2000" b="1">
                          <a:solidFill>
                            <a:schemeClr val="tx2"/>
                          </a:solidFill>
                          <a:latin typeface="Times New Roman" pitchFamily="18" charset="0"/>
                          <a:cs typeface="Times New Roman" pitchFamily="18" charset="0"/>
                        </a:rPr>
                        <a:t>Ý</a:t>
                      </a:r>
                      <a:r>
                        <a:rPr lang="en-US" sz="2000" b="1" baseline="0">
                          <a:solidFill>
                            <a:schemeClr val="tx2"/>
                          </a:solidFill>
                          <a:latin typeface="Times New Roman" pitchFamily="18" charset="0"/>
                          <a:cs typeface="Times New Roman" pitchFamily="18" charset="0"/>
                        </a:rPr>
                        <a:t> NGHĨA CỦA TRUYỆN</a:t>
                      </a:r>
                      <a:endParaRPr lang="en-US" sz="2000" b="1">
                        <a:solidFill>
                          <a:schemeClr val="tx2"/>
                        </a:solidFill>
                        <a:latin typeface="Times New Roman" pitchFamily="18" charset="0"/>
                        <a:cs typeface="Times New Roman" pitchFamily="18" charset="0"/>
                      </a:endParaRPr>
                    </a:p>
                  </a:txBody>
                  <a:tcPr/>
                </a:tc>
                <a:tc>
                  <a:txBody>
                    <a:bodyPr/>
                    <a:lstStyle/>
                    <a:p>
                      <a:r>
                        <a:rPr lang="en-US"/>
                        <a:t>………………………………………………</a:t>
                      </a:r>
                    </a:p>
                  </a:txBody>
                  <a:tcPr/>
                </a:tc>
                <a:tc>
                  <a:txBody>
                    <a:bodyPr/>
                    <a:lstStyle/>
                    <a:p>
                      <a:r>
                        <a:rPr lang="en-US"/>
                        <a:t>……………………………………………….</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extLst>
      <p:ext uri="{BB962C8B-B14F-4D97-AF65-F5344CB8AC3E}">
        <p14:creationId xmlns:p14="http://schemas.microsoft.com/office/powerpoint/2010/main" val="16709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2" presetClass="emph" presetSubtype="0" repeatCount="indefinite" fill="hold" grpId="1" nodeType="click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 33"/>
          <p:cNvSpPr/>
          <p:nvPr/>
        </p:nvSpPr>
        <p:spPr>
          <a:xfrm>
            <a:off x="-1392832" y="1412776"/>
            <a:ext cx="4608000" cy="4752528"/>
          </a:xfrm>
          <a:prstGeom prst="arc">
            <a:avLst>
              <a:gd name="adj1" fmla="val 15863792"/>
              <a:gd name="adj2" fmla="val 5764831"/>
            </a:avLst>
          </a:prstGeom>
          <a:blipFill dpi="0" rotWithShape="1">
            <a:blip r:embed="rId4">
              <a:extLst>
                <a:ext uri="{28A0092B-C50C-407E-A947-70E740481C1C}">
                  <a14:useLocalDpi xmlns:a14="http://schemas.microsoft.com/office/drawing/2010/main" val="0"/>
                </a:ext>
              </a:extLst>
            </a:blip>
            <a:srcRect/>
            <a:stretch>
              <a:fillRect/>
            </a:stretch>
          </a:blip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mbria"/>
              <a:ea typeface="+mn-ea"/>
              <a:cs typeface="+mn-cs"/>
            </a:endParaRPr>
          </a:p>
        </p:txBody>
      </p:sp>
      <p:grpSp>
        <p:nvGrpSpPr>
          <p:cNvPr id="35" name="Group 34"/>
          <p:cNvGrpSpPr/>
          <p:nvPr/>
        </p:nvGrpSpPr>
        <p:grpSpPr>
          <a:xfrm>
            <a:off x="989908" y="706695"/>
            <a:ext cx="491102" cy="4608000"/>
            <a:chOff x="2204372" y="774700"/>
            <a:chExt cx="491102" cy="5109620"/>
          </a:xfrm>
        </p:grpSpPr>
        <p:sp>
          <p:nvSpPr>
            <p:cNvPr id="36" name="Isosceles Triangle 35"/>
            <p:cNvSpPr/>
            <p:nvPr/>
          </p:nvSpPr>
          <p:spPr>
            <a:xfrm flipV="1">
              <a:off x="2343021" y="3329510"/>
              <a:ext cx="243382" cy="2554810"/>
            </a:xfrm>
            <a:prstGeom prst="triangle">
              <a:avLst/>
            </a:prstGeom>
            <a:solidFill>
              <a:srgbClr val="FFF7D3">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37" name="Isosceles Triangle 36"/>
            <p:cNvSpPr/>
            <p:nvPr/>
          </p:nvSpPr>
          <p:spPr>
            <a:xfrm>
              <a:off x="2328232" y="774700"/>
              <a:ext cx="243382" cy="2554810"/>
            </a:xfrm>
            <a:prstGeom prst="triangle">
              <a:avLst/>
            </a:prstGeom>
            <a:solidFill>
              <a:srgbClr val="FFC000"/>
            </a:solidFill>
            <a:ln w="12700" cap="flat" cmpd="sng" algn="ctr">
              <a:noFill/>
              <a:prstDash val="solid"/>
              <a:miter lim="800000"/>
            </a:ln>
            <a:effectLst>
              <a:outerShdw blurRad="76200" dist="38100" algn="l" rotWithShape="0">
                <a:prstClr val="black">
                  <a:alpha val="7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38" name="Flowchart: Connector 37"/>
            <p:cNvSpPr/>
            <p:nvPr/>
          </p:nvSpPr>
          <p:spPr>
            <a:xfrm>
              <a:off x="2204372" y="3103020"/>
              <a:ext cx="491102" cy="452980"/>
            </a:xfrm>
            <a:prstGeom prst="flowChartConnector">
              <a:avLst/>
            </a:prstGeom>
            <a:solidFill>
              <a:srgbClr val="FF0000"/>
            </a:solidFill>
            <a:ln w="12700" cap="flat" cmpd="sng" algn="ctr">
              <a:noFill/>
              <a:prstDash val="solid"/>
              <a:miter lim="800000"/>
            </a:ln>
            <a:effectLst>
              <a:outerShdw blurRad="76200" dist="38100" algn="l" rotWithShape="0">
                <a:prstClr val="black">
                  <a:alpha val="7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grpSp>
      <p:grpSp>
        <p:nvGrpSpPr>
          <p:cNvPr id="39" name="Group 38"/>
          <p:cNvGrpSpPr/>
          <p:nvPr/>
        </p:nvGrpSpPr>
        <p:grpSpPr>
          <a:xfrm>
            <a:off x="3431704" y="2708920"/>
            <a:ext cx="541606" cy="534572"/>
            <a:chOff x="4399423" y="1137176"/>
            <a:chExt cx="541606" cy="534572"/>
          </a:xfrm>
        </p:grpSpPr>
        <p:sp>
          <p:nvSpPr>
            <p:cNvPr id="40" name="Flowchart: Connector 39"/>
            <p:cNvSpPr/>
            <p:nvPr/>
          </p:nvSpPr>
          <p:spPr>
            <a:xfrm>
              <a:off x="4399423" y="1137176"/>
              <a:ext cx="541606" cy="534572"/>
            </a:xfrm>
            <a:prstGeom prst="flowChartConnector">
              <a:avLst/>
            </a:prstGeom>
            <a:solidFill>
              <a:srgbClr val="EB7F23">
                <a:lumMod val="50000"/>
              </a:srgbClr>
            </a:solidFill>
            <a:ln w="12700" cap="flat" cmpd="sng" algn="ctr">
              <a:noFill/>
              <a:prstDash val="solid"/>
              <a:miter lim="800000"/>
            </a:ln>
            <a:effectLst>
              <a:outerShdw blurRad="38100" sx="102000" sy="102000" algn="ctr" rotWithShape="0">
                <a:prstClr val="black">
                  <a:alpha val="7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41" name="TextBox 40"/>
            <p:cNvSpPr txBox="1"/>
            <p:nvPr/>
          </p:nvSpPr>
          <p:spPr>
            <a:xfrm>
              <a:off x="4462324" y="1173629"/>
              <a:ext cx="4158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Rounded MT Bold" panose="020F0704030504030204" pitchFamily="34" charset="0"/>
                </a:rPr>
                <a:t>1</a:t>
              </a:r>
            </a:p>
          </p:txBody>
        </p:sp>
      </p:grpSp>
      <p:grpSp>
        <p:nvGrpSpPr>
          <p:cNvPr id="42" name="Group 41"/>
          <p:cNvGrpSpPr/>
          <p:nvPr/>
        </p:nvGrpSpPr>
        <p:grpSpPr>
          <a:xfrm>
            <a:off x="3503712" y="4293096"/>
            <a:ext cx="541606" cy="912297"/>
            <a:chOff x="3946304" y="4526022"/>
            <a:chExt cx="541606" cy="534572"/>
          </a:xfrm>
        </p:grpSpPr>
        <p:sp>
          <p:nvSpPr>
            <p:cNvPr id="43" name="Flowchart: Connector 42"/>
            <p:cNvSpPr/>
            <p:nvPr/>
          </p:nvSpPr>
          <p:spPr>
            <a:xfrm>
              <a:off x="3946304" y="4526022"/>
              <a:ext cx="541606" cy="534572"/>
            </a:xfrm>
            <a:prstGeom prst="flowChartConnector">
              <a:avLst/>
            </a:prstGeom>
            <a:solidFill>
              <a:srgbClr val="EB7F23">
                <a:lumMod val="50000"/>
              </a:srgbClr>
            </a:solidFill>
            <a:ln w="12700" cap="flat" cmpd="sng" algn="ctr">
              <a:noFill/>
              <a:prstDash val="solid"/>
              <a:miter lim="800000"/>
            </a:ln>
            <a:effectLst>
              <a:outerShdw blurRad="38100" sx="102000" sy="102000" algn="ctr" rotWithShape="0">
                <a:prstClr val="black">
                  <a:alpha val="7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a:ea typeface="+mn-ea"/>
                <a:cs typeface="+mn-cs"/>
              </a:endParaRPr>
            </a:p>
          </p:txBody>
        </p:sp>
        <p:sp>
          <p:nvSpPr>
            <p:cNvPr id="44" name="TextBox 43"/>
            <p:cNvSpPr txBox="1"/>
            <p:nvPr/>
          </p:nvSpPr>
          <p:spPr>
            <a:xfrm>
              <a:off x="4009205" y="4562475"/>
              <a:ext cx="41580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Rounded MT Bold" panose="020F0704030504030204" pitchFamily="34" charset="0"/>
                </a:rPr>
                <a:t>2</a:t>
              </a:r>
            </a:p>
          </p:txBody>
        </p:sp>
      </p:grpSp>
      <p:sp>
        <p:nvSpPr>
          <p:cNvPr id="45" name="TextBox 44"/>
          <p:cNvSpPr txBox="1"/>
          <p:nvPr/>
        </p:nvSpPr>
        <p:spPr>
          <a:xfrm>
            <a:off x="4151784" y="3284984"/>
            <a:ext cx="7272808" cy="830997"/>
          </a:xfrm>
          <a:prstGeom prst="rect">
            <a:avLst/>
          </a:prstGeom>
          <a:noFill/>
        </p:spPr>
        <p:txBody>
          <a:bodyPr wrap="square" rtlCol="0">
            <a:spAutoFit/>
          </a:bodyPr>
          <a:lstStyle/>
          <a:p>
            <a:pPr marL="285750" indent="-285750">
              <a:buFontTx/>
              <a:buChar char="-"/>
            </a:pPr>
            <a:r>
              <a:rPr lang="vi-VN" sz="2400" dirty="0">
                <a:solidFill>
                  <a:srgbClr val="EB7F23">
                    <a:lumMod val="50000"/>
                  </a:srgbClr>
                </a:solidFill>
                <a:latin typeface="Times New Roman" pitchFamily="18" charset="0"/>
                <a:cs typeface="Times New Roman" pitchFamily="18" charset="0"/>
              </a:rPr>
              <a:t>Đất nước đã được hòa bình.</a:t>
            </a:r>
          </a:p>
          <a:p>
            <a:pPr marL="285750" indent="-285750">
              <a:buFontTx/>
              <a:buChar char="-"/>
            </a:pPr>
            <a:r>
              <a:rPr lang="vi-VN" sz="2400" dirty="0">
                <a:solidFill>
                  <a:srgbClr val="EB7F23">
                    <a:lumMod val="50000"/>
                  </a:srgbClr>
                </a:solidFill>
                <a:latin typeface="Times New Roman" pitchFamily="18" charset="0"/>
                <a:cs typeface="Times New Roman" pitchFamily="18" charset="0"/>
              </a:rPr>
              <a:t>Lê Lợi lên làm vua và</a:t>
            </a:r>
            <a:r>
              <a:rPr lang="en-US" sz="2400" dirty="0">
                <a:solidFill>
                  <a:srgbClr val="EB7F23">
                    <a:lumMod val="50000"/>
                  </a:srgbClr>
                </a:solidFill>
                <a:latin typeface="Times New Roman" pitchFamily="18" charset="0"/>
                <a:cs typeface="Times New Roman" pitchFamily="18" charset="0"/>
              </a:rPr>
              <a:t> </a:t>
            </a:r>
            <a:r>
              <a:rPr lang="en-US" sz="2400" dirty="0" err="1">
                <a:solidFill>
                  <a:srgbClr val="EB7F23">
                    <a:lumMod val="50000"/>
                  </a:srgbClr>
                </a:solidFill>
                <a:latin typeface="Times New Roman" pitchFamily="18" charset="0"/>
                <a:cs typeface="Times New Roman" pitchFamily="18" charset="0"/>
              </a:rPr>
              <a:t>nhà</a:t>
            </a:r>
            <a:r>
              <a:rPr lang="vi-VN" sz="2400" dirty="0">
                <a:solidFill>
                  <a:srgbClr val="EB7F23">
                    <a:lumMod val="50000"/>
                  </a:srgbClr>
                </a:solidFill>
                <a:latin typeface="Times New Roman" pitchFamily="18" charset="0"/>
                <a:cs typeface="Times New Roman" pitchFamily="18" charset="0"/>
              </a:rPr>
              <a:t> Lê dời đô về Thăng Long.</a:t>
            </a:r>
          </a:p>
        </p:txBody>
      </p:sp>
      <p:sp>
        <p:nvSpPr>
          <p:cNvPr id="46" name="TextBox 45"/>
          <p:cNvSpPr txBox="1"/>
          <p:nvPr/>
        </p:nvSpPr>
        <p:spPr>
          <a:xfrm>
            <a:off x="3935760" y="2708920"/>
            <a:ext cx="3770666" cy="523220"/>
          </a:xfrm>
          <a:prstGeom prst="rect">
            <a:avLst/>
          </a:prstGeom>
          <a:solidFill>
            <a:srgbClr val="FEBE2F">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Hoàn cảnh đất nước</a:t>
            </a:r>
            <a:endParaRPr kumimoji="0" lang="en-US" sz="2800" b="1"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endParaRPr>
          </a:p>
        </p:txBody>
      </p:sp>
      <p:sp>
        <p:nvSpPr>
          <p:cNvPr id="47" name="TextBox 46"/>
          <p:cNvSpPr txBox="1"/>
          <p:nvPr/>
        </p:nvSpPr>
        <p:spPr>
          <a:xfrm>
            <a:off x="4079776" y="4365104"/>
            <a:ext cx="5994418" cy="523220"/>
          </a:xfrm>
          <a:prstGeom prst="rect">
            <a:avLst/>
          </a:prstGeom>
          <a:solidFill>
            <a:srgbClr val="FEBE2F">
              <a:lumMod val="60000"/>
              <a:lumOff val="40000"/>
            </a:srgbClr>
          </a:solidFill>
        </p:spPr>
        <p:txBody>
          <a:bodyPr wrap="square" rtlCol="0">
            <a:spAutoFit/>
          </a:bodyPr>
          <a:lstStyle>
            <a:defPPr>
              <a:defRPr lang="en-US"/>
            </a:defPPr>
            <a:lvl1pPr algn="ctr">
              <a:defRPr sz="2800" b="1">
                <a:solidFill>
                  <a:schemeClr val="accent1">
                    <a:lumMod val="50000"/>
                  </a:schemeClr>
                </a:solidFill>
                <a:latin typeface="Corbel" panose="020B0503020204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Cảnh đòi gươm và trao lại gươm thần</a:t>
            </a:r>
            <a:endParaRPr kumimoji="0" lang="en-US" sz="2800" b="1"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endParaRPr>
          </a:p>
        </p:txBody>
      </p:sp>
      <p:sp>
        <p:nvSpPr>
          <p:cNvPr id="48" name="TextBox 47"/>
          <p:cNvSpPr txBox="1"/>
          <p:nvPr/>
        </p:nvSpPr>
        <p:spPr>
          <a:xfrm>
            <a:off x="3935760" y="4869160"/>
            <a:ext cx="6768752" cy="1200329"/>
          </a:xfrm>
          <a:prstGeom prst="rect">
            <a:avLst/>
          </a:prstGeom>
          <a:noFill/>
        </p:spPr>
        <p:txBody>
          <a:bodyPr wrap="square" rtlCol="0">
            <a:spAutoFit/>
          </a:bodyPr>
          <a:lstStyle>
            <a:defPPr>
              <a:defRPr lang="en-US"/>
            </a:defPPr>
            <a:lvl1pPr marL="285750" indent="-285750">
              <a:buFontTx/>
              <a:buChar char="-"/>
              <a:defRPr sz="2400">
                <a:solidFill>
                  <a:schemeClr val="accent1">
                    <a:lumMod val="50000"/>
                  </a:schemeClr>
                </a:solidFill>
                <a:latin typeface="Corbel" panose="020B0503020204020204" pitchFamily="34" charset="0"/>
                <a:cs typeface="Arial" panose="020B0604020202020204" pitchFamily="34" charset="0"/>
              </a:defRPr>
            </a:lvl1pPr>
          </a:lstStyle>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Lê</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Lợi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đi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thuyền</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dạo</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chơi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trên</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hồ</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Tả</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Vọng</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Long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Quân</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sai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Rùa</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Vàng</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lên</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đòi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lại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gươm</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thần</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a:t>
            </a:r>
          </a:p>
          <a:p>
            <a:pPr marL="285750" marR="0" lvl="0" indent="-285750"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Vua</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Lê</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trao</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lại</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gươm</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cho</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Rùa</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srgbClr val="EB7F23">
                    <a:lumMod val="50000"/>
                  </a:srgbClr>
                </a:solidFill>
                <a:effectLst/>
                <a:uLnTx/>
                <a:uFillTx/>
                <a:latin typeface="Times New Roman" pitchFamily="18" charset="0"/>
                <a:cs typeface="Times New Roman" pitchFamily="18" charset="0"/>
              </a:rPr>
              <a:t>Vàng</a:t>
            </a:r>
            <a:r>
              <a:rPr kumimoji="0" lang="en-US" sz="2400" b="0" i="0" u="none" strike="noStrike" kern="0" cap="none" spc="0" normalizeH="0" baseline="0" noProof="0" dirty="0">
                <a:ln>
                  <a:noFill/>
                </a:ln>
                <a:solidFill>
                  <a:srgbClr val="EB7F23">
                    <a:lumMod val="50000"/>
                  </a:srgbClr>
                </a:solidFill>
                <a:effectLst/>
                <a:uLnTx/>
                <a:uFillTx/>
                <a:latin typeface="Times New Roman" pitchFamily="18" charset="0"/>
                <a:cs typeface="Times New Roman" pitchFamily="18" charset="0"/>
              </a:rPr>
              <a:t>.</a:t>
            </a:r>
          </a:p>
        </p:txBody>
      </p:sp>
      <p:sp>
        <p:nvSpPr>
          <p:cNvPr id="49" name="AutoShape 4"/>
          <p:cNvSpPr>
            <a:spLocks noChangeArrowheads="1"/>
          </p:cNvSpPr>
          <p:nvPr/>
        </p:nvSpPr>
        <p:spPr bwMode="gray">
          <a:xfrm>
            <a:off x="2639616" y="1772816"/>
            <a:ext cx="6933436" cy="574675"/>
          </a:xfrm>
          <a:prstGeom prst="roundRect">
            <a:avLst>
              <a:gd name="adj" fmla="val 50000"/>
            </a:avLst>
          </a:prstGeom>
          <a:gradFill rotWithShape="1">
            <a:gsLst>
              <a:gs pos="0">
                <a:srgbClr val="92D050"/>
              </a:gs>
              <a:gs pos="50000">
                <a:srgbClr val="49ACE3">
                  <a:gamma/>
                  <a:tint val="24314"/>
                  <a:invGamma/>
                </a:srgbClr>
              </a:gs>
              <a:gs pos="100000">
                <a:srgbClr val="6E1C1C">
                  <a:lumMod val="60000"/>
                  <a:lumOff val="40000"/>
                </a:srgbClr>
              </a:gs>
            </a:gsLst>
            <a:lin ang="0" scaled="1"/>
          </a:gradFill>
          <a:ln w="38100" cap="flat" cmpd="sng" algn="ctr">
            <a:solidFill>
              <a:srgbClr val="FFFFFF"/>
            </a:solidFill>
            <a:round/>
            <a:headEnd type="none" w="med" len="med"/>
            <a:tailEnd type="none" w="med" len="med"/>
          </a:ln>
          <a:effectLst>
            <a:outerShdw dist="63500" dir="3187806" algn="ctr" rotWithShape="0">
              <a:srgbClr val="B2B2B2"/>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strike="noStrike" kern="0" cap="none" spc="0" normalizeH="0" baseline="0" noProof="0" dirty="0">
                <a:ln>
                  <a:noFill/>
                </a:ln>
                <a:solidFill>
                  <a:srgbClr val="404040"/>
                </a:solidFill>
                <a:effectLst/>
                <a:uLnTx/>
                <a:uFillTx/>
                <a:latin typeface="Times New Roman" pitchFamily="18" charset="0"/>
                <a:cs typeface="Times New Roman" pitchFamily="18" charset="0"/>
              </a:rPr>
              <a:t>2. </a:t>
            </a:r>
            <a:r>
              <a:rPr kumimoji="0" lang="vi-VN" sz="2800" b="1" i="0" u="sng" strike="noStrike" kern="0" cap="none" spc="0" normalizeH="0" baseline="0" noProof="0" dirty="0">
                <a:ln>
                  <a:noFill/>
                </a:ln>
                <a:solidFill>
                  <a:srgbClr val="404040"/>
                </a:solidFill>
                <a:effectLst/>
                <a:uLnTx/>
                <a:uFillTx/>
                <a:latin typeface="Times New Roman" pitchFamily="18" charset="0"/>
                <a:cs typeface="Times New Roman" pitchFamily="18" charset="0"/>
              </a:rPr>
              <a:t>Long Quân đòi lại gươm thần:</a:t>
            </a:r>
          </a:p>
        </p:txBody>
      </p:sp>
      <p:sp>
        <p:nvSpPr>
          <p:cNvPr id="18" name="Rectangle 17"/>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custDataLst>
      <p:tags r:id="rId1"/>
    </p:custDataLst>
    <p:extLst>
      <p:ext uri="{BB962C8B-B14F-4D97-AF65-F5344CB8AC3E}">
        <p14:creationId xmlns:p14="http://schemas.microsoft.com/office/powerpoint/2010/main" val="1792682684"/>
      </p:ext>
    </p:extLst>
  </p:cSld>
  <p:clrMapOvr>
    <a:masterClrMapping/>
  </p:clrMapOvr>
  <mc:AlternateContent xmlns:mc="http://schemas.openxmlformats.org/markup-compatibility/2006" xmlns:p14="http://schemas.microsoft.com/office/powerpoint/2010/main">
    <mc:Choice Requires="p14">
      <p:transition p14:dur="0" advClick="0" advTm="26497"/>
    </mc:Choice>
    <mc:Fallback xmlns="">
      <p:transition advClick="0" advTm="26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out)">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anim calcmode="lin" valueType="num">
                                      <p:cBhvr>
                                        <p:cTn id="33" dur="500" fill="hold"/>
                                        <p:tgtEl>
                                          <p:spTgt spid="45"/>
                                        </p:tgtEl>
                                        <p:attrNameLst>
                                          <p:attrName>ppt_x</p:attrName>
                                        </p:attrNameLst>
                                      </p:cBhvr>
                                      <p:tavLst>
                                        <p:tav tm="0">
                                          <p:val>
                                            <p:strVal val="#ppt_x"/>
                                          </p:val>
                                        </p:tav>
                                        <p:tav tm="100000">
                                          <p:val>
                                            <p:strVal val="#ppt_x"/>
                                          </p:val>
                                        </p:tav>
                                      </p:tavLst>
                                    </p:anim>
                                    <p:anim calcmode="lin" valueType="num">
                                      <p:cBhvr>
                                        <p:cTn id="3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anim calcmode="lin" valueType="num">
                                      <p:cBhvr>
                                        <p:cTn id="51" dur="500" fill="hold"/>
                                        <p:tgtEl>
                                          <p:spTgt spid="48"/>
                                        </p:tgtEl>
                                        <p:attrNameLst>
                                          <p:attrName>ppt_x</p:attrName>
                                        </p:attrNameLst>
                                      </p:cBhvr>
                                      <p:tavLst>
                                        <p:tav tm="0">
                                          <p:val>
                                            <p:strVal val="#ppt_x"/>
                                          </p:val>
                                        </p:tav>
                                        <p:tav tm="100000">
                                          <p:val>
                                            <p:strVal val="#ppt_x"/>
                                          </p:val>
                                        </p:tav>
                                      </p:tavLst>
                                    </p:anim>
                                    <p:anim calcmode="lin" valueType="num">
                                      <p:cBhvr>
                                        <p:cTn id="52"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2000" fill="hold"/>
                                        <p:tgtEl>
                                          <p:spTgt spid="18"/>
                                        </p:tgtEl>
                                        <p:attrNameLst>
                                          <p:attrName>ppt_w</p:attrName>
                                        </p:attrNameLst>
                                      </p:cBhvr>
                                      <p:tavLst>
                                        <p:tav tm="0">
                                          <p:val>
                                            <p:fltVal val="0"/>
                                          </p:val>
                                        </p:tav>
                                        <p:tav tm="100000">
                                          <p:val>
                                            <p:strVal val="#ppt_w"/>
                                          </p:val>
                                        </p:tav>
                                      </p:tavLst>
                                    </p:anim>
                                    <p:anim calcmode="lin" valueType="num">
                                      <p:cBhvr>
                                        <p:cTn id="58" dur="2000" fill="hold"/>
                                        <p:tgtEl>
                                          <p:spTgt spid="18"/>
                                        </p:tgtEl>
                                        <p:attrNameLst>
                                          <p:attrName>ppt_h</p:attrName>
                                        </p:attrNameLst>
                                      </p:cBhvr>
                                      <p:tavLst>
                                        <p:tav tm="0">
                                          <p:val>
                                            <p:fltVal val="0"/>
                                          </p:val>
                                        </p:tav>
                                        <p:tav tm="100000">
                                          <p:val>
                                            <p:strVal val="#ppt_h"/>
                                          </p:val>
                                        </p:tav>
                                      </p:tavLst>
                                    </p:anim>
                                    <p:animEffect transition="in" filter="fade">
                                      <p:cBhvr>
                                        <p:cTn id="59" dur="2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32" presetClass="emph" presetSubtype="0" repeatCount="indefinite" fill="hold" grpId="1" nodeType="clickEffect">
                                  <p:stCondLst>
                                    <p:cond delay="0"/>
                                  </p:stCondLst>
                                  <p:childTnLst>
                                    <p:animRot by="120000">
                                      <p:cBhvr>
                                        <p:cTn id="63" dur="100" fill="hold">
                                          <p:stCondLst>
                                            <p:cond delay="0"/>
                                          </p:stCondLst>
                                        </p:cTn>
                                        <p:tgtEl>
                                          <p:spTgt spid="18"/>
                                        </p:tgtEl>
                                        <p:attrNameLst>
                                          <p:attrName>r</p:attrName>
                                        </p:attrNameLst>
                                      </p:cBhvr>
                                    </p:animRot>
                                    <p:animRot by="-240000">
                                      <p:cBhvr>
                                        <p:cTn id="64" dur="200" fill="hold">
                                          <p:stCondLst>
                                            <p:cond delay="200"/>
                                          </p:stCondLst>
                                        </p:cTn>
                                        <p:tgtEl>
                                          <p:spTgt spid="18"/>
                                        </p:tgtEl>
                                        <p:attrNameLst>
                                          <p:attrName>r</p:attrName>
                                        </p:attrNameLst>
                                      </p:cBhvr>
                                    </p:animRot>
                                    <p:animRot by="240000">
                                      <p:cBhvr>
                                        <p:cTn id="65" dur="200" fill="hold">
                                          <p:stCondLst>
                                            <p:cond delay="400"/>
                                          </p:stCondLst>
                                        </p:cTn>
                                        <p:tgtEl>
                                          <p:spTgt spid="18"/>
                                        </p:tgtEl>
                                        <p:attrNameLst>
                                          <p:attrName>r</p:attrName>
                                        </p:attrNameLst>
                                      </p:cBhvr>
                                    </p:animRot>
                                    <p:animRot by="-240000">
                                      <p:cBhvr>
                                        <p:cTn id="66" dur="200" fill="hold">
                                          <p:stCondLst>
                                            <p:cond delay="600"/>
                                          </p:stCondLst>
                                        </p:cTn>
                                        <p:tgtEl>
                                          <p:spTgt spid="18"/>
                                        </p:tgtEl>
                                        <p:attrNameLst>
                                          <p:attrName>r</p:attrName>
                                        </p:attrNameLst>
                                      </p:cBhvr>
                                    </p:animRot>
                                    <p:animRot by="120000">
                                      <p:cBhvr>
                                        <p:cTn id="67"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p:bldP spid="46" grpId="0" animBg="1"/>
      <p:bldP spid="47" grpId="0" animBg="1"/>
      <p:bldP spid="48" grpId="0"/>
      <p:bldP spid="49" grpId="0" animBg="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9838617" y="2780928"/>
            <a:ext cx="2470485" cy="138390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45038" y="2836595"/>
            <a:ext cx="2613927" cy="1384493"/>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96552" y="2998195"/>
            <a:ext cx="1927275" cy="129247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680" y="3639480"/>
            <a:ext cx="1181395" cy="76008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1132848" y="3995241"/>
            <a:ext cx="759656" cy="773723"/>
          </a:xfrm>
          <a:prstGeom prst="flowChartConnector">
            <a:avLst/>
          </a:prstGeom>
          <a:solidFill>
            <a:srgbClr val="FF9FA0"/>
          </a:soli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V="1">
            <a:off x="1892504" y="2848724"/>
            <a:ext cx="2419643" cy="160371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Flowchart: Connector 23"/>
          <p:cNvSpPr/>
          <p:nvPr/>
        </p:nvSpPr>
        <p:spPr>
          <a:xfrm>
            <a:off x="3743870" y="2634190"/>
            <a:ext cx="759656" cy="773723"/>
          </a:xfrm>
          <a:prstGeom prst="flowChartConnector">
            <a:avLst/>
          </a:prstGeom>
          <a:solidFill>
            <a:srgbClr val="FF5345"/>
          </a:soli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6099329" y="3811479"/>
            <a:ext cx="759656" cy="773723"/>
          </a:xfrm>
          <a:prstGeom prst="flowChartConnector">
            <a:avLst/>
          </a:prstGeom>
          <a:solidFill>
            <a:schemeClr val="accent4">
              <a:lumMod val="75000"/>
            </a:schemeClr>
          </a:soli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p:nvPr/>
        </p:nvSpPr>
        <p:spPr>
          <a:xfrm>
            <a:off x="9066139" y="2432987"/>
            <a:ext cx="759656" cy="773723"/>
          </a:xfrm>
          <a:prstGeom prst="flowChartConnector">
            <a:avLst/>
          </a:prstGeom>
          <a:solidFill>
            <a:schemeClr val="accent1">
              <a:lumMod val="75000"/>
            </a:schemeClr>
          </a:soli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229417" y="4082202"/>
            <a:ext cx="683749" cy="584775"/>
          </a:xfrm>
          <a:prstGeom prst="rect">
            <a:avLst/>
          </a:prstGeom>
          <a:noFill/>
        </p:spPr>
        <p:txBody>
          <a:bodyPr wrap="square" rtlCol="0">
            <a:spAutoFit/>
          </a:bodyPr>
          <a:lstStyle/>
          <a:p>
            <a:r>
              <a:rPr lang="en-US" sz="3200" dirty="0">
                <a:solidFill>
                  <a:schemeClr val="bg1"/>
                </a:solidFill>
                <a:latin typeface=".VnVogueH" panose="020B7200000000000000" pitchFamily="34" charset="0"/>
              </a:rPr>
              <a:t>01</a:t>
            </a:r>
          </a:p>
        </p:txBody>
      </p:sp>
      <p:sp>
        <p:nvSpPr>
          <p:cNvPr id="28" name="TextBox 27"/>
          <p:cNvSpPr txBox="1"/>
          <p:nvPr/>
        </p:nvSpPr>
        <p:spPr>
          <a:xfrm>
            <a:off x="9137026" y="2498585"/>
            <a:ext cx="683749" cy="584775"/>
          </a:xfrm>
          <a:prstGeom prst="rect">
            <a:avLst/>
          </a:prstGeom>
          <a:noFill/>
        </p:spPr>
        <p:txBody>
          <a:bodyPr wrap="square" rtlCol="0">
            <a:spAutoFit/>
          </a:bodyPr>
          <a:lstStyle/>
          <a:p>
            <a:r>
              <a:rPr lang="en-US" sz="3200" dirty="0">
                <a:solidFill>
                  <a:schemeClr val="bg1"/>
                </a:solidFill>
                <a:latin typeface=".VnVogueH" panose="020B7200000000000000" pitchFamily="34" charset="0"/>
              </a:rPr>
              <a:t>04</a:t>
            </a:r>
          </a:p>
        </p:txBody>
      </p:sp>
      <p:sp>
        <p:nvSpPr>
          <p:cNvPr id="29" name="TextBox 28"/>
          <p:cNvSpPr txBox="1"/>
          <p:nvPr/>
        </p:nvSpPr>
        <p:spPr>
          <a:xfrm>
            <a:off x="3819777" y="2722305"/>
            <a:ext cx="683749" cy="584775"/>
          </a:xfrm>
          <a:prstGeom prst="rect">
            <a:avLst/>
          </a:prstGeom>
          <a:noFill/>
        </p:spPr>
        <p:txBody>
          <a:bodyPr wrap="square" rtlCol="0">
            <a:spAutoFit/>
          </a:bodyPr>
          <a:lstStyle/>
          <a:p>
            <a:r>
              <a:rPr lang="en-US" sz="3200" dirty="0">
                <a:solidFill>
                  <a:schemeClr val="bg1"/>
                </a:solidFill>
                <a:latin typeface=".VnVogueH" panose="020B7200000000000000" pitchFamily="34" charset="0"/>
              </a:rPr>
              <a:t>02</a:t>
            </a:r>
          </a:p>
        </p:txBody>
      </p:sp>
      <p:sp>
        <p:nvSpPr>
          <p:cNvPr id="30" name="TextBox 29"/>
          <p:cNvSpPr txBox="1"/>
          <p:nvPr/>
        </p:nvSpPr>
        <p:spPr>
          <a:xfrm>
            <a:off x="6171717" y="3894083"/>
            <a:ext cx="683749" cy="584775"/>
          </a:xfrm>
          <a:prstGeom prst="rect">
            <a:avLst/>
          </a:prstGeom>
          <a:noFill/>
        </p:spPr>
        <p:txBody>
          <a:bodyPr wrap="square" rtlCol="0">
            <a:spAutoFit/>
          </a:bodyPr>
          <a:lstStyle/>
          <a:p>
            <a:r>
              <a:rPr lang="en-US" sz="3200" dirty="0">
                <a:solidFill>
                  <a:schemeClr val="bg1"/>
                </a:solidFill>
                <a:latin typeface=".VnVogueH" panose="020B7200000000000000" pitchFamily="34" charset="0"/>
              </a:rPr>
              <a:t>03</a:t>
            </a:r>
          </a:p>
        </p:txBody>
      </p:sp>
      <p:sp>
        <p:nvSpPr>
          <p:cNvPr id="31" name="TextBox 30"/>
          <p:cNvSpPr txBox="1"/>
          <p:nvPr/>
        </p:nvSpPr>
        <p:spPr>
          <a:xfrm>
            <a:off x="218140" y="2116604"/>
            <a:ext cx="2890761" cy="707886"/>
          </a:xfrm>
          <a:prstGeom prst="rect">
            <a:avLst/>
          </a:prstGeom>
          <a:noFill/>
        </p:spPr>
        <p:txBody>
          <a:bodyPr wrap="square" rtlCol="0">
            <a:spAutoFit/>
          </a:bodyPr>
          <a:lstStyle/>
          <a:p>
            <a:pPr algn="ctr"/>
            <a:r>
              <a:rPr lang="vi-VN" sz="2000" b="1">
                <a:solidFill>
                  <a:srgbClr val="FF9FA0"/>
                </a:solidFill>
                <a:latin typeface="Times New Roman" pitchFamily="18" charset="0"/>
                <a:cs typeface="Times New Roman" pitchFamily="18" charset="0"/>
              </a:rPr>
              <a:t>Ca ngợi cuộc khởi nghĩa Lam Sơn</a:t>
            </a:r>
          </a:p>
        </p:txBody>
      </p:sp>
      <p:sp>
        <p:nvSpPr>
          <p:cNvPr id="32" name="TextBox 31"/>
          <p:cNvSpPr txBox="1"/>
          <p:nvPr/>
        </p:nvSpPr>
        <p:spPr>
          <a:xfrm>
            <a:off x="3073169" y="3483446"/>
            <a:ext cx="2369652" cy="707886"/>
          </a:xfrm>
          <a:prstGeom prst="rect">
            <a:avLst/>
          </a:prstGeom>
          <a:noFill/>
        </p:spPr>
        <p:txBody>
          <a:bodyPr wrap="square" rtlCol="0">
            <a:spAutoFit/>
          </a:bodyPr>
          <a:lstStyle/>
          <a:p>
            <a:pPr algn="ctr"/>
            <a:r>
              <a:rPr lang="en-US" sz="2000" b="1">
                <a:solidFill>
                  <a:srgbClr val="FF0000"/>
                </a:solidFill>
                <a:latin typeface="Times New Roman" pitchFamily="18" charset="0"/>
                <a:cs typeface="Times New Roman" pitchFamily="18" charset="0"/>
              </a:rPr>
              <a:t>Đề cao vai trò của Lê Lợi</a:t>
            </a:r>
            <a:endParaRPr lang="en-US" sz="2000" b="1" dirty="0">
              <a:solidFill>
                <a:srgbClr val="FF0000"/>
              </a:solidFill>
              <a:latin typeface="Times New Roman" pitchFamily="18" charset="0"/>
              <a:cs typeface="Times New Roman" pitchFamily="18" charset="0"/>
            </a:endParaRPr>
          </a:p>
        </p:txBody>
      </p:sp>
      <p:sp>
        <p:nvSpPr>
          <p:cNvPr id="33" name="TextBox 32"/>
          <p:cNvSpPr txBox="1"/>
          <p:nvPr/>
        </p:nvSpPr>
        <p:spPr>
          <a:xfrm>
            <a:off x="4944924" y="1828572"/>
            <a:ext cx="3404707" cy="707886"/>
          </a:xfrm>
          <a:prstGeom prst="rect">
            <a:avLst/>
          </a:prstGeom>
          <a:noFill/>
        </p:spPr>
        <p:txBody>
          <a:bodyPr wrap="square" rtlCol="0">
            <a:spAutoFit/>
          </a:bodyPr>
          <a:lstStyle/>
          <a:p>
            <a:pPr algn="ctr"/>
            <a:r>
              <a:rPr lang="en-US" sz="2000" b="1">
                <a:solidFill>
                  <a:srgbClr val="008000"/>
                </a:solidFill>
                <a:latin typeface="Times New Roman" pitchFamily="18" charset="0"/>
                <a:cs typeface="Times New Roman" pitchFamily="18" charset="0"/>
              </a:rPr>
              <a:t>Giải thích tên gọi Hồ Gươm hay Hồ Hoàn Kiếm</a:t>
            </a:r>
            <a:endParaRPr lang="en-US" sz="2000" b="1" dirty="0">
              <a:solidFill>
                <a:srgbClr val="008000"/>
              </a:solidFill>
              <a:latin typeface="Times New Roman" pitchFamily="18" charset="0"/>
              <a:cs typeface="Times New Roman" pitchFamily="18" charset="0"/>
            </a:endParaRPr>
          </a:p>
        </p:txBody>
      </p:sp>
      <p:sp>
        <p:nvSpPr>
          <p:cNvPr id="50" name="TextBox 49"/>
          <p:cNvSpPr txBox="1"/>
          <p:nvPr/>
        </p:nvSpPr>
        <p:spPr>
          <a:xfrm>
            <a:off x="7896200" y="3285537"/>
            <a:ext cx="3371676" cy="707886"/>
          </a:xfrm>
          <a:prstGeom prst="rect">
            <a:avLst/>
          </a:prstGeom>
          <a:noFill/>
        </p:spPr>
        <p:txBody>
          <a:bodyPr wrap="square" rtlCol="0">
            <a:spAutoFit/>
          </a:bodyPr>
          <a:lstStyle/>
          <a:p>
            <a:pPr algn="ctr"/>
            <a:r>
              <a:rPr lang="en-US" sz="2000" b="1">
                <a:solidFill>
                  <a:schemeClr val="accent1">
                    <a:lumMod val="50000"/>
                  </a:schemeClr>
                </a:solidFill>
                <a:latin typeface="Times New Roman" pitchFamily="18" charset="0"/>
                <a:cs typeface="Times New Roman" pitchFamily="18" charset="0"/>
              </a:rPr>
              <a:t>Thể hiện khát vọng hòa bình của dân tộc</a:t>
            </a:r>
            <a:endParaRPr lang="en-US" sz="2000" b="1" dirty="0">
              <a:solidFill>
                <a:schemeClr val="accent1">
                  <a:lumMod val="50000"/>
                </a:schemeClr>
              </a:solidFill>
              <a:latin typeface="Times New Roman" pitchFamily="18" charset="0"/>
              <a:cs typeface="Times New Roman" pitchFamily="18" charset="0"/>
            </a:endParaRPr>
          </a:p>
        </p:txBody>
      </p: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1108" t="1070" r="2116" b="1912"/>
          <a:stretch/>
        </p:blipFill>
        <p:spPr>
          <a:xfrm>
            <a:off x="551384" y="2805297"/>
            <a:ext cx="2142710" cy="1132821"/>
          </a:xfrm>
          <a:prstGeom prst="ellipse">
            <a:avLst/>
          </a:prstGeom>
          <a:ln w="63500" cap="rnd">
            <a:solidFill>
              <a:srgbClr val="FF99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063" y="4130259"/>
            <a:ext cx="2125288" cy="117094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8964" y="2508129"/>
            <a:ext cx="2096417" cy="1251087"/>
          </a:xfrm>
          <a:prstGeom prst="ellipse">
            <a:avLst/>
          </a:prstGeom>
          <a:ln w="63500" cap="rnd">
            <a:solidFill>
              <a:srgbClr val="008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0" name="AutoShape 4"/>
          <p:cNvSpPr>
            <a:spLocks noChangeArrowheads="1"/>
          </p:cNvSpPr>
          <p:nvPr/>
        </p:nvSpPr>
        <p:spPr bwMode="gray">
          <a:xfrm>
            <a:off x="-168696" y="1124744"/>
            <a:ext cx="5791200" cy="574675"/>
          </a:xfrm>
          <a:prstGeom prst="roundRect">
            <a:avLst>
              <a:gd name="adj" fmla="val 50000"/>
            </a:avLst>
          </a:prstGeom>
          <a:gradFill rotWithShape="1">
            <a:gsLst>
              <a:gs pos="0">
                <a:srgbClr val="92D050"/>
              </a:gs>
              <a:gs pos="50000">
                <a:srgbClr val="49ACE3">
                  <a:gamma/>
                  <a:tint val="24314"/>
                  <a:invGamma/>
                </a:srgbClr>
              </a:gs>
              <a:gs pos="100000">
                <a:schemeClr val="accent5">
                  <a:lumMod val="60000"/>
                  <a:lumOff val="40000"/>
                </a:schemeClr>
              </a:gs>
            </a:gsLst>
            <a:lin ang="0" scaled="1"/>
          </a:gradFill>
          <a:ln w="38100" cap="flat" cmpd="sng" algn="ctr">
            <a:solidFill>
              <a:srgbClr val="FFFFFF"/>
            </a:solidFill>
            <a:round/>
            <a:headEnd type="none" w="med" len="med"/>
            <a:tailEnd type="none" w="med" len="med"/>
          </a:ln>
          <a:effectLst>
            <a:outerShdw dist="63500" dir="3187806" algn="ctr" rotWithShape="0">
              <a:srgbClr val="B2B2B2"/>
            </a:outerShdw>
          </a:effectLst>
        </p:spPr>
        <p:txBody>
          <a:bodyPr wrap="none" anchor="ctr"/>
          <a:lstStyle/>
          <a:p>
            <a:pPr lvl="0" algn="ctr"/>
            <a:r>
              <a:rPr lang="en-US" sz="2800" b="1">
                <a:solidFill>
                  <a:srgbClr val="404040"/>
                </a:solidFill>
                <a:latin typeface="Times New Roman" pitchFamily="18" charset="0"/>
                <a:cs typeface="Times New Roman" pitchFamily="18" charset="0"/>
              </a:rPr>
              <a:t>3. Ý nghĩa của truyện</a:t>
            </a:r>
            <a:endParaRPr lang="en-US" sz="2800" b="1" dirty="0">
              <a:solidFill>
                <a:srgbClr val="404040"/>
              </a:solidFill>
              <a:latin typeface="Times New Roman" pitchFamily="18" charset="0"/>
              <a:cs typeface="Times New Roman" pitchFamily="18" charset="0"/>
            </a:endParaRPr>
          </a:p>
        </p:txBody>
      </p:sp>
      <p:pic>
        <p:nvPicPr>
          <p:cNvPr id="61" name="Picture 60"/>
          <p:cNvPicPr>
            <a:picLocks noChangeAspect="1"/>
          </p:cNvPicPr>
          <p:nvPr/>
        </p:nvPicPr>
        <p:blipFill rotWithShape="1">
          <a:blip r:embed="rId7">
            <a:extLst>
              <a:ext uri="{28A0092B-C50C-407E-A947-70E740481C1C}">
                <a14:useLocalDpi xmlns:a14="http://schemas.microsoft.com/office/drawing/2010/main" val="0"/>
              </a:ext>
            </a:extLst>
          </a:blip>
          <a:srcRect l="17372" t="1799" r="16678" b="3068"/>
          <a:stretch/>
        </p:blipFill>
        <p:spPr>
          <a:xfrm>
            <a:off x="8384191" y="3976618"/>
            <a:ext cx="2009476" cy="114022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Rectangle 33"/>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custDataLst>
      <p:tags r:id="rId1"/>
    </p:custDataLst>
    <p:extLst>
      <p:ext uri="{BB962C8B-B14F-4D97-AF65-F5344CB8AC3E}">
        <p14:creationId xmlns:p14="http://schemas.microsoft.com/office/powerpoint/2010/main" val="3659173994"/>
      </p:ext>
    </p:extLst>
  </p:cSld>
  <p:clrMapOvr>
    <a:masterClrMapping/>
  </p:clrMapOvr>
  <mc:AlternateContent xmlns:mc="http://schemas.openxmlformats.org/markup-compatibility/2006" xmlns:p14="http://schemas.microsoft.com/office/powerpoint/2010/main">
    <mc:Choice Requires="p14">
      <p:transition p14:dur="0" advClick="0" advTm="21308"/>
    </mc:Choice>
    <mc:Fallback xmlns="">
      <p:transition advClick="0" advTm="21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ircle(out)">
                                      <p:cBhvr>
                                        <p:cTn id="7" dur="2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250"/>
                                        <p:tgtEl>
                                          <p:spTgt spid="21"/>
                                        </p:tgtEl>
                                      </p:cBhvr>
                                    </p:animEffect>
                                  </p:childTnLst>
                                </p:cTn>
                              </p:par>
                            </p:childTnLst>
                          </p:cTn>
                        </p:par>
                        <p:par>
                          <p:cTn id="13" fill="hold">
                            <p:stCondLst>
                              <p:cond delay="25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fltVal val="0.5"/>
                                          </p:val>
                                        </p:tav>
                                        <p:tav tm="100000">
                                          <p:val>
                                            <p:strVal val="#ppt_x"/>
                                          </p:val>
                                        </p:tav>
                                      </p:tavLst>
                                    </p:anim>
                                    <p:anim calcmode="lin" valueType="num">
                                      <p:cBhvr>
                                        <p:cTn id="32" dur="500" fill="hold"/>
                                        <p:tgtEl>
                                          <p:spTgt spid="31"/>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anim calcmode="lin" valueType="num">
                                      <p:cBhvr>
                                        <p:cTn id="39" dur="500" fill="hold"/>
                                        <p:tgtEl>
                                          <p:spTgt spid="57"/>
                                        </p:tgtEl>
                                        <p:attrNameLst>
                                          <p:attrName>ppt_x</p:attrName>
                                        </p:attrNameLst>
                                      </p:cBhvr>
                                      <p:tavLst>
                                        <p:tav tm="0">
                                          <p:val>
                                            <p:fltVal val="0.5"/>
                                          </p:val>
                                        </p:tav>
                                        <p:tav tm="100000">
                                          <p:val>
                                            <p:strVal val="#ppt_x"/>
                                          </p:val>
                                        </p:tav>
                                      </p:tavLst>
                                    </p:anim>
                                    <p:anim calcmode="lin" valueType="num">
                                      <p:cBhvr>
                                        <p:cTn id="40" dur="500" fill="hold"/>
                                        <p:tgtEl>
                                          <p:spTgt spid="57"/>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 calcmode="lin" valueType="num">
                                      <p:cBhvr>
                                        <p:cTn id="61"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32">
                                            <p:txEl>
                                              <p:pRg st="0" end="0"/>
                                            </p:txEl>
                                          </p:spTgt>
                                        </p:tgtEl>
                                      </p:cBhvr>
                                    </p:animEffect>
                                  </p:childTnLst>
                                </p:cTn>
                              </p:par>
                            </p:childTnLst>
                          </p:cTn>
                        </p:par>
                        <p:par>
                          <p:cTn id="64" fill="hold">
                            <p:stCondLst>
                              <p:cond delay="2000"/>
                            </p:stCondLst>
                            <p:childTnLst>
                              <p:par>
                                <p:cTn id="65" presetID="53" presetClass="entr" presetSubtype="52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anim calcmode="lin" valueType="num">
                                      <p:cBhvr>
                                        <p:cTn id="70" dur="500" fill="hold"/>
                                        <p:tgtEl>
                                          <p:spTgt spid="58"/>
                                        </p:tgtEl>
                                        <p:attrNameLst>
                                          <p:attrName>ppt_x</p:attrName>
                                        </p:attrNameLst>
                                      </p:cBhvr>
                                      <p:tavLst>
                                        <p:tav tm="0">
                                          <p:val>
                                            <p:fltVal val="0.5"/>
                                          </p:val>
                                        </p:tav>
                                        <p:tav tm="100000">
                                          <p:val>
                                            <p:strVal val="#ppt_x"/>
                                          </p:val>
                                        </p:tav>
                                      </p:tavLst>
                                    </p:anim>
                                    <p:anim calcmode="lin" valueType="num">
                                      <p:cBhvr>
                                        <p:cTn id="71" dur="500" fill="hold"/>
                                        <p:tgtEl>
                                          <p:spTgt spid="58"/>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500"/>
                            </p:stCondLst>
                            <p:childTnLst>
                              <p:par>
                                <p:cTn id="78" presetID="53" presetClass="entr" presetSubtype="16"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1000"/>
                            </p:stCondLst>
                            <p:childTnLst>
                              <p:par>
                                <p:cTn id="84" presetID="53" presetClass="entr" presetSubtype="16"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fltVal val="0"/>
                                          </p:val>
                                        </p:tav>
                                        <p:tav tm="100000">
                                          <p:val>
                                            <p:strVal val="#ppt_h"/>
                                          </p:val>
                                        </p:tav>
                                      </p:tavLst>
                                    </p:anim>
                                    <p:animEffect transition="in" filter="fade">
                                      <p:cBhvr>
                                        <p:cTn id="88" dur="500"/>
                                        <p:tgtEl>
                                          <p:spTgt spid="30"/>
                                        </p:tgtEl>
                                      </p:cBhvr>
                                    </p:animEffect>
                                  </p:childTnLst>
                                </p:cTn>
                              </p:par>
                            </p:childTnLst>
                          </p:cTn>
                        </p:par>
                        <p:par>
                          <p:cTn id="89" fill="hold">
                            <p:stCondLst>
                              <p:cond delay="1500"/>
                            </p:stCondLst>
                            <p:childTnLst>
                              <p:par>
                                <p:cTn id="90" presetID="53" presetClass="entr" presetSubtype="52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fltVal val="0"/>
                                          </p:val>
                                        </p:tav>
                                        <p:tav tm="100000">
                                          <p:val>
                                            <p:strVal val="#ppt_w"/>
                                          </p:val>
                                        </p:tav>
                                      </p:tavLst>
                                    </p:anim>
                                    <p:anim calcmode="lin" valueType="num">
                                      <p:cBhvr>
                                        <p:cTn id="93" dur="500" fill="hold"/>
                                        <p:tgtEl>
                                          <p:spTgt spid="33"/>
                                        </p:tgtEl>
                                        <p:attrNameLst>
                                          <p:attrName>ppt_h</p:attrName>
                                        </p:attrNameLst>
                                      </p:cBhvr>
                                      <p:tavLst>
                                        <p:tav tm="0">
                                          <p:val>
                                            <p:fltVal val="0"/>
                                          </p:val>
                                        </p:tav>
                                        <p:tav tm="100000">
                                          <p:val>
                                            <p:strVal val="#ppt_h"/>
                                          </p:val>
                                        </p:tav>
                                      </p:tavLst>
                                    </p:anim>
                                    <p:animEffect transition="in" filter="fade">
                                      <p:cBhvr>
                                        <p:cTn id="94" dur="500"/>
                                        <p:tgtEl>
                                          <p:spTgt spid="33"/>
                                        </p:tgtEl>
                                      </p:cBhvr>
                                    </p:animEffect>
                                    <p:anim calcmode="lin" valueType="num">
                                      <p:cBhvr>
                                        <p:cTn id="95" dur="500" fill="hold"/>
                                        <p:tgtEl>
                                          <p:spTgt spid="33"/>
                                        </p:tgtEl>
                                        <p:attrNameLst>
                                          <p:attrName>ppt_x</p:attrName>
                                        </p:attrNameLst>
                                      </p:cBhvr>
                                      <p:tavLst>
                                        <p:tav tm="0">
                                          <p:val>
                                            <p:fltVal val="0.5"/>
                                          </p:val>
                                        </p:tav>
                                        <p:tav tm="100000">
                                          <p:val>
                                            <p:strVal val="#ppt_x"/>
                                          </p:val>
                                        </p:tav>
                                      </p:tavLst>
                                    </p:anim>
                                    <p:anim calcmode="lin" valueType="num">
                                      <p:cBhvr>
                                        <p:cTn id="96" dur="500" fill="hold"/>
                                        <p:tgtEl>
                                          <p:spTgt spid="33"/>
                                        </p:tgtEl>
                                        <p:attrNameLst>
                                          <p:attrName>ppt_y</p:attrName>
                                        </p:attrNameLst>
                                      </p:cBhvr>
                                      <p:tavLst>
                                        <p:tav tm="0">
                                          <p:val>
                                            <p:fltVal val="0.5"/>
                                          </p:val>
                                        </p:tav>
                                        <p:tav tm="100000">
                                          <p:val>
                                            <p:strVal val="#ppt_y"/>
                                          </p:val>
                                        </p:tav>
                                      </p:tavLst>
                                    </p:anim>
                                  </p:childTnLst>
                                </p:cTn>
                              </p:par>
                            </p:childTnLst>
                          </p:cTn>
                        </p:par>
                        <p:par>
                          <p:cTn id="97" fill="hold">
                            <p:stCondLst>
                              <p:cond delay="2000"/>
                            </p:stCondLst>
                            <p:childTnLst>
                              <p:par>
                                <p:cTn id="98" presetID="53" presetClass="entr" presetSubtype="528"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p:cTn id="100" dur="500" fill="hold"/>
                                        <p:tgtEl>
                                          <p:spTgt spid="59"/>
                                        </p:tgtEl>
                                        <p:attrNameLst>
                                          <p:attrName>ppt_w</p:attrName>
                                        </p:attrNameLst>
                                      </p:cBhvr>
                                      <p:tavLst>
                                        <p:tav tm="0">
                                          <p:val>
                                            <p:fltVal val="0"/>
                                          </p:val>
                                        </p:tav>
                                        <p:tav tm="100000">
                                          <p:val>
                                            <p:strVal val="#ppt_w"/>
                                          </p:val>
                                        </p:tav>
                                      </p:tavLst>
                                    </p:anim>
                                    <p:anim calcmode="lin" valueType="num">
                                      <p:cBhvr>
                                        <p:cTn id="101" dur="500" fill="hold"/>
                                        <p:tgtEl>
                                          <p:spTgt spid="59"/>
                                        </p:tgtEl>
                                        <p:attrNameLst>
                                          <p:attrName>ppt_h</p:attrName>
                                        </p:attrNameLst>
                                      </p:cBhvr>
                                      <p:tavLst>
                                        <p:tav tm="0">
                                          <p:val>
                                            <p:fltVal val="0"/>
                                          </p:val>
                                        </p:tav>
                                        <p:tav tm="100000">
                                          <p:val>
                                            <p:strVal val="#ppt_h"/>
                                          </p:val>
                                        </p:tav>
                                      </p:tavLst>
                                    </p:anim>
                                    <p:animEffect transition="in" filter="fade">
                                      <p:cBhvr>
                                        <p:cTn id="102" dur="500"/>
                                        <p:tgtEl>
                                          <p:spTgt spid="59"/>
                                        </p:tgtEl>
                                      </p:cBhvr>
                                    </p:animEffect>
                                    <p:anim calcmode="lin" valueType="num">
                                      <p:cBhvr>
                                        <p:cTn id="103" dur="500" fill="hold"/>
                                        <p:tgtEl>
                                          <p:spTgt spid="59"/>
                                        </p:tgtEl>
                                        <p:attrNameLst>
                                          <p:attrName>ppt_x</p:attrName>
                                        </p:attrNameLst>
                                      </p:cBhvr>
                                      <p:tavLst>
                                        <p:tav tm="0">
                                          <p:val>
                                            <p:fltVal val="0.5"/>
                                          </p:val>
                                        </p:tav>
                                        <p:tav tm="100000">
                                          <p:val>
                                            <p:strVal val="#ppt_x"/>
                                          </p:val>
                                        </p:tav>
                                      </p:tavLst>
                                    </p:anim>
                                    <p:anim calcmode="lin" valueType="num">
                                      <p:cBhvr>
                                        <p:cTn id="104" dur="500" fill="hold"/>
                                        <p:tgtEl>
                                          <p:spTgt spid="59"/>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p:cTn id="113" dur="500" fill="hold"/>
                                        <p:tgtEl>
                                          <p:spTgt spid="26"/>
                                        </p:tgtEl>
                                        <p:attrNameLst>
                                          <p:attrName>ppt_w</p:attrName>
                                        </p:attrNameLst>
                                      </p:cBhvr>
                                      <p:tavLst>
                                        <p:tav tm="0">
                                          <p:val>
                                            <p:fltVal val="0"/>
                                          </p:val>
                                        </p:tav>
                                        <p:tav tm="100000">
                                          <p:val>
                                            <p:strVal val="#ppt_w"/>
                                          </p:val>
                                        </p:tav>
                                      </p:tavLst>
                                    </p:anim>
                                    <p:anim calcmode="lin" valueType="num">
                                      <p:cBhvr>
                                        <p:cTn id="114" dur="500" fill="hold"/>
                                        <p:tgtEl>
                                          <p:spTgt spid="26"/>
                                        </p:tgtEl>
                                        <p:attrNameLst>
                                          <p:attrName>ppt_h</p:attrName>
                                        </p:attrNameLst>
                                      </p:cBhvr>
                                      <p:tavLst>
                                        <p:tav tm="0">
                                          <p:val>
                                            <p:fltVal val="0"/>
                                          </p:val>
                                        </p:tav>
                                        <p:tav tm="100000">
                                          <p:val>
                                            <p:strVal val="#ppt_h"/>
                                          </p:val>
                                        </p:tav>
                                      </p:tavLst>
                                    </p:anim>
                                    <p:animEffect transition="in" filter="fade">
                                      <p:cBhvr>
                                        <p:cTn id="115" dur="500"/>
                                        <p:tgtEl>
                                          <p:spTgt spid="26"/>
                                        </p:tgtEl>
                                      </p:cBhvr>
                                    </p:animEffect>
                                  </p:childTnLst>
                                </p:cTn>
                              </p:par>
                            </p:childTnLst>
                          </p:cTn>
                        </p:par>
                        <p:par>
                          <p:cTn id="116" fill="hold">
                            <p:stCondLst>
                              <p:cond delay="1000"/>
                            </p:stCondLst>
                            <p:childTnLst>
                              <p:par>
                                <p:cTn id="117" presetID="53" presetClass="entr" presetSubtype="16"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p:cTn id="119" dur="500" fill="hold"/>
                                        <p:tgtEl>
                                          <p:spTgt spid="28"/>
                                        </p:tgtEl>
                                        <p:attrNameLst>
                                          <p:attrName>ppt_w</p:attrName>
                                        </p:attrNameLst>
                                      </p:cBhvr>
                                      <p:tavLst>
                                        <p:tav tm="0">
                                          <p:val>
                                            <p:fltVal val="0"/>
                                          </p:val>
                                        </p:tav>
                                        <p:tav tm="100000">
                                          <p:val>
                                            <p:strVal val="#ppt_w"/>
                                          </p:val>
                                        </p:tav>
                                      </p:tavLst>
                                    </p:anim>
                                    <p:anim calcmode="lin" valueType="num">
                                      <p:cBhvr>
                                        <p:cTn id="120" dur="500" fill="hold"/>
                                        <p:tgtEl>
                                          <p:spTgt spid="28"/>
                                        </p:tgtEl>
                                        <p:attrNameLst>
                                          <p:attrName>ppt_h</p:attrName>
                                        </p:attrNameLst>
                                      </p:cBhvr>
                                      <p:tavLst>
                                        <p:tav tm="0">
                                          <p:val>
                                            <p:fltVal val="0"/>
                                          </p:val>
                                        </p:tav>
                                        <p:tav tm="100000">
                                          <p:val>
                                            <p:strVal val="#ppt_h"/>
                                          </p:val>
                                        </p:tav>
                                      </p:tavLst>
                                    </p:anim>
                                    <p:animEffect transition="in" filter="fade">
                                      <p:cBhvr>
                                        <p:cTn id="121" dur="500"/>
                                        <p:tgtEl>
                                          <p:spTgt spid="28"/>
                                        </p:tgtEl>
                                      </p:cBhvr>
                                    </p:animEffect>
                                  </p:childTnLst>
                                </p:cTn>
                              </p:par>
                            </p:childTnLst>
                          </p:cTn>
                        </p:par>
                        <p:par>
                          <p:cTn id="122" fill="hold">
                            <p:stCondLst>
                              <p:cond delay="15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childTnLst>
                          </p:cTn>
                        </p:par>
                        <p:par>
                          <p:cTn id="126" fill="hold">
                            <p:stCondLst>
                              <p:cond delay="2000"/>
                            </p:stCondLst>
                            <p:childTnLst>
                              <p:par>
                                <p:cTn id="127" presetID="53" presetClass="entr" presetSubtype="52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anim calcmode="lin" valueType="num">
                                      <p:cBhvr>
                                        <p:cTn id="132" dur="500" fill="hold"/>
                                        <p:tgtEl>
                                          <p:spTgt spid="50"/>
                                        </p:tgtEl>
                                        <p:attrNameLst>
                                          <p:attrName>ppt_x</p:attrName>
                                        </p:attrNameLst>
                                      </p:cBhvr>
                                      <p:tavLst>
                                        <p:tav tm="0">
                                          <p:val>
                                            <p:fltVal val="0.5"/>
                                          </p:val>
                                        </p:tav>
                                        <p:tav tm="100000">
                                          <p:val>
                                            <p:strVal val="#ppt_x"/>
                                          </p:val>
                                        </p:tav>
                                      </p:tavLst>
                                    </p:anim>
                                    <p:anim calcmode="lin" valueType="num">
                                      <p:cBhvr>
                                        <p:cTn id="133" dur="500" fill="hold"/>
                                        <p:tgtEl>
                                          <p:spTgt spid="50"/>
                                        </p:tgtEl>
                                        <p:attrNameLst>
                                          <p:attrName>ppt_y</p:attrName>
                                        </p:attrNameLst>
                                      </p:cBhvr>
                                      <p:tavLst>
                                        <p:tav tm="0">
                                          <p:val>
                                            <p:fltVal val="0.5"/>
                                          </p:val>
                                        </p:tav>
                                        <p:tav tm="100000">
                                          <p:val>
                                            <p:strVal val="#ppt_y"/>
                                          </p:val>
                                        </p:tav>
                                      </p:tavLst>
                                    </p:anim>
                                  </p:childTnLst>
                                </p:cTn>
                              </p:par>
                            </p:childTnLst>
                          </p:cTn>
                        </p:par>
                        <p:par>
                          <p:cTn id="134" fill="hold">
                            <p:stCondLst>
                              <p:cond delay="2500"/>
                            </p:stCondLst>
                            <p:childTnLst>
                              <p:par>
                                <p:cTn id="135" presetID="53" presetClass="entr" presetSubtype="528" fill="hold"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anim calcmode="lin" valueType="num">
                                      <p:cBhvr>
                                        <p:cTn id="140" dur="500" fill="hold"/>
                                        <p:tgtEl>
                                          <p:spTgt spid="61"/>
                                        </p:tgtEl>
                                        <p:attrNameLst>
                                          <p:attrName>ppt_x</p:attrName>
                                        </p:attrNameLst>
                                      </p:cBhvr>
                                      <p:tavLst>
                                        <p:tav tm="0">
                                          <p:val>
                                            <p:fltVal val="0.5"/>
                                          </p:val>
                                        </p:tav>
                                        <p:tav tm="100000">
                                          <p:val>
                                            <p:strVal val="#ppt_x"/>
                                          </p:val>
                                        </p:tav>
                                      </p:tavLst>
                                    </p:anim>
                                    <p:anim calcmode="lin" valueType="num">
                                      <p:cBhvr>
                                        <p:cTn id="141" dur="500" fill="hold"/>
                                        <p:tgtEl>
                                          <p:spTgt spid="61"/>
                                        </p:tgtEl>
                                        <p:attrNameLst>
                                          <p:attrName>ppt_y</p:attrName>
                                        </p:attrNameLst>
                                      </p:cBhvr>
                                      <p:tavLst>
                                        <p:tav tm="0">
                                          <p:val>
                                            <p:fltVal val="0.5"/>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34"/>
                                        </p:tgtEl>
                                        <p:attrNameLst>
                                          <p:attrName>style.visibility</p:attrName>
                                        </p:attrNameLst>
                                      </p:cBhvr>
                                      <p:to>
                                        <p:strVal val="visible"/>
                                      </p:to>
                                    </p:set>
                                    <p:anim calcmode="lin" valueType="num">
                                      <p:cBhvr>
                                        <p:cTn id="146" dur="2000" fill="hold"/>
                                        <p:tgtEl>
                                          <p:spTgt spid="34"/>
                                        </p:tgtEl>
                                        <p:attrNameLst>
                                          <p:attrName>ppt_w</p:attrName>
                                        </p:attrNameLst>
                                      </p:cBhvr>
                                      <p:tavLst>
                                        <p:tav tm="0">
                                          <p:val>
                                            <p:fltVal val="0"/>
                                          </p:val>
                                        </p:tav>
                                        <p:tav tm="100000">
                                          <p:val>
                                            <p:strVal val="#ppt_w"/>
                                          </p:val>
                                        </p:tav>
                                      </p:tavLst>
                                    </p:anim>
                                    <p:anim calcmode="lin" valueType="num">
                                      <p:cBhvr>
                                        <p:cTn id="147" dur="2000" fill="hold"/>
                                        <p:tgtEl>
                                          <p:spTgt spid="34"/>
                                        </p:tgtEl>
                                        <p:attrNameLst>
                                          <p:attrName>ppt_h</p:attrName>
                                        </p:attrNameLst>
                                      </p:cBhvr>
                                      <p:tavLst>
                                        <p:tav tm="0">
                                          <p:val>
                                            <p:fltVal val="0"/>
                                          </p:val>
                                        </p:tav>
                                        <p:tav tm="100000">
                                          <p:val>
                                            <p:strVal val="#ppt_h"/>
                                          </p:val>
                                        </p:tav>
                                      </p:tavLst>
                                    </p:anim>
                                    <p:animEffect transition="in" filter="fade">
                                      <p:cBhvr>
                                        <p:cTn id="148" dur="2000"/>
                                        <p:tgtEl>
                                          <p:spTgt spid="34"/>
                                        </p:tgtEl>
                                      </p:cBhvr>
                                    </p:animEffect>
                                  </p:childTnLst>
                                </p:cTn>
                              </p:par>
                            </p:childTnLst>
                          </p:cTn>
                        </p:par>
                      </p:childTnLst>
                    </p:cTn>
                  </p:par>
                  <p:par>
                    <p:cTn id="149" fill="hold">
                      <p:stCondLst>
                        <p:cond delay="indefinite"/>
                      </p:stCondLst>
                      <p:childTnLst>
                        <p:par>
                          <p:cTn id="150" fill="hold">
                            <p:stCondLst>
                              <p:cond delay="0"/>
                            </p:stCondLst>
                            <p:childTnLst>
                              <p:par>
                                <p:cTn id="151" presetID="32" presetClass="emph" presetSubtype="0" repeatCount="indefinite" fill="hold" grpId="1" nodeType="clickEffect">
                                  <p:stCondLst>
                                    <p:cond delay="0"/>
                                  </p:stCondLst>
                                  <p:childTnLst>
                                    <p:animRot by="120000">
                                      <p:cBhvr>
                                        <p:cTn id="152" dur="100" fill="hold">
                                          <p:stCondLst>
                                            <p:cond delay="0"/>
                                          </p:stCondLst>
                                        </p:cTn>
                                        <p:tgtEl>
                                          <p:spTgt spid="34"/>
                                        </p:tgtEl>
                                        <p:attrNameLst>
                                          <p:attrName>r</p:attrName>
                                        </p:attrNameLst>
                                      </p:cBhvr>
                                    </p:animRot>
                                    <p:animRot by="-240000">
                                      <p:cBhvr>
                                        <p:cTn id="153" dur="200" fill="hold">
                                          <p:stCondLst>
                                            <p:cond delay="200"/>
                                          </p:stCondLst>
                                        </p:cTn>
                                        <p:tgtEl>
                                          <p:spTgt spid="34"/>
                                        </p:tgtEl>
                                        <p:attrNameLst>
                                          <p:attrName>r</p:attrName>
                                        </p:attrNameLst>
                                      </p:cBhvr>
                                    </p:animRot>
                                    <p:animRot by="240000">
                                      <p:cBhvr>
                                        <p:cTn id="154" dur="200" fill="hold">
                                          <p:stCondLst>
                                            <p:cond delay="400"/>
                                          </p:stCondLst>
                                        </p:cTn>
                                        <p:tgtEl>
                                          <p:spTgt spid="34"/>
                                        </p:tgtEl>
                                        <p:attrNameLst>
                                          <p:attrName>r</p:attrName>
                                        </p:attrNameLst>
                                      </p:cBhvr>
                                    </p:animRot>
                                    <p:animRot by="-240000">
                                      <p:cBhvr>
                                        <p:cTn id="155" dur="200" fill="hold">
                                          <p:stCondLst>
                                            <p:cond delay="600"/>
                                          </p:stCondLst>
                                        </p:cTn>
                                        <p:tgtEl>
                                          <p:spTgt spid="34"/>
                                        </p:tgtEl>
                                        <p:attrNameLst>
                                          <p:attrName>r</p:attrName>
                                        </p:attrNameLst>
                                      </p:cBhvr>
                                    </p:animRot>
                                    <p:animRot by="120000">
                                      <p:cBhvr>
                                        <p:cTn id="156"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p:bldP spid="28" grpId="0"/>
      <p:bldP spid="29" grpId="0"/>
      <p:bldP spid="30" grpId="0"/>
      <p:bldP spid="31" grpId="0"/>
      <p:bldP spid="33" grpId="0"/>
      <p:bldP spid="50" grpId="0"/>
      <p:bldP spid="60" grpId="0" animBg="1"/>
      <p:bldP spid="34" grpId="0"/>
      <p:bldP spid="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616485" y="2421120"/>
            <a:ext cx="5362575" cy="576264"/>
            <a:chOff x="1248" y="2030"/>
            <a:chExt cx="3378" cy="363"/>
          </a:xfrm>
        </p:grpSpPr>
        <p:sp>
          <p:nvSpPr>
            <p:cNvPr id="8" name="Line 8"/>
            <p:cNvSpPr>
              <a:spLocks noChangeShapeType="1"/>
            </p:cNvSpPr>
            <p:nvPr/>
          </p:nvSpPr>
          <p:spPr bwMode="gray">
            <a:xfrm>
              <a:off x="1440" y="2380"/>
              <a:ext cx="3186" cy="13"/>
            </a:xfrm>
            <a:prstGeom prst="line">
              <a:avLst/>
            </a:prstGeom>
            <a:noFill/>
            <a:ln w="57150" cap="flat" cmpd="sng">
              <a:solidFill>
                <a:srgbClr val="93C400"/>
              </a:solidFill>
              <a:prstDash val="sysDot"/>
              <a:round/>
              <a:headEnd type="non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cap="flat" cmpd="sng">
              <a:round/>
              <a:headEnd type="none" w="med" len="med"/>
              <a:tailEnd type="none" w="med" len="me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0" name="Text Box 10"/>
            <p:cNvSpPr txBox="1">
              <a:spLocks noChangeArrowheads="1"/>
            </p:cNvSpPr>
            <p:nvPr/>
          </p:nvSpPr>
          <p:spPr bwMode="gray">
            <a:xfrm>
              <a:off x="1754" y="2047"/>
              <a:ext cx="2725" cy="330"/>
            </a:xfrm>
            <a:prstGeom prst="rect">
              <a:avLst/>
            </a:prstGeom>
            <a:solidFill>
              <a:srgbClr val="93C400">
                <a:alpha val="49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800">
                  <a:solidFill>
                    <a:srgbClr val="000000"/>
                  </a:solidFill>
                  <a:latin typeface="Times New Roman" pitchFamily="18" charset="0"/>
                  <a:cs typeface="Times New Roman" pitchFamily="18" charset="0"/>
                </a:rPr>
                <a:t>Giặc Minh xâm lược nước ta</a:t>
              </a:r>
            </a:p>
          </p:txBody>
        </p:sp>
        <p:sp>
          <p:nvSpPr>
            <p:cNvPr id="11"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FFFFFF"/>
                  </a:solidFill>
                </a:rPr>
                <a:t>1</a:t>
              </a:r>
            </a:p>
          </p:txBody>
        </p:sp>
      </p:grpSp>
      <p:grpSp>
        <p:nvGrpSpPr>
          <p:cNvPr id="12" name="Group 12"/>
          <p:cNvGrpSpPr>
            <a:grpSpLocks/>
          </p:cNvGrpSpPr>
          <p:nvPr/>
        </p:nvGrpSpPr>
        <p:grpSpPr bwMode="auto">
          <a:xfrm>
            <a:off x="616485" y="3259311"/>
            <a:ext cx="6515100" cy="555625"/>
            <a:chOff x="1248" y="2640"/>
            <a:chExt cx="4104" cy="350"/>
          </a:xfrm>
        </p:grpSpPr>
        <p:sp>
          <p:nvSpPr>
            <p:cNvPr id="13" name="Line 13"/>
            <p:cNvSpPr>
              <a:spLocks noChangeShapeType="1"/>
            </p:cNvSpPr>
            <p:nvPr/>
          </p:nvSpPr>
          <p:spPr bwMode="gray">
            <a:xfrm flipV="1">
              <a:off x="1440" y="2988"/>
              <a:ext cx="3912" cy="2"/>
            </a:xfrm>
            <a:prstGeom prst="line">
              <a:avLst/>
            </a:prstGeom>
            <a:noFill/>
            <a:ln w="57150" cap="flat" cmpd="sng">
              <a:solidFill>
                <a:srgbClr val="006497"/>
              </a:solidFill>
              <a:prstDash val="sysDot"/>
              <a:round/>
              <a:headEnd type="non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cap="flat" cmpd="sng">
              <a:round/>
              <a:headEnd type="none" w="med" len="med"/>
              <a:tailEnd type="none" w="med" len="me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contourClr>
                <a:srgbClr val="00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5" name="Text Box 15"/>
            <p:cNvSpPr txBox="1">
              <a:spLocks noChangeArrowheads="1"/>
            </p:cNvSpPr>
            <p:nvPr/>
          </p:nvSpPr>
          <p:spPr bwMode="gray">
            <a:xfrm>
              <a:off x="1759" y="2642"/>
              <a:ext cx="3392" cy="330"/>
            </a:xfrm>
            <a:prstGeom prst="rect">
              <a:avLst/>
            </a:prstGeom>
            <a:solidFill>
              <a:srgbClr val="006497">
                <a:alpha val="49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2400" b="1">
                  <a:solidFill>
                    <a:srgbClr val="000000"/>
                  </a:solidFill>
                </a:defRPr>
              </a:lvl1pPr>
            </a:lstStyle>
            <a:p>
              <a:r>
                <a:rPr lang="en-US" sz="2800" b="0">
                  <a:latin typeface="Times New Roman" pitchFamily="18" charset="0"/>
                  <a:ea typeface="Verdana" panose="020B0604030504040204" pitchFamily="34" charset="0"/>
                  <a:cs typeface="Times New Roman" pitchFamily="18" charset="0"/>
                </a:rPr>
                <a:t>Lê Lợi và cuộc khởi nghĩa Lam Sơn</a:t>
              </a:r>
              <a:endParaRPr lang="en-US" altLang="en-US" sz="2800" b="0">
                <a:latin typeface="Times New Roman" pitchFamily="18" charset="0"/>
                <a:ea typeface="Verdana" panose="020B0604030504040204" pitchFamily="34" charset="0"/>
                <a:cs typeface="Times New Roman" pitchFamily="18" charset="0"/>
              </a:endParaRPr>
            </a:p>
          </p:txBody>
        </p:sp>
        <p:sp>
          <p:nvSpPr>
            <p:cNvPr id="16"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FFFFFF"/>
                  </a:solidFill>
                </a:rPr>
                <a:t>2</a:t>
              </a:r>
            </a:p>
          </p:txBody>
        </p:sp>
      </p:grpSp>
      <p:grpSp>
        <p:nvGrpSpPr>
          <p:cNvPr id="17" name="Group 17"/>
          <p:cNvGrpSpPr>
            <a:grpSpLocks/>
          </p:cNvGrpSpPr>
          <p:nvPr/>
        </p:nvGrpSpPr>
        <p:grpSpPr bwMode="auto">
          <a:xfrm>
            <a:off x="616485" y="4097516"/>
            <a:ext cx="8602663" cy="554038"/>
            <a:chOff x="1248" y="3230"/>
            <a:chExt cx="5419" cy="349"/>
          </a:xfrm>
        </p:grpSpPr>
        <p:sp>
          <p:nvSpPr>
            <p:cNvPr id="18" name="Line 18"/>
            <p:cNvSpPr>
              <a:spLocks noChangeShapeType="1"/>
            </p:cNvSpPr>
            <p:nvPr/>
          </p:nvSpPr>
          <p:spPr bwMode="gray">
            <a:xfrm>
              <a:off x="1441" y="3579"/>
              <a:ext cx="5226" cy="0"/>
            </a:xfrm>
            <a:prstGeom prst="line">
              <a:avLst/>
            </a:prstGeom>
            <a:noFill/>
            <a:ln w="57150" cap="flat" cmpd="sng">
              <a:solidFill>
                <a:srgbClr val="F69432"/>
              </a:solidFill>
              <a:prstDash val="sysDot"/>
              <a:round/>
              <a:headEnd type="non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cap="flat" cmpd="sng">
              <a:round/>
              <a:headEnd type="none" w="med" len="med"/>
              <a:tailEnd type="none" w="med" len="me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contourClr>
                <a:srgbClr val="FF99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 name="Text Box 20"/>
            <p:cNvSpPr txBox="1">
              <a:spLocks noChangeArrowheads="1"/>
            </p:cNvSpPr>
            <p:nvPr/>
          </p:nvSpPr>
          <p:spPr bwMode="gray">
            <a:xfrm>
              <a:off x="1759" y="3248"/>
              <a:ext cx="4570" cy="330"/>
            </a:xfrm>
            <a:prstGeom prst="rect">
              <a:avLst/>
            </a:prstGeom>
            <a:solidFill>
              <a:schemeClr val="accent1">
                <a:alpha val="49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00000"/>
                  </a:solidFill>
                  <a:latin typeface="Times New Roman" pitchFamily="18" charset="0"/>
                  <a:ea typeface="Verdana" panose="020B0604030504040204" pitchFamily="34" charset="0"/>
                  <a:cs typeface="Times New Roman" pitchFamily="18" charset="0"/>
                </a:rPr>
                <a:t>Quân khởi nghĩa chiến thắng, Lê Lợi lên làm vua</a:t>
              </a:r>
              <a:endParaRPr lang="en-US" altLang="en-US" sz="2800">
                <a:solidFill>
                  <a:srgbClr val="000000"/>
                </a:solidFill>
                <a:latin typeface="Times New Roman" pitchFamily="18" charset="0"/>
                <a:ea typeface="Verdana" panose="020B0604030504040204" pitchFamily="34" charset="0"/>
                <a:cs typeface="Times New Roman" pitchFamily="18" charset="0"/>
              </a:endParaRPr>
            </a:p>
          </p:txBody>
        </p:sp>
        <p:sp>
          <p:nvSpPr>
            <p:cNvPr id="21"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FFFFFF"/>
                  </a:solidFill>
                </a:rPr>
                <a:t>3</a:t>
              </a:r>
            </a:p>
          </p:txBody>
        </p:sp>
      </p:grpSp>
      <p:grpSp>
        <p:nvGrpSpPr>
          <p:cNvPr id="22" name="Group 22"/>
          <p:cNvGrpSpPr>
            <a:grpSpLocks/>
          </p:cNvGrpSpPr>
          <p:nvPr/>
        </p:nvGrpSpPr>
        <p:grpSpPr bwMode="auto">
          <a:xfrm>
            <a:off x="616485" y="4961607"/>
            <a:ext cx="9826626" cy="555625"/>
            <a:chOff x="1248" y="3230"/>
            <a:chExt cx="6190" cy="350"/>
          </a:xfrm>
        </p:grpSpPr>
        <p:sp>
          <p:nvSpPr>
            <p:cNvPr id="23" name="Line 23"/>
            <p:cNvSpPr>
              <a:spLocks noChangeShapeType="1"/>
            </p:cNvSpPr>
            <p:nvPr/>
          </p:nvSpPr>
          <p:spPr bwMode="gray">
            <a:xfrm flipV="1">
              <a:off x="1440" y="3578"/>
              <a:ext cx="5998" cy="2"/>
            </a:xfrm>
            <a:prstGeom prst="line">
              <a:avLst/>
            </a:prstGeom>
            <a:noFill/>
            <a:ln w="57150" cap="flat" cmpd="sng">
              <a:solidFill>
                <a:srgbClr val="940094"/>
              </a:solidFill>
              <a:prstDash val="sysDot"/>
              <a:round/>
              <a:headEnd type="none"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cap="flat" cmpd="sng">
              <a:round/>
              <a:headEnd type="none" w="med" len="med"/>
              <a:tailEnd type="none" w="med" len="me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contourClr>
                <a:srgbClr val="9900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5" name="Text Box 25"/>
            <p:cNvSpPr txBox="1">
              <a:spLocks noChangeArrowheads="1"/>
            </p:cNvSpPr>
            <p:nvPr/>
          </p:nvSpPr>
          <p:spPr bwMode="gray">
            <a:xfrm>
              <a:off x="1736" y="3244"/>
              <a:ext cx="5387" cy="330"/>
            </a:xfrm>
            <a:prstGeom prst="rect">
              <a:avLst/>
            </a:prstGeom>
            <a:solidFill>
              <a:srgbClr val="940094">
                <a:alpha val="38824"/>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err="1">
                  <a:latin typeface="Times New Roman" pitchFamily="18" charset="0"/>
                  <a:ea typeface="Verdana" panose="020B0604030504040204" pitchFamily="34" charset="0"/>
                  <a:cs typeface="Times New Roman" pitchFamily="18" charset="0"/>
                </a:rPr>
                <a:t>Hồ</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Tả</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Vọng</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được</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đổi</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tên</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là</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Hồ</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Gươm</a:t>
              </a:r>
              <a:r>
                <a:rPr lang="en-US" sz="2800" dirty="0">
                  <a:latin typeface="Times New Roman" pitchFamily="18" charset="0"/>
                  <a:ea typeface="Verdana" panose="020B0604030504040204" pitchFamily="34" charset="0"/>
                  <a:cs typeface="Times New Roman" pitchFamily="18" charset="0"/>
                </a:rPr>
                <a:t> hay </a:t>
              </a:r>
              <a:r>
                <a:rPr lang="en-US" sz="2800">
                  <a:latin typeface="Times New Roman" pitchFamily="18" charset="0"/>
                  <a:ea typeface="Verdana" panose="020B0604030504040204" pitchFamily="34" charset="0"/>
                  <a:cs typeface="Times New Roman" pitchFamily="18" charset="0"/>
                </a:rPr>
                <a:t>Hồ</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Hoàn</a:t>
              </a:r>
              <a:r>
                <a:rPr lang="en-US" sz="2800" dirty="0">
                  <a:latin typeface="Times New Roman" pitchFamily="18" charset="0"/>
                  <a:ea typeface="Verdana" panose="020B0604030504040204" pitchFamily="34" charset="0"/>
                  <a:cs typeface="Times New Roman" pitchFamily="18" charset="0"/>
                </a:rPr>
                <a:t> </a:t>
              </a:r>
              <a:r>
                <a:rPr lang="en-US" sz="2800" dirty="0" err="1">
                  <a:latin typeface="Times New Roman" pitchFamily="18" charset="0"/>
                  <a:ea typeface="Verdana" panose="020B0604030504040204" pitchFamily="34" charset="0"/>
                  <a:cs typeface="Times New Roman" pitchFamily="18" charset="0"/>
                </a:rPr>
                <a:t>Kiếm</a:t>
              </a:r>
              <a:endParaRPr lang="en-US" altLang="en-US" sz="2800" dirty="0">
                <a:solidFill>
                  <a:srgbClr val="000000"/>
                </a:solidFill>
                <a:latin typeface="Times New Roman" pitchFamily="18" charset="0"/>
                <a:ea typeface="Verdana" panose="020B0604030504040204" pitchFamily="34" charset="0"/>
                <a:cs typeface="Times New Roman" pitchFamily="18" charset="0"/>
              </a:endParaRPr>
            </a:p>
          </p:txBody>
        </p:sp>
        <p:sp>
          <p:nvSpPr>
            <p:cNvPr id="26" name="Text Box 26"/>
            <p:cNvSpPr txBox="1">
              <a:spLocks noChangeArrowheads="1"/>
            </p:cNvSpPr>
            <p:nvPr/>
          </p:nvSpPr>
          <p:spPr bwMode="gray">
            <a:xfrm>
              <a:off x="1291" y="3244"/>
              <a:ext cx="23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FFFFFF"/>
                  </a:solidFill>
                </a:rPr>
                <a:t>4</a:t>
              </a:r>
            </a:p>
          </p:txBody>
        </p:sp>
      </p:grpSp>
      <p:sp>
        <p:nvSpPr>
          <p:cNvPr id="27" name="Rectangle 27"/>
          <p:cNvSpPr txBox="1">
            <a:spLocks noChangeArrowheads="1"/>
          </p:cNvSpPr>
          <p:nvPr/>
        </p:nvSpPr>
        <p:spPr>
          <a:xfrm>
            <a:off x="47328" y="1052737"/>
            <a:ext cx="12065046" cy="896558"/>
          </a:xfrm>
          <a:prstGeom prst="rect">
            <a:avLst/>
          </a:prstGeom>
          <a:solidFill>
            <a:schemeClr val="accent4">
              <a:lumMod val="75000"/>
              <a:alpha val="29000"/>
            </a:schemeClr>
          </a:solidFill>
          <a:ln/>
        </p:spPr>
        <p:txBody>
          <a:bodyPr anchorCtr="1"/>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a:lstStyle>
          <a:p>
            <a:pPr marL="1790700" indent="-1790700"/>
            <a:r>
              <a:rPr lang="en-US" sz="3000" b="1" u="sng">
                <a:latin typeface="Times New Roman" pitchFamily="18" charset="0"/>
                <a:cs typeface="Times New Roman" pitchFamily="18" charset="0"/>
              </a:rPr>
              <a:t>Câu 1: </a:t>
            </a:r>
            <a:r>
              <a:rPr lang="en-US" sz="2800">
                <a:latin typeface="Times New Roman" pitchFamily="18" charset="0"/>
                <a:cs typeface="Times New Roman" pitchFamily="18" charset="0"/>
              </a:rPr>
              <a:t>Em hãy chỉ ra các yếu tố lịch sử có thật trong truyện: “Sự tích Hồ Gươm”?</a:t>
            </a:r>
          </a:p>
        </p:txBody>
      </p:sp>
      <p:grpSp>
        <p:nvGrpSpPr>
          <p:cNvPr id="28" name="Group 27"/>
          <p:cNvGrpSpPr/>
          <p:nvPr/>
        </p:nvGrpSpPr>
        <p:grpSpPr>
          <a:xfrm>
            <a:off x="10001" y="-3780"/>
            <a:ext cx="12196169" cy="843369"/>
            <a:chOff x="10001" y="-3780"/>
            <a:chExt cx="12196169" cy="843369"/>
          </a:xfrm>
        </p:grpSpPr>
        <p:grpSp>
          <p:nvGrpSpPr>
            <p:cNvPr id="29" name="Group 28"/>
            <p:cNvGrpSpPr/>
            <p:nvPr/>
          </p:nvGrpSpPr>
          <p:grpSpPr>
            <a:xfrm flipH="1">
              <a:off x="10001" y="-3780"/>
              <a:ext cx="11630615" cy="843369"/>
              <a:chOff x="-5709361" y="1570892"/>
              <a:chExt cx="10479167" cy="880512"/>
            </a:xfrm>
          </p:grpSpPr>
          <p:sp>
            <p:nvSpPr>
              <p:cNvPr id="32"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 name="Group 5"/>
              <p:cNvGrpSpPr>
                <a:grpSpLocks/>
              </p:cNvGrpSpPr>
              <p:nvPr/>
            </p:nvGrpSpPr>
            <p:grpSpPr bwMode="auto">
              <a:xfrm>
                <a:off x="3795860" y="1570892"/>
                <a:ext cx="973946" cy="850991"/>
                <a:chOff x="2208" y="1920"/>
                <a:chExt cx="1488" cy="1429"/>
              </a:xfrm>
            </p:grpSpPr>
            <p:sp>
              <p:nvSpPr>
                <p:cNvPr id="35"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a:solidFill>
                      <a:srgbClr val="FFFFFF"/>
                    </a:solidFill>
                    <a:latin typeface="Times New Roman" pitchFamily="18" charset="0"/>
                    <a:cs typeface="Times New Roman" pitchFamily="18" charset="0"/>
                  </a:rPr>
                  <a:t>PHẦN 3: LUYỆN TẬP</a:t>
                </a:r>
              </a:p>
            </p:txBody>
          </p:sp>
        </p:grpSp>
        <p:sp>
          <p:nvSpPr>
            <p:cNvPr id="30" name="Oval 6"/>
            <p:cNvSpPr>
              <a:spLocks noChangeArrowheads="1"/>
            </p:cNvSpPr>
            <p:nvPr/>
          </p:nvSpPr>
          <p:spPr bwMode="gray">
            <a:xfrm flipH="1">
              <a:off x="11125207" y="7307"/>
              <a:ext cx="1080963" cy="815093"/>
            </a:xfrm>
            <a:prstGeom prst="ellipse">
              <a:avLst/>
            </a:prstGeom>
            <a:gradFill rotWithShape="1">
              <a:gsLst>
                <a:gs pos="0">
                  <a:schemeClr val="accent4">
                    <a:lumMod val="40000"/>
                    <a:lumOff val="60000"/>
                  </a:schemeClr>
                </a:gs>
                <a:gs pos="100000">
                  <a:schemeClr val="accent4">
                    <a:lumMod val="50000"/>
                  </a:schemeClr>
                </a:gs>
              </a:gsLst>
              <a:lin ang="5400000" scaled="1"/>
            </a:gradFill>
            <a:ln>
              <a:noFill/>
            </a:ln>
            <a:effectLst/>
          </p:spPr>
          <p:txBody>
            <a:bodyPr wrap="none" anchor="ctr"/>
            <a:lstStyle/>
            <a:p>
              <a:endParaRPr lang="en-US"/>
            </a:p>
          </p:txBody>
        </p:sp>
        <p:sp>
          <p:nvSpPr>
            <p:cNvPr id="31"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4">
                    <a:lumMod val="60000"/>
                    <a:lumOff val="40000"/>
                  </a:schemeClr>
                </a:gs>
              </a:gsLst>
              <a:lin ang="5400000" scaled="1"/>
            </a:gradFill>
            <a:ln>
              <a:noFill/>
            </a:ln>
          </p:spPr>
          <p:txBody>
            <a:bodyPr/>
            <a:lstStyle/>
            <a:p>
              <a:endParaRPr lang="en-US"/>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177" y="2708920"/>
            <a:ext cx="1715120" cy="1294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806" y="1982687"/>
            <a:ext cx="1704187" cy="12220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8488" y="4523611"/>
            <a:ext cx="1623886" cy="1137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4352" y="3501008"/>
            <a:ext cx="1729910" cy="11866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791886174"/>
      </p:ext>
    </p:extLst>
  </p:cSld>
  <p:clrMapOvr>
    <a:masterClrMapping/>
  </p:clrMapOvr>
  <mc:AlternateContent xmlns:mc="http://schemas.openxmlformats.org/markup-compatibility/2006" xmlns:p14="http://schemas.microsoft.com/office/powerpoint/2010/main">
    <mc:Choice Requires="p14">
      <p:transition spd="med" p14:dur="684" advClick="0" advTm="25938">
        <p:fade/>
      </p:transition>
    </mc:Choice>
    <mc:Fallback xmlns="">
      <p:transition spd="med" advClick="0" advTm="259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6" presetClass="entr" presetSubtype="3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out)">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500"/>
                            </p:stCondLst>
                            <p:childTnLst>
                              <p:par>
                                <p:cTn id="30" presetID="6" presetClass="entr" presetSubtype="32"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out)">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6" presetClass="entr" presetSubtype="32"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out)">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6" presetClass="entr" presetSubtype="32"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out)">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7"/>
          <p:cNvSpPr txBox="1">
            <a:spLocks noChangeArrowheads="1"/>
          </p:cNvSpPr>
          <p:nvPr/>
        </p:nvSpPr>
        <p:spPr>
          <a:xfrm>
            <a:off x="0" y="1052737"/>
            <a:ext cx="12192000" cy="896558"/>
          </a:xfrm>
          <a:prstGeom prst="rect">
            <a:avLst/>
          </a:prstGeom>
          <a:solidFill>
            <a:schemeClr val="accent4">
              <a:lumMod val="75000"/>
              <a:alpha val="29000"/>
            </a:schemeClr>
          </a:solidFill>
          <a:ln/>
        </p:spPr>
        <p:txBody>
          <a:bodyPr anchorCtr="1"/>
          <a:lst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a:lstStyle>
          <a:p>
            <a:pPr marL="1790700" indent="-1790700"/>
            <a:r>
              <a:rPr lang="en-US" sz="3000" b="1" u="sng">
                <a:latin typeface="Times New Roman" pitchFamily="18" charset="0"/>
                <a:cs typeface="Times New Roman" pitchFamily="18" charset="0"/>
              </a:rPr>
              <a:t>Câu 2: </a:t>
            </a:r>
            <a:r>
              <a:rPr lang="vi-VN" sz="3000">
                <a:latin typeface="Times New Roman" pitchFamily="18" charset="0"/>
                <a:cs typeface="Times New Roman" pitchFamily="18" charset="0"/>
              </a:rPr>
              <a:t>Hãy chỉ ra các yếu tố hoang đường, kì lạ có trong truyện và vai trò của các yếu tố đó?</a:t>
            </a:r>
            <a:endParaRPr lang="en-US" sz="3000">
              <a:latin typeface="Times New Roman" pitchFamily="18" charset="0"/>
              <a:cs typeface="Times New Roman" pitchFamily="18" charset="0"/>
            </a:endParaRPr>
          </a:p>
        </p:txBody>
      </p:sp>
      <p:grpSp>
        <p:nvGrpSpPr>
          <p:cNvPr id="28" name="Group 27"/>
          <p:cNvGrpSpPr/>
          <p:nvPr/>
        </p:nvGrpSpPr>
        <p:grpSpPr>
          <a:xfrm>
            <a:off x="10001" y="-3780"/>
            <a:ext cx="12196169" cy="843369"/>
            <a:chOff x="10001" y="-3780"/>
            <a:chExt cx="12196169" cy="843369"/>
          </a:xfrm>
        </p:grpSpPr>
        <p:grpSp>
          <p:nvGrpSpPr>
            <p:cNvPr id="29" name="Group 28"/>
            <p:cNvGrpSpPr/>
            <p:nvPr/>
          </p:nvGrpSpPr>
          <p:grpSpPr>
            <a:xfrm flipH="1">
              <a:off x="10001" y="-3780"/>
              <a:ext cx="11630615" cy="843369"/>
              <a:chOff x="-5709361" y="1570892"/>
              <a:chExt cx="10479167" cy="880512"/>
            </a:xfrm>
          </p:grpSpPr>
          <p:sp>
            <p:nvSpPr>
              <p:cNvPr id="32"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3" name="Group 5"/>
              <p:cNvGrpSpPr>
                <a:grpSpLocks/>
              </p:cNvGrpSpPr>
              <p:nvPr/>
            </p:nvGrpSpPr>
            <p:grpSpPr bwMode="auto">
              <a:xfrm>
                <a:off x="3795860" y="1570892"/>
                <a:ext cx="973946" cy="850991"/>
                <a:chOff x="2208" y="1920"/>
                <a:chExt cx="1488" cy="1429"/>
              </a:xfrm>
            </p:grpSpPr>
            <p:sp>
              <p:nvSpPr>
                <p:cNvPr id="35"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a:solidFill>
                      <a:srgbClr val="FFFFFF"/>
                    </a:solidFill>
                    <a:latin typeface="Cambria" panose="02040503050406030204" pitchFamily="18" charset="0"/>
                  </a:rPr>
                  <a:t>PHẦN 3: LUYỆN TẬP</a:t>
                </a:r>
              </a:p>
            </p:txBody>
          </p:sp>
        </p:grpSp>
        <p:sp>
          <p:nvSpPr>
            <p:cNvPr id="30" name="Oval 6"/>
            <p:cNvSpPr>
              <a:spLocks noChangeArrowheads="1"/>
            </p:cNvSpPr>
            <p:nvPr/>
          </p:nvSpPr>
          <p:spPr bwMode="gray">
            <a:xfrm flipH="1">
              <a:off x="11125207" y="7307"/>
              <a:ext cx="1080963" cy="815093"/>
            </a:xfrm>
            <a:prstGeom prst="ellipse">
              <a:avLst/>
            </a:prstGeom>
            <a:gradFill rotWithShape="1">
              <a:gsLst>
                <a:gs pos="0">
                  <a:schemeClr val="accent4">
                    <a:lumMod val="40000"/>
                    <a:lumOff val="60000"/>
                  </a:schemeClr>
                </a:gs>
                <a:gs pos="100000">
                  <a:schemeClr val="accent4">
                    <a:lumMod val="50000"/>
                  </a:schemeClr>
                </a:gs>
              </a:gsLst>
              <a:lin ang="5400000" scaled="1"/>
            </a:gradFill>
            <a:ln>
              <a:noFill/>
            </a:ln>
            <a:effectLst/>
          </p:spPr>
          <p:txBody>
            <a:bodyPr wrap="none" anchor="ctr"/>
            <a:lstStyle/>
            <a:p>
              <a:endParaRPr lang="en-US"/>
            </a:p>
          </p:txBody>
        </p:sp>
        <p:sp>
          <p:nvSpPr>
            <p:cNvPr id="31"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4">
                    <a:lumMod val="60000"/>
                    <a:lumOff val="40000"/>
                  </a:schemeClr>
                </a:gs>
              </a:gsLst>
              <a:lin ang="5400000" scaled="1"/>
            </a:gradFill>
            <a:ln>
              <a:noFill/>
            </a:ln>
          </p:spPr>
          <p:txBody>
            <a:bodyPr/>
            <a:lstStyle/>
            <a:p>
              <a:endParaRPr lang="en-US"/>
            </a:p>
          </p:txBody>
        </p:sp>
      </p:grpSp>
      <p:sp>
        <p:nvSpPr>
          <p:cNvPr id="45" name="Text Box 11"/>
          <p:cNvSpPr txBox="1">
            <a:spLocks noChangeArrowheads="1"/>
          </p:cNvSpPr>
          <p:nvPr/>
        </p:nvSpPr>
        <p:spPr bwMode="auto">
          <a:xfrm>
            <a:off x="7489705" y="2498629"/>
            <a:ext cx="396935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r">
              <a:defRPr sz="2000">
                <a:solidFill>
                  <a:srgbClr val="000000"/>
                </a:solidFill>
              </a:defRPr>
            </a:lvl1pPr>
          </a:lstStyle>
          <a:p>
            <a:r>
              <a:rPr lang="en-US" altLang="en-US" sz="2200">
                <a:latin typeface="Times New Roman" pitchFamily="18" charset="0"/>
                <a:ea typeface="Verdana" panose="020B0604030504040204" pitchFamily="34" charset="0"/>
                <a:cs typeface="Times New Roman" pitchFamily="18" charset="0"/>
              </a:rPr>
              <a:t>Làm tăng tính hấp dẫn, sinh động</a:t>
            </a:r>
          </a:p>
        </p:txBody>
      </p:sp>
      <p:sp>
        <p:nvSpPr>
          <p:cNvPr id="46" name="Text Box 12"/>
          <p:cNvSpPr txBox="1">
            <a:spLocks noChangeArrowheads="1"/>
          </p:cNvSpPr>
          <p:nvPr/>
        </p:nvSpPr>
        <p:spPr bwMode="auto">
          <a:xfrm>
            <a:off x="846943" y="2531027"/>
            <a:ext cx="39613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vi-VN" altLang="en-US" sz="2200">
                <a:solidFill>
                  <a:srgbClr val="000000"/>
                </a:solidFill>
                <a:latin typeface="Times New Roman" pitchFamily="18" charset="0"/>
                <a:cs typeface="Times New Roman" pitchFamily="18" charset="0"/>
              </a:rPr>
              <a:t>Long Quân cho mượn gươm thần</a:t>
            </a:r>
            <a:endParaRPr lang="en-US" altLang="en-US" sz="2200">
              <a:solidFill>
                <a:srgbClr val="000000"/>
              </a:solidFill>
              <a:latin typeface="Times New Roman" pitchFamily="18" charset="0"/>
              <a:cs typeface="Times New Roman" pitchFamily="18" charset="0"/>
            </a:endParaRPr>
          </a:p>
        </p:txBody>
      </p:sp>
      <p:sp>
        <p:nvSpPr>
          <p:cNvPr id="47" name="Text Box 13"/>
          <p:cNvSpPr txBox="1">
            <a:spLocks noChangeArrowheads="1"/>
          </p:cNvSpPr>
          <p:nvPr/>
        </p:nvSpPr>
        <p:spPr bwMode="auto">
          <a:xfrm>
            <a:off x="7741274" y="3700319"/>
            <a:ext cx="445072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altLang="en-US" sz="2200">
                <a:solidFill>
                  <a:srgbClr val="000000"/>
                </a:solidFill>
                <a:latin typeface="Times New Roman" pitchFamily="18" charset="0"/>
                <a:cs typeface="Times New Roman" pitchFamily="18" charset="0"/>
              </a:rPr>
              <a:t>Đề cao cuộc khởi nghĩa Lam Sơn và chủ tướng Lê Lợi.</a:t>
            </a:r>
            <a:endParaRPr lang="en-US" altLang="en-US" sz="2200">
              <a:solidFill>
                <a:srgbClr val="000000"/>
              </a:solidFill>
              <a:latin typeface="Times New Roman" pitchFamily="18" charset="0"/>
              <a:cs typeface="Times New Roman" pitchFamily="18" charset="0"/>
            </a:endParaRPr>
          </a:p>
        </p:txBody>
      </p:sp>
      <p:sp>
        <p:nvSpPr>
          <p:cNvPr id="48" name="Text Box 14"/>
          <p:cNvSpPr txBox="1">
            <a:spLocks noChangeArrowheads="1"/>
          </p:cNvSpPr>
          <p:nvPr/>
        </p:nvSpPr>
        <p:spPr bwMode="auto">
          <a:xfrm>
            <a:off x="7103557" y="5006672"/>
            <a:ext cx="48895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a:solidFill>
                  <a:srgbClr val="000000"/>
                </a:solidFill>
                <a:latin typeface="Times New Roman" pitchFamily="18" charset="0"/>
                <a:ea typeface="Verdana" panose="020B0604030504040204" pitchFamily="34" charset="0"/>
                <a:cs typeface="Times New Roman" pitchFamily="18" charset="0"/>
              </a:rPr>
              <a:t>Thể hiện khát vọng hòa bình của nhân dân ta</a:t>
            </a:r>
          </a:p>
        </p:txBody>
      </p:sp>
      <p:sp>
        <p:nvSpPr>
          <p:cNvPr id="49" name="Text Box 15"/>
          <p:cNvSpPr txBox="1">
            <a:spLocks noChangeArrowheads="1"/>
          </p:cNvSpPr>
          <p:nvPr/>
        </p:nvSpPr>
        <p:spPr bwMode="auto">
          <a:xfrm>
            <a:off x="1206602" y="3784720"/>
            <a:ext cx="283096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vi-VN" altLang="en-US" sz="2200">
                <a:solidFill>
                  <a:srgbClr val="000000"/>
                </a:solidFill>
                <a:latin typeface="Times New Roman" pitchFamily="18" charset="0"/>
                <a:cs typeface="Times New Roman" pitchFamily="18" charset="0"/>
              </a:rPr>
              <a:t>Rùa Vàng đòi lại gươm</a:t>
            </a:r>
            <a:endParaRPr lang="en-US" altLang="en-US" sz="2200">
              <a:solidFill>
                <a:srgbClr val="000000"/>
              </a:solidFill>
              <a:latin typeface="Times New Roman" pitchFamily="18" charset="0"/>
              <a:cs typeface="Times New Roman" pitchFamily="18" charset="0"/>
            </a:endParaRPr>
          </a:p>
        </p:txBody>
      </p:sp>
      <p:sp>
        <p:nvSpPr>
          <p:cNvPr id="50" name="Text Box 16"/>
          <p:cNvSpPr txBox="1">
            <a:spLocks noChangeArrowheads="1"/>
          </p:cNvSpPr>
          <p:nvPr/>
        </p:nvSpPr>
        <p:spPr bwMode="auto">
          <a:xfrm>
            <a:off x="629091" y="5014764"/>
            <a:ext cx="424988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vi-VN" altLang="en-US" sz="2200">
                <a:solidFill>
                  <a:srgbClr val="000000"/>
                </a:solidFill>
                <a:latin typeface="Times New Roman" pitchFamily="18" charset="0"/>
                <a:cs typeface="Times New Roman" pitchFamily="18" charset="0"/>
              </a:rPr>
              <a:t>Gươm phát sáng, gươm động đậy…</a:t>
            </a:r>
            <a:endParaRPr lang="en-US" altLang="en-US" sz="2200">
              <a:solidFill>
                <a:srgbClr val="000000"/>
              </a:solidFill>
              <a:latin typeface="Times New Roman" pitchFamily="18" charset="0"/>
              <a:cs typeface="Times New Roman" pitchFamily="18" charset="0"/>
            </a:endParaRPr>
          </a:p>
        </p:txBody>
      </p:sp>
      <p:grpSp>
        <p:nvGrpSpPr>
          <p:cNvPr id="23" name="Group 22"/>
          <p:cNvGrpSpPr/>
          <p:nvPr/>
        </p:nvGrpSpPr>
        <p:grpSpPr>
          <a:xfrm>
            <a:off x="4309296" y="2665142"/>
            <a:ext cx="3160252" cy="2593656"/>
            <a:chOff x="4309296" y="2665142"/>
            <a:chExt cx="3160252" cy="2593656"/>
          </a:xfrm>
        </p:grpSpPr>
        <p:pic>
          <p:nvPicPr>
            <p:cNvPr id="4" name="Picture 3"/>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13000"/>
                      </a14:imgEffect>
                      <a14:imgEffect>
                        <a14:colorTemperature colorTemp="59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09296" y="2708021"/>
              <a:ext cx="3160251" cy="2550777"/>
            </a:xfrm>
            <a:prstGeom prst="ellipse">
              <a:avLst/>
            </a:prstGeom>
            <a:ln>
              <a:noFill/>
            </a:ln>
            <a:effectLst>
              <a:softEdge rad="112500"/>
            </a:effectLst>
          </p:spPr>
        </p:pic>
        <p:grpSp>
          <p:nvGrpSpPr>
            <p:cNvPr id="2" name="Group 1"/>
            <p:cNvGrpSpPr/>
            <p:nvPr/>
          </p:nvGrpSpPr>
          <p:grpSpPr>
            <a:xfrm>
              <a:off x="4313214" y="2665142"/>
              <a:ext cx="3156334" cy="2593656"/>
              <a:chOff x="4367812" y="2342880"/>
              <a:chExt cx="3743325" cy="3744912"/>
            </a:xfrm>
          </p:grpSpPr>
          <p:sp>
            <p:nvSpPr>
              <p:cNvPr id="43" name="Oval 9"/>
              <p:cNvSpPr>
                <a:spLocks noChangeArrowheads="1"/>
              </p:cNvSpPr>
              <p:nvPr/>
            </p:nvSpPr>
            <p:spPr bwMode="gray">
              <a:xfrm>
                <a:off x="4367812" y="2342880"/>
                <a:ext cx="3743325" cy="3744912"/>
              </a:xfrm>
              <a:prstGeom prst="ellipse">
                <a:avLst/>
              </a:prstGeom>
              <a:noFill/>
              <a:ln w="38100" cap="flat" cmpd="sng" algn="ctr">
                <a:solidFill>
                  <a:srgbClr val="C0C0C0"/>
                </a:solidFill>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56" name="Group 22"/>
              <p:cNvGrpSpPr>
                <a:grpSpLocks/>
              </p:cNvGrpSpPr>
              <p:nvPr/>
            </p:nvGrpSpPr>
            <p:grpSpPr bwMode="auto">
              <a:xfrm>
                <a:off x="5153624" y="3155680"/>
                <a:ext cx="2160588" cy="2160587"/>
                <a:chOff x="2238" y="1769"/>
                <a:chExt cx="1361" cy="1361"/>
              </a:xfrm>
            </p:grpSpPr>
            <p:sp>
              <p:nvSpPr>
                <p:cNvPr id="57" name="Oval 23"/>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58" name="Oval 24"/>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9" name="Oval 25"/>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0" name="Oval 26"/>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61" name="Group 27"/>
                <p:cNvGrpSpPr>
                  <a:grpSpLocks/>
                </p:cNvGrpSpPr>
                <p:nvPr/>
              </p:nvGrpSpPr>
              <p:grpSpPr bwMode="auto">
                <a:xfrm>
                  <a:off x="2410" y="1929"/>
                  <a:ext cx="1031" cy="1031"/>
                  <a:chOff x="4166" y="1706"/>
                  <a:chExt cx="1252" cy="1252"/>
                </a:xfrm>
              </p:grpSpPr>
              <p:sp>
                <p:nvSpPr>
                  <p:cNvPr id="63" name="Oval 28"/>
                  <p:cNvSpPr>
                    <a:spLocks noChangeArrowheads="1"/>
                  </p:cNvSpPr>
                  <p:nvPr/>
                </p:nvSpPr>
                <p:spPr bwMode="auto">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4" name="Oval 29"/>
                  <p:cNvSpPr>
                    <a:spLocks noChangeArrowheads="1"/>
                  </p:cNvSpPr>
                  <p:nvPr/>
                </p:nvSpPr>
                <p:spPr bwMode="auto">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5" name="Oval 30"/>
                  <p:cNvSpPr>
                    <a:spLocks noChangeArrowheads="1"/>
                  </p:cNvSpPr>
                  <p:nvPr/>
                </p:nvSpPr>
                <p:spPr bwMode="auto">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6" name="Oval 31"/>
                  <p:cNvSpPr>
                    <a:spLocks noChangeArrowheads="1"/>
                  </p:cNvSpPr>
                  <p:nvPr/>
                </p:nvSpPr>
                <p:spPr bwMode="auto">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grpSp>
        </p:gr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5901" r="15900"/>
            <a:stretch/>
          </p:blipFill>
          <p:spPr>
            <a:xfrm>
              <a:off x="5209523" y="3463973"/>
              <a:ext cx="1318021" cy="1105414"/>
            </a:xfrm>
            <a:prstGeom prst="ellipse">
              <a:avLst/>
            </a:prstGeom>
            <a:ln>
              <a:noFill/>
            </a:ln>
            <a:effectLst>
              <a:softEdge rad="112500"/>
            </a:effectLst>
          </p:spPr>
        </p:pic>
      </p:grpSp>
      <p:grpSp>
        <p:nvGrpSpPr>
          <p:cNvPr id="92" name="Group 91"/>
          <p:cNvGrpSpPr/>
          <p:nvPr/>
        </p:nvGrpSpPr>
        <p:grpSpPr>
          <a:xfrm>
            <a:off x="4855378" y="4396624"/>
            <a:ext cx="601015" cy="763034"/>
            <a:chOff x="5018441" y="7271179"/>
            <a:chExt cx="601015" cy="763034"/>
          </a:xfrm>
        </p:grpSpPr>
        <p:sp>
          <p:nvSpPr>
            <p:cNvPr id="82" name="AutoShape 6"/>
            <p:cNvSpPr>
              <a:spLocks noChangeArrowheads="1"/>
            </p:cNvSpPr>
            <p:nvPr/>
          </p:nvSpPr>
          <p:spPr bwMode="gray">
            <a:xfrm rot="7535209">
              <a:off x="5223328" y="7423688"/>
              <a:ext cx="548637" cy="243619"/>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5" name="Oval 10"/>
            <p:cNvSpPr>
              <a:spLocks noChangeArrowheads="1"/>
            </p:cNvSpPr>
            <p:nvPr/>
          </p:nvSpPr>
          <p:spPr bwMode="gray">
            <a:xfrm>
              <a:off x="5018441" y="7784633"/>
              <a:ext cx="303854" cy="249580"/>
            </a:xfrm>
            <a:prstGeom prst="ellipse">
              <a:avLst/>
            </a:prstGeom>
            <a:gradFill rotWithShape="1">
              <a:gsLst>
                <a:gs pos="0">
                  <a:srgbClr val="4DC9B1"/>
                </a:gs>
                <a:gs pos="100000">
                  <a:srgbClr val="4DC9B1">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grpSp>
      <p:grpSp>
        <p:nvGrpSpPr>
          <p:cNvPr id="91" name="Group 90"/>
          <p:cNvGrpSpPr/>
          <p:nvPr/>
        </p:nvGrpSpPr>
        <p:grpSpPr>
          <a:xfrm>
            <a:off x="6272918" y="4419713"/>
            <a:ext cx="625109" cy="743244"/>
            <a:chOff x="6435981" y="7294268"/>
            <a:chExt cx="625109" cy="743244"/>
          </a:xfrm>
        </p:grpSpPr>
        <p:sp>
          <p:nvSpPr>
            <p:cNvPr id="80" name="AutoShape 4"/>
            <p:cNvSpPr>
              <a:spLocks noChangeArrowheads="1"/>
            </p:cNvSpPr>
            <p:nvPr/>
          </p:nvSpPr>
          <p:spPr bwMode="gray">
            <a:xfrm rot="3465783">
              <a:off x="6283472" y="7446777"/>
              <a:ext cx="548637" cy="243619"/>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6" name="Oval 17"/>
            <p:cNvSpPr>
              <a:spLocks noChangeArrowheads="1"/>
            </p:cNvSpPr>
            <p:nvPr/>
          </p:nvSpPr>
          <p:spPr bwMode="gray">
            <a:xfrm>
              <a:off x="6757236" y="7787931"/>
              <a:ext cx="303854" cy="249581"/>
            </a:xfrm>
            <a:prstGeom prst="ellipse">
              <a:avLst/>
            </a:prstGeom>
            <a:gradFill rotWithShape="1">
              <a:gsLst>
                <a:gs pos="0">
                  <a:srgbClr val="CB90EC"/>
                </a:gs>
                <a:gs pos="100000">
                  <a:srgbClr val="CB90EC">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grpSp>
      <p:grpSp>
        <p:nvGrpSpPr>
          <p:cNvPr id="26" name="Group 25"/>
          <p:cNvGrpSpPr/>
          <p:nvPr/>
        </p:nvGrpSpPr>
        <p:grpSpPr>
          <a:xfrm>
            <a:off x="6548661" y="3857882"/>
            <a:ext cx="1056127" cy="249581"/>
            <a:chOff x="6711724" y="6732437"/>
            <a:chExt cx="1056127" cy="249581"/>
          </a:xfrm>
        </p:grpSpPr>
        <p:sp>
          <p:nvSpPr>
            <p:cNvPr id="83" name="AutoShape 7"/>
            <p:cNvSpPr>
              <a:spLocks noChangeArrowheads="1"/>
            </p:cNvSpPr>
            <p:nvPr/>
          </p:nvSpPr>
          <p:spPr bwMode="gray">
            <a:xfrm>
              <a:off x="6711724" y="6753328"/>
              <a:ext cx="667943" cy="200104"/>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7" name="Oval 18"/>
            <p:cNvSpPr>
              <a:spLocks noChangeArrowheads="1"/>
            </p:cNvSpPr>
            <p:nvPr/>
          </p:nvSpPr>
          <p:spPr bwMode="gray">
            <a:xfrm>
              <a:off x="7463997" y="6732437"/>
              <a:ext cx="303854" cy="249581"/>
            </a:xfrm>
            <a:prstGeom prst="ellipse">
              <a:avLst/>
            </a:prstGeom>
            <a:gradFill rotWithShape="1">
              <a:gsLst>
                <a:gs pos="0">
                  <a:srgbClr val="6699FF"/>
                </a:gs>
                <a:gs pos="100000">
                  <a:srgbClr val="6699FF">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grpSp>
      <p:grpSp>
        <p:nvGrpSpPr>
          <p:cNvPr id="25" name="Group 24"/>
          <p:cNvGrpSpPr/>
          <p:nvPr/>
        </p:nvGrpSpPr>
        <p:grpSpPr>
          <a:xfrm>
            <a:off x="6272917" y="2696839"/>
            <a:ext cx="560859" cy="772930"/>
            <a:chOff x="6435980" y="5571394"/>
            <a:chExt cx="560859" cy="772930"/>
          </a:xfrm>
        </p:grpSpPr>
        <p:sp>
          <p:nvSpPr>
            <p:cNvPr id="79" name="AutoShape 3"/>
            <p:cNvSpPr>
              <a:spLocks noChangeArrowheads="1"/>
            </p:cNvSpPr>
            <p:nvPr/>
          </p:nvSpPr>
          <p:spPr bwMode="gray">
            <a:xfrm rot="17973186">
              <a:off x="6283471" y="5948196"/>
              <a:ext cx="548637" cy="243619"/>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 name="Oval 19"/>
            <p:cNvSpPr>
              <a:spLocks noChangeArrowheads="1"/>
            </p:cNvSpPr>
            <p:nvPr/>
          </p:nvSpPr>
          <p:spPr bwMode="gray">
            <a:xfrm>
              <a:off x="6692985" y="5571394"/>
              <a:ext cx="303854" cy="249581"/>
            </a:xfrm>
            <a:prstGeom prst="ellipse">
              <a:avLst/>
            </a:prstGeom>
            <a:gradFill rotWithShape="1">
              <a:gsLst>
                <a:gs pos="0">
                  <a:srgbClr val="FF9900"/>
                </a:gs>
                <a:gs pos="100000">
                  <a:srgbClr val="FF9900">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grpSp>
      <p:grpSp>
        <p:nvGrpSpPr>
          <p:cNvPr id="24" name="Group 23"/>
          <p:cNvGrpSpPr/>
          <p:nvPr/>
        </p:nvGrpSpPr>
        <p:grpSpPr>
          <a:xfrm>
            <a:off x="4859394" y="2749614"/>
            <a:ext cx="629125" cy="772930"/>
            <a:chOff x="5022457" y="5624169"/>
            <a:chExt cx="629125" cy="772930"/>
          </a:xfrm>
        </p:grpSpPr>
        <p:sp>
          <p:nvSpPr>
            <p:cNvPr id="81" name="AutoShape 5"/>
            <p:cNvSpPr>
              <a:spLocks noChangeArrowheads="1"/>
            </p:cNvSpPr>
            <p:nvPr/>
          </p:nvSpPr>
          <p:spPr bwMode="gray">
            <a:xfrm rot="14369022">
              <a:off x="5255454" y="6000971"/>
              <a:ext cx="548637" cy="243619"/>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9" name="Oval 20"/>
            <p:cNvSpPr>
              <a:spLocks noChangeArrowheads="1"/>
            </p:cNvSpPr>
            <p:nvPr/>
          </p:nvSpPr>
          <p:spPr bwMode="gray">
            <a:xfrm>
              <a:off x="5022457" y="5624169"/>
              <a:ext cx="303854" cy="249581"/>
            </a:xfrm>
            <a:prstGeom prst="ellipse">
              <a:avLst/>
            </a:prstGeom>
            <a:gradFill rotWithShape="1">
              <a:gsLst>
                <a:gs pos="0">
                  <a:srgbClr val="EDD947"/>
                </a:gs>
                <a:gs pos="100000">
                  <a:srgbClr val="EDD947">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en-US" altLang="en-US">
                <a:solidFill>
                  <a:srgbClr val="000000"/>
                </a:solidFill>
              </a:endParaRPr>
            </a:p>
          </p:txBody>
        </p:sp>
      </p:grpSp>
      <p:grpSp>
        <p:nvGrpSpPr>
          <p:cNvPr id="93" name="Group 92"/>
          <p:cNvGrpSpPr/>
          <p:nvPr/>
        </p:nvGrpSpPr>
        <p:grpSpPr>
          <a:xfrm>
            <a:off x="4152632" y="3857882"/>
            <a:ext cx="1092268" cy="249581"/>
            <a:chOff x="4315695" y="6732437"/>
            <a:chExt cx="1092268" cy="249581"/>
          </a:xfrm>
        </p:grpSpPr>
        <p:sp>
          <p:nvSpPr>
            <p:cNvPr id="84" name="AutoShape 8"/>
            <p:cNvSpPr>
              <a:spLocks noChangeArrowheads="1"/>
            </p:cNvSpPr>
            <p:nvPr/>
          </p:nvSpPr>
          <p:spPr bwMode="gray">
            <a:xfrm rot="10800000">
              <a:off x="4679784" y="6748930"/>
              <a:ext cx="728179" cy="200104"/>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0" name="Oval 21"/>
            <p:cNvSpPr>
              <a:spLocks noChangeArrowheads="1"/>
            </p:cNvSpPr>
            <p:nvPr/>
          </p:nvSpPr>
          <p:spPr bwMode="gray">
            <a:xfrm>
              <a:off x="4315695" y="6732437"/>
              <a:ext cx="303854" cy="249581"/>
            </a:xfrm>
            <a:prstGeom prst="ellipse">
              <a:avLst/>
            </a:prstGeom>
            <a:gradFill rotWithShape="1">
              <a:gsLst>
                <a:gs pos="0">
                  <a:srgbClr val="82B820"/>
                </a:gs>
                <a:gs pos="100000">
                  <a:srgbClr val="82B820">
                    <a:gamma/>
                    <a:shade val="72549"/>
                    <a:invGamma/>
                  </a:srgbClr>
                </a:gs>
              </a:gsLst>
              <a:path path="shape">
                <a:fillToRect l="50000" t="50000" r="50000" b="50000"/>
              </a:path>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en-US"/>
            </a:p>
          </p:txBody>
        </p:sp>
      </p:grpSp>
    </p:spTree>
    <p:custDataLst>
      <p:tags r:id="rId1"/>
    </p:custDataLst>
    <p:extLst>
      <p:ext uri="{BB962C8B-B14F-4D97-AF65-F5344CB8AC3E}">
        <p14:creationId xmlns:p14="http://schemas.microsoft.com/office/powerpoint/2010/main" val="3453720601"/>
      </p:ext>
    </p:extLst>
  </p:cSld>
  <p:clrMapOvr>
    <a:masterClrMapping/>
  </p:clrMapOvr>
  <mc:AlternateContent xmlns:mc="http://schemas.openxmlformats.org/markup-compatibility/2006" xmlns:p14="http://schemas.microsoft.com/office/powerpoint/2010/main">
    <mc:Choice Requires="p14">
      <p:transition spd="med" p14:dur="699" advClick="0" advTm="33763">
        <p:fade/>
      </p:transition>
    </mc:Choice>
    <mc:Fallback xmlns="">
      <p:transition spd="med" advClick="0" advTm="337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out)">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righ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500"/>
                                        <p:tgtEl>
                                          <p:spTgt spid="93"/>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2"/>
                                        </p:tgtEl>
                                        <p:attrNameLst>
                                          <p:attrName>style.visibility</p:attrName>
                                        </p:attrNameLst>
                                      </p:cBhvr>
                                      <p:to>
                                        <p:strVal val="visible"/>
                                      </p:to>
                                    </p:set>
                                    <p:animEffect transition="in" filter="wipe(up)">
                                      <p:cBhvr>
                                        <p:cTn id="41" dur="500"/>
                                        <p:tgtEl>
                                          <p:spTgt spid="92"/>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righ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up)">
                                      <p:cBhvr>
                                        <p:cTn id="68" dur="500"/>
                                        <p:tgtEl>
                                          <p:spTgt spid="91"/>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5" grpId="0"/>
      <p:bldP spid="46" grpId="0"/>
      <p:bldP spid="47" grpId="0"/>
      <p:bldP spid="48" grpId="0"/>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remium Vector | Ocean waves backdrop. sea water, storm wave and aqua  seamless cartoon vector background illustration">
            <a:extLst>
              <a:ext uri="{FF2B5EF4-FFF2-40B4-BE49-F238E27FC236}">
                <a16:creationId xmlns:a16="http://schemas.microsoft.com/office/drawing/2014/main" id="{7FB03D6F-1140-5B47-9069-BFE7A7D14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656"/>
            <a:ext cx="12192001" cy="6863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2A964F-C653-E94A-A8F0-92769B742E26}"/>
              </a:ext>
            </a:extLst>
          </p:cNvPr>
          <p:cNvSpPr/>
          <p:nvPr/>
        </p:nvSpPr>
        <p:spPr>
          <a:xfrm>
            <a:off x="1199456" y="908720"/>
            <a:ext cx="3888432" cy="990600"/>
          </a:xfrm>
          <a:prstGeom prst="rect">
            <a:avLst/>
          </a:prstGeom>
          <a:solidFill>
            <a:srgbClr val="FFFF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x-none" sz="2400" b="1" dirty="0">
                <a:solidFill>
                  <a:schemeClr val="tx1"/>
                </a:solidFill>
                <a:latin typeface="Times New Roman" pitchFamily="18" charset="0"/>
                <a:cs typeface="Times New Roman" pitchFamily="18" charset="0"/>
              </a:rPr>
              <a:t>Đặc điểm của truyền thuyết</a:t>
            </a:r>
          </a:p>
        </p:txBody>
      </p:sp>
      <p:sp>
        <p:nvSpPr>
          <p:cNvPr id="5" name="Oval 4">
            <a:extLst>
              <a:ext uri="{FF2B5EF4-FFF2-40B4-BE49-F238E27FC236}">
                <a16:creationId xmlns:a16="http://schemas.microsoft.com/office/drawing/2014/main" id="{DD392995-BEC6-AA43-87C3-ED682E7052BF}"/>
              </a:ext>
            </a:extLst>
          </p:cNvPr>
          <p:cNvSpPr/>
          <p:nvPr/>
        </p:nvSpPr>
        <p:spPr>
          <a:xfrm>
            <a:off x="0" y="836712"/>
            <a:ext cx="1090582" cy="990600"/>
          </a:xfrm>
          <a:prstGeom prst="ellipse">
            <a:avLst/>
          </a:prstGeom>
          <a:solidFill>
            <a:schemeClr val="accent6">
              <a:lumMod val="20000"/>
              <a:lumOff val="80000"/>
            </a:schemeClr>
          </a:solidFill>
          <a:ln w="57150">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x-none" sz="5500" b="1" dirty="0">
                <a:latin typeface="#9Slide03 Arima Madurai Bold" pitchFamily="2" charset="77"/>
                <a:cs typeface="#9Slide03 Arima Madurai Bold" pitchFamily="2" charset="77"/>
              </a:rPr>
              <a:t>3</a:t>
            </a:r>
          </a:p>
        </p:txBody>
      </p:sp>
      <p:graphicFrame>
        <p:nvGraphicFramePr>
          <p:cNvPr id="6" name="Diagram 5">
            <a:extLst>
              <a:ext uri="{FF2B5EF4-FFF2-40B4-BE49-F238E27FC236}">
                <a16:creationId xmlns:a16="http://schemas.microsoft.com/office/drawing/2014/main" id="{DE5CCD64-C0E0-A846-8E3F-B12A3C810D39}"/>
              </a:ext>
            </a:extLst>
          </p:cNvPr>
          <p:cNvGraphicFramePr/>
          <p:nvPr>
            <p:extLst>
              <p:ext uri="{D42A27DB-BD31-4B8C-83A1-F6EECF244321}">
                <p14:modId xmlns:p14="http://schemas.microsoft.com/office/powerpoint/2010/main" val="2796453946"/>
              </p:ext>
            </p:extLst>
          </p:nvPr>
        </p:nvGraphicFramePr>
        <p:xfrm>
          <a:off x="2063552" y="1844824"/>
          <a:ext cx="5934077" cy="384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hought Bubble: Cloud 1">
            <a:extLst>
              <a:ext uri="{FF2B5EF4-FFF2-40B4-BE49-F238E27FC236}">
                <a16:creationId xmlns:a16="http://schemas.microsoft.com/office/drawing/2014/main" id="{CFFF453B-C1CC-44F2-8D5A-E76D691E7B43}"/>
              </a:ext>
            </a:extLst>
          </p:cNvPr>
          <p:cNvSpPr/>
          <p:nvPr/>
        </p:nvSpPr>
        <p:spPr>
          <a:xfrm>
            <a:off x="7968208" y="1484784"/>
            <a:ext cx="3724351"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III. LUYỆN TẬP CỦNG CỐ</a:t>
            </a:r>
          </a:p>
        </p:txBody>
      </p:sp>
      <p:sp>
        <p:nvSpPr>
          <p:cNvPr id="7" name="Rectangle 6"/>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extLst>
      <p:ext uri="{BB962C8B-B14F-4D97-AF65-F5344CB8AC3E}">
        <p14:creationId xmlns:p14="http://schemas.microsoft.com/office/powerpoint/2010/main" val="39110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repeatCount="indefinite" fill="hold" grpId="1" nodeType="click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858PICdbgea5Gz679dY_PIC2018.png">
            <a:extLst>
              <a:ext uri="{FF2B5EF4-FFF2-40B4-BE49-F238E27FC236}">
                <a16:creationId xmlns:a16="http://schemas.microsoft.com/office/drawing/2014/main" id="{165CDB45-84AC-B44A-A4C2-5B62E91E245B}"/>
              </a:ext>
            </a:extLst>
          </p:cNvPr>
          <p:cNvPicPr>
            <a:picLocks noChangeAspect="1"/>
          </p:cNvPicPr>
          <p:nvPr/>
        </p:nvPicPr>
        <p:blipFill>
          <a:blip r:embed="rId2" cstate="print"/>
          <a:stretch>
            <a:fillRect/>
          </a:stretch>
        </p:blipFill>
        <p:spPr>
          <a:xfrm flipH="1">
            <a:off x="-304802" y="3284984"/>
            <a:ext cx="4024537" cy="3573016"/>
          </a:xfrm>
          <a:prstGeom prst="rect">
            <a:avLst/>
          </a:prstGeom>
        </p:spPr>
      </p:pic>
      <p:sp>
        <p:nvSpPr>
          <p:cNvPr id="6" name="TextBox 5">
            <a:extLst>
              <a:ext uri="{FF2B5EF4-FFF2-40B4-BE49-F238E27FC236}">
                <a16:creationId xmlns:a16="http://schemas.microsoft.com/office/drawing/2014/main" id="{B1218D95-7257-8041-9BBD-BC61302C90DF}"/>
              </a:ext>
            </a:extLst>
          </p:cNvPr>
          <p:cNvSpPr txBox="1"/>
          <p:nvPr/>
        </p:nvSpPr>
        <p:spPr>
          <a:xfrm>
            <a:off x="2567608" y="1484784"/>
            <a:ext cx="7920880" cy="3046988"/>
          </a:xfrm>
          <a:prstGeom prst="rect">
            <a:avLst/>
          </a:prstGeom>
          <a:noFill/>
        </p:spPr>
        <p:txBody>
          <a:bodyPr wrap="square" rtlCol="0">
            <a:spAutoFit/>
          </a:bodyPr>
          <a:lstStyle/>
          <a:p>
            <a:pPr algn="ctr">
              <a:lnSpc>
                <a:spcPct val="150000"/>
              </a:lnSpc>
            </a:pPr>
            <a:r>
              <a:rPr lang="x-none" sz="3200" dirty="0">
                <a:latin typeface="Times New Roman" panose="02020603050405020304" pitchFamily="18" charset="0"/>
                <a:cs typeface="Times New Roman" panose="02020603050405020304" pitchFamily="18" charset="0"/>
              </a:rPr>
              <a:t>Em biết truyền thuyết nào của nước ta cũng có hình ảnh rùa vàng đòi gươm? Theo em, hình tượng rùa vàng trong truyền thuyết Việt Nam tượng trưng cho ai và cho cái gì?</a:t>
            </a:r>
          </a:p>
        </p:txBody>
      </p:sp>
      <p:sp>
        <p:nvSpPr>
          <p:cNvPr id="8" name="Rectangle 7"/>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extLst>
      <p:ext uri="{BB962C8B-B14F-4D97-AF65-F5344CB8AC3E}">
        <p14:creationId xmlns:p14="http://schemas.microsoft.com/office/powerpoint/2010/main" val="360375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grpId="1" nodeType="click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ranh sứ tháp rùa Hà nội - Gốm sứ lợi an | 0974813341">
            <a:extLst>
              <a:ext uri="{FF2B5EF4-FFF2-40B4-BE49-F238E27FC236}">
                <a16:creationId xmlns:a16="http://schemas.microsoft.com/office/drawing/2014/main" id="{1FFA800A-277A-B94E-BBE5-84689F8C6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Tranh Phong Cảnh Hồ Gươm Hà Nội">
            <a:extLst>
              <a:ext uri="{FF2B5EF4-FFF2-40B4-BE49-F238E27FC236}">
                <a16:creationId xmlns:a16="http://schemas.microsoft.com/office/drawing/2014/main" id="{10DEF3FF-D3B0-324C-8B7B-0697F5023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2" r="22274" b="-1"/>
          <a:stretch/>
        </p:blipFill>
        <p:spPr bwMode="auto">
          <a:xfrm>
            <a:off x="4943873" y="188640"/>
            <a:ext cx="7248128"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E66F31-E8E6-684E-8222-77F6E3A04C71}"/>
              </a:ext>
            </a:extLst>
          </p:cNvPr>
          <p:cNvSpPr txBox="1"/>
          <p:nvPr/>
        </p:nvSpPr>
        <p:spPr>
          <a:xfrm>
            <a:off x="191344" y="2060848"/>
            <a:ext cx="4356372" cy="4539191"/>
          </a:xfrm>
          <a:prstGeom prst="rect">
            <a:avLst/>
          </a:prstGeom>
          <a:noFill/>
        </p:spPr>
        <p:txBody>
          <a:bodyPr wrap="square" rtlCol="0">
            <a:spAutoFit/>
          </a:bodyPr>
          <a:lstStyle/>
          <a:p>
            <a:pPr algn="ctr">
              <a:lnSpc>
                <a:spcPct val="150000"/>
              </a:lnSpc>
            </a:pPr>
            <a:r>
              <a:rPr lang="x-none" sz="2800" b="1" i="1" dirty="0">
                <a:solidFill>
                  <a:srgbClr val="FF0000"/>
                </a:solidFill>
                <a:latin typeface="Times New Roman" panose="02020603050405020304" pitchFamily="18" charset="0"/>
                <a:cs typeface="Times New Roman" panose="02020603050405020304" pitchFamily="18" charset="0"/>
              </a:rPr>
              <a:t>Giả sử em là Đại sứ du lịch của Hà Nội, em sắp đón tiếp các bạn thiếu nhi đến thăm Hồ Gươm. Em sẽ giới thiệu điều gì về Hồ Gươm. Hãy viết lại dự định đó trong khoảng 5-7 dòng.</a:t>
            </a:r>
          </a:p>
        </p:txBody>
      </p:sp>
      <p:sp>
        <p:nvSpPr>
          <p:cNvPr id="2" name="Oval 1">
            <a:extLst>
              <a:ext uri="{FF2B5EF4-FFF2-40B4-BE49-F238E27FC236}">
                <a16:creationId xmlns:a16="http://schemas.microsoft.com/office/drawing/2014/main" id="{0EEE2A94-7F0F-40FD-9934-73FE83DA1144}"/>
              </a:ext>
            </a:extLst>
          </p:cNvPr>
          <p:cNvSpPr/>
          <p:nvPr/>
        </p:nvSpPr>
        <p:spPr>
          <a:xfrm>
            <a:off x="0" y="548680"/>
            <a:ext cx="419397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IV. LUYỆN TẬP MỞ RỘNG</a:t>
            </a:r>
          </a:p>
        </p:txBody>
      </p:sp>
      <p:sp>
        <p:nvSpPr>
          <p:cNvPr id="3" name="Arrow: Down 2">
            <a:extLst>
              <a:ext uri="{FF2B5EF4-FFF2-40B4-BE49-F238E27FC236}">
                <a16:creationId xmlns:a16="http://schemas.microsoft.com/office/drawing/2014/main" id="{67ACC3B8-2C41-4F9B-9E60-89D09F7C9042}"/>
              </a:ext>
            </a:extLst>
          </p:cNvPr>
          <p:cNvSpPr/>
          <p:nvPr/>
        </p:nvSpPr>
        <p:spPr>
          <a:xfrm>
            <a:off x="1991544" y="1556792"/>
            <a:ext cx="720080" cy="5040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64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9496" y="620688"/>
            <a:ext cx="1063250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0">
                <a:solidFill>
                  <a:srgbClr val="FF9999"/>
                </a:solidFill>
                <a:latin typeface="Times New Roman" pitchFamily="18" charset="0"/>
                <a:cs typeface="Times New Roman" pitchFamily="18" charset="0"/>
              </a:rPr>
              <a:t>		</a:t>
            </a:r>
            <a:r>
              <a:rPr lang="en-US" sz="6600" b="1">
                <a:solidFill>
                  <a:srgbClr val="002060"/>
                </a:solidFill>
                <a:latin typeface="Times New Roman" pitchFamily="18" charset="0"/>
                <a:cs typeface="Times New Roman" pitchFamily="18" charset="0"/>
              </a:rPr>
              <a:t>CHÚC CÁC EM </a:t>
            </a:r>
          </a:p>
          <a:p>
            <a:r>
              <a:rPr lang="en-US" sz="6600" b="1">
                <a:solidFill>
                  <a:srgbClr val="002060"/>
                </a:solidFill>
                <a:latin typeface="Times New Roman" pitchFamily="18" charset="0"/>
                <a:cs typeface="Times New Roman" pitchFamily="18" charset="0"/>
              </a:rPr>
              <a:t>CHĂM NGOAN, HỌC TỐT</a:t>
            </a:r>
          </a:p>
        </p:txBody>
      </p:sp>
    </p:spTree>
    <p:custDataLst>
      <p:tags r:id="rId1"/>
    </p:custDataLst>
    <p:extLst>
      <p:ext uri="{BB962C8B-B14F-4D97-AF65-F5344CB8AC3E}">
        <p14:creationId xmlns:p14="http://schemas.microsoft.com/office/powerpoint/2010/main" val="1692612803"/>
      </p:ext>
    </p:extLst>
  </p:cSld>
  <p:clrMapOvr>
    <a:masterClrMapping/>
  </p:clrMapOvr>
  <mc:AlternateContent xmlns:mc="http://schemas.openxmlformats.org/markup-compatibility/2006" xmlns:p14="http://schemas.microsoft.com/office/powerpoint/2010/main">
    <mc:Choice Requires="p14">
      <p:transition spd="med" p14:dur="723" advClick="0" advTm="4268">
        <p:fade/>
      </p:transition>
    </mc:Choice>
    <mc:Fallback xmlns="">
      <p:transition spd="med" advClick="0" advTm="426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099256" y="218941"/>
            <a:ext cx="8139448" cy="875763"/>
          </a:xfrm>
          <a:prstGeom prst="round2Same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800"/>
              </a:spcAft>
              <a:buClrTx/>
              <a:buSzTx/>
              <a:buFontTx/>
              <a:buNone/>
              <a:tabLst>
                <a:tab pos="0" algn="l"/>
                <a:tab pos="57150" algn="l"/>
              </a:tabLst>
              <a:defRPr/>
            </a:pPr>
            <a:r>
              <a:rPr kumimoji="0" lang="fr-FR" sz="40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KHỞI</a:t>
            </a:r>
            <a:r>
              <a:rPr kumimoji="0" lang="fr-FR" sz="4000" b="1" i="0" u="none" strike="noStrike" kern="1200" cap="none" spc="0" normalizeH="0" noProof="0">
                <a:ln>
                  <a:noFill/>
                </a:ln>
                <a:solidFill>
                  <a:srgbClr val="FF0000"/>
                </a:solidFill>
                <a:effectLst/>
                <a:uLnTx/>
                <a:uFillTx/>
                <a:latin typeface="Times New Roman" panose="02020603050405020304" pitchFamily="18" charset="0"/>
                <a:ea typeface="Calibri" panose="020F0502020204030204" pitchFamily="34" charset="0"/>
                <a:cs typeface="+mn-cs"/>
              </a:rPr>
              <a:t> ĐỘNG</a:t>
            </a:r>
            <a:endPar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1" name="Right Arrow Callout 10"/>
          <p:cNvSpPr/>
          <p:nvPr/>
        </p:nvSpPr>
        <p:spPr>
          <a:xfrm>
            <a:off x="767408" y="1592418"/>
            <a:ext cx="3271234" cy="3284113"/>
          </a:xfrm>
          <a:prstGeom prst="rightArrowCallout">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911424" y="2572754"/>
            <a:ext cx="1841722"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THỬ</a:t>
            </a:r>
            <a:r>
              <a:rPr kumimoji="0" lang="en-US" sz="4000" b="1" i="0" u="none" strike="noStrike" kern="1200" cap="none" spc="0" normalizeH="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rPr>
              <a:t> TÀI</a:t>
            </a:r>
            <a:endParaRPr kumimoji="0" lang="en-US" sz="4000" b="1" i="0" u="none" strike="noStrike" kern="1200" cap="none" spc="0" normalizeH="0" baseline="0" noProof="0"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uLnTx/>
              <a:uFillTx/>
              <a:latin typeface="Times New Roman" panose="02020603050405020304" pitchFamily="18" charset="0"/>
              <a:ea typeface="+mn-ea"/>
              <a:cs typeface="Times New Roman" panose="02020603050405020304" pitchFamily="18" charset="0"/>
            </a:endParaRPr>
          </a:p>
        </p:txBody>
      </p:sp>
      <p:sp>
        <p:nvSpPr>
          <p:cNvPr id="17" name="Pentagon 16"/>
          <p:cNvSpPr/>
          <p:nvPr/>
        </p:nvSpPr>
        <p:spPr>
          <a:xfrm>
            <a:off x="4038642" y="2348880"/>
            <a:ext cx="8153358" cy="1920613"/>
          </a:xfrm>
          <a:prstGeom prst="homePlate">
            <a:avLst/>
          </a:prstGeom>
          <a:solidFill>
            <a:schemeClr val="accent5">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dirty="0" err="1">
                <a:solidFill>
                  <a:prstClr val="black"/>
                </a:solidFill>
                <a:latin typeface="Times New Roman" panose="02020603050405020304" pitchFamily="18" charset="0"/>
                <a:ea typeface="Times New Roman" panose="02020603050405020304" pitchFamily="18" charset="0"/>
              </a:rPr>
              <a:t>Trong</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thời</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gian</a:t>
            </a:r>
            <a:r>
              <a:rPr lang="en-US" sz="2800" dirty="0">
                <a:solidFill>
                  <a:prstClr val="black"/>
                </a:solidFill>
                <a:latin typeface="Times New Roman" panose="02020603050405020304" pitchFamily="18" charset="0"/>
                <a:ea typeface="Times New Roman" panose="02020603050405020304" pitchFamily="18" charset="0"/>
              </a:rPr>
              <a:t> 1 </a:t>
            </a:r>
            <a:r>
              <a:rPr lang="en-US" sz="2800" dirty="0" err="1">
                <a:solidFill>
                  <a:prstClr val="black"/>
                </a:solidFill>
                <a:latin typeface="Times New Roman" panose="02020603050405020304" pitchFamily="18" charset="0"/>
                <a:ea typeface="Times New Roman" panose="02020603050405020304" pitchFamily="18" charset="0"/>
              </a:rPr>
              <a:t>phút</a:t>
            </a:r>
            <a:r>
              <a:rPr lang="en-US" sz="2800" dirty="0">
                <a:solidFill>
                  <a:prstClr val="black"/>
                </a:solidFill>
                <a:latin typeface="Times New Roman" panose="02020603050405020304" pitchFamily="18" charset="0"/>
                <a:ea typeface="Times New Roman" panose="02020603050405020304" pitchFamily="18" charset="0"/>
              </a:rPr>
              <a:t> 30 </a:t>
            </a:r>
            <a:r>
              <a:rPr lang="en-US" sz="2800" dirty="0" err="1">
                <a:solidFill>
                  <a:prstClr val="black"/>
                </a:solidFill>
                <a:latin typeface="Times New Roman" panose="02020603050405020304" pitchFamily="18" charset="0"/>
                <a:ea typeface="Times New Roman" panose="02020603050405020304" pitchFamily="18" charset="0"/>
              </a:rPr>
              <a:t>giây</a:t>
            </a:r>
            <a:r>
              <a:rPr lang="en-US" sz="2800" dirty="0">
                <a:solidFill>
                  <a:prstClr val="black"/>
                </a:solidFill>
                <a:latin typeface="Times New Roman" panose="02020603050405020304" pitchFamily="18" charset="0"/>
                <a:ea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rPr>
              <a:t>học</a:t>
            </a:r>
            <a:r>
              <a:rPr lang="en-US" sz="2800" dirty="0">
                <a:solidFill>
                  <a:prstClr val="black"/>
                </a:solidFill>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thuyết</a:t>
            </a:r>
            <a:r>
              <a:rPr lang="en-US" sz="2800" dirty="0">
                <a:solidFill>
                  <a:prstClr val="black"/>
                </a:solidFill>
                <a:latin typeface="Times New Roman" panose="02020603050405020304" pitchFamily="18" charset="0"/>
                <a:ea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hơn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sẽ</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thắng</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nhận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phần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quà</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689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mt="42000"/>
          </a:blip>
          <a:stretch>
            <a:fillRect/>
          </a:stretch>
        </a:blipFill>
        <a:effectLst/>
      </p:bgPr>
    </p:bg>
    <p:spTree>
      <p:nvGrpSpPr>
        <p:cNvPr id="1" name=""/>
        <p:cNvGrpSpPr/>
        <p:nvPr/>
      </p:nvGrpSpPr>
      <p:grpSpPr>
        <a:xfrm>
          <a:off x="0" y="0"/>
          <a:ext cx="0" cy="0"/>
          <a:chOff x="0" y="0"/>
          <a:chExt cx="0" cy="0"/>
        </a:xfrm>
      </p:grpSpPr>
      <p:sp>
        <p:nvSpPr>
          <p:cNvPr id="92" name="Text Box 3"/>
          <p:cNvSpPr txBox="1">
            <a:spLocks noChangeArrowheads="1"/>
          </p:cNvSpPr>
          <p:nvPr/>
        </p:nvSpPr>
        <p:spPr bwMode="ltGray">
          <a:xfrm>
            <a:off x="527167" y="908720"/>
            <a:ext cx="11540788" cy="443198"/>
          </a:xfrm>
          <a:prstGeom prst="rect">
            <a:avLst/>
          </a:prstGeom>
          <a:solidFill>
            <a:schemeClr val="accent3">
              <a:lumMod val="60000"/>
              <a:lumOff val="40000"/>
            </a:schemeClr>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Con rồng cháu tiên ( Lạc Long Quân và Âu cơ)</a:t>
            </a:r>
            <a:endParaRPr lang="en-US" altLang="en-US" sz="2400" b="1">
              <a:solidFill>
                <a:prstClr val="white"/>
              </a:solidFill>
              <a:latin typeface="+mj-lt"/>
              <a:cs typeface="Arial" panose="020B0604020202020204" pitchFamily="34" charset="0"/>
            </a:endParaRPr>
          </a:p>
        </p:txBody>
      </p:sp>
      <p:sp>
        <p:nvSpPr>
          <p:cNvPr id="93" name="Text Box 3"/>
          <p:cNvSpPr txBox="1">
            <a:spLocks noChangeArrowheads="1"/>
          </p:cNvSpPr>
          <p:nvPr/>
        </p:nvSpPr>
        <p:spPr bwMode="ltGray">
          <a:xfrm>
            <a:off x="527166" y="1484784"/>
            <a:ext cx="11540788" cy="443198"/>
          </a:xfrm>
          <a:prstGeom prst="rect">
            <a:avLst/>
          </a:prstGeom>
          <a:solidFill>
            <a:schemeClr val="accent5">
              <a:lumMod val="60000"/>
              <a:lumOff val="40000"/>
            </a:schemeClr>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Sơn Tinh, Thủy Tinh</a:t>
            </a:r>
            <a:endParaRPr lang="en-US" altLang="en-US" sz="2400" b="1">
              <a:solidFill>
                <a:prstClr val="white"/>
              </a:solidFill>
              <a:latin typeface="+mj-lt"/>
              <a:cs typeface="Arial" panose="020B0604020202020204" pitchFamily="34" charset="0"/>
            </a:endParaRPr>
          </a:p>
        </p:txBody>
      </p:sp>
      <p:sp>
        <p:nvSpPr>
          <p:cNvPr id="94" name="Text Box 3"/>
          <p:cNvSpPr txBox="1">
            <a:spLocks noChangeArrowheads="1"/>
          </p:cNvSpPr>
          <p:nvPr/>
        </p:nvSpPr>
        <p:spPr bwMode="ltGray">
          <a:xfrm>
            <a:off x="551383" y="2708920"/>
            <a:ext cx="11572300" cy="442913"/>
          </a:xfrm>
          <a:prstGeom prst="rect">
            <a:avLst/>
          </a:prstGeom>
          <a:solidFill>
            <a:srgbClr val="92D050"/>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Hai bà Trưng</a:t>
            </a:r>
          </a:p>
        </p:txBody>
      </p:sp>
      <p:sp>
        <p:nvSpPr>
          <p:cNvPr id="105" name="Text Box 3"/>
          <p:cNvSpPr txBox="1">
            <a:spLocks noChangeArrowheads="1"/>
          </p:cNvSpPr>
          <p:nvPr/>
        </p:nvSpPr>
        <p:spPr bwMode="ltGray">
          <a:xfrm>
            <a:off x="531928" y="2060848"/>
            <a:ext cx="11544458" cy="443198"/>
          </a:xfrm>
          <a:prstGeom prst="rect">
            <a:avLst/>
          </a:prstGeom>
          <a:solidFill>
            <a:schemeClr val="accent6">
              <a:lumMod val="20000"/>
              <a:lumOff val="80000"/>
            </a:schemeClr>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Thánh Gióng</a:t>
            </a:r>
            <a:endParaRPr lang="en-US" altLang="en-US" sz="2400" b="1">
              <a:solidFill>
                <a:prstClr val="white"/>
              </a:solidFill>
              <a:latin typeface="+mj-lt"/>
              <a:cs typeface="Arial" panose="020B0604020202020204" pitchFamily="34" charset="0"/>
            </a:endParaRPr>
          </a:p>
        </p:txBody>
      </p:sp>
      <p:grpSp>
        <p:nvGrpSpPr>
          <p:cNvPr id="2" name="Group 1"/>
          <p:cNvGrpSpPr/>
          <p:nvPr/>
        </p:nvGrpSpPr>
        <p:grpSpPr>
          <a:xfrm>
            <a:off x="10001" y="-3780"/>
            <a:ext cx="12196169" cy="843369"/>
            <a:chOff x="10001" y="-3780"/>
            <a:chExt cx="12196169" cy="843369"/>
          </a:xfrm>
        </p:grpSpPr>
        <p:grpSp>
          <p:nvGrpSpPr>
            <p:cNvPr id="56" name="Group 55"/>
            <p:cNvGrpSpPr/>
            <p:nvPr/>
          </p:nvGrpSpPr>
          <p:grpSpPr>
            <a:xfrm flipH="1">
              <a:off x="10001" y="-3780"/>
              <a:ext cx="11630615" cy="843369"/>
              <a:chOff x="-5709361" y="1570892"/>
              <a:chExt cx="10479167" cy="880512"/>
            </a:xfrm>
          </p:grpSpPr>
          <p:sp>
            <p:nvSpPr>
              <p:cNvPr id="57"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95959"/>
                  </a:solidFill>
                  <a:latin typeface="Euphemia"/>
                </a:endParaRPr>
              </a:p>
            </p:txBody>
          </p:sp>
          <p:grpSp>
            <p:nvGrpSpPr>
              <p:cNvPr id="58" name="Group 5"/>
              <p:cNvGrpSpPr>
                <a:grpSpLocks/>
              </p:cNvGrpSpPr>
              <p:nvPr/>
            </p:nvGrpSpPr>
            <p:grpSpPr bwMode="auto">
              <a:xfrm>
                <a:off x="3795860" y="1570892"/>
                <a:ext cx="973946" cy="850991"/>
                <a:chOff x="2208" y="1920"/>
                <a:chExt cx="1488" cy="1429"/>
              </a:xfrm>
            </p:grpSpPr>
            <p:sp>
              <p:nvSpPr>
                <p:cNvPr id="60"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95959"/>
                    </a:solidFill>
                    <a:latin typeface="Euphemia"/>
                  </a:endParaRPr>
                </a:p>
              </p:txBody>
            </p:sp>
            <p:sp>
              <p:nvSpPr>
                <p:cNvPr id="61"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595959"/>
                    </a:solidFill>
                    <a:latin typeface="Euphemia"/>
                  </a:endParaRPr>
                </a:p>
              </p:txBody>
            </p:sp>
          </p:grpSp>
          <p:sp>
            <p:nvSpPr>
              <p:cNvPr id="59"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a:solidFill>
                      <a:srgbClr val="FFFFFF"/>
                    </a:solidFill>
                    <a:latin typeface="Cambria" panose="02040503050406030204" pitchFamily="18" charset="0"/>
                  </a:rPr>
                  <a:t>CÓ THỂ EM BIẾT</a:t>
                </a:r>
              </a:p>
            </p:txBody>
          </p:sp>
        </p:grpSp>
        <p:sp>
          <p:nvSpPr>
            <p:cNvPr id="62" name="Oval 6"/>
            <p:cNvSpPr>
              <a:spLocks noChangeArrowheads="1"/>
            </p:cNvSpPr>
            <p:nvPr/>
          </p:nvSpPr>
          <p:spPr bwMode="gray">
            <a:xfrm flipH="1">
              <a:off x="11125207" y="7307"/>
              <a:ext cx="1080963" cy="8150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ndParaRPr>
            </a:p>
          </p:txBody>
        </p:sp>
        <p:sp>
          <p:nvSpPr>
            <p:cNvPr id="63"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ndParaRPr>
            </a:p>
          </p:txBody>
        </p:sp>
      </p:grpSp>
      <p:sp>
        <p:nvSpPr>
          <p:cNvPr id="64" name="Text Box 3"/>
          <p:cNvSpPr txBox="1">
            <a:spLocks noChangeArrowheads="1"/>
          </p:cNvSpPr>
          <p:nvPr/>
        </p:nvSpPr>
        <p:spPr bwMode="ltGray">
          <a:xfrm>
            <a:off x="558474" y="3284984"/>
            <a:ext cx="11517912" cy="443198"/>
          </a:xfrm>
          <a:prstGeom prst="rect">
            <a:avLst/>
          </a:prstGeom>
          <a:solidFill>
            <a:srgbClr val="FF9999"/>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An Dương Vương và Mị Châu – Trọng Thủy</a:t>
            </a:r>
          </a:p>
        </p:txBody>
      </p:sp>
      <p:sp>
        <p:nvSpPr>
          <p:cNvPr id="69" name="Text Box 3"/>
          <p:cNvSpPr txBox="1">
            <a:spLocks noChangeArrowheads="1"/>
          </p:cNvSpPr>
          <p:nvPr/>
        </p:nvSpPr>
        <p:spPr bwMode="ltGray">
          <a:xfrm>
            <a:off x="551384" y="4005064"/>
            <a:ext cx="11456164" cy="443198"/>
          </a:xfrm>
          <a:prstGeom prst="rect">
            <a:avLst/>
          </a:prstGeom>
          <a:solidFill>
            <a:srgbClr val="638400"/>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Bánh chưng – bánh giầy</a:t>
            </a:r>
          </a:p>
        </p:txBody>
      </p:sp>
      <p:sp>
        <p:nvSpPr>
          <p:cNvPr id="70" name="Text Box 3"/>
          <p:cNvSpPr txBox="1">
            <a:spLocks noChangeArrowheads="1"/>
          </p:cNvSpPr>
          <p:nvPr/>
        </p:nvSpPr>
        <p:spPr bwMode="ltGray">
          <a:xfrm>
            <a:off x="551384" y="4653136"/>
            <a:ext cx="11525002" cy="443198"/>
          </a:xfrm>
          <a:prstGeom prst="rect">
            <a:avLst/>
          </a:prstGeom>
          <a:solidFill>
            <a:schemeClr val="accent2">
              <a:lumMod val="50000"/>
            </a:schemeClr>
          </a:solidFill>
          <a:ln>
            <a:noFill/>
          </a:ln>
          <a:effec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Mai An Tiêm ( Nguồn gốc dưa hấu)</a:t>
            </a:r>
          </a:p>
        </p:txBody>
      </p:sp>
    </p:spTree>
    <p:custDataLst>
      <p:tags r:id="rId1"/>
    </p:custDataLst>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p14:dur="11" advClick="0" advTm="21683">
        <p:fade/>
      </p:transition>
    </mc:Choice>
    <mc:Fallback xmlns="">
      <p:transition advClick="0" advTm="216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circle(in)">
                                      <p:cBhvr>
                                        <p:cTn id="10" dur="2000"/>
                                        <p:tgtEl>
                                          <p:spTgt spid="9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circle(in)">
                                      <p:cBhvr>
                                        <p:cTn id="13" dur="2000"/>
                                        <p:tgtEl>
                                          <p:spTgt spid="9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circle(in)">
                                      <p:cBhvr>
                                        <p:cTn id="16" dur="2000"/>
                                        <p:tgtEl>
                                          <p:spTgt spid="10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wheel(1)">
                                      <p:cBhvr>
                                        <p:cTn id="19" dur="2000"/>
                                        <p:tgtEl>
                                          <p:spTgt spid="9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heel(1)">
                                      <p:cBhvr>
                                        <p:cTn id="22" dur="2000"/>
                                        <p:tgtEl>
                                          <p:spTgt spid="6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heel(1)">
                                      <p:cBhvr>
                                        <p:cTn id="25" dur="2000"/>
                                        <p:tgtEl>
                                          <p:spTgt spid="6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heel(1)">
                                      <p:cBhvr>
                                        <p:cTn id="28"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105" grpId="0" animBg="1"/>
      <p:bldP spid="64"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9"/>
          <p:cNvSpPr txBox="1">
            <a:spLocks/>
          </p:cNvSpPr>
          <p:nvPr/>
        </p:nvSpPr>
        <p:spPr>
          <a:xfrm>
            <a:off x="6862749" y="2574896"/>
            <a:ext cx="3413720" cy="710088"/>
          </a:xfrm>
          <a:prstGeom prst="rect">
            <a:avLst/>
          </a:prstGeom>
        </p:spPr>
        <p:txBody>
          <a:bodyPr vert="horz" lIns="91440" tIns="45720" rIns="91440" bIns="45720" rtlCol="0" anchor="ctr">
            <a:noAutofit/>
          </a:bodyPr>
          <a:lstStyle>
            <a:defPPr>
              <a:defRPr lang="en-US"/>
            </a:defPPr>
            <a:lvl1pPr indent="0" algn="ctr" defTabSz="1018824">
              <a:lnSpc>
                <a:spcPct val="90000"/>
              </a:lnSpc>
              <a:spcBef>
                <a:spcPts val="0"/>
              </a:spcBef>
              <a:buFont typeface="Arial" pitchFamily="34" charset="0"/>
              <a:buNone/>
              <a:defRPr sz="2800" b="1" i="1">
                <a:solidFill>
                  <a:schemeClr val="bg1"/>
                </a:solidFill>
              </a:defRPr>
            </a:lvl1pPr>
            <a:lvl2pPr marL="0" indent="0" algn="ctr" defTabSz="1018824">
              <a:lnSpc>
                <a:spcPct val="90000"/>
              </a:lnSpc>
              <a:spcBef>
                <a:spcPts val="0"/>
              </a:spcBef>
              <a:buFont typeface="Arial" pitchFamily="34" charset="0"/>
              <a:buNone/>
              <a:defRPr>
                <a:solidFill>
                  <a:schemeClr val="tx1">
                    <a:lumMod val="95000"/>
                    <a:lumOff val="5000"/>
                  </a:schemeClr>
                </a:solidFill>
              </a:defRPr>
            </a:lvl2pPr>
            <a:lvl3pPr marL="0" indent="0" algn="ctr" defTabSz="1018824">
              <a:lnSpc>
                <a:spcPct val="90000"/>
              </a:lnSpc>
              <a:spcBef>
                <a:spcPts val="0"/>
              </a:spcBef>
              <a:buFont typeface="Arial" pitchFamily="34" charset="0"/>
              <a:buNone/>
              <a:defRPr>
                <a:solidFill>
                  <a:schemeClr val="tx1">
                    <a:lumMod val="95000"/>
                    <a:lumOff val="5000"/>
                  </a:schemeClr>
                </a:solidFill>
              </a:defRPr>
            </a:lvl3pPr>
            <a:lvl4pPr marL="0" indent="0" algn="ctr" defTabSz="1018824">
              <a:lnSpc>
                <a:spcPct val="90000"/>
              </a:lnSpc>
              <a:spcBef>
                <a:spcPts val="0"/>
              </a:spcBef>
              <a:buFont typeface="Arial" pitchFamily="34" charset="0"/>
              <a:buNone/>
              <a:defRPr>
                <a:solidFill>
                  <a:schemeClr val="tx1">
                    <a:lumMod val="95000"/>
                    <a:lumOff val="5000"/>
                  </a:schemeClr>
                </a:solidFill>
              </a:defRPr>
            </a:lvl4pPr>
            <a:lvl5pPr marL="0" indent="0" algn="ctr" defTabSz="1018824">
              <a:lnSpc>
                <a:spcPct val="90000"/>
              </a:lnSpc>
              <a:spcBef>
                <a:spcPts val="0"/>
              </a:spcBef>
              <a:buFont typeface="Arial" pitchFamily="34" charset="0"/>
              <a:buNone/>
              <a:defRPr>
                <a:solidFill>
                  <a:schemeClr val="tx1">
                    <a:lumMod val="95000"/>
                    <a:lumOff val="5000"/>
                  </a:schemeClr>
                </a:solidFill>
              </a:defRPr>
            </a:lvl5pPr>
            <a:lvl6pPr marL="1828800" indent="-254706" defTabSz="1018824">
              <a:lnSpc>
                <a:spcPct val="90000"/>
              </a:lnSpc>
              <a:spcBef>
                <a:spcPts val="300"/>
              </a:spcBef>
              <a:buFont typeface="Arial" pitchFamily="34" charset="0"/>
              <a:buChar char="•"/>
              <a:defRPr sz="1600"/>
            </a:lvl6pPr>
            <a:lvl7pPr marL="2103120" indent="-254706" defTabSz="1018824">
              <a:lnSpc>
                <a:spcPct val="90000"/>
              </a:lnSpc>
              <a:spcBef>
                <a:spcPts val="300"/>
              </a:spcBef>
              <a:buFont typeface="Arial" pitchFamily="34" charset="0"/>
              <a:buChar char="•"/>
              <a:defRPr sz="1600"/>
            </a:lvl7pPr>
            <a:lvl8pPr marL="2377440" indent="-254706" defTabSz="1018824">
              <a:lnSpc>
                <a:spcPct val="90000"/>
              </a:lnSpc>
              <a:spcBef>
                <a:spcPts val="300"/>
              </a:spcBef>
              <a:buFont typeface="Arial" pitchFamily="34" charset="0"/>
              <a:buChar char="•"/>
              <a:defRPr sz="1600"/>
            </a:lvl8pPr>
            <a:lvl9pPr marL="2651760" indent="-254706" defTabSz="1018824">
              <a:lnSpc>
                <a:spcPct val="90000"/>
              </a:lnSpc>
              <a:spcBef>
                <a:spcPts val="300"/>
              </a:spcBef>
              <a:buFont typeface="Arial" pitchFamily="34" charset="0"/>
              <a:buChar char="•"/>
              <a:defRPr sz="1600"/>
            </a:lvl9pPr>
          </a:lstStyle>
          <a:p>
            <a:pPr marL="0" marR="0" lvl="0" indent="0" algn="ctr" defTabSz="1018824" rtl="0" eaLnBrk="1" fontAlgn="auto" latinLnBrk="0" hangingPunct="1">
              <a:lnSpc>
                <a:spcPct val="90000"/>
              </a:lnSpc>
              <a:spcBef>
                <a:spcPts val="0"/>
              </a:spcBef>
              <a:spcAft>
                <a:spcPts val="0"/>
              </a:spcAft>
              <a:buClrTx/>
              <a:buSzTx/>
              <a:buFont typeface="Arial" pitchFamily="34" charset="0"/>
              <a:buNone/>
              <a:tabLst/>
              <a:defRPr/>
            </a:pPr>
            <a:r>
              <a:rPr kumimoji="0" lang="en-US" sz="2800" b="1" i="1" u="none" strike="noStrike" kern="1200" cap="none" spc="0" normalizeH="0" baseline="0" noProof="0">
                <a:ln>
                  <a:noFill/>
                </a:ln>
                <a:solidFill>
                  <a:prstClr val="white"/>
                </a:solidFill>
                <a:effectLst/>
                <a:uLnTx/>
                <a:uFillTx/>
                <a:latin typeface="Corbel" panose="020B0503020204020204"/>
                <a:ea typeface="+mn-ea"/>
                <a:cs typeface="+mn-cs"/>
              </a:rPr>
              <a:t>(Ngữ văn 6)</a:t>
            </a:r>
          </a:p>
        </p:txBody>
      </p:sp>
      <p:sp>
        <p:nvSpPr>
          <p:cNvPr id="3" name="Rectangle 2"/>
          <p:cNvSpPr/>
          <p:nvPr/>
        </p:nvSpPr>
        <p:spPr>
          <a:xfrm>
            <a:off x="0" y="1484784"/>
            <a:ext cx="12000656"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9940"/>
            <a:ext cx="12192000" cy="394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19736" y="548680"/>
            <a:ext cx="381642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u="sng">
                <a:solidFill>
                  <a:srgbClr val="0070C0"/>
                </a:solidFill>
                <a:latin typeface="Times New Roman" pitchFamily="18" charset="0"/>
                <a:cs typeface="Times New Roman" pitchFamily="18" charset="0"/>
              </a:rPr>
              <a:t>Văn bản</a:t>
            </a:r>
          </a:p>
        </p:txBody>
      </p:sp>
    </p:spTree>
    <p:custDataLst>
      <p:tags r:id="rId1"/>
    </p:custDataLst>
    <p:extLst>
      <p:ext uri="{BB962C8B-B14F-4D97-AF65-F5344CB8AC3E}">
        <p14:creationId xmlns:p14="http://schemas.microsoft.com/office/powerpoint/2010/main" val="1689335876"/>
      </p:ext>
    </p:extLst>
  </p:cSld>
  <p:clrMapOvr>
    <a:masterClrMapping/>
  </p:clrMapOvr>
  <mc:AlternateContent xmlns:mc="http://schemas.openxmlformats.org/markup-compatibility/2006" xmlns:p14="http://schemas.microsoft.com/office/powerpoint/2010/main">
    <mc:Choice Requires="p14">
      <p:transition p14:dur="10" advClick="0" advTm="11371"/>
    </mc:Choice>
    <mc:Fallback xmlns="">
      <p:transition advClick="0" advTm="113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100" fill="hold"/>
                                        <p:tgtEl>
                                          <p:spTgt spid="7"/>
                                        </p:tgtEl>
                                        <p:attrNameLst>
                                          <p:attrName>ppt_w</p:attrName>
                                        </p:attrNameLst>
                                      </p:cBhvr>
                                      <p:tavLst>
                                        <p:tav tm="0">
                                          <p:val>
                                            <p:fltVal val="0"/>
                                          </p:val>
                                        </p:tav>
                                        <p:tav tm="100000">
                                          <p:val>
                                            <p:strVal val="#ppt_w"/>
                                          </p:val>
                                        </p:tav>
                                      </p:tavLst>
                                    </p:anim>
                                    <p:anim calcmode="lin" valueType="num">
                                      <p:cBhvr>
                                        <p:cTn id="15" dur="1100" fill="hold"/>
                                        <p:tgtEl>
                                          <p:spTgt spid="7"/>
                                        </p:tgtEl>
                                        <p:attrNameLst>
                                          <p:attrName>ppt_h</p:attrName>
                                        </p:attrNameLst>
                                      </p:cBhvr>
                                      <p:tavLst>
                                        <p:tav tm="0">
                                          <p:val>
                                            <p:fltVal val="0"/>
                                          </p:val>
                                        </p:tav>
                                        <p:tav tm="100000">
                                          <p:val>
                                            <p:strVal val="#ppt_h"/>
                                          </p:val>
                                        </p:tav>
                                      </p:tavLst>
                                    </p:anim>
                                    <p:animEffect transition="in" filter="fade">
                                      <p:cBhvr>
                                        <p:cTn id="16" dur="11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repeatCount="indefinite" fill="hold" grpId="1" nodeType="click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mt="42000"/>
          </a:blip>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369618" y="1196752"/>
            <a:ext cx="2631038" cy="2560141"/>
            <a:chOff x="9369618" y="1196752"/>
            <a:chExt cx="2631038" cy="2560141"/>
          </a:xfrm>
        </p:grpSpPr>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618" y="1196752"/>
              <a:ext cx="2631038" cy="2560141"/>
            </a:xfrm>
            <a:prstGeom prst="rect">
              <a:avLst/>
            </a:prstGeom>
          </p:spPr>
        </p:pic>
        <p:sp>
          <p:nvSpPr>
            <p:cNvPr id="85" name="Rectangle 84"/>
            <p:cNvSpPr/>
            <p:nvPr/>
          </p:nvSpPr>
          <p:spPr>
            <a:xfrm>
              <a:off x="9595735" y="3159367"/>
              <a:ext cx="2178803" cy="424732"/>
            </a:xfrm>
            <a:prstGeom prst="rect">
              <a:avLst/>
            </a:prstGeom>
          </p:spPr>
          <p:txBody>
            <a:bodyPr wrap="none">
              <a:spAutoFit/>
            </a:bodyPr>
            <a:lstStyle/>
            <a:p>
              <a:pPr algn="ctr" defTabSz="457200">
                <a:lnSpc>
                  <a:spcPct val="120000"/>
                </a:lnSpc>
                <a:spcBef>
                  <a:spcPct val="0"/>
                </a:spcBef>
                <a:defRPr/>
              </a:pPr>
              <a:r>
                <a:rPr lang="en-US" altLang="zh-CN">
                  <a:solidFill>
                    <a:prstClr val="white"/>
                  </a:solidFill>
                  <a:latin typeface="+mj-lt"/>
                  <a:ea typeface="字魂105号-简雅黑" panose="00000500000000000000" pitchFamily="2" charset="-122"/>
                  <a:sym typeface="字魂105号-简雅黑" panose="00000500000000000000" pitchFamily="2" charset="-122"/>
                </a:rPr>
                <a:t>Lê Lợi (1385 – </a:t>
              </a:r>
              <a:r>
                <a:rPr lang="en-US" altLang="zh-CN">
                  <a:solidFill>
                    <a:prstClr val="white"/>
                  </a:solidFill>
                  <a:latin typeface="+mj-lt"/>
                  <a:ea typeface="Calibri" panose="020F0502020204030204" pitchFamily="34" charset="0"/>
                  <a:sym typeface="字魂105号-简雅黑" panose="00000500000000000000" pitchFamily="2" charset="-122"/>
                </a:rPr>
                <a:t>1433</a:t>
              </a:r>
              <a:r>
                <a:rPr lang="en-US" altLang="zh-CN">
                  <a:solidFill>
                    <a:prstClr val="white"/>
                  </a:solidFill>
                  <a:latin typeface="+mj-lt"/>
                  <a:ea typeface="字魂105号-简雅黑" panose="00000500000000000000" pitchFamily="2" charset="-122"/>
                  <a:sym typeface="字魂105号-简雅黑" panose="00000500000000000000" pitchFamily="2" charset="-122"/>
                </a:rPr>
                <a:t>)</a:t>
              </a:r>
              <a:endParaRPr lang="zh-CN" altLang="en-US" dirty="0">
                <a:solidFill>
                  <a:prstClr val="white"/>
                </a:solidFill>
                <a:latin typeface="+mj-lt"/>
                <a:ea typeface="字魂105号-简雅黑" panose="00000500000000000000" pitchFamily="2" charset="-122"/>
                <a:sym typeface="字魂105号-简雅黑" panose="00000500000000000000" pitchFamily="2" charset="-122"/>
              </a:endParaRPr>
            </a:p>
          </p:txBody>
        </p:sp>
      </p:grpSp>
      <p:grpSp>
        <p:nvGrpSpPr>
          <p:cNvPr id="86" name="Group 104"/>
          <p:cNvGrpSpPr>
            <a:grpSpLocks/>
          </p:cNvGrpSpPr>
          <p:nvPr/>
        </p:nvGrpSpPr>
        <p:grpSpPr bwMode="auto">
          <a:xfrm>
            <a:off x="3984742" y="4916066"/>
            <a:ext cx="5278717" cy="1465262"/>
            <a:chOff x="899886" y="870946"/>
            <a:chExt cx="3299963" cy="1586196"/>
          </a:xfrm>
          <a:solidFill>
            <a:srgbClr val="93C400"/>
          </a:solidFill>
        </p:grpSpPr>
        <p:sp>
          <p:nvSpPr>
            <p:cNvPr id="87" name="Rectangle 86"/>
            <p:cNvSpPr/>
            <p:nvPr/>
          </p:nvSpPr>
          <p:spPr>
            <a:xfrm>
              <a:off x="899886" y="1257613"/>
              <a:ext cx="3299963" cy="805988"/>
            </a:xfrm>
            <a:prstGeom prst="rect">
              <a:avLst/>
            </a:prstGeom>
            <a:grp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8"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V="1">
              <a:off x="146193" y="1624639"/>
              <a:ext cx="1586195" cy="788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9"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H="1" flipV="1">
              <a:off x="3361846" y="1619139"/>
              <a:ext cx="1586195" cy="898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92" name="Text Box 3"/>
          <p:cNvSpPr txBox="1">
            <a:spLocks noChangeArrowheads="1"/>
          </p:cNvSpPr>
          <p:nvPr/>
        </p:nvSpPr>
        <p:spPr bwMode="ltGray">
          <a:xfrm>
            <a:off x="1214554" y="1107753"/>
            <a:ext cx="211137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Thể loại</a:t>
            </a:r>
            <a:endParaRPr lang="en-US" altLang="en-US" sz="2400" b="1">
              <a:solidFill>
                <a:prstClr val="white"/>
              </a:solidFill>
              <a:latin typeface="+mj-lt"/>
              <a:cs typeface="Arial" panose="020B0604020202020204" pitchFamily="34" charset="0"/>
            </a:endParaRPr>
          </a:p>
        </p:txBody>
      </p:sp>
      <p:sp>
        <p:nvSpPr>
          <p:cNvPr id="93" name="Text Box 3"/>
          <p:cNvSpPr txBox="1">
            <a:spLocks noChangeArrowheads="1"/>
          </p:cNvSpPr>
          <p:nvPr/>
        </p:nvSpPr>
        <p:spPr bwMode="ltGray">
          <a:xfrm>
            <a:off x="527167" y="2014787"/>
            <a:ext cx="3490736"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Phương thức biểu đạt</a:t>
            </a:r>
            <a:endParaRPr lang="en-US" altLang="en-US" sz="2400" b="1">
              <a:solidFill>
                <a:prstClr val="white"/>
              </a:solidFill>
              <a:latin typeface="+mj-lt"/>
              <a:cs typeface="Arial" panose="020B0604020202020204" pitchFamily="34" charset="0"/>
            </a:endParaRPr>
          </a:p>
        </p:txBody>
      </p:sp>
      <p:sp>
        <p:nvSpPr>
          <p:cNvPr id="94" name="Text Box 3"/>
          <p:cNvSpPr txBox="1">
            <a:spLocks noChangeArrowheads="1"/>
          </p:cNvSpPr>
          <p:nvPr/>
        </p:nvSpPr>
        <p:spPr bwMode="ltGray">
          <a:xfrm>
            <a:off x="551384" y="4602728"/>
            <a:ext cx="28321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Bố cục: 2 phần</a:t>
            </a:r>
          </a:p>
        </p:txBody>
      </p:sp>
      <p:cxnSp>
        <p:nvCxnSpPr>
          <p:cNvPr id="95" name="Straight Connector 94"/>
          <p:cNvCxnSpPr/>
          <p:nvPr/>
        </p:nvCxnSpPr>
        <p:spPr bwMode="auto">
          <a:xfrm>
            <a:off x="535104" y="2485873"/>
            <a:ext cx="0" cy="942975"/>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96" name="Straight Connector 95"/>
          <p:cNvCxnSpPr/>
          <p:nvPr/>
        </p:nvCxnSpPr>
        <p:spPr bwMode="auto">
          <a:xfrm>
            <a:off x="535104" y="1576953"/>
            <a:ext cx="0" cy="881032"/>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97" name="Straight Connector 96"/>
          <p:cNvCxnSpPr/>
          <p:nvPr/>
        </p:nvCxnSpPr>
        <p:spPr bwMode="auto">
          <a:xfrm>
            <a:off x="527167" y="600641"/>
            <a:ext cx="0" cy="954087"/>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98" name="Straight Connector 97"/>
          <p:cNvCxnSpPr/>
          <p:nvPr/>
        </p:nvCxnSpPr>
        <p:spPr bwMode="auto">
          <a:xfrm>
            <a:off x="527167" y="3435198"/>
            <a:ext cx="1587" cy="1591393"/>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grpSp>
        <p:nvGrpSpPr>
          <p:cNvPr id="99" name="Group 104"/>
          <p:cNvGrpSpPr>
            <a:grpSpLocks/>
          </p:cNvGrpSpPr>
          <p:nvPr/>
        </p:nvGrpSpPr>
        <p:grpSpPr bwMode="auto">
          <a:xfrm>
            <a:off x="3935760" y="764704"/>
            <a:ext cx="5253825" cy="1116000"/>
            <a:chOff x="899886" y="870946"/>
            <a:chExt cx="3299963" cy="1586196"/>
          </a:xfrm>
        </p:grpSpPr>
        <p:sp>
          <p:nvSpPr>
            <p:cNvPr id="100" name="Rectangle 99"/>
            <p:cNvSpPr/>
            <p:nvPr/>
          </p:nvSpPr>
          <p:spPr>
            <a:xfrm>
              <a:off x="899886" y="1257546"/>
              <a:ext cx="3299963" cy="805889"/>
            </a:xfrm>
            <a:prstGeom prst="rect">
              <a:avLst/>
            </a:prstGeom>
            <a:solidFill>
              <a:srgbClr val="DE7E18"/>
            </a:solid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1"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V="1">
              <a:off x="146193" y="1624639"/>
              <a:ext cx="1586195" cy="7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H="1" flipV="1">
              <a:off x="3361846" y="1619139"/>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3" name="Straight Connector 102"/>
          <p:cNvCxnSpPr/>
          <p:nvPr/>
        </p:nvCxnSpPr>
        <p:spPr bwMode="auto">
          <a:xfrm flipV="1">
            <a:off x="535104" y="1575166"/>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104" name="Straight Connector 103"/>
          <p:cNvCxnSpPr/>
          <p:nvPr/>
        </p:nvCxnSpPr>
        <p:spPr bwMode="auto">
          <a:xfrm>
            <a:off x="535104" y="2462261"/>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sp>
        <p:nvSpPr>
          <p:cNvPr id="105" name="Text Box 3"/>
          <p:cNvSpPr txBox="1">
            <a:spLocks noChangeArrowheads="1"/>
          </p:cNvSpPr>
          <p:nvPr/>
        </p:nvSpPr>
        <p:spPr bwMode="ltGray">
          <a:xfrm>
            <a:off x="531929" y="2971648"/>
            <a:ext cx="3403600"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a:solidFill>
                  <a:prstClr val="black"/>
                </a:solidFill>
                <a:latin typeface="+mj-lt"/>
                <a:cs typeface="Arial" panose="020B0604020202020204" pitchFamily="34" charset="0"/>
              </a:rPr>
              <a:t>Nhân vật chính</a:t>
            </a:r>
            <a:endParaRPr lang="en-US" altLang="en-US" sz="2400" b="1">
              <a:solidFill>
                <a:prstClr val="white"/>
              </a:solidFill>
              <a:latin typeface="+mj-lt"/>
              <a:cs typeface="Arial" panose="020B0604020202020204" pitchFamily="34" charset="0"/>
            </a:endParaRPr>
          </a:p>
        </p:txBody>
      </p:sp>
      <p:cxnSp>
        <p:nvCxnSpPr>
          <p:cNvPr id="106" name="Straight Connector 105"/>
          <p:cNvCxnSpPr/>
          <p:nvPr/>
        </p:nvCxnSpPr>
        <p:spPr bwMode="auto">
          <a:xfrm>
            <a:off x="535104" y="3435198"/>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cxnSp>
        <p:nvCxnSpPr>
          <p:cNvPr id="107" name="Straight Connector 106"/>
          <p:cNvCxnSpPr/>
          <p:nvPr/>
        </p:nvCxnSpPr>
        <p:spPr bwMode="auto">
          <a:xfrm>
            <a:off x="535104" y="5045641"/>
            <a:ext cx="3419475" cy="0"/>
          </a:xfrm>
          <a:prstGeom prst="line">
            <a:avLst/>
          </a:prstGeom>
          <a:noFill/>
          <a:ln w="57150" cap="rnd" cmpd="sng" algn="ctr">
            <a:solidFill>
              <a:srgbClr val="92AA4C"/>
            </a:solidFill>
            <a:prstDash val="solid"/>
          </a:ln>
          <a:effectLst>
            <a:outerShdw blurRad="38100" dist="25400" dir="5400000" rotWithShape="0">
              <a:srgbClr val="000000">
                <a:alpha val="25000"/>
              </a:srgbClr>
            </a:outerShdw>
          </a:effectLst>
        </p:spPr>
      </p:cxnSp>
      <p:grpSp>
        <p:nvGrpSpPr>
          <p:cNvPr id="108" name="Group 103"/>
          <p:cNvGrpSpPr>
            <a:grpSpLocks/>
          </p:cNvGrpSpPr>
          <p:nvPr/>
        </p:nvGrpSpPr>
        <p:grpSpPr bwMode="auto">
          <a:xfrm>
            <a:off x="3984742" y="1880766"/>
            <a:ext cx="5338645" cy="1114425"/>
            <a:chOff x="899885" y="2202229"/>
            <a:chExt cx="3359772" cy="1586196"/>
          </a:xfrm>
          <a:solidFill>
            <a:srgbClr val="EB7F23"/>
          </a:solidFill>
        </p:grpSpPr>
        <p:sp>
          <p:nvSpPr>
            <p:cNvPr id="109" name="Rectangle 108"/>
            <p:cNvSpPr/>
            <p:nvPr/>
          </p:nvSpPr>
          <p:spPr>
            <a:xfrm>
              <a:off x="959693" y="2253563"/>
              <a:ext cx="3299964" cy="806656"/>
            </a:xfrm>
            <a:prstGeom prst="rect">
              <a:avLst/>
            </a:prstGeom>
            <a:grp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0"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V="1">
              <a:off x="146193" y="2955921"/>
              <a:ext cx="1586195" cy="788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1"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H="1" flipV="1">
              <a:off x="3361846" y="2950422"/>
              <a:ext cx="1586195" cy="898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2" name="Group 102"/>
          <p:cNvGrpSpPr>
            <a:grpSpLocks/>
          </p:cNvGrpSpPr>
          <p:nvPr/>
        </p:nvGrpSpPr>
        <p:grpSpPr bwMode="auto">
          <a:xfrm>
            <a:off x="3935761" y="2708920"/>
            <a:ext cx="5327698" cy="1265758"/>
            <a:chOff x="869265" y="3321476"/>
            <a:chExt cx="3330584" cy="1799031"/>
          </a:xfrm>
        </p:grpSpPr>
        <p:sp>
          <p:nvSpPr>
            <p:cNvPr id="113" name="Rectangle 112"/>
            <p:cNvSpPr/>
            <p:nvPr/>
          </p:nvSpPr>
          <p:spPr>
            <a:xfrm>
              <a:off x="869265" y="3321476"/>
              <a:ext cx="3299963" cy="807764"/>
            </a:xfrm>
            <a:prstGeom prst="rect">
              <a:avLst/>
            </a:prstGeom>
            <a:solidFill>
              <a:srgbClr val="DE7E18"/>
            </a:solid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4"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V="1">
              <a:off x="146194" y="4288003"/>
              <a:ext cx="1586195" cy="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H="1" flipV="1">
              <a:off x="3361846" y="4282504"/>
              <a:ext cx="1586195" cy="89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 name="Group 101"/>
          <p:cNvGrpSpPr>
            <a:grpSpLocks/>
          </p:cNvGrpSpPr>
          <p:nvPr/>
        </p:nvGrpSpPr>
        <p:grpSpPr bwMode="auto">
          <a:xfrm>
            <a:off x="3984743" y="3861049"/>
            <a:ext cx="5253822" cy="1584176"/>
            <a:chOff x="899886" y="4736867"/>
            <a:chExt cx="3299963" cy="1714923"/>
          </a:xfrm>
          <a:solidFill>
            <a:srgbClr val="93C400"/>
          </a:solidFill>
        </p:grpSpPr>
        <p:sp>
          <p:nvSpPr>
            <p:cNvPr id="117" name="Rectangle 116"/>
            <p:cNvSpPr/>
            <p:nvPr/>
          </p:nvSpPr>
          <p:spPr>
            <a:xfrm>
              <a:off x="899886" y="4736867"/>
              <a:ext cx="3299963" cy="805986"/>
            </a:xfrm>
            <a:prstGeom prst="rect">
              <a:avLst/>
            </a:prstGeom>
            <a:grpFill/>
            <a:ln w="15875" cap="rnd" cmpd="sng" algn="ctr">
              <a:noFill/>
              <a:prstDash val="solid"/>
            </a:ln>
            <a:effectLst>
              <a:outerShdw blurRad="50800" dist="50800" dir="5400000" algn="t" rotWithShape="0">
                <a:prstClr val="black">
                  <a:alpha val="40000"/>
                </a:prst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8" name="Picture 345" descr="shadow_1_m"/>
            <p:cNvPicPr>
              <a:picLocks noChangeAspect="1" noChangeArrowheads="1"/>
            </p:cNvPicPr>
            <p:nvPr/>
          </p:nvPicPr>
          <p:blipFill>
            <a:blip r:embed="rId6">
              <a:extLst>
                <a:ext uri="{28A0092B-C50C-407E-A947-70E740481C1C}">
                  <a14:useLocalDpi xmlns:a14="http://schemas.microsoft.com/office/drawing/2010/main" val="0"/>
                </a:ext>
              </a:extLst>
            </a:blip>
            <a:srcRect t="61411"/>
            <a:stretch>
              <a:fillRect/>
            </a:stretch>
          </p:blipFill>
          <p:spPr bwMode="gray">
            <a:xfrm rot="5400000" flipV="1">
              <a:off x="146194" y="5619286"/>
              <a:ext cx="1586195" cy="788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9" name="Picture 345" descr="shadow_1_m"/>
            <p:cNvPicPr>
              <a:picLocks noChangeAspect="1" noChangeArrowheads="1"/>
            </p:cNvPicPr>
            <p:nvPr/>
          </p:nvPicPr>
          <p:blipFill>
            <a:blip r:embed="rId7">
              <a:extLst>
                <a:ext uri="{28A0092B-C50C-407E-A947-70E740481C1C}">
                  <a14:useLocalDpi xmlns:a14="http://schemas.microsoft.com/office/drawing/2010/main" val="0"/>
                </a:ext>
              </a:extLst>
            </a:blip>
            <a:srcRect t="61411"/>
            <a:stretch>
              <a:fillRect/>
            </a:stretch>
          </p:blipFill>
          <p:spPr bwMode="gray">
            <a:xfrm rot="-5400000" flipH="1" flipV="1">
              <a:off x="3361846" y="5613787"/>
              <a:ext cx="1586195" cy="898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0" name="Text Box 3"/>
          <p:cNvSpPr txBox="1">
            <a:spLocks noChangeArrowheads="1"/>
          </p:cNvSpPr>
          <p:nvPr/>
        </p:nvSpPr>
        <p:spPr bwMode="ltGray">
          <a:xfrm>
            <a:off x="4060057" y="1124744"/>
            <a:ext cx="6573838"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lnSpc>
                <a:spcPct val="95000"/>
              </a:lnSpc>
              <a:spcBef>
                <a:spcPct val="0"/>
              </a:spcBef>
              <a:spcAft>
                <a:spcPts val="800"/>
              </a:spcAft>
              <a:buClrTx/>
              <a:buFontTx/>
              <a:buNone/>
            </a:pPr>
            <a:r>
              <a:rPr lang="en-US" altLang="en-US" sz="2400" b="1" dirty="0" err="1">
                <a:solidFill>
                  <a:prstClr val="white"/>
                </a:solidFill>
                <a:latin typeface="+mj-lt"/>
                <a:cs typeface="Arial" panose="020B0604020202020204" pitchFamily="34" charset="0"/>
              </a:rPr>
              <a:t>Truyền</a:t>
            </a:r>
            <a:r>
              <a:rPr lang="en-US" altLang="en-US" sz="2400" b="1" dirty="0">
                <a:solidFill>
                  <a:prstClr val="white"/>
                </a:solidFill>
                <a:latin typeface="+mj-lt"/>
                <a:cs typeface="Arial" panose="020B0604020202020204" pitchFamily="34" charset="0"/>
              </a:rPr>
              <a:t> </a:t>
            </a:r>
            <a:r>
              <a:rPr lang="en-US" altLang="en-US" sz="2400" b="1" dirty="0" err="1">
                <a:solidFill>
                  <a:prstClr val="white"/>
                </a:solidFill>
                <a:latin typeface="+mj-lt"/>
                <a:cs typeface="Arial" panose="020B0604020202020204" pitchFamily="34" charset="0"/>
              </a:rPr>
              <a:t>thuyết</a:t>
            </a:r>
            <a:endParaRPr lang="en-US" altLang="en-US" sz="2400" b="1" dirty="0">
              <a:solidFill>
                <a:prstClr val="white"/>
              </a:solidFill>
              <a:latin typeface="+mj-lt"/>
              <a:cs typeface="Arial" panose="020B0604020202020204" pitchFamily="34" charset="0"/>
            </a:endParaRPr>
          </a:p>
        </p:txBody>
      </p:sp>
      <p:sp>
        <p:nvSpPr>
          <p:cNvPr id="121" name="Text Box 3"/>
          <p:cNvSpPr txBox="1">
            <a:spLocks noChangeArrowheads="1"/>
          </p:cNvSpPr>
          <p:nvPr/>
        </p:nvSpPr>
        <p:spPr bwMode="ltGray">
          <a:xfrm>
            <a:off x="3935760" y="2060848"/>
            <a:ext cx="4995862"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dirty="0" err="1">
                <a:solidFill>
                  <a:prstClr val="white"/>
                </a:solidFill>
                <a:latin typeface="+mj-lt"/>
                <a:cs typeface="Arial" panose="020B0604020202020204" pitchFamily="34" charset="0"/>
              </a:rPr>
              <a:t>Tự</a:t>
            </a:r>
            <a:r>
              <a:rPr lang="en-US" altLang="en-US" sz="2400" b="1" dirty="0">
                <a:solidFill>
                  <a:prstClr val="white"/>
                </a:solidFill>
                <a:latin typeface="+mj-lt"/>
                <a:cs typeface="Arial" panose="020B0604020202020204" pitchFamily="34" charset="0"/>
              </a:rPr>
              <a:t> </a:t>
            </a:r>
            <a:r>
              <a:rPr lang="en-US" altLang="en-US" sz="2400" b="1" dirty="0" err="1">
                <a:solidFill>
                  <a:prstClr val="white"/>
                </a:solidFill>
                <a:latin typeface="+mj-lt"/>
                <a:cs typeface="Arial" panose="020B0604020202020204" pitchFamily="34" charset="0"/>
              </a:rPr>
              <a:t>sự</a:t>
            </a:r>
            <a:endParaRPr lang="en-US" altLang="en-US" sz="2400" b="1" dirty="0">
              <a:solidFill>
                <a:prstClr val="white"/>
              </a:solidFill>
              <a:latin typeface="+mj-lt"/>
              <a:cs typeface="Arial" panose="020B0604020202020204" pitchFamily="34" charset="0"/>
            </a:endParaRPr>
          </a:p>
        </p:txBody>
      </p:sp>
      <p:sp>
        <p:nvSpPr>
          <p:cNvPr id="122" name="Text Box 3"/>
          <p:cNvSpPr txBox="1">
            <a:spLocks noChangeArrowheads="1"/>
          </p:cNvSpPr>
          <p:nvPr/>
        </p:nvSpPr>
        <p:spPr bwMode="ltGray">
          <a:xfrm>
            <a:off x="4007768" y="2924944"/>
            <a:ext cx="6128983"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0" fontAlgn="base" hangingPunct="0">
              <a:lnSpc>
                <a:spcPct val="95000"/>
              </a:lnSpc>
              <a:spcBef>
                <a:spcPct val="0"/>
              </a:spcBef>
              <a:spcAft>
                <a:spcPts val="800"/>
              </a:spcAft>
              <a:buClrTx/>
              <a:buFontTx/>
              <a:buNone/>
            </a:pPr>
            <a:r>
              <a:rPr lang="en-US" altLang="en-US" sz="2400" b="1" dirty="0" err="1">
                <a:solidFill>
                  <a:prstClr val="white"/>
                </a:solidFill>
                <a:latin typeface="+mj-lt"/>
                <a:cs typeface="Arial" panose="020B0604020202020204" pitchFamily="34" charset="0"/>
              </a:rPr>
              <a:t>Lê</a:t>
            </a:r>
            <a:r>
              <a:rPr lang="en-US" altLang="en-US" sz="2400" b="1" dirty="0">
                <a:solidFill>
                  <a:prstClr val="white"/>
                </a:solidFill>
                <a:latin typeface="+mj-lt"/>
                <a:cs typeface="Arial" panose="020B0604020202020204" pitchFamily="34" charset="0"/>
              </a:rPr>
              <a:t> </a:t>
            </a:r>
            <a:r>
              <a:rPr lang="en-US" altLang="en-US" sz="2400" b="1" dirty="0" err="1">
                <a:solidFill>
                  <a:prstClr val="white"/>
                </a:solidFill>
                <a:latin typeface="+mj-lt"/>
                <a:cs typeface="Arial" panose="020B0604020202020204" pitchFamily="34" charset="0"/>
              </a:rPr>
              <a:t>Lợi</a:t>
            </a:r>
            <a:endParaRPr lang="en-US" altLang="en-US" sz="2400" b="1" dirty="0">
              <a:solidFill>
                <a:prstClr val="white"/>
              </a:solidFill>
              <a:latin typeface="+mj-lt"/>
              <a:cs typeface="Arial" panose="020B0604020202020204" pitchFamily="34" charset="0"/>
            </a:endParaRPr>
          </a:p>
        </p:txBody>
      </p:sp>
      <p:sp>
        <p:nvSpPr>
          <p:cNvPr id="123" name="Text Box 3"/>
          <p:cNvSpPr txBox="1">
            <a:spLocks noChangeArrowheads="1"/>
          </p:cNvSpPr>
          <p:nvPr/>
        </p:nvSpPr>
        <p:spPr bwMode="ltGray">
          <a:xfrm>
            <a:off x="4135454" y="3861048"/>
            <a:ext cx="5093485" cy="7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lnSpc>
                <a:spcPct val="95000"/>
              </a:lnSpc>
              <a:spcBef>
                <a:spcPct val="0"/>
              </a:spcBef>
              <a:spcAft>
                <a:spcPts val="800"/>
              </a:spcAft>
              <a:buClrTx/>
              <a:buFontTx/>
              <a:buNone/>
            </a:pPr>
            <a:r>
              <a:rPr lang="en-US" altLang="en-US" sz="2200" b="1">
                <a:solidFill>
                  <a:prstClr val="white"/>
                </a:solidFill>
                <a:latin typeface="+mj-lt"/>
                <a:cs typeface="Arial" panose="020B0604020202020204" pitchFamily="34" charset="0"/>
              </a:rPr>
              <a:t>- Phần 1: </a:t>
            </a:r>
            <a:r>
              <a:rPr lang="vi-VN" altLang="en-US" sz="2200" b="1">
                <a:solidFill>
                  <a:prstClr val="white"/>
                </a:solidFill>
                <a:latin typeface="+mj-lt"/>
                <a:cs typeface="Arial" panose="020B0604020202020204" pitchFamily="34" charset="0"/>
              </a:rPr>
              <a:t>Từ đầu … “đất nước”: Long Quân cho nghĩa quân mượn gươm thần.</a:t>
            </a:r>
          </a:p>
        </p:txBody>
      </p:sp>
      <p:sp>
        <p:nvSpPr>
          <p:cNvPr id="124" name="Text Box 3"/>
          <p:cNvSpPr txBox="1">
            <a:spLocks noChangeArrowheads="1"/>
          </p:cNvSpPr>
          <p:nvPr/>
        </p:nvSpPr>
        <p:spPr bwMode="ltGray">
          <a:xfrm>
            <a:off x="4145079" y="5374756"/>
            <a:ext cx="4974715" cy="7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0" fontAlgn="base" hangingPunct="0">
              <a:lnSpc>
                <a:spcPct val="95000"/>
              </a:lnSpc>
              <a:spcBef>
                <a:spcPct val="0"/>
              </a:spcBef>
              <a:spcAft>
                <a:spcPts val="800"/>
              </a:spcAft>
              <a:buClrTx/>
              <a:buFontTx/>
              <a:buNone/>
            </a:pPr>
            <a:r>
              <a:rPr lang="en-US" altLang="en-US" sz="2000" b="1">
                <a:solidFill>
                  <a:prstClr val="white"/>
                </a:solidFill>
                <a:latin typeface="Arial" panose="020B0604020202020204" pitchFamily="34" charset="0"/>
                <a:cs typeface="Arial" panose="020B0604020202020204" pitchFamily="34" charset="0"/>
              </a:rPr>
              <a:t>- </a:t>
            </a:r>
            <a:r>
              <a:rPr lang="en-US" altLang="en-US" sz="2200" b="1">
                <a:solidFill>
                  <a:prstClr val="white"/>
                </a:solidFill>
                <a:latin typeface="+mj-lt"/>
                <a:cs typeface="Arial" panose="020B0604020202020204" pitchFamily="34" charset="0"/>
              </a:rPr>
              <a:t>Phần 2: </a:t>
            </a:r>
            <a:r>
              <a:rPr lang="vi-VN" altLang="en-US" sz="2200" b="1">
                <a:solidFill>
                  <a:prstClr val="white"/>
                </a:solidFill>
                <a:latin typeface="+mj-lt"/>
                <a:cs typeface="Arial" panose="020B0604020202020204" pitchFamily="34" charset="0"/>
              </a:rPr>
              <a:t>Còn lại: Long Quân đòi lại gươm thần.</a:t>
            </a:r>
          </a:p>
        </p:txBody>
      </p:sp>
      <p:grpSp>
        <p:nvGrpSpPr>
          <p:cNvPr id="2" name="Group 1"/>
          <p:cNvGrpSpPr/>
          <p:nvPr/>
        </p:nvGrpSpPr>
        <p:grpSpPr>
          <a:xfrm>
            <a:off x="10001" y="-3780"/>
            <a:ext cx="12196169" cy="843369"/>
            <a:chOff x="10001" y="-3780"/>
            <a:chExt cx="12196169" cy="843369"/>
          </a:xfrm>
        </p:grpSpPr>
        <p:grpSp>
          <p:nvGrpSpPr>
            <p:cNvPr id="56" name="Group 55"/>
            <p:cNvGrpSpPr/>
            <p:nvPr/>
          </p:nvGrpSpPr>
          <p:grpSpPr>
            <a:xfrm flipH="1">
              <a:off x="10001" y="-3780"/>
              <a:ext cx="11630615" cy="843369"/>
              <a:chOff x="-5709361" y="1570892"/>
              <a:chExt cx="10479167" cy="880512"/>
            </a:xfrm>
          </p:grpSpPr>
          <p:sp>
            <p:nvSpPr>
              <p:cNvPr id="57"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95959"/>
                  </a:solidFill>
                  <a:latin typeface="Euphemia"/>
                </a:endParaRPr>
              </a:p>
            </p:txBody>
          </p:sp>
          <p:grpSp>
            <p:nvGrpSpPr>
              <p:cNvPr id="58" name="Group 5"/>
              <p:cNvGrpSpPr>
                <a:grpSpLocks/>
              </p:cNvGrpSpPr>
              <p:nvPr/>
            </p:nvGrpSpPr>
            <p:grpSpPr bwMode="auto">
              <a:xfrm>
                <a:off x="3795860" y="1570892"/>
                <a:ext cx="973946" cy="850991"/>
                <a:chOff x="2208" y="1920"/>
                <a:chExt cx="1488" cy="1429"/>
              </a:xfrm>
            </p:grpSpPr>
            <p:sp>
              <p:nvSpPr>
                <p:cNvPr id="60"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595959"/>
                    </a:solidFill>
                    <a:latin typeface="Euphemia"/>
                  </a:endParaRPr>
                </a:p>
              </p:txBody>
            </p:sp>
            <p:sp>
              <p:nvSpPr>
                <p:cNvPr id="61"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595959"/>
                    </a:solidFill>
                    <a:latin typeface="Euphemia"/>
                  </a:endParaRPr>
                </a:p>
              </p:txBody>
            </p:sp>
          </p:grpSp>
          <p:sp>
            <p:nvSpPr>
              <p:cNvPr id="59"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a:solidFill>
                      <a:srgbClr val="FFFFFF"/>
                    </a:solidFill>
                    <a:latin typeface="Cambria" panose="02040503050406030204" pitchFamily="18" charset="0"/>
                  </a:rPr>
                  <a:t>PHẦN 1: TÌM HIỂU CHUNG</a:t>
                </a:r>
              </a:p>
            </p:txBody>
          </p:sp>
        </p:grpSp>
        <p:sp>
          <p:nvSpPr>
            <p:cNvPr id="62" name="Oval 6"/>
            <p:cNvSpPr>
              <a:spLocks noChangeArrowheads="1"/>
            </p:cNvSpPr>
            <p:nvPr/>
          </p:nvSpPr>
          <p:spPr bwMode="gray">
            <a:xfrm flipH="1">
              <a:off x="11125207" y="7307"/>
              <a:ext cx="1080963" cy="8150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ndParaRPr>
            </a:p>
          </p:txBody>
        </p:sp>
        <p:sp>
          <p:nvSpPr>
            <p:cNvPr id="63"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95959"/>
                </a:solidFill>
                <a:effectLst/>
                <a:uLnTx/>
                <a:uFillTx/>
                <a:latin typeface="Euphemia"/>
              </a:endParaRPr>
            </a:p>
          </p:txBody>
        </p:sp>
      </p:grpSp>
    </p:spTree>
    <p:custDataLst>
      <p:tags r:id="rId1"/>
    </p:custDataLst>
    <p:extLst>
      <p:ext uri="{BB962C8B-B14F-4D97-AF65-F5344CB8AC3E}">
        <p14:creationId xmlns:p14="http://schemas.microsoft.com/office/powerpoint/2010/main" val="1139397787"/>
      </p:ext>
    </p:extLst>
  </p:cSld>
  <p:clrMapOvr>
    <a:masterClrMapping/>
  </p:clrMapOvr>
  <mc:AlternateContent xmlns:mc="http://schemas.openxmlformats.org/markup-compatibility/2006" xmlns:p14="http://schemas.microsoft.com/office/powerpoint/2010/main">
    <mc:Choice Requires="p14">
      <p:transition p14:dur="11" advClick="0" advTm="21683">
        <p:fade/>
      </p:transition>
    </mc:Choice>
    <mc:Fallback xmlns="">
      <p:transition advClick="0" advTm="216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circle(in)">
                                      <p:cBhvr>
                                        <p:cTn id="12" dur="2000"/>
                                        <p:tgtEl>
                                          <p:spTgt spid="97"/>
                                        </p:tgtEl>
                                      </p:cBhvr>
                                    </p:animEffect>
                                  </p:childTnLst>
                                </p:cTn>
                              </p:par>
                              <p:par>
                                <p:cTn id="13" presetID="6" presetClass="entr" presetSubtype="16"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circle(in)">
                                      <p:cBhvr>
                                        <p:cTn id="15" dur="2000"/>
                                        <p:tgtEl>
                                          <p:spTgt spid="10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circle(in)">
                                      <p:cBhvr>
                                        <p:cTn id="18" dur="2000"/>
                                        <p:tgtEl>
                                          <p:spTgt spid="9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heel(1)">
                                      <p:cBhvr>
                                        <p:cTn id="23" dur="2000"/>
                                        <p:tgtEl>
                                          <p:spTgt spid="9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wheel(1)">
                                      <p:cBhvr>
                                        <p:cTn id="26" dur="2000"/>
                                        <p:tgtEl>
                                          <p:spTgt spid="12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circle(in)">
                                      <p:cBhvr>
                                        <p:cTn id="31" dur="2000"/>
                                        <p:tgtEl>
                                          <p:spTgt spid="96"/>
                                        </p:tgtEl>
                                      </p:cBhvr>
                                    </p:animEffect>
                                  </p:childTnLst>
                                </p:cTn>
                              </p:par>
                              <p:par>
                                <p:cTn id="32" presetID="6" presetClass="entr" presetSubtype="16" fill="hold"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circle(in)">
                                      <p:cBhvr>
                                        <p:cTn id="34" dur="2000"/>
                                        <p:tgtEl>
                                          <p:spTgt spid="10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circle(in)">
                                      <p:cBhvr>
                                        <p:cTn id="37" dur="20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wheel(1)">
                                      <p:cBhvr>
                                        <p:cTn id="42" dur="2000"/>
                                        <p:tgtEl>
                                          <p:spTgt spid="121"/>
                                        </p:tgtEl>
                                      </p:cBhvr>
                                    </p:animEffect>
                                  </p:childTnLst>
                                </p:cTn>
                              </p:par>
                              <p:par>
                                <p:cTn id="43" presetID="21" presetClass="entr" presetSubtype="1" fill="hold" nodeType="with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wheel(1)">
                                      <p:cBhvr>
                                        <p:cTn id="45" dur="2000"/>
                                        <p:tgtEl>
                                          <p:spTgt spid="10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circle(in)">
                                      <p:cBhvr>
                                        <p:cTn id="50" dur="2000"/>
                                        <p:tgtEl>
                                          <p:spTgt spid="95"/>
                                        </p:tgtEl>
                                      </p:cBhvr>
                                    </p:animEffect>
                                  </p:childTnLst>
                                </p:cTn>
                              </p:par>
                              <p:par>
                                <p:cTn id="51" presetID="6" presetClass="entr" presetSubtype="16"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circle(in)">
                                      <p:cBhvr>
                                        <p:cTn id="53" dur="2000"/>
                                        <p:tgtEl>
                                          <p:spTgt spid="106"/>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circle(in)">
                                      <p:cBhvr>
                                        <p:cTn id="56" dur="2000"/>
                                        <p:tgtEl>
                                          <p:spTgt spid="105"/>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heel(1)">
                                      <p:cBhvr>
                                        <p:cTn id="61" dur="2000"/>
                                        <p:tgtEl>
                                          <p:spTgt spid="122"/>
                                        </p:tgtEl>
                                      </p:cBhvr>
                                    </p:animEffect>
                                  </p:childTnLst>
                                </p:cTn>
                              </p:par>
                              <p:par>
                                <p:cTn id="62" presetID="21" presetClass="entr" presetSubtype="1" fill="hold"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wheel(1)">
                                      <p:cBhvr>
                                        <p:cTn id="64" dur="2000"/>
                                        <p:tgtEl>
                                          <p:spTgt spid="112"/>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nodeType="click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wheel(1)">
                                      <p:cBhvr>
                                        <p:cTn id="69" dur="2000"/>
                                        <p:tgtEl>
                                          <p:spTgt spid="98"/>
                                        </p:tgtEl>
                                      </p:cBhvr>
                                    </p:animEffect>
                                  </p:childTnLst>
                                </p:cTn>
                              </p:par>
                              <p:par>
                                <p:cTn id="70" presetID="21" presetClass="entr" presetSubtype="1" fill="hold" nodeType="with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wheel(1)">
                                      <p:cBhvr>
                                        <p:cTn id="72" dur="2000"/>
                                        <p:tgtEl>
                                          <p:spTgt spid="107"/>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heel(1)">
                                      <p:cBhvr>
                                        <p:cTn id="75" dur="2000"/>
                                        <p:tgtEl>
                                          <p:spTgt spid="94"/>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heel(1)">
                                      <p:cBhvr>
                                        <p:cTn id="80" dur="2000"/>
                                        <p:tgtEl>
                                          <p:spTgt spid="123"/>
                                        </p:tgtEl>
                                      </p:cBhvr>
                                    </p:animEffect>
                                  </p:childTnLst>
                                </p:cTn>
                              </p:par>
                              <p:par>
                                <p:cTn id="81" presetID="21" presetClass="entr" presetSubtype="1"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heel(1)">
                                      <p:cBhvr>
                                        <p:cTn id="83" dur="2000"/>
                                        <p:tgtEl>
                                          <p:spTgt spid="116"/>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grpId="0" nodeType="click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circle(in)">
                                      <p:cBhvr>
                                        <p:cTn id="88" dur="2000"/>
                                        <p:tgtEl>
                                          <p:spTgt spid="124"/>
                                        </p:tgtEl>
                                      </p:cBhvr>
                                    </p:animEffect>
                                  </p:childTnLst>
                                </p:cTn>
                              </p:par>
                              <p:par>
                                <p:cTn id="89" presetID="6" presetClass="entr" presetSubtype="16"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circle(in)">
                                      <p:cBhvr>
                                        <p:cTn id="91"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105" grpId="0"/>
      <p:bldP spid="120" grpId="0"/>
      <p:bldP spid="121" grpId="0"/>
      <p:bldP spid="122" grpId="0"/>
      <p:bldP spid="123" grpId="0"/>
      <p:bldP spid="1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1845" y="1672347"/>
            <a:ext cx="8928992" cy="4673600"/>
          </a:xfrm>
          <a:prstGeom prst="rect">
            <a:avLst/>
          </a:prstGeom>
        </p:spPr>
      </p:pic>
      <p:sp>
        <p:nvSpPr>
          <p:cNvPr id="7" name="Rectangle 6"/>
          <p:cNvSpPr/>
          <p:nvPr/>
        </p:nvSpPr>
        <p:spPr>
          <a:xfrm>
            <a:off x="2053458" y="2204864"/>
            <a:ext cx="7714950" cy="4708981"/>
          </a:xfrm>
          <a:prstGeom prst="rect">
            <a:avLst/>
          </a:prstGeom>
        </p:spPr>
        <p:txBody>
          <a:bodyPr wrap="square">
            <a:spAutoFit/>
          </a:bodyPr>
          <a:lstStyle/>
          <a:p>
            <a:r>
              <a:rPr lang="vi-VN" sz="2400" i="1" dirty="0">
                <a:solidFill>
                  <a:srgbClr val="0070C0"/>
                </a:solidFill>
                <a:latin typeface="+mj-lt"/>
              </a:rPr>
              <a:t>Thời nước Nam ta bị giặc Minh xâm lược, ở vùng Lam Sơn nghĩa quân nổi dậy chống xâm lược nhưng không thành. Đức Long quân quyết định cho nghĩa quân mượn thanh gươm thần. Phần lưỡi gươm do người đánh cá Lê Thận nhặt được rồi chàng gia nhập đoàn quân khởi nghĩa Lam Sơn. Còn Lê Lợi nhặt được chuôi gươm nạm ngọc. Từ đó nhuệ khí của nghĩa quân lên cao. Gươm thần tung hoành khắp trận địa. Gươm thần giúp họ mở đường đánh tràn ra mãi cho đến khi không còn bóng quân thù. Khi Lê Lợi đã lên làm vua, Rùa Vàng ngoi lên đòi lại thanh gươm thần trên hồ Tả Vọng. Từ đó lấy tên là Hồ Gươm hay hồ Hoàn Kiếm</a:t>
            </a:r>
            <a:r>
              <a:rPr lang="en-US" sz="2400" i="1" dirty="0">
                <a:solidFill>
                  <a:srgbClr val="0070C0"/>
                </a:solidFill>
                <a:latin typeface="+mj-lt"/>
              </a:rPr>
              <a:t>.</a:t>
            </a:r>
            <a:endParaRPr lang="vi-VN" sz="2400" i="1" dirty="0">
              <a:solidFill>
                <a:srgbClr val="0070C0"/>
              </a:solidFill>
              <a:latin typeface="+mj-lt"/>
            </a:endParaRPr>
          </a:p>
          <a:p>
            <a:br>
              <a:rPr lang="vi-VN" dirty="0"/>
            </a:br>
            <a:endParaRPr lang="en-US" dirty="0"/>
          </a:p>
        </p:txBody>
      </p:sp>
      <p:sp>
        <p:nvSpPr>
          <p:cNvPr id="8" name="Flowchart: Punched Tape 7"/>
          <p:cNvSpPr/>
          <p:nvPr/>
        </p:nvSpPr>
        <p:spPr>
          <a:xfrm>
            <a:off x="0" y="908720"/>
            <a:ext cx="5087888" cy="90872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2"/>
                </a:solidFill>
                <a:latin typeface="+mj-lt"/>
              </a:rPr>
              <a:t>TÓM TẮT TRUYỆN</a:t>
            </a:r>
          </a:p>
        </p:txBody>
      </p:sp>
      <p:sp>
        <p:nvSpPr>
          <p:cNvPr id="6" name="Rectangle 5"/>
          <p:cNvSpPr/>
          <p:nvPr/>
        </p:nvSpPr>
        <p:spPr>
          <a:xfrm>
            <a:off x="407368" y="0"/>
            <a:ext cx="11784632"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Tiết</a:t>
            </a:r>
            <a:r>
              <a:rPr kumimoji="0" lang="en-US" sz="5400" b="1" i="0" u="none" strike="noStrike" kern="1200" cap="none" spc="0" normalizeH="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 5, 6: </a:t>
            </a:r>
            <a:r>
              <a:rPr kumimoji="0" lang="en-US" sz="5400" b="1" i="0" u="none" strike="noStrike" kern="1200" cap="none" spc="0" normalizeH="0" baseline="0" noProof="0" dirty="0">
                <a:ln w="0">
                  <a:solidFill>
                    <a:srgbClr val="FFCC00"/>
                  </a:solidFill>
                </a:ln>
                <a:solidFill>
                  <a:srgbClr val="FF0000"/>
                </a:solidFill>
                <a:effectLst>
                  <a:glow rad="63500">
                    <a:srgbClr val="FF9933">
                      <a:alpha val="40000"/>
                    </a:srgbClr>
                  </a:glow>
                  <a:outerShdw blurRad="63500" sx="102000" sy="102000" algn="ctr" rotWithShape="0">
                    <a:prstClr val="black">
                      <a:alpha val="40000"/>
                    </a:prstClr>
                  </a:outerShdw>
                  <a:reflection blurRad="6350" stA="55000" endA="300" endPos="45500" dir="5400000" sy="-100000" algn="bl" rotWithShape="0"/>
                </a:effectLst>
                <a:uLnTx/>
                <a:uFillTx/>
                <a:latin typeface="Times New Roman" pitchFamily="18" charset="0"/>
                <a:cs typeface="Times New Roman" pitchFamily="18" charset="0"/>
              </a:rPr>
              <a:t>SỰ TÍCH HỒ GƯƠM</a:t>
            </a:r>
          </a:p>
        </p:txBody>
      </p:sp>
    </p:spTree>
    <p:extLst>
      <p:ext uri="{BB962C8B-B14F-4D97-AF65-F5344CB8AC3E}">
        <p14:creationId xmlns:p14="http://schemas.microsoft.com/office/powerpoint/2010/main" val="31362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repeatCount="indefinite" fill="hold" grpId="1" nodeType="clickEffect">
                                  <p:stCondLst>
                                    <p:cond delay="0"/>
                                  </p:stCondLst>
                                  <p:childTnLs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1559496" y="1628800"/>
            <a:ext cx="1440160" cy="1008112"/>
          </a:xfrm>
          <a:prstGeom prst="flowChartConnec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NHIỆM VỤ 1</a:t>
            </a:r>
          </a:p>
        </p:txBody>
      </p:sp>
      <p:sp>
        <p:nvSpPr>
          <p:cNvPr id="5" name="Flowchart: Connector 4"/>
          <p:cNvSpPr/>
          <p:nvPr/>
        </p:nvSpPr>
        <p:spPr>
          <a:xfrm>
            <a:off x="1567880" y="2996952"/>
            <a:ext cx="1440160" cy="1008112"/>
          </a:xfrm>
          <a:prstGeom prst="flowChartConnector">
            <a:avLst/>
          </a:prstGeom>
          <a:solidFill>
            <a:srgbClr val="F69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NHIỆM VỤ 2</a:t>
            </a:r>
          </a:p>
        </p:txBody>
      </p:sp>
      <p:sp>
        <p:nvSpPr>
          <p:cNvPr id="6" name="Flowchart: Connector 5"/>
          <p:cNvSpPr/>
          <p:nvPr/>
        </p:nvSpPr>
        <p:spPr>
          <a:xfrm>
            <a:off x="1720280" y="4581128"/>
            <a:ext cx="1440160" cy="1008112"/>
          </a:xfrm>
          <a:prstGeom prst="flowChartConnector">
            <a:avLst/>
          </a:prstGeom>
          <a:solidFill>
            <a:srgbClr val="9700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NHIỆM VỤ 3</a:t>
            </a:r>
          </a:p>
        </p:txBody>
      </p:sp>
      <p:sp>
        <p:nvSpPr>
          <p:cNvPr id="7" name="Flowchart: Terminator 6"/>
          <p:cNvSpPr/>
          <p:nvPr/>
        </p:nvSpPr>
        <p:spPr>
          <a:xfrm>
            <a:off x="4007768" y="1700808"/>
            <a:ext cx="7065168" cy="864096"/>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2"/>
                </a:solidFill>
                <a:latin typeface="+mj-lt"/>
              </a:rPr>
              <a:t> Lí do Long Quân cho nghĩa quân mượn gươm thần?</a:t>
            </a:r>
          </a:p>
        </p:txBody>
      </p:sp>
      <p:sp>
        <p:nvSpPr>
          <p:cNvPr id="8" name="Flowchart: Terminator 7"/>
          <p:cNvSpPr/>
          <p:nvPr/>
        </p:nvSpPr>
        <p:spPr>
          <a:xfrm>
            <a:off x="4160168" y="3284984"/>
            <a:ext cx="6912768" cy="864096"/>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2"/>
                </a:solidFill>
                <a:latin typeface="+mj-lt"/>
              </a:rPr>
              <a:t>Long </a:t>
            </a:r>
            <a:r>
              <a:rPr lang="en-US" sz="2400" b="1" dirty="0" err="1">
                <a:solidFill>
                  <a:schemeClr val="tx2"/>
                </a:solidFill>
                <a:latin typeface="+mj-lt"/>
              </a:rPr>
              <a:t>Quân</a:t>
            </a:r>
            <a:r>
              <a:rPr lang="en-US" sz="2400" b="1" dirty="0">
                <a:solidFill>
                  <a:schemeClr val="tx2"/>
                </a:solidFill>
                <a:latin typeface="+mj-lt"/>
              </a:rPr>
              <a:t> </a:t>
            </a:r>
            <a:r>
              <a:rPr lang="en-US" sz="2400" b="1" dirty="0" err="1">
                <a:solidFill>
                  <a:schemeClr val="tx2"/>
                </a:solidFill>
                <a:latin typeface="+mj-lt"/>
              </a:rPr>
              <a:t>cho</a:t>
            </a:r>
            <a:r>
              <a:rPr lang="en-US" sz="2400" b="1" dirty="0">
                <a:solidFill>
                  <a:schemeClr val="tx2"/>
                </a:solidFill>
                <a:latin typeface="+mj-lt"/>
              </a:rPr>
              <a:t> </a:t>
            </a:r>
            <a:r>
              <a:rPr lang="en-US" sz="2400" b="1" dirty="0" err="1">
                <a:solidFill>
                  <a:schemeClr val="tx2"/>
                </a:solidFill>
                <a:latin typeface="+mj-lt"/>
              </a:rPr>
              <a:t>nghĩa</a:t>
            </a:r>
            <a:r>
              <a:rPr lang="en-US" sz="2400" b="1" dirty="0">
                <a:solidFill>
                  <a:schemeClr val="tx2"/>
                </a:solidFill>
                <a:latin typeface="+mj-lt"/>
              </a:rPr>
              <a:t> </a:t>
            </a:r>
            <a:r>
              <a:rPr lang="en-US" sz="2400" b="1" dirty="0" err="1">
                <a:solidFill>
                  <a:schemeClr val="tx2"/>
                </a:solidFill>
                <a:latin typeface="+mj-lt"/>
              </a:rPr>
              <a:t>quận</a:t>
            </a:r>
            <a:r>
              <a:rPr lang="en-US" sz="2400" b="1" dirty="0">
                <a:solidFill>
                  <a:schemeClr val="tx2"/>
                </a:solidFill>
                <a:latin typeface="+mj-lt"/>
              </a:rPr>
              <a:t> </a:t>
            </a:r>
            <a:r>
              <a:rPr lang="en-US" sz="2400" b="1" dirty="0" err="1">
                <a:solidFill>
                  <a:schemeClr val="tx2"/>
                </a:solidFill>
                <a:latin typeface="+mj-lt"/>
              </a:rPr>
              <a:t>mượn</a:t>
            </a:r>
            <a:r>
              <a:rPr lang="en-US" sz="2400" b="1" dirty="0">
                <a:solidFill>
                  <a:schemeClr val="tx2"/>
                </a:solidFill>
                <a:latin typeface="+mj-lt"/>
              </a:rPr>
              <a:t> </a:t>
            </a:r>
            <a:r>
              <a:rPr lang="en-US" sz="2400" b="1" dirty="0" err="1">
                <a:solidFill>
                  <a:schemeClr val="tx2"/>
                </a:solidFill>
                <a:latin typeface="+mj-lt"/>
              </a:rPr>
              <a:t>gươm</a:t>
            </a:r>
            <a:r>
              <a:rPr lang="en-US" sz="2400" b="1" dirty="0">
                <a:solidFill>
                  <a:schemeClr val="tx2"/>
                </a:solidFill>
                <a:latin typeface="+mj-lt"/>
              </a:rPr>
              <a:t> </a:t>
            </a:r>
            <a:r>
              <a:rPr lang="en-US" sz="2400" b="1" dirty="0" err="1">
                <a:solidFill>
                  <a:schemeClr val="tx2"/>
                </a:solidFill>
                <a:latin typeface="+mj-lt"/>
              </a:rPr>
              <a:t>thần</a:t>
            </a:r>
            <a:r>
              <a:rPr lang="en-US" sz="2400" b="1" dirty="0">
                <a:solidFill>
                  <a:schemeClr val="tx2"/>
                </a:solidFill>
                <a:latin typeface="+mj-lt"/>
              </a:rPr>
              <a:t> </a:t>
            </a:r>
            <a:r>
              <a:rPr lang="en-US" sz="2400" b="1" dirty="0" err="1">
                <a:solidFill>
                  <a:schemeClr val="tx2"/>
                </a:solidFill>
                <a:latin typeface="+mj-lt"/>
              </a:rPr>
              <a:t>như</a:t>
            </a:r>
            <a:r>
              <a:rPr lang="en-US" sz="2400" b="1" dirty="0">
                <a:solidFill>
                  <a:schemeClr val="tx2"/>
                </a:solidFill>
                <a:latin typeface="+mj-lt"/>
              </a:rPr>
              <a:t> </a:t>
            </a:r>
            <a:r>
              <a:rPr lang="en-US" sz="2400" b="1" dirty="0" err="1">
                <a:solidFill>
                  <a:schemeClr val="tx2"/>
                </a:solidFill>
                <a:latin typeface="+mj-lt"/>
              </a:rPr>
              <a:t>thế</a:t>
            </a:r>
            <a:r>
              <a:rPr lang="en-US" sz="2400" b="1" dirty="0">
                <a:solidFill>
                  <a:schemeClr val="tx2"/>
                </a:solidFill>
                <a:latin typeface="+mj-lt"/>
              </a:rPr>
              <a:t> </a:t>
            </a:r>
            <a:r>
              <a:rPr lang="en-US" sz="2400" b="1" dirty="0" err="1">
                <a:solidFill>
                  <a:schemeClr val="tx2"/>
                </a:solidFill>
                <a:latin typeface="+mj-lt"/>
              </a:rPr>
              <a:t>nào</a:t>
            </a:r>
            <a:r>
              <a:rPr lang="en-US" sz="2400" b="1" dirty="0">
                <a:solidFill>
                  <a:schemeClr val="tx2"/>
                </a:solidFill>
                <a:latin typeface="+mj-lt"/>
              </a:rPr>
              <a:t>? Ý </a:t>
            </a:r>
            <a:r>
              <a:rPr lang="en-US" sz="2400" b="1" dirty="0" err="1">
                <a:solidFill>
                  <a:schemeClr val="tx2"/>
                </a:solidFill>
                <a:latin typeface="+mj-lt"/>
              </a:rPr>
              <a:t>nghĩa</a:t>
            </a:r>
            <a:r>
              <a:rPr lang="en-US" sz="2400" b="1" dirty="0">
                <a:solidFill>
                  <a:schemeClr val="tx2"/>
                </a:solidFill>
                <a:latin typeface="+mj-lt"/>
              </a:rPr>
              <a:t> </a:t>
            </a:r>
            <a:r>
              <a:rPr lang="en-US" sz="2400" b="1" dirty="0" err="1">
                <a:solidFill>
                  <a:schemeClr val="tx2"/>
                </a:solidFill>
                <a:latin typeface="+mj-lt"/>
              </a:rPr>
              <a:t>cách</a:t>
            </a:r>
            <a:r>
              <a:rPr lang="en-US" sz="2400" b="1" dirty="0">
                <a:solidFill>
                  <a:schemeClr val="tx2"/>
                </a:solidFill>
                <a:latin typeface="+mj-lt"/>
              </a:rPr>
              <a:t> </a:t>
            </a:r>
            <a:r>
              <a:rPr lang="en-US" sz="2400" b="1" dirty="0" err="1">
                <a:solidFill>
                  <a:schemeClr val="tx2"/>
                </a:solidFill>
                <a:latin typeface="+mj-lt"/>
              </a:rPr>
              <a:t>cho</a:t>
            </a:r>
            <a:r>
              <a:rPr lang="en-US" sz="2400" b="1" dirty="0">
                <a:solidFill>
                  <a:schemeClr val="tx2"/>
                </a:solidFill>
                <a:latin typeface="+mj-lt"/>
              </a:rPr>
              <a:t> </a:t>
            </a:r>
            <a:r>
              <a:rPr lang="en-US" sz="2400" b="1" dirty="0" err="1">
                <a:solidFill>
                  <a:schemeClr val="tx2"/>
                </a:solidFill>
                <a:latin typeface="+mj-lt"/>
              </a:rPr>
              <a:t>mượn</a:t>
            </a:r>
            <a:r>
              <a:rPr lang="en-US" sz="2400" b="1" dirty="0">
                <a:solidFill>
                  <a:schemeClr val="tx2"/>
                </a:solidFill>
                <a:latin typeface="+mj-lt"/>
              </a:rPr>
              <a:t> </a:t>
            </a:r>
            <a:r>
              <a:rPr lang="en-US" sz="2400" b="1" dirty="0" err="1">
                <a:solidFill>
                  <a:schemeClr val="tx2"/>
                </a:solidFill>
                <a:latin typeface="+mj-lt"/>
              </a:rPr>
              <a:t>gươm</a:t>
            </a:r>
            <a:r>
              <a:rPr lang="en-US" sz="2400" b="1" dirty="0">
                <a:solidFill>
                  <a:schemeClr val="tx2"/>
                </a:solidFill>
                <a:latin typeface="+mj-lt"/>
              </a:rPr>
              <a:t>?</a:t>
            </a:r>
          </a:p>
        </p:txBody>
      </p:sp>
      <p:sp>
        <p:nvSpPr>
          <p:cNvPr id="9" name="Flowchart: Terminator 8"/>
          <p:cNvSpPr/>
          <p:nvPr/>
        </p:nvSpPr>
        <p:spPr>
          <a:xfrm>
            <a:off x="4311566" y="4758543"/>
            <a:ext cx="6912768" cy="864096"/>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chemeClr val="tx2"/>
                </a:solidFill>
                <a:latin typeface="+mj-lt"/>
              </a:rPr>
              <a:t>Nêu sức mạnh của gươm thần?</a:t>
            </a:r>
          </a:p>
        </p:txBody>
      </p:sp>
      <p:sp>
        <p:nvSpPr>
          <p:cNvPr id="10" name="Up Ribbon 9"/>
          <p:cNvSpPr/>
          <p:nvPr/>
        </p:nvSpPr>
        <p:spPr>
          <a:xfrm>
            <a:off x="3215680" y="1916832"/>
            <a:ext cx="648072" cy="4320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Ribbon 10"/>
          <p:cNvSpPr/>
          <p:nvPr/>
        </p:nvSpPr>
        <p:spPr>
          <a:xfrm>
            <a:off x="3287688" y="3284984"/>
            <a:ext cx="648072" cy="4320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Ribbon 11"/>
          <p:cNvSpPr/>
          <p:nvPr/>
        </p:nvSpPr>
        <p:spPr>
          <a:xfrm>
            <a:off x="3431704" y="4869160"/>
            <a:ext cx="648072" cy="432048"/>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44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ísļïdé">
            <a:extLst>
              <a:ext uri="{FF2B5EF4-FFF2-40B4-BE49-F238E27FC236}">
                <a16:creationId xmlns:a16="http://schemas.microsoft.com/office/drawing/2014/main" id="{6ECBEC64-45A8-4128-BE2D-6BCC998387E7}"/>
              </a:ext>
            </a:extLst>
          </p:cNvPr>
          <p:cNvSpPr txBox="1"/>
          <p:nvPr/>
        </p:nvSpPr>
        <p:spPr>
          <a:xfrm>
            <a:off x="5552116" y="937714"/>
            <a:ext cx="5219698" cy="604841"/>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endParaRPr kumimoji="0" lang="en-US" sz="2400" b="1" i="0" u="none" strike="noStrike" kern="1200" cap="none" spc="0" normalizeH="0" baseline="0" noProof="0" dirty="0">
              <a:ln>
                <a:noFill/>
              </a:ln>
              <a:solidFill>
                <a:prstClr val="black"/>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16002" r="16015"/>
          <a:stretch/>
        </p:blipFill>
        <p:spPr>
          <a:xfrm>
            <a:off x="9230627" y="815755"/>
            <a:ext cx="2961373" cy="5230933"/>
          </a:xfrm>
          <a:prstGeom prst="rect">
            <a:avLst/>
          </a:prstGeom>
        </p:spPr>
      </p:pic>
      <p:sp>
        <p:nvSpPr>
          <p:cNvPr id="59" name="AutoShape 2"/>
          <p:cNvSpPr>
            <a:spLocks noChangeArrowheads="1"/>
          </p:cNvSpPr>
          <p:nvPr/>
        </p:nvSpPr>
        <p:spPr bwMode="auto">
          <a:xfrm>
            <a:off x="3669507" y="3092215"/>
            <a:ext cx="2160588" cy="2641042"/>
          </a:xfrm>
          <a:prstGeom prst="roundRect">
            <a:avLst>
              <a:gd name="adj" fmla="val 13745"/>
            </a:avLst>
          </a:prstGeom>
          <a:noFill/>
          <a:ln w="38100">
            <a:solidFill>
              <a:srgbClr val="000000"/>
            </a:solidFill>
            <a:round/>
            <a:headEnd/>
            <a:tailEnd/>
          </a:ln>
          <a:effectLst/>
          <a:extLst>
            <a:ext uri="{909E8E84-426E-40DD-AFC4-6F175D3DCCD1}">
              <a14:hiddenFill xmlns:a14="http://schemas.microsoft.com/office/drawing/2010/main">
                <a:solidFill>
                  <a:srgbClr val="FFFFFF">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r>
              <a:rPr lang="en-US" sz="2400" b="1">
                <a:solidFill>
                  <a:schemeClr val="tx2"/>
                </a:solidFill>
                <a:latin typeface="Times New Roman" pitchFamily="18" charset="0"/>
                <a:cs typeface="Times New Roman" pitchFamily="18" charset="0"/>
              </a:rPr>
              <a:t>Nghĩa quân Lam Sơn nổi dậy khởi nghĩa nhưng thế lực còn yếu, nhiều lần bị thua.</a:t>
            </a:r>
          </a:p>
        </p:txBody>
      </p:sp>
      <p:sp>
        <p:nvSpPr>
          <p:cNvPr id="60" name="AutoShape 3"/>
          <p:cNvSpPr>
            <a:spLocks noChangeArrowheads="1"/>
          </p:cNvSpPr>
          <p:nvPr/>
        </p:nvSpPr>
        <p:spPr bwMode="auto">
          <a:xfrm>
            <a:off x="551656" y="3092215"/>
            <a:ext cx="2160588" cy="2641042"/>
          </a:xfrm>
          <a:prstGeom prst="roundRect">
            <a:avLst>
              <a:gd name="adj" fmla="val 13745"/>
            </a:avLst>
          </a:prstGeom>
          <a:noFill/>
          <a:ln w="38100">
            <a:solidFill>
              <a:srgbClr val="00000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a:r>
              <a:rPr lang="en-US" sz="2400" b="1">
                <a:solidFill>
                  <a:schemeClr val="tx2"/>
                </a:solidFill>
                <a:latin typeface="Times New Roman" pitchFamily="18" charset="0"/>
                <a:cs typeface="Times New Roman" pitchFamily="18" charset="0"/>
              </a:rPr>
              <a:t>Giặc Minh đô hộ nước ta</a:t>
            </a:r>
          </a:p>
          <a:p>
            <a:pPr lvl="0"/>
            <a:r>
              <a:rPr lang="en-US" sz="2400" b="1">
                <a:solidFill>
                  <a:schemeClr val="tx2"/>
                </a:solidFill>
                <a:latin typeface="Times New Roman" pitchFamily="18" charset="0"/>
                <a:cs typeface="Times New Roman" pitchFamily="18" charset="0"/>
                <a:sym typeface="Wingdings"/>
              </a:rPr>
              <a:t></a:t>
            </a:r>
            <a:r>
              <a:rPr lang="en-US" sz="2400" b="1">
                <a:solidFill>
                  <a:schemeClr val="tx2"/>
                </a:solidFill>
                <a:latin typeface="Times New Roman" pitchFamily="18" charset="0"/>
                <a:cs typeface="Times New Roman" pitchFamily="18" charset="0"/>
              </a:rPr>
              <a:t> Nhân dân ta căm giận chúng đến tận xương tủy.</a:t>
            </a:r>
          </a:p>
        </p:txBody>
      </p:sp>
      <p:sp>
        <p:nvSpPr>
          <p:cNvPr id="61" name="AutoShape 4"/>
          <p:cNvSpPr>
            <a:spLocks noChangeArrowheads="1"/>
          </p:cNvSpPr>
          <p:nvPr/>
        </p:nvSpPr>
        <p:spPr bwMode="auto">
          <a:xfrm>
            <a:off x="7050882" y="3092215"/>
            <a:ext cx="2160588" cy="2641042"/>
          </a:xfrm>
          <a:prstGeom prst="roundRect">
            <a:avLst>
              <a:gd name="adj" fmla="val 13745"/>
            </a:avLst>
          </a:prstGeom>
          <a:noFill/>
          <a:ln w="38100">
            <a:solidFill>
              <a:srgbClr val="0070C0"/>
            </a:solidFill>
            <a:round/>
            <a:headEnd/>
            <a:tailEnd/>
          </a:ln>
          <a:effectLst/>
          <a:extLst>
            <a:ext uri="{909E8E84-426E-40DD-AFC4-6F175D3DCCD1}">
              <a14:hiddenFill xmlns:a14="http://schemas.microsoft.com/office/drawing/2010/main">
                <a:solidFill>
                  <a:srgbClr val="C0C0C0">
                    <a:alpha val="31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lvl="0" defTabSz="914400" eaLnBrk="0" fontAlgn="base" hangingPunct="0"/>
            <a:r>
              <a:rPr lang="en-US" sz="2400" b="1">
                <a:solidFill>
                  <a:schemeClr val="tx2"/>
                </a:solidFill>
                <a:latin typeface="Times New Roman" pitchFamily="18" charset="0"/>
                <a:cs typeface="Times New Roman" pitchFamily="18" charset="0"/>
              </a:rPr>
              <a:t>Long Quân quyết định cho nghĩa quân mượn gươm thần để giết giặc.</a:t>
            </a:r>
            <a:endParaRPr kumimoji="0" lang="en-US" altLang="en-US" sz="2400" b="1" i="0" u="none" strike="noStrike" kern="0" cap="none" spc="0" normalizeH="0" baseline="0" noProof="0">
              <a:ln>
                <a:noFill/>
              </a:ln>
              <a:solidFill>
                <a:schemeClr val="tx2"/>
              </a:solidFill>
              <a:effectLst/>
              <a:uLnTx/>
              <a:uFillTx/>
              <a:latin typeface="Times New Roman" pitchFamily="18" charset="0"/>
              <a:cs typeface="Times New Roman" pitchFamily="18" charset="0"/>
            </a:endParaRPr>
          </a:p>
        </p:txBody>
      </p:sp>
      <p:sp>
        <p:nvSpPr>
          <p:cNvPr id="62" name="AutoShape 7"/>
          <p:cNvSpPr>
            <a:spLocks noChangeArrowheads="1"/>
          </p:cNvSpPr>
          <p:nvPr/>
        </p:nvSpPr>
        <p:spPr bwMode="gray">
          <a:xfrm>
            <a:off x="6009482" y="4051323"/>
            <a:ext cx="604838" cy="649004"/>
          </a:xfrm>
          <a:prstGeom prst="chevron">
            <a:avLst>
              <a:gd name="adj" fmla="val 52514"/>
            </a:avLst>
          </a:prstGeom>
          <a:solidFill>
            <a:srgbClr val="268CD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buClrTx/>
              <a:buSzTx/>
              <a:buFontTx/>
              <a:buNone/>
              <a:tabLst/>
              <a:defRPr/>
            </a:pPr>
            <a:endParaRPr kumimoji="0" lang="en-US" sz="2400" b="1" i="0" u="none" strike="noStrike" kern="0" cap="none" spc="0" normalizeH="0" baseline="0" noProof="0">
              <a:ln>
                <a:noFill/>
              </a:ln>
              <a:solidFill>
                <a:schemeClr val="tx2"/>
              </a:solidFill>
              <a:effectLst/>
              <a:uLnTx/>
              <a:uFillTx/>
              <a:latin typeface="Corbel" panose="020B0503020204020204" pitchFamily="34" charset="0"/>
            </a:endParaRPr>
          </a:p>
        </p:txBody>
      </p:sp>
      <p:sp>
        <p:nvSpPr>
          <p:cNvPr id="75" name="Plus 74"/>
          <p:cNvSpPr/>
          <p:nvPr/>
        </p:nvSpPr>
        <p:spPr>
          <a:xfrm>
            <a:off x="2687057" y="3939493"/>
            <a:ext cx="960671" cy="920933"/>
          </a:xfrm>
          <a:prstGeom prst="mathPlus">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tx2"/>
              </a:solidFill>
            </a:endParaRPr>
          </a:p>
        </p:txBody>
      </p:sp>
      <p:sp>
        <p:nvSpPr>
          <p:cNvPr id="76" name="AutoShape 7"/>
          <p:cNvSpPr>
            <a:spLocks noChangeArrowheads="1"/>
          </p:cNvSpPr>
          <p:nvPr/>
        </p:nvSpPr>
        <p:spPr bwMode="gray">
          <a:xfrm>
            <a:off x="6379220" y="4047415"/>
            <a:ext cx="604838" cy="677729"/>
          </a:xfrm>
          <a:prstGeom prst="chevron">
            <a:avLst>
              <a:gd name="adj" fmla="val 52514"/>
            </a:avLst>
          </a:prstGeom>
          <a:solidFill>
            <a:srgbClr val="268CD2"/>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schemeClr val="tx2"/>
              </a:solidFill>
              <a:effectLst/>
              <a:uLnTx/>
              <a:uFillTx/>
              <a:latin typeface="Arial" panose="020B0604020202020204" pitchFamily="34" charset="0"/>
            </a:endParaRPr>
          </a:p>
        </p:txBody>
      </p:sp>
      <p:sp>
        <p:nvSpPr>
          <p:cNvPr id="77" name="Freeform 6"/>
          <p:cNvSpPr>
            <a:spLocks/>
          </p:cNvSpPr>
          <p:nvPr/>
        </p:nvSpPr>
        <p:spPr bwMode="gray">
          <a:xfrm>
            <a:off x="2646025" y="2583796"/>
            <a:ext cx="413865" cy="85579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tx1"/>
              </a:gs>
              <a:gs pos="100000">
                <a:srgbClr val="996633"/>
              </a:gs>
            </a:gsLst>
            <a:lin ang="0" scaled="1"/>
          </a:gradFill>
          <a:ln>
            <a:noFill/>
          </a:ln>
        </p:spPr>
        <p:txBody>
          <a:bodyPr/>
          <a:lstStyle/>
          <a:p>
            <a:endParaRPr lang="en-US" sz="2400" b="1">
              <a:solidFill>
                <a:schemeClr val="tx2"/>
              </a:solidFill>
            </a:endParaRPr>
          </a:p>
        </p:txBody>
      </p:sp>
      <p:sp>
        <p:nvSpPr>
          <p:cNvPr id="78" name="Freeform 8"/>
          <p:cNvSpPr>
            <a:spLocks/>
          </p:cNvSpPr>
          <p:nvPr/>
        </p:nvSpPr>
        <p:spPr bwMode="gray">
          <a:xfrm flipH="1">
            <a:off x="3286920" y="2570082"/>
            <a:ext cx="414000" cy="84997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tx1"/>
              </a:gs>
              <a:gs pos="100000">
                <a:srgbClr val="996633"/>
              </a:gs>
            </a:gsLst>
            <a:lin ang="0" scaled="1"/>
          </a:gradFill>
          <a:ln>
            <a:noFill/>
          </a:ln>
        </p:spPr>
        <p:txBody>
          <a:bodyPr/>
          <a:lstStyle/>
          <a:p>
            <a:endParaRPr lang="en-US" sz="2400" b="1">
              <a:solidFill>
                <a:schemeClr val="tx2"/>
              </a:solidFill>
            </a:endParaRPr>
          </a:p>
        </p:txBody>
      </p:sp>
      <p:sp>
        <p:nvSpPr>
          <p:cNvPr id="116" name="AutoShape 3"/>
          <p:cNvSpPr>
            <a:spLocks noChangeArrowheads="1"/>
          </p:cNvSpPr>
          <p:nvPr/>
        </p:nvSpPr>
        <p:spPr bwMode="gray">
          <a:xfrm>
            <a:off x="2315087" y="1319730"/>
            <a:ext cx="2021682" cy="1690386"/>
          </a:xfrm>
          <a:prstGeom prst="irregularSeal1">
            <a:avLst/>
          </a:prstGeom>
          <a:solidFill>
            <a:schemeClr val="accent3">
              <a:lumMod val="75000"/>
            </a:schemeClr>
          </a:solidFill>
          <a:ln>
            <a:noFill/>
          </a:ln>
          <a:effectLst>
            <a:outerShdw dist="107763" dir="2700000" algn="ctr" rotWithShape="0">
              <a:srgbClr val="000000"/>
            </a:outerShdw>
          </a:effectLst>
        </p:spPr>
        <p:txBody>
          <a:bodyPr wrap="none" anchor="ctr"/>
          <a:lstStyle/>
          <a:p>
            <a:r>
              <a:rPr lang="en-US" sz="3200" b="1">
                <a:solidFill>
                  <a:schemeClr val="tx2"/>
                </a:solidFill>
                <a:latin typeface="Times New Roman" pitchFamily="18" charset="0"/>
                <a:cs typeface="Times New Roman" pitchFamily="18" charset="0"/>
              </a:rPr>
              <a:t>Lí do</a:t>
            </a:r>
          </a:p>
        </p:txBody>
      </p:sp>
      <p:sp>
        <p:nvSpPr>
          <p:cNvPr id="120" name="Rectangle 119"/>
          <p:cNvSpPr/>
          <p:nvPr/>
        </p:nvSpPr>
        <p:spPr>
          <a:xfrm>
            <a:off x="388123" y="930242"/>
            <a:ext cx="7469865" cy="523220"/>
          </a:xfrm>
          <a:prstGeom prst="rect">
            <a:avLst/>
          </a:prstGeom>
        </p:spPr>
        <p:txBody>
          <a:bodyPr wrap="none">
            <a:spAutoFit/>
          </a:bodyPr>
          <a:lstStyle/>
          <a:p>
            <a:r>
              <a:rPr lang="vi-VN" sz="2800" b="1" i="1" u="sng">
                <a:solidFill>
                  <a:srgbClr val="FF0000"/>
                </a:solidFill>
                <a:latin typeface="Times New Roman" pitchFamily="18" charset="0"/>
                <a:cs typeface="Times New Roman" pitchFamily="18" charset="0"/>
              </a:rPr>
              <a:t>1</a:t>
            </a:r>
            <a:r>
              <a:rPr lang="en-US" sz="2800" b="1" i="1" u="sng">
                <a:solidFill>
                  <a:srgbClr val="FF0000"/>
                </a:solidFill>
                <a:latin typeface="Times New Roman" pitchFamily="18" charset="0"/>
                <a:cs typeface="Times New Roman" pitchFamily="18" charset="0"/>
              </a:rPr>
              <a:t>. </a:t>
            </a:r>
            <a:r>
              <a:rPr lang="vi-VN" sz="2800" b="1" i="1" u="sng">
                <a:solidFill>
                  <a:srgbClr val="FF0000"/>
                </a:solidFill>
                <a:latin typeface="Times New Roman" pitchFamily="18" charset="0"/>
                <a:cs typeface="Times New Roman" pitchFamily="18" charset="0"/>
              </a:rPr>
              <a:t>Long Quân cho nghĩa quân mượn gươm thần:</a:t>
            </a:r>
            <a:endParaRPr lang="en-US" sz="2800" b="1" i="1" u="sng">
              <a:solidFill>
                <a:srgbClr val="FF0000"/>
              </a:solidFill>
              <a:latin typeface="Times New Roman" pitchFamily="18" charset="0"/>
              <a:cs typeface="Times New Roman" pitchFamily="18" charset="0"/>
            </a:endParaRPr>
          </a:p>
        </p:txBody>
      </p:sp>
      <p:grpSp>
        <p:nvGrpSpPr>
          <p:cNvPr id="2" name="Group 1"/>
          <p:cNvGrpSpPr/>
          <p:nvPr/>
        </p:nvGrpSpPr>
        <p:grpSpPr>
          <a:xfrm>
            <a:off x="0" y="-3780"/>
            <a:ext cx="12206170" cy="843369"/>
            <a:chOff x="0" y="-3780"/>
            <a:chExt cx="12206170" cy="843369"/>
          </a:xfrm>
        </p:grpSpPr>
        <p:grpSp>
          <p:nvGrpSpPr>
            <p:cNvPr id="23" name="Group 22"/>
            <p:cNvGrpSpPr/>
            <p:nvPr/>
          </p:nvGrpSpPr>
          <p:grpSpPr>
            <a:xfrm flipH="1">
              <a:off x="0" y="-3780"/>
              <a:ext cx="11640616" cy="843369"/>
              <a:chOff x="-5709361" y="1570892"/>
              <a:chExt cx="10488178" cy="880512"/>
            </a:xfrm>
          </p:grpSpPr>
          <p:sp>
            <p:nvSpPr>
              <p:cNvPr id="24" name="Rectangle 3"/>
              <p:cNvSpPr>
                <a:spLocks noChangeArrowheads="1"/>
              </p:cNvSpPr>
              <p:nvPr/>
            </p:nvSpPr>
            <p:spPr bwMode="gray">
              <a:xfrm>
                <a:off x="-5709361" y="1798674"/>
                <a:ext cx="10488178"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5"/>
              <p:cNvGrpSpPr>
                <a:grpSpLocks/>
              </p:cNvGrpSpPr>
              <p:nvPr/>
            </p:nvGrpSpPr>
            <p:grpSpPr bwMode="auto">
              <a:xfrm>
                <a:off x="3795860" y="1570892"/>
                <a:ext cx="973946" cy="850991"/>
                <a:chOff x="2208" y="1920"/>
                <a:chExt cx="1488" cy="1429"/>
              </a:xfrm>
            </p:grpSpPr>
            <p:sp>
              <p:nvSpPr>
                <p:cNvPr id="27"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solidFill>
                      <a:srgbClr val="FFFFFF"/>
                    </a:solidFill>
                    <a:latin typeface="Times New Roman" pitchFamily="18" charset="0"/>
                    <a:cs typeface="Times New Roman" pitchFamily="18" charset="0"/>
                  </a:rPr>
                  <a:t>PHẦN 2: ĐỌC – </a:t>
                </a:r>
                <a:r>
                  <a:rPr lang="en-US" altLang="en-US" sz="3200" b="1" dirty="0" err="1">
                    <a:solidFill>
                      <a:srgbClr val="FFFFFF"/>
                    </a:solidFill>
                    <a:latin typeface="Times New Roman" pitchFamily="18" charset="0"/>
                    <a:cs typeface="Times New Roman" pitchFamily="18" charset="0"/>
                  </a:rPr>
                  <a:t>HiỂU</a:t>
                </a:r>
                <a:r>
                  <a:rPr lang="en-US" altLang="en-US" sz="3200" b="1" dirty="0">
                    <a:solidFill>
                      <a:srgbClr val="FFFFFF"/>
                    </a:solidFill>
                    <a:latin typeface="Times New Roman" pitchFamily="18" charset="0"/>
                    <a:cs typeface="Times New Roman" pitchFamily="18" charset="0"/>
                  </a:rPr>
                  <a:t> VĂN BẢN</a:t>
                </a:r>
              </a:p>
            </p:txBody>
          </p:sp>
        </p:grpSp>
        <p:sp>
          <p:nvSpPr>
            <p:cNvPr id="29" name="Oval 6"/>
            <p:cNvSpPr>
              <a:spLocks noChangeArrowheads="1"/>
            </p:cNvSpPr>
            <p:nvPr/>
          </p:nvSpPr>
          <p:spPr bwMode="gray">
            <a:xfrm flipH="1">
              <a:off x="11125207" y="7307"/>
              <a:ext cx="1080963" cy="815093"/>
            </a:xfrm>
            <a:prstGeom prst="ellipse">
              <a:avLst/>
            </a:prstGeom>
            <a:gradFill rotWithShape="1">
              <a:gsLst>
                <a:gs pos="0">
                  <a:schemeClr val="accent4">
                    <a:lumMod val="40000"/>
                    <a:lumOff val="60000"/>
                  </a:schemeClr>
                </a:gs>
                <a:gs pos="100000">
                  <a:schemeClr val="accent4">
                    <a:lumMod val="50000"/>
                  </a:schemeClr>
                </a:gs>
              </a:gsLst>
              <a:lin ang="5400000" scaled="1"/>
            </a:gradFill>
            <a:ln>
              <a:noFill/>
            </a:ln>
            <a:effectLst/>
          </p:spPr>
          <p:txBody>
            <a:bodyPr wrap="none" anchor="ctr"/>
            <a:lstStyle/>
            <a:p>
              <a:endParaRPr lang="en-US"/>
            </a:p>
          </p:txBody>
        </p:sp>
        <p:sp>
          <p:nvSpPr>
            <p:cNvPr id="30"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4">
                    <a:lumMod val="60000"/>
                    <a:lumOff val="40000"/>
                  </a:schemeClr>
                </a:gs>
              </a:gsLst>
              <a:lin ang="5400000" scaled="1"/>
            </a:gradFill>
            <a:ln>
              <a:noFill/>
            </a:ln>
          </p:spPr>
          <p:txBody>
            <a:bodyPr/>
            <a:lstStyle/>
            <a:p>
              <a:endParaRPr lang="en-US"/>
            </a:p>
          </p:txBody>
        </p:sp>
      </p:grpSp>
    </p:spTree>
    <p:custDataLst>
      <p:tags r:id="rId1"/>
    </p:custDataLst>
    <p:extLst>
      <p:ext uri="{BB962C8B-B14F-4D97-AF65-F5344CB8AC3E}">
        <p14:creationId xmlns:p14="http://schemas.microsoft.com/office/powerpoint/2010/main" val="1537876272"/>
      </p:ext>
    </p:extLst>
  </p:cSld>
  <p:clrMapOvr>
    <a:masterClrMapping/>
  </p:clrMapOvr>
  <mc:AlternateContent xmlns:mc="http://schemas.openxmlformats.org/markup-compatibility/2006" xmlns:p14="http://schemas.microsoft.com/office/powerpoint/2010/main">
    <mc:Choice Requires="p14">
      <p:transition p14:dur="0" advClick="0" advTm="22499"/>
    </mc:Choice>
    <mc:Fallback xmlns="">
      <p:transition advClick="0" advTm="22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left)">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p:cTn id="17" dur="1000" fill="hold"/>
                                        <p:tgtEl>
                                          <p:spTgt spid="116"/>
                                        </p:tgtEl>
                                        <p:attrNameLst>
                                          <p:attrName>ppt_w</p:attrName>
                                        </p:attrNameLst>
                                      </p:cBhvr>
                                      <p:tavLst>
                                        <p:tav tm="0">
                                          <p:val>
                                            <p:fltVal val="0"/>
                                          </p:val>
                                        </p:tav>
                                        <p:tav tm="100000">
                                          <p:val>
                                            <p:strVal val="#ppt_w"/>
                                          </p:val>
                                        </p:tav>
                                      </p:tavLst>
                                    </p:anim>
                                    <p:anim calcmode="lin" valueType="num">
                                      <p:cBhvr>
                                        <p:cTn id="18" dur="1000" fill="hold"/>
                                        <p:tgtEl>
                                          <p:spTgt spid="116"/>
                                        </p:tgtEl>
                                        <p:attrNameLst>
                                          <p:attrName>ppt_h</p:attrName>
                                        </p:attrNameLst>
                                      </p:cBhvr>
                                      <p:tavLst>
                                        <p:tav tm="0">
                                          <p:val>
                                            <p:fltVal val="0"/>
                                          </p:val>
                                        </p:tav>
                                        <p:tav tm="100000">
                                          <p:val>
                                            <p:strVal val="#ppt_h"/>
                                          </p:val>
                                        </p:tav>
                                      </p:tavLst>
                                    </p:anim>
                                    <p:anim calcmode="lin" valueType="num">
                                      <p:cBhvr>
                                        <p:cTn id="19" dur="1000" fill="hold"/>
                                        <p:tgtEl>
                                          <p:spTgt spid="116"/>
                                        </p:tgtEl>
                                        <p:attrNameLst>
                                          <p:attrName>style.rotation</p:attrName>
                                        </p:attrNameLst>
                                      </p:cBhvr>
                                      <p:tavLst>
                                        <p:tav tm="0">
                                          <p:val>
                                            <p:fltVal val="90"/>
                                          </p:val>
                                        </p:tav>
                                        <p:tav tm="100000">
                                          <p:val>
                                            <p:fltVal val="0"/>
                                          </p:val>
                                        </p:tav>
                                      </p:tavLst>
                                    </p:anim>
                                    <p:animEffect transition="in" filter="fade">
                                      <p:cBhvr>
                                        <p:cTn id="20" dur="1000"/>
                                        <p:tgtEl>
                                          <p:spTgt spid="1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wipe(up)">
                                      <p:cBhvr>
                                        <p:cTn id="25" dur="500"/>
                                        <p:tgtEl>
                                          <p:spTgt spid="7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up)">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up)">
                                      <p:cBhvr>
                                        <p:cTn id="34" dur="500"/>
                                        <p:tgtEl>
                                          <p:spTgt spid="7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500"/>
                                        <p:tgtEl>
                                          <p:spTgt spid="75"/>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up)">
                                      <p:cBhvr>
                                        <p:cTn id="41" dur="500"/>
                                        <p:tgtEl>
                                          <p:spTgt spid="5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wipe(left)">
                                      <p:cBhvr>
                                        <p:cTn id="50" dur="500"/>
                                        <p:tgtEl>
                                          <p:spTgt spid="76"/>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75" grpId="0" animBg="1"/>
      <p:bldP spid="76" grpId="0" animBg="1"/>
      <p:bldP spid="77" grpId="0" animBg="1"/>
      <p:bldP spid="78" grpId="0" animBg="1"/>
      <p:bldP spid="116" grpId="0" animBg="1"/>
      <p:bldP spid="1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1559496" y="1065331"/>
            <a:ext cx="4339201" cy="523220"/>
          </a:xfrm>
          <a:prstGeom prst="rect">
            <a:avLst/>
          </a:prstGeom>
        </p:spPr>
        <p:txBody>
          <a:bodyPr wrap="none">
            <a:spAutoFit/>
          </a:bodyPr>
          <a:lstStyle/>
          <a:p>
            <a:r>
              <a:rPr lang="vi-VN" sz="2800" b="1" i="1" u="sng">
                <a:solidFill>
                  <a:srgbClr val="CC6600"/>
                </a:solidFill>
                <a:latin typeface="Times New Roman" pitchFamily="18" charset="0"/>
                <a:cs typeface="Times New Roman" pitchFamily="18" charset="0"/>
              </a:rPr>
              <a:t>Cách cho mượn gươm thần</a:t>
            </a:r>
            <a:endParaRPr lang="en-US" sz="2800" b="1" i="1" u="sng">
              <a:solidFill>
                <a:srgbClr val="CC6600"/>
              </a:solidFill>
              <a:latin typeface="Times New Roman" pitchFamily="18" charset="0"/>
              <a:cs typeface="Times New Roman" pitchFamily="18" charset="0"/>
            </a:endParaRPr>
          </a:p>
        </p:txBody>
      </p:sp>
      <p:sp>
        <p:nvSpPr>
          <p:cNvPr id="22" name="Ellipse 98"/>
          <p:cNvSpPr/>
          <p:nvPr/>
        </p:nvSpPr>
        <p:spPr bwMode="auto">
          <a:xfrm>
            <a:off x="8677200" y="5517232"/>
            <a:ext cx="2963416" cy="340093"/>
          </a:xfrm>
          <a:prstGeom prst="ellipse">
            <a:avLst/>
          </a:prstGeom>
          <a:gradFill flip="none" rotWithShape="1">
            <a:gsLst>
              <a:gs pos="100000">
                <a:srgbClr val="FFFFFF">
                  <a:alpha val="0"/>
                </a:srgbClr>
              </a:gs>
              <a:gs pos="0">
                <a:schemeClr val="bg1">
                  <a:lumMod val="65000"/>
                </a:scheme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105" charset="0"/>
              <a:ea typeface="ＭＳ Ｐゴシック" pitchFamily="-105" charset="-128"/>
              <a:cs typeface="+mn-cs"/>
            </a:endParaRPr>
          </a:p>
        </p:txBody>
      </p:sp>
      <p:sp>
        <p:nvSpPr>
          <p:cNvPr id="23" name="AutoShape 3"/>
          <p:cNvSpPr>
            <a:spLocks noChangeArrowheads="1"/>
          </p:cNvSpPr>
          <p:nvPr/>
        </p:nvSpPr>
        <p:spPr bwMode="gray">
          <a:xfrm>
            <a:off x="1775520" y="1628800"/>
            <a:ext cx="6753472" cy="4228525"/>
          </a:xfrm>
          <a:prstGeom prst="rightArrow">
            <a:avLst>
              <a:gd name="adj1" fmla="val 86074"/>
              <a:gd name="adj2" fmla="val 31780"/>
            </a:avLst>
          </a:prstGeom>
          <a:gradFill rotWithShape="1">
            <a:gsLst>
              <a:gs pos="0">
                <a:srgbClr val="FFCC66">
                  <a:gamma/>
                  <a:tint val="0"/>
                  <a:invGamma/>
                  <a:alpha val="52000"/>
                </a:srgbClr>
              </a:gs>
              <a:gs pos="100000">
                <a:srgbClr val="FFCC66"/>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4"/>
          <p:cNvSpPr>
            <a:spLocks noChangeArrowheads="1"/>
          </p:cNvSpPr>
          <p:nvPr/>
        </p:nvSpPr>
        <p:spPr bwMode="gray">
          <a:xfrm>
            <a:off x="1775520" y="2965392"/>
            <a:ext cx="5472608" cy="679632"/>
          </a:xfrm>
          <a:prstGeom prst="roundRect">
            <a:avLst>
              <a:gd name="adj" fmla="val 9106"/>
            </a:avLst>
          </a:prstGeom>
          <a:gradFill rotWithShape="1">
            <a:gsLst>
              <a:gs pos="0">
                <a:srgbClr val="5B84E9">
                  <a:gamma/>
                  <a:shade val="46275"/>
                  <a:invGamma/>
                </a:srgbClr>
              </a:gs>
              <a:gs pos="50000">
                <a:srgbClr val="5B84E9"/>
              </a:gs>
              <a:gs pos="100000">
                <a:srgbClr val="5B84E9">
                  <a:gamma/>
                  <a:shade val="46275"/>
                  <a:invGamma/>
                </a:srgbClr>
              </a:gs>
            </a:gsLst>
            <a:lin ang="2700000" scaled="1"/>
          </a:gradFill>
          <a:ln w="25400" cap="flat" cmpd="sng">
            <a:solidFill>
              <a:srgbClr val="FFFFFF"/>
            </a:solidFill>
            <a:round/>
            <a:headEnd type="none" w="med" len="med"/>
            <a:tailEnd type="none" w="med" len="med"/>
          </a:ln>
          <a:effectLst>
            <a:outerShdw dist="107763" dir="2700000" algn="ctr" rotWithShape="0">
              <a:schemeClr val="bg2">
                <a:alpha val="50000"/>
              </a:schemeClr>
            </a:outerShdw>
          </a:effectLst>
        </p:spPr>
        <p:txBody>
          <a:bodyPr wrap="none" anchor="ctr"/>
          <a:lstStyle/>
          <a:p>
            <a:pPr algn="ctr"/>
            <a:r>
              <a:rPr lang="vi-VN" altLang="en-US" sz="2200" b="1">
                <a:solidFill>
                  <a:srgbClr val="FFFFFF"/>
                </a:solidFill>
                <a:latin typeface="Times New Roman" pitchFamily="18" charset="0"/>
                <a:cs typeface="Times New Roman" pitchFamily="18" charset="0"/>
              </a:rPr>
              <a:t>Lê Lợi đã lấy được chuôi gươm ở trên rừng</a:t>
            </a:r>
            <a:endParaRPr lang="en-US" altLang="en-US" sz="2200" b="1">
              <a:solidFill>
                <a:srgbClr val="FFFFFF"/>
              </a:solidFill>
              <a:latin typeface="Times New Roman" pitchFamily="18" charset="0"/>
              <a:cs typeface="Times New Roman" pitchFamily="18" charset="0"/>
            </a:endParaRPr>
          </a:p>
        </p:txBody>
      </p:sp>
      <p:sp>
        <p:nvSpPr>
          <p:cNvPr id="25" name="AutoShape 5"/>
          <p:cNvSpPr>
            <a:spLocks noChangeArrowheads="1"/>
          </p:cNvSpPr>
          <p:nvPr/>
        </p:nvSpPr>
        <p:spPr bwMode="gray">
          <a:xfrm>
            <a:off x="1775520" y="3789040"/>
            <a:ext cx="5472608" cy="679632"/>
          </a:xfrm>
          <a:prstGeom prst="roundRect">
            <a:avLst>
              <a:gd name="adj" fmla="val 9106"/>
            </a:avLst>
          </a:prstGeom>
          <a:gradFill rotWithShape="1">
            <a:gsLst>
              <a:gs pos="0">
                <a:srgbClr val="57C9ED">
                  <a:gamma/>
                  <a:shade val="46275"/>
                  <a:invGamma/>
                </a:srgbClr>
              </a:gs>
              <a:gs pos="50000">
                <a:srgbClr val="57C9ED"/>
              </a:gs>
              <a:gs pos="100000">
                <a:srgbClr val="57C9ED">
                  <a:gamma/>
                  <a:shade val="46275"/>
                  <a:invGamma/>
                </a:srgbClr>
              </a:gs>
            </a:gsLst>
            <a:lin ang="2700000" scaled="1"/>
          </a:gradFill>
          <a:ln w="25400" cap="flat" cmpd="sng">
            <a:solidFill>
              <a:srgbClr val="FFFFFF"/>
            </a:solidFill>
            <a:round/>
            <a:headEnd type="none" w="med" len="med"/>
            <a:tailEnd type="none" w="med" len="med"/>
          </a:ln>
          <a:effectLst>
            <a:outerShdw dist="107763" dir="2700000" algn="ctr" rotWithShape="0">
              <a:schemeClr val="bg2">
                <a:alpha val="50000"/>
              </a:schemeClr>
            </a:outerShdw>
          </a:effectLst>
        </p:spPr>
        <p:txBody>
          <a:bodyPr wrap="none" anchor="ctr"/>
          <a:lstStyle/>
          <a:p>
            <a:pPr algn="ctr"/>
            <a:r>
              <a:rPr lang="vi-VN" altLang="en-US" sz="2200" b="1">
                <a:solidFill>
                  <a:srgbClr val="FFFFFF"/>
                </a:solidFill>
                <a:latin typeface="Times New Roman" pitchFamily="18" charset="0"/>
                <a:cs typeface="Times New Roman" pitchFamily="18" charset="0"/>
              </a:rPr>
              <a:t>Đem tra gươm vào chuôi thì vừa như in.</a:t>
            </a:r>
            <a:endParaRPr lang="en-US" altLang="en-US" sz="2200" b="1">
              <a:solidFill>
                <a:srgbClr val="FFFFFF"/>
              </a:solidFill>
              <a:latin typeface="Times New Roman" pitchFamily="18" charset="0"/>
              <a:cs typeface="Times New Roman" pitchFamily="18" charset="0"/>
            </a:endParaRPr>
          </a:p>
        </p:txBody>
      </p:sp>
      <p:sp>
        <p:nvSpPr>
          <p:cNvPr id="26" name="AutoShape 6"/>
          <p:cNvSpPr>
            <a:spLocks noChangeArrowheads="1"/>
          </p:cNvSpPr>
          <p:nvPr/>
        </p:nvSpPr>
        <p:spPr bwMode="gray">
          <a:xfrm>
            <a:off x="1775520" y="4643511"/>
            <a:ext cx="5472608" cy="679632"/>
          </a:xfrm>
          <a:prstGeom prst="roundRect">
            <a:avLst>
              <a:gd name="adj" fmla="val 9106"/>
            </a:avLst>
          </a:prstGeom>
          <a:gradFill rotWithShape="1">
            <a:gsLst>
              <a:gs pos="0">
                <a:srgbClr val="65D7A6">
                  <a:gamma/>
                  <a:shade val="46275"/>
                  <a:invGamma/>
                </a:srgbClr>
              </a:gs>
              <a:gs pos="50000">
                <a:srgbClr val="65D7A6"/>
              </a:gs>
              <a:gs pos="100000">
                <a:srgbClr val="65D7A6">
                  <a:gamma/>
                  <a:shade val="46275"/>
                  <a:invGamma/>
                </a:srgbClr>
              </a:gs>
            </a:gsLst>
            <a:lin ang="2700000" scaled="1"/>
          </a:gradFill>
          <a:ln w="25400" cap="flat" cmpd="sng">
            <a:solidFill>
              <a:srgbClr val="FFFFFF"/>
            </a:solidFill>
            <a:round/>
            <a:headEnd type="none" w="med" len="med"/>
            <a:tailEnd type="none" w="med" len="med"/>
          </a:ln>
          <a:effectLst>
            <a:outerShdw dist="107763" dir="2700000" algn="ctr" rotWithShape="0">
              <a:schemeClr val="bg2">
                <a:alpha val="50000"/>
              </a:schemeClr>
            </a:outerShdw>
          </a:effectLst>
        </p:spPr>
        <p:txBody>
          <a:bodyPr wrap="none" anchor="ctr"/>
          <a:lstStyle/>
          <a:p>
            <a:pPr algn="ctr"/>
            <a:r>
              <a:rPr lang="vi-VN" altLang="en-US" sz="2200" b="1">
                <a:solidFill>
                  <a:srgbClr val="FFFFFF"/>
                </a:solidFill>
                <a:latin typeface="Times New Roman" pitchFamily="18" charset="0"/>
                <a:cs typeface="Times New Roman" pitchFamily="18" charset="0"/>
              </a:rPr>
              <a:t>Lê Thận nâng gươm lên đầu,dâng cho Lê Lợi</a:t>
            </a:r>
            <a:endParaRPr lang="en-US" altLang="en-US" sz="2200" b="1">
              <a:solidFill>
                <a:srgbClr val="FFFFFF"/>
              </a:solidFill>
              <a:latin typeface="Times New Roman" pitchFamily="18" charset="0"/>
              <a:cs typeface="Times New Roman" pitchFamily="18" charset="0"/>
            </a:endParaRPr>
          </a:p>
        </p:txBody>
      </p:sp>
      <p:sp>
        <p:nvSpPr>
          <p:cNvPr id="27" name="AutoShape 7"/>
          <p:cNvSpPr>
            <a:spLocks noChangeArrowheads="1"/>
          </p:cNvSpPr>
          <p:nvPr/>
        </p:nvSpPr>
        <p:spPr bwMode="gray">
          <a:xfrm>
            <a:off x="8605192" y="1844824"/>
            <a:ext cx="2963416" cy="3421360"/>
          </a:xfrm>
          <a:prstGeom prst="roundRect">
            <a:avLst>
              <a:gd name="adj" fmla="val 9106"/>
            </a:avLst>
          </a:prstGeom>
          <a:gradFill rotWithShape="1">
            <a:gsLst>
              <a:gs pos="0">
                <a:srgbClr val="5B84E9"/>
              </a:gs>
              <a:gs pos="100000">
                <a:srgbClr val="5B84E9">
                  <a:gamma/>
                  <a:tint val="0"/>
                  <a:invGamma/>
                </a:srgb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lvl="0">
              <a:defRPr/>
            </a:pPr>
            <a:r>
              <a:rPr lang="vi-VN" sz="2200" b="1">
                <a:solidFill>
                  <a:prstClr val="black"/>
                </a:solidFill>
                <a:latin typeface="Times New Roman" pitchFamily="18" charset="0"/>
                <a:ea typeface="ＭＳ Ｐゴシック" pitchFamily="-105" charset="-128"/>
                <a:cs typeface="Times New Roman" pitchFamily="18" charset="0"/>
              </a:rPr>
              <a:t>*</a:t>
            </a:r>
            <a:r>
              <a:rPr lang="en-US" sz="2200" b="1">
                <a:solidFill>
                  <a:prstClr val="black"/>
                </a:solidFill>
                <a:latin typeface="Times New Roman" pitchFamily="18" charset="0"/>
                <a:ea typeface="ＭＳ Ｐゴシック" pitchFamily="-105" charset="-128"/>
                <a:cs typeface="Times New Roman" pitchFamily="18" charset="0"/>
              </a:rPr>
              <a:t> </a:t>
            </a:r>
            <a:r>
              <a:rPr lang="en-US" sz="2200" b="1" i="1">
                <a:solidFill>
                  <a:prstClr val="black"/>
                </a:solidFill>
                <a:latin typeface="Times New Roman" pitchFamily="18" charset="0"/>
                <a:ea typeface="ＭＳ Ｐゴシック" pitchFamily="-105" charset="-128"/>
                <a:cs typeface="Times New Roman" pitchFamily="18" charset="0"/>
              </a:rPr>
              <a:t>Ý</a:t>
            </a:r>
            <a:r>
              <a:rPr lang="vi-VN" sz="2200" b="1" i="1">
                <a:solidFill>
                  <a:prstClr val="black"/>
                </a:solidFill>
                <a:latin typeface="Times New Roman" pitchFamily="18" charset="0"/>
                <a:ea typeface="ＭＳ Ｐゴシック" pitchFamily="-105" charset="-128"/>
                <a:cs typeface="Times New Roman" pitchFamily="18" charset="0"/>
              </a:rPr>
              <a:t> nghĩa cách Long Quân cho mượn gươm:</a:t>
            </a:r>
          </a:p>
          <a:p>
            <a:pPr marL="342900" lvl="0" indent="-342900">
              <a:buClr>
                <a:schemeClr val="accent3">
                  <a:lumMod val="75000"/>
                </a:schemeClr>
              </a:buClr>
              <a:buFont typeface="Wingdings" panose="05000000000000000000" pitchFamily="2" charset="2"/>
              <a:buChar char="ü"/>
              <a:defRPr/>
            </a:pPr>
            <a:r>
              <a:rPr lang="vi-VN" sz="2200" b="1">
                <a:solidFill>
                  <a:prstClr val="black"/>
                </a:solidFill>
                <a:latin typeface="Times New Roman" pitchFamily="18" charset="0"/>
                <a:ea typeface="ＭＳ Ｐゴシック" pitchFamily="-105" charset="-128"/>
                <a:cs typeface="Times New Roman" pitchFamily="18" charset="0"/>
              </a:rPr>
              <a:t>Thể hiện tinh thần nhất trí, đoàn kết một lòng của nhân dân ta.</a:t>
            </a:r>
          </a:p>
          <a:p>
            <a:pPr marL="342900" lvl="0" indent="-342900">
              <a:buClr>
                <a:schemeClr val="accent3">
                  <a:lumMod val="75000"/>
                </a:schemeClr>
              </a:buClr>
              <a:buFont typeface="Wingdings" panose="05000000000000000000" pitchFamily="2" charset="2"/>
              <a:buChar char="ü"/>
              <a:defRPr/>
            </a:pPr>
            <a:r>
              <a:rPr lang="vi-VN" sz="2200" b="1">
                <a:solidFill>
                  <a:prstClr val="black"/>
                </a:solidFill>
                <a:latin typeface="Times New Roman" pitchFamily="18" charset="0"/>
                <a:ea typeface="ＭＳ Ｐゴシック" pitchFamily="-105" charset="-128"/>
                <a:cs typeface="Times New Roman" pitchFamily="18" charset="0"/>
              </a:rPr>
              <a:t>Đề cao vai trò của chủ tướng Lê Lợi</a:t>
            </a:r>
          </a:p>
        </p:txBody>
      </p:sp>
      <p:sp>
        <p:nvSpPr>
          <p:cNvPr id="28" name="AutoShape 4"/>
          <p:cNvSpPr>
            <a:spLocks noChangeArrowheads="1"/>
          </p:cNvSpPr>
          <p:nvPr/>
        </p:nvSpPr>
        <p:spPr bwMode="blackWhite">
          <a:xfrm>
            <a:off x="1791601" y="2144429"/>
            <a:ext cx="5456255" cy="679632"/>
          </a:xfrm>
          <a:prstGeom prst="roundRect">
            <a:avLst>
              <a:gd name="adj" fmla="val 9106"/>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25400" cap="flat" cmpd="sng">
            <a:solidFill>
              <a:srgbClr val="FFFFFF"/>
            </a:solidFill>
            <a:round/>
            <a:headEnd type="none" w="med" len="med"/>
            <a:tailEnd type="none" w="med" len="med"/>
          </a:ln>
          <a:effectLst>
            <a:outerShdw dist="107763" dir="2700000" algn="ctr" rotWithShape="0">
              <a:schemeClr val="bg2">
                <a:alpha val="50000"/>
              </a:schemeClr>
            </a:outerShdw>
          </a:effectLst>
        </p:spPr>
        <p:txBody>
          <a:bodyPr wrap="none" anchor="ctr"/>
          <a:lstStyle/>
          <a:p>
            <a:pPr algn="ctr"/>
            <a:r>
              <a:rPr lang="vi-VN" altLang="en-US" sz="2200" b="1">
                <a:solidFill>
                  <a:srgbClr val="FFFFFF"/>
                </a:solidFill>
                <a:latin typeface="Times New Roman" pitchFamily="18" charset="0"/>
                <a:cs typeface="Times New Roman" pitchFamily="18" charset="0"/>
              </a:rPr>
              <a:t>Lê Thận bắt được lưỡi gươm ở dưới nước</a:t>
            </a:r>
            <a:endParaRPr lang="en-US" altLang="en-US" sz="2200" b="1">
              <a:solidFill>
                <a:srgbClr val="FFFFFF"/>
              </a:solidFill>
              <a:latin typeface="Times New Roman" pitchFamily="18" charset="0"/>
              <a:cs typeface="Times New Roman" pitchFamily="18" charset="0"/>
            </a:endParaRPr>
          </a:p>
        </p:txBody>
      </p:sp>
      <p:grpSp>
        <p:nvGrpSpPr>
          <p:cNvPr id="18" name="Group 17"/>
          <p:cNvGrpSpPr/>
          <p:nvPr/>
        </p:nvGrpSpPr>
        <p:grpSpPr>
          <a:xfrm>
            <a:off x="10001" y="-3780"/>
            <a:ext cx="12196169" cy="843369"/>
            <a:chOff x="10001" y="-3780"/>
            <a:chExt cx="12196169" cy="843369"/>
          </a:xfrm>
        </p:grpSpPr>
        <p:grpSp>
          <p:nvGrpSpPr>
            <p:cNvPr id="19" name="Group 18"/>
            <p:cNvGrpSpPr/>
            <p:nvPr/>
          </p:nvGrpSpPr>
          <p:grpSpPr>
            <a:xfrm flipH="1">
              <a:off x="10001" y="-3780"/>
              <a:ext cx="11630615" cy="843369"/>
              <a:chOff x="-5709361" y="1570892"/>
              <a:chExt cx="10479167" cy="880512"/>
            </a:xfrm>
          </p:grpSpPr>
          <p:sp>
            <p:nvSpPr>
              <p:cNvPr id="29" name="Rectangle 3"/>
              <p:cNvSpPr>
                <a:spLocks noChangeArrowheads="1"/>
              </p:cNvSpPr>
              <p:nvPr/>
            </p:nvSpPr>
            <p:spPr bwMode="gray">
              <a:xfrm>
                <a:off x="-5709361" y="1798674"/>
                <a:ext cx="9929359" cy="623209"/>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 name="Group 5"/>
              <p:cNvGrpSpPr>
                <a:grpSpLocks/>
              </p:cNvGrpSpPr>
              <p:nvPr/>
            </p:nvGrpSpPr>
            <p:grpSpPr bwMode="auto">
              <a:xfrm>
                <a:off x="3795860" y="1570892"/>
                <a:ext cx="973946" cy="850991"/>
                <a:chOff x="2208" y="1920"/>
                <a:chExt cx="1488" cy="1429"/>
              </a:xfrm>
            </p:grpSpPr>
            <p:sp>
              <p:nvSpPr>
                <p:cNvPr id="32" name="Oval 6"/>
                <p:cNvSpPr>
                  <a:spLocks noChangeArrowheads="1"/>
                </p:cNvSpPr>
                <p:nvPr/>
              </p:nvSpPr>
              <p:spPr bwMode="gray">
                <a:xfrm>
                  <a:off x="2208" y="1920"/>
                  <a:ext cx="1488" cy="1429"/>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7"/>
                <p:cNvSpPr>
                  <a:spLocks/>
                </p:cNvSpPr>
                <p:nvPr/>
              </p:nvSpPr>
              <p:spPr bwMode="gray">
                <a:xfrm>
                  <a:off x="2293"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 name="Text Box 9"/>
              <p:cNvSpPr txBox="1">
                <a:spLocks noChangeArrowheads="1"/>
              </p:cNvSpPr>
              <p:nvPr/>
            </p:nvSpPr>
            <p:spPr bwMode="auto">
              <a:xfrm>
                <a:off x="-5253835" y="1840875"/>
                <a:ext cx="9259596" cy="61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solidFill>
                      <a:srgbClr val="FFFFFF"/>
                    </a:solidFill>
                    <a:latin typeface="Times New Roman" pitchFamily="18" charset="0"/>
                    <a:cs typeface="Times New Roman" pitchFamily="18" charset="0"/>
                  </a:rPr>
                  <a:t>PHẦN 2: ĐỌC- </a:t>
                </a:r>
                <a:r>
                  <a:rPr lang="en-US" altLang="en-US" sz="3200" b="1">
                    <a:solidFill>
                      <a:srgbClr val="FFFFFF"/>
                    </a:solidFill>
                    <a:latin typeface="Times New Roman" pitchFamily="18" charset="0"/>
                    <a:cs typeface="Times New Roman" pitchFamily="18" charset="0"/>
                  </a:rPr>
                  <a:t>HiỂU </a:t>
                </a:r>
                <a:r>
                  <a:rPr lang="en-US" altLang="en-US" sz="3200" b="1" dirty="0">
                    <a:solidFill>
                      <a:srgbClr val="FFFFFF"/>
                    </a:solidFill>
                    <a:latin typeface="Times New Roman" pitchFamily="18" charset="0"/>
                    <a:cs typeface="Times New Roman" pitchFamily="18" charset="0"/>
                  </a:rPr>
                  <a:t>VĂN BẢN</a:t>
                </a:r>
              </a:p>
            </p:txBody>
          </p:sp>
        </p:grpSp>
        <p:sp>
          <p:nvSpPr>
            <p:cNvPr id="20" name="Oval 6"/>
            <p:cNvSpPr>
              <a:spLocks noChangeArrowheads="1"/>
            </p:cNvSpPr>
            <p:nvPr/>
          </p:nvSpPr>
          <p:spPr bwMode="gray">
            <a:xfrm flipH="1">
              <a:off x="11125207" y="7307"/>
              <a:ext cx="1080963" cy="815093"/>
            </a:xfrm>
            <a:prstGeom prst="ellipse">
              <a:avLst/>
            </a:prstGeom>
            <a:gradFill rotWithShape="1">
              <a:gsLst>
                <a:gs pos="0">
                  <a:schemeClr val="accent4">
                    <a:lumMod val="40000"/>
                    <a:lumOff val="60000"/>
                  </a:schemeClr>
                </a:gs>
                <a:gs pos="100000">
                  <a:schemeClr val="accent4">
                    <a:lumMod val="50000"/>
                  </a:schemeClr>
                </a:gs>
              </a:gsLst>
              <a:lin ang="5400000" scaled="1"/>
            </a:gradFill>
            <a:ln>
              <a:noFill/>
            </a:ln>
            <a:effectLst/>
          </p:spPr>
          <p:txBody>
            <a:bodyPr wrap="none" anchor="ctr"/>
            <a:lstStyle/>
            <a:p>
              <a:endParaRPr lang="en-US"/>
            </a:p>
          </p:txBody>
        </p:sp>
        <p:sp>
          <p:nvSpPr>
            <p:cNvPr id="21" name="Freeform 7"/>
            <p:cNvSpPr>
              <a:spLocks/>
            </p:cNvSpPr>
            <p:nvPr/>
          </p:nvSpPr>
          <p:spPr bwMode="gray">
            <a:xfrm flipH="1">
              <a:off x="11199862" y="23278"/>
              <a:ext cx="941484"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4">
                    <a:lumMod val="60000"/>
                    <a:lumOff val="40000"/>
                  </a:schemeClr>
                </a:gs>
              </a:gsLst>
              <a:lin ang="5400000" scaled="1"/>
            </a:gradFill>
            <a:ln>
              <a:noFill/>
            </a:ln>
          </p:spPr>
          <p:txBody>
            <a:bodyPr/>
            <a:lstStyle/>
            <a:p>
              <a:endParaRPr lang="en-US"/>
            </a:p>
          </p:txBody>
        </p:sp>
      </p:grpSp>
    </p:spTree>
    <p:custDataLst>
      <p:tags r:id="rId1"/>
    </p:custDataLst>
    <p:extLst>
      <p:ext uri="{BB962C8B-B14F-4D97-AF65-F5344CB8AC3E}">
        <p14:creationId xmlns:p14="http://schemas.microsoft.com/office/powerpoint/2010/main" val="3872128535"/>
      </p:ext>
    </p:extLst>
  </p:cSld>
  <p:clrMapOvr>
    <a:masterClrMapping/>
  </p:clrMapOvr>
  <mc:AlternateContent xmlns:mc="http://schemas.openxmlformats.org/markup-compatibility/2006" xmlns:p14="http://schemas.microsoft.com/office/powerpoint/2010/main">
    <mc:Choice Requires="p14">
      <p:transition p14:dur="0" advClick="0" advTm="26188"/>
    </mc:Choice>
    <mc:Fallback xmlns="">
      <p:transition advClick="0" advTm="261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wipe(left)">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22" grpId="0" animBg="1"/>
      <p:bldP spid="23" grpId="0" animBg="1"/>
      <p:bldP spid="24" grpId="0" animBg="1"/>
      <p:bldP spid="25" grpId="0"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FFDC1F93-FF09-4A7C-8C1D-3BD7A9A94A69}"/>
  <p:tag name="ISPRING_RESOURCE_FOLDER" val="F:\SỰ TÍCH HỒ GƯƠM\sự tích hồ Gươm\"/>
  <p:tag name="ISPRING_PRESENTATION_PATH" val="F:\SỰ TÍCH HỒ GƯƠM\sự tích hồ Gươm.pptx"/>
  <p:tag name="ISPRING_PROJECT_VERSION" val="9.3"/>
  <p:tag name="ISPRING_PROJECT_FOLDER_UPDATED" val="1"/>
  <p:tag name="ISPRING_SCREEN_RECS_UPDATED" val="F:\SỰ TÍCH HỒ GƯƠM\sự tích hồ Gươm\"/>
  <p:tag name="ISPRING_FIRST_PUBLISH" val="1"/>
  <p:tag name="ISPRING_LMS_API_VERSION" val="SCORM 1.2"/>
  <p:tag name="ISPRING_ULTRA_SCORM_COURCE_TITLE" val="SU TICH HO GUOM"/>
  <p:tag name="ISPRING_ULTRA_SCORM_COURSE_ID" val="CD1859DE-EAD1-4EF5-AD8A-2AA933CB5D61"/>
  <p:tag name="ISPRING_CMI5_LAUNCH_METHOD" val="any window"/>
  <p:tag name="ISPRINGCLOUDFOLDERID" val="1"/>
  <p:tag name="ISPRINGONLINEFOLDERID" val="1"/>
  <p:tag name="ISPRING_OUTPUT_FOLDER" val="[[&quot;\u0015\uFFFD\uFFFDV{AFB997E0-FE79-4791-B4E4-35D9A6EAA294}&quot;,&quot;F:\\SỰ TÍCH HỒ GƯƠM&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1,&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SU TICH HO GUOM"/>
  <p:tag name="FLASHSPRING_ZOOM_TAG" val="77"/>
  <p:tag name="ISPRING_PRESENTATION_INFO_2" val="&lt;?xml version=&quot;1.0&quot; encoding=&quot;UTF-8&quot; standalone=&quot;no&quot; ?&gt;&#10;&lt;presentation2&gt;&#10;&#10;  &lt;slides&gt;&#10;    &lt;slide id=&quot;{FB90BCBD-0BC0-4325-91B6-DEB6F8340BBB}&quot; pptId=&quot;275&quot;/&gt;&#10;    &lt;slide id=&quot;{642C6CD4-8867-462C-938A-D96F514BD754}&quot; pptId=&quot;272&quot;/&gt;&#10;    &lt;slide id=&quot;{FFC63D0A-F750-467A-9341-67622B5D634C}&quot; pptId=&quot;276&quot;/&gt;&#10;    &lt;slide id=&quot;{08CA75B6-0DFD-4183-B536-2095030D50B1}&quot; pptId=&quot;277&quot;/&gt;&#10;    &lt;slide id=&quot;{8AE0FC05-77BB-4647-832E-24800365CAAD}&quot; pptId=&quot;278&quot;/&gt;&#10;    &lt;slide id=&quot;{16AAFA51-1742-4BE1-9579-A99B93B915DC}&quot; pptId=&quot;287&quot;/&gt;&#10;    &lt;slide id=&quot;{4D9EB420-5091-433C-BBDA-C85394066ABA}&quot; pptId=&quot;288&quot;/&gt;&#10;    &lt;slide id=&quot;{589E51AE-BBB3-4AB7-9865-43BEC4854F95}&quot; pptId=&quot;285&quot;/&gt;&#10;    &lt;slide id=&quot;{913EE05D-B97E-4062-A17A-5B05D48D0960}&quot; pptId=&quot;290&quot;/&gt;&#10;    &lt;slide id=&quot;{0399FB95-D0A6-453E-9E35-10231C334D03}&quot; pptId=&quot;291&quot;/&gt;&#10;    &lt;slide id=&quot;{BA0DD743-0210-498D-8F8B-563A4E732C61}&quot; pptId=&quot;292&quot;/&gt;&#10;  &lt;/slides&gt;&#10;&#10;  &lt;narration&gt;&#10;    &lt;audioTracks&gt;&#10;      &lt;audioTrack muted=&quot;false&quot; name=&quot;Slide 1. STHG Tìm hiểu chung&quot; resource=&quot;d081a468&quot; slideId=&quot;{FB90BCBD-0BC0-4325-91B6-DEB6F8340BBB}&quot; startTime=&quot;0&quot; stepIndex=&quot;0&quot; volume=&quot;1&quot;&gt;&#10;        &lt;audio channels=&quot;1&quot; format=&quot;fltp&quot; sampleRate=&quot;44100&quot;/&gt;&#10;      &lt;/audioTrack&gt;&#10;      &lt;audioTrack muted=&quot;false&quot; name=&quot;Slide 2 +3 STHG LQ cho mượn gươm&quot; resource=&quot;bbb75091&quot; slideId=&quot;{FFC63D0A-F750-467A-9341-67622B5D634C}&quot; startTime=&quot;0&quot; stepIndex=&quot;0&quot; volume=&quot;1&quot;&gt;&#10;        &lt;audio channels=&quot;1&quot; format=&quot;fltp&quot; sampleRate=&quot;44100&quot;/&gt;&#10;      &lt;/audioTrack&gt;&#10;      &lt;audioTrack muted=&quot;false&quot; name=&quot;Slide 4 Sức mạnh của gươm thần&quot; resource=&quot;771804df&quot; slideId=&quot;{8AE0FC05-77BB-4647-832E-24800365CAAD}&quot; startTime=&quot;3667&quot; stepIndex=&quot;1&quot; volume=&quot;1&quot;&gt;&#10;        &lt;audio channels=&quot;1&quot; format=&quot;fltp&quot; sampleRate=&quot;44100&quot;/&gt;&#10;      &lt;/audioTrack&gt;&#10;      &lt;audioTrack muted=&quot;false&quot; name=&quot;Slide 6 Cảnh đòi gươm vs trả gươm&quot; resource=&quot;f1819676&quot; slideId=&quot;{16AAFA51-1742-4BE1-9579-A99B93B915DC}&quot; startTime=&quot;6699&quot; stepIndex=&quot;4&quot; volume=&quot;1&quot;&gt;&#10;        &lt;audio channels=&quot;1&quot; format=&quot;fltp&quot; sampleRate=&quot;44100&quot;/&gt;&#10;      &lt;/audioTrack&gt;&#10;      &lt;audioTrack muted=&quot;false&quot; name=&quot;Silde 7 Ý nghĩa&quot; resource=&quot;836b96d5&quot; slideId=&quot;{4D9EB420-5091-433C-BBDA-C85394066ABA}&quot; startTime=&quot;0&quot; stepIndex=&quot;0&quot; volume=&quot;1&quot;&gt;&#10;        &lt;audio channels=&quot;1&quot; format=&quot;fltp&quot; sampleRate=&quot;44100&quot;/&gt;&#10;      &lt;/audioTrack&gt;&#10;      &lt;audioTrack muted=&quot;false&quot; name=&quot;Slide 8 LT câu 1&quot; resource=&quot;a8a0ecaa&quot; slideId=&quot;{589E51AE-BBB3-4AB7-9865-43BEC4854F95}&quot; startTime=&quot;1&quot; stepIndex=&quot;0&quot; volume=&quot;1&quot;&gt;&#10;        &lt;audio channels=&quot;1&quot; format=&quot;fltp&quot; sampleRate=&quot;44100&quot;/&gt;&#10;      &lt;/audioTrack&gt;&#10;      &lt;audioTrack muted=&quot;false&quot; name=&quot;Slife 9 Câu hỏi 2&quot; resource=&quot;34fc9cbe&quot; slideId=&quot;{913EE05D-B97E-4062-A17A-5B05D48D0960}&quot; startTime=&quot;0&quot; stepIndex=&quot;0&quot; volume=&quot;1&quot;&gt;&#10;        &lt;audio channels=&quot;1&quot; format=&quot;fltp&quot; sampleRate=&quot;44100&quot;/&gt;&#10;      &lt;/audioTrack&gt;&#10;      &lt;audioTrack muted=&quot;false&quot; name=&quot;Slide kết thúc&quot; resource=&quot;3ded92ef&quot; slideId=&quot;{0399FB95-D0A6-453E-9E35-10231C334D03}&quot; startTime=&quot;0&quot; stepIndex=&quot;0&quot; volume=&quot;1&quot;&gt;&#10;        &lt;audio channels=&quot;1&quot; format=&quot;fltp&quot; sampleRate=&quot;44100&quot;/&gt;&#10;      &lt;/audioTrack&gt;&#10;      &lt;audioTrack muted=&quot;false&quot; name=&quot;Slide 5. Hoàn cảnh đất nc&quot; resource=&quot;16fd4a40&quot; slideId=&quot;{16AAFA51-1742-4BE1-9579-A99B93B915DC}&quot; startTime=&quot;0&quot; stepIndex=&quot;0&quot; volume=&quot;1&quot;&gt;&#10;        &lt;audio channels=&quot;1&quot; format=&quot;fltp&quot; sampleRate=&quot;48000&quot;/&gt;&#10;      &lt;/audioTrack&gt;&#10;    &lt;/audioTracks&gt;&#10;    &lt;videoTracks/&gt;&#10;  &lt;/narration&gt;&#10;&#10;&lt;/presentation2&gt;&#10;"/>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938"/>
  <p:tag name="TIMING" val="|0.48|2.767|9.09|2.349|2.89|3.753"/>
  <p:tag name="ISPRING_SLIDE_INDENT_LEVEL" val="0"/>
  <p:tag name="ISPRING_SLIDE_ID_2" val="{589E51AE-BBB3-4AB7-9865-43BEC4854F95}"/>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TIMING" val="|0.001|1.035|10.673|3.4|2.285|5.078|3.389|4.047"/>
  <p:tag name="GENSWF_ADVANCE_TIME" val="33.763"/>
  <p:tag name="ISPRING_SLIDE_INDENT_LEVEL" val="0"/>
  <p:tag name="ISPRING_SLIDE_ID_2" val="{913EE05D-B97E-4062-A17A-5B05D48D096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68"/>
  <p:tag name="ISPRING_SLIDE_INDENT_LEVEL" val="0"/>
  <p:tag name="ISPRING_SLIDE_ID_2" val="{0399FB95-D0A6-453E-9E35-10231C334D0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TIMING" val="|0.226|2.322|2.231|2.349|2.286"/>
  <p:tag name="GENSWF_ADVANCE_TIME" val="21.683"/>
  <p:tag name="ISPRING_SLIDE_INDENT_LEVEL" val="0"/>
  <p:tag name="ISPRING_SLIDE_ID_2" val="{642C6CD4-8867-462C-938A-D96F514BD75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371"/>
  <p:tag name="TIMING" val="|1.695|3.124|5.048"/>
  <p:tag name="ISPRING_SLIDE_INDENT_LEVEL" val="0"/>
  <p:tag name="ISPRING_SLIDE_ID_2" val="{FB90BCBD-0BC0-4325-91B6-DEB6F8340BBB}"/>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TIMING" val="|0.226|2.322|2.231|2.349|2.286"/>
  <p:tag name="GENSWF_ADVANCE_TIME" val="21.683"/>
  <p:tag name="ISPRING_SLIDE_INDENT_LEVEL" val="0"/>
  <p:tag name="ISPRING_SLIDE_ID_2" val="{642C6CD4-8867-462C-938A-D96F514BD75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499"/>
  <p:tag name="TIMING" val="|0.692|1.793|3.61|0.963|5.033|5.448"/>
  <p:tag name="ISPRING_SLIDE_INDENT_LEVEL" val="0"/>
  <p:tag name="ISPRING_SLIDE_ID_2" val="{FFC63D0A-F750-467A-9341-67622B5D634C}"/>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188"/>
  <p:tag name="TIMING" val="|0.5|2.21|2.81|3.29|3.811|3.811"/>
  <p:tag name="ISPRING_SLIDE_INDENT_LEVEL" val="0"/>
  <p:tag name="ISPRING_SLIDE_ID_2" val="{08CA75B6-0DFD-4183-B536-2095030D50B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0.001|6.82|2.287|2.339|4.691|2.651"/>
  <p:tag name="GENSWF_ADVANCE_TIME" val="22.523"/>
  <p:tag name="ISPRING_SLIDE_INDENT_LEVEL" val="0"/>
  <p:tag name="ISPRING_SLIDE_ID_2" val="{8AE0FC05-77BB-4647-832E-24800365CAA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497"/>
  <p:tag name="TIMING" val="|0.001|1.462|2.413|1.549|7.94|3.243"/>
  <p:tag name="ISPRING_SLIDE_INDENT_LEVEL" val="0"/>
  <p:tag name="ISPRING_SLIDE_ID_2" val="{16AAFA51-1742-4BE1-9579-A99B93B915D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308"/>
  <p:tag name="TIMING" val="|1.051|2.219|4.249|4.204|5.291"/>
  <p:tag name="ISPRING_SLIDE_INDENT_LEVEL" val="0"/>
  <p:tag name="ISPRING_SLIDE_ID_2" val="{4D9EB420-5091-433C-BBDA-C85394066ABA}"/>
</p:tagLst>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3.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a4f35948-e619-41b3-aa29-22878b09cfd2"/>
    <ds:schemaRef ds:uri="http://schemas.microsoft.com/office/2006/metadata/properties"/>
    <ds:schemaRef ds:uri="http://schemas.microsoft.com/office/infopath/2007/PartnerControls"/>
    <ds:schemaRef ds:uri="40262f94-9f35-4ac3-9a90-690165a166b7"/>
    <ds:schemaRef ds:uri="http://purl.org/dc/dcmityp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2112</TotalTime>
  <Words>1109</Words>
  <Application>Microsoft Office PowerPoint</Application>
  <PresentationFormat>Widescreen</PresentationFormat>
  <Paragraphs>175</Paragraphs>
  <Slides>19</Slides>
  <Notes>12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19</vt:i4>
      </vt:variant>
    </vt:vector>
  </HeadingPairs>
  <TitlesOfParts>
    <vt:vector size="40" baseType="lpstr">
      <vt:lpstr>ＭＳ Ｐゴシック</vt:lpstr>
      <vt:lpstr>Yu Mincho Light</vt:lpstr>
      <vt:lpstr>#9Slide03 Arima Madurai Bold</vt:lpstr>
      <vt:lpstr>.VnBook-Antiqua</vt:lpstr>
      <vt:lpstr>.VnTime</vt:lpstr>
      <vt:lpstr>.VnVogueH</vt:lpstr>
      <vt:lpstr>Arial</vt:lpstr>
      <vt:lpstr>Arial Rounded MT Bold</vt:lpstr>
      <vt:lpstr>Calibri</vt:lpstr>
      <vt:lpstr>Cambria</vt:lpstr>
      <vt:lpstr>Corbel</vt:lpstr>
      <vt:lpstr>Euphemia</vt:lpstr>
      <vt:lpstr>Palatino Linotype</vt:lpstr>
      <vt:lpstr>Times New Roman</vt:lpstr>
      <vt:lpstr>Verdana</vt:lpstr>
      <vt:lpstr>Wingdings</vt:lpstr>
      <vt:lpstr>字魂105号-简雅黑</vt:lpstr>
      <vt:lpstr>Children Friends 16x9</vt:lpstr>
      <vt:lpstr>Children Playing 16x9</vt:lpstr>
      <vt:lpstr>Back to School 16x9</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TICH HO GUOM</dc:title>
  <dc:creator>MAILAN DO</dc:creator>
  <cp:keywords/>
  <cp:lastModifiedBy>user</cp:lastModifiedBy>
  <cp:revision>157</cp:revision>
  <dcterms:created xsi:type="dcterms:W3CDTF">2020-10-08T15:23:43Z</dcterms:created>
  <dcterms:modified xsi:type="dcterms:W3CDTF">2021-09-10T09:34:56Z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