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57" r:id="rId5"/>
    <p:sldId id="259" r:id="rId6"/>
    <p:sldId id="260" r:id="rId7"/>
    <p:sldId id="264" r:id="rId8"/>
    <p:sldId id="267" r:id="rId9"/>
    <p:sldId id="272" r:id="rId10"/>
    <p:sldId id="274" r:id="rId11"/>
    <p:sldId id="270" r:id="rId12"/>
    <p:sldId id="275" r:id="rId13"/>
    <p:sldId id="271" r:id="rId14"/>
    <p:sldId id="277" r:id="rId15"/>
    <p:sldId id="279" r:id="rId16"/>
    <p:sldId id="281" r:id="rId17"/>
    <p:sldId id="282" r:id="rId18"/>
    <p:sldId id="303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0123C-581A-4244-AB87-4AE9F5A24DE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B7721-FBFE-4C78-BA17-9249E893D6E4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THCS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E36AA-BF73-4A06-9249-C5F09ABC0EA7}" cxnId="{3E8F1C5B-AE97-4131-A773-4946E571D00F}" type="parTrans">
      <dgm:prSet/>
      <dgm:spPr/>
      <dgm:t>
        <a:bodyPr/>
        <a:lstStyle/>
        <a:p>
          <a:endParaRPr lang="en-US"/>
        </a:p>
      </dgm:t>
    </dgm:pt>
    <dgm:pt modelId="{49F665A2-7E67-4651-81AB-C02D3312CBDB}" cxnId="{3E8F1C5B-AE97-4131-A773-4946E571D00F}" type="sibTrans">
      <dgm:prSet/>
      <dgm:spPr/>
      <dgm:t>
        <a:bodyPr/>
        <a:lstStyle/>
        <a:p>
          <a:endParaRPr lang="en-US"/>
        </a:p>
      </dgm:t>
    </dgm:pt>
    <dgm:pt modelId="{15166511-D544-47D5-99EE-8FB04C9DC69C}">
      <dgm:prSet phldrT="[Text]"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19070-DEE7-40EE-B084-3E70ECCD6C87}" cxnId="{CDDA696A-6477-4330-BC58-50883F338B7D}" type="parTrans">
      <dgm:prSet/>
      <dgm:spPr/>
      <dgm:t>
        <a:bodyPr/>
        <a:lstStyle/>
        <a:p>
          <a:endParaRPr lang="en-US"/>
        </a:p>
      </dgm:t>
    </dgm:pt>
    <dgm:pt modelId="{3710B676-A91A-4C5E-9A93-976DAC3C689C}" cxnId="{CDDA696A-6477-4330-BC58-50883F338B7D}" type="sibTrans">
      <dgm:prSet/>
      <dgm:spPr/>
      <dgm:t>
        <a:bodyPr/>
        <a:lstStyle/>
        <a:p>
          <a:endParaRPr lang="en-US"/>
        </a:p>
      </dgm:t>
    </dgm:pt>
    <dgm:pt modelId="{1B7D6931-B60D-48F0-84A9-8685FEF3B4AC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Lớp 7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5C764-40A0-4665-92EF-4DDEDD38516D}" cxnId="{796F04BD-21AA-4901-9585-42B692EDA0FF}" type="parTrans">
      <dgm:prSet/>
      <dgm:spPr/>
      <dgm:t>
        <a:bodyPr/>
        <a:lstStyle/>
        <a:p>
          <a:endParaRPr lang="en-US"/>
        </a:p>
      </dgm:t>
    </dgm:pt>
    <dgm:pt modelId="{3116F0D4-BD09-4EC1-9621-68AF56FF53EC}" cxnId="{796F04BD-21AA-4901-9585-42B692EDA0FF}" type="sibTrans">
      <dgm:prSet/>
      <dgm:spPr/>
      <dgm:t>
        <a:bodyPr/>
        <a:lstStyle/>
        <a:p>
          <a:endParaRPr lang="en-US"/>
        </a:p>
      </dgm:t>
    </dgm:pt>
    <dgm:pt modelId="{7189183C-E723-4F5E-B740-5E52169B448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 8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4651E-CC20-4F10-BDD1-25DD07A062F8}" cxnId="{D54B70B2-E157-48B9-9C1C-68B5BA1EEA81}" type="parTrans">
      <dgm:prSet/>
      <dgm:spPr/>
      <dgm:t>
        <a:bodyPr/>
        <a:lstStyle/>
        <a:p>
          <a:endParaRPr lang="en-US"/>
        </a:p>
      </dgm:t>
    </dgm:pt>
    <dgm:pt modelId="{D972608B-C4C4-4D14-A90D-695A663D881B}" cxnId="{D54B70B2-E157-48B9-9C1C-68B5BA1EEA81}" type="sibTrans">
      <dgm:prSet/>
      <dgm:spPr/>
      <dgm:t>
        <a:bodyPr/>
        <a:lstStyle/>
        <a:p>
          <a:endParaRPr lang="en-US"/>
        </a:p>
      </dgm:t>
    </dgm:pt>
    <dgm:pt modelId="{F51C0221-8407-444E-977C-3EFB9E83C1F7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Lớp 9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392A7-C571-4B33-925A-92ABB1AB3EF1}" cxnId="{0AEBCDCC-0387-48B5-B4DA-2F0159B7924B}" type="parTrans">
      <dgm:prSet/>
      <dgm:spPr/>
      <dgm:t>
        <a:bodyPr/>
        <a:lstStyle/>
        <a:p>
          <a:endParaRPr lang="en-US"/>
        </a:p>
      </dgm:t>
    </dgm:pt>
    <dgm:pt modelId="{B826EA5E-27D7-4376-9C38-E8FCB182A734}" cxnId="{0AEBCDCC-0387-48B5-B4DA-2F0159B7924B}" type="sibTrans">
      <dgm:prSet/>
      <dgm:spPr/>
      <dgm:t>
        <a:bodyPr/>
        <a:lstStyle/>
        <a:p>
          <a:endParaRPr lang="en-US"/>
        </a:p>
      </dgm:t>
    </dgm:pt>
    <dgm:pt modelId="{B3784D00-C641-40BF-9EAF-9D4E09909ED6}" type="pres">
      <dgm:prSet presAssocID="{CBF0123C-581A-4244-AB87-4AE9F5A24D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1EB50-EF87-474F-AFB0-CB4A6BBBDFD1}" type="pres">
      <dgm:prSet presAssocID="{CBF0123C-581A-4244-AB87-4AE9F5A24DE6}" presName="matrix" presStyleCnt="0"/>
      <dgm:spPr/>
    </dgm:pt>
    <dgm:pt modelId="{7194B971-F5F2-4EDB-942B-A5EA9B3BC863}" type="pres">
      <dgm:prSet presAssocID="{CBF0123C-581A-4244-AB87-4AE9F5A24DE6}" presName="tile1" presStyleLbl="node1" presStyleIdx="0" presStyleCnt="4" custLinFactNeighborX="-1379" custLinFactNeighborY="0"/>
      <dgm:spPr/>
      <dgm:t>
        <a:bodyPr/>
        <a:lstStyle/>
        <a:p>
          <a:endParaRPr lang="en-US"/>
        </a:p>
      </dgm:t>
    </dgm:pt>
    <dgm:pt modelId="{67F4A856-DBB2-4C40-B279-FDE4514A1E98}" type="pres">
      <dgm:prSet presAssocID="{CBF0123C-581A-4244-AB87-4AE9F5A24D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EBFBC-0B32-4653-B808-DC0B9C429787}" type="pres">
      <dgm:prSet presAssocID="{CBF0123C-581A-4244-AB87-4AE9F5A24DE6}" presName="tile2" presStyleLbl="node1" presStyleIdx="1" presStyleCnt="4"/>
      <dgm:spPr/>
      <dgm:t>
        <a:bodyPr/>
        <a:lstStyle/>
        <a:p>
          <a:endParaRPr lang="en-US"/>
        </a:p>
      </dgm:t>
    </dgm:pt>
    <dgm:pt modelId="{832DCB4E-631A-4C34-9FC9-AAA6596DE8AD}" type="pres">
      <dgm:prSet presAssocID="{CBF0123C-581A-4244-AB87-4AE9F5A24D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A5F2-4555-4E49-BE85-EFCA42D8141A}" type="pres">
      <dgm:prSet presAssocID="{CBF0123C-581A-4244-AB87-4AE9F5A24DE6}" presName="tile3" presStyleLbl="node1" presStyleIdx="2" presStyleCnt="4"/>
      <dgm:spPr/>
      <dgm:t>
        <a:bodyPr/>
        <a:lstStyle/>
        <a:p>
          <a:endParaRPr lang="en-US"/>
        </a:p>
      </dgm:t>
    </dgm:pt>
    <dgm:pt modelId="{3CBC56E4-E188-4722-9678-3168C76E5EC6}" type="pres">
      <dgm:prSet presAssocID="{CBF0123C-581A-4244-AB87-4AE9F5A24D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A65BC-4BC6-4B1A-A496-05100A45CC4A}" type="pres">
      <dgm:prSet presAssocID="{CBF0123C-581A-4244-AB87-4AE9F5A24DE6}" presName="tile4" presStyleLbl="node1" presStyleIdx="3" presStyleCnt="4"/>
      <dgm:spPr/>
      <dgm:t>
        <a:bodyPr/>
        <a:lstStyle/>
        <a:p>
          <a:endParaRPr lang="en-US"/>
        </a:p>
      </dgm:t>
    </dgm:pt>
    <dgm:pt modelId="{B5DFE2FF-C41D-474A-BCE0-75A11D56F50B}" type="pres">
      <dgm:prSet presAssocID="{CBF0123C-581A-4244-AB87-4AE9F5A24D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82E16-D567-41B2-AE92-2E4C2DD26460}" type="pres">
      <dgm:prSet presAssocID="{CBF0123C-581A-4244-AB87-4AE9F5A24DE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F04BD-21AA-4901-9585-42B692EDA0FF}" srcId="{580B7721-FBFE-4C78-BA17-9249E893D6E4}" destId="{1B7D6931-B60D-48F0-84A9-8685FEF3B4AC}" srcOrd="1" destOrd="0" parTransId="{02E5C764-40A0-4665-92EF-4DDEDD38516D}" sibTransId="{3116F0D4-BD09-4EC1-9621-68AF56FF53EC}"/>
    <dgm:cxn modelId="{0116DDEF-8311-4F5B-8C5D-E35675A0A304}" type="presOf" srcId="{F51C0221-8407-444E-977C-3EFB9E83C1F7}" destId="{B5DFE2FF-C41D-474A-BCE0-75A11D56F50B}" srcOrd="1" destOrd="0" presId="urn:microsoft.com/office/officeart/2005/8/layout/matrix1"/>
    <dgm:cxn modelId="{0AEBCDCC-0387-48B5-B4DA-2F0159B7924B}" srcId="{580B7721-FBFE-4C78-BA17-9249E893D6E4}" destId="{F51C0221-8407-444E-977C-3EFB9E83C1F7}" srcOrd="3" destOrd="0" parTransId="{B36392A7-C571-4B33-925A-92ABB1AB3EF1}" sibTransId="{B826EA5E-27D7-4376-9C38-E8FCB182A734}"/>
    <dgm:cxn modelId="{D54B70B2-E157-48B9-9C1C-68B5BA1EEA81}" srcId="{580B7721-FBFE-4C78-BA17-9249E893D6E4}" destId="{7189183C-E723-4F5E-B740-5E52169B4485}" srcOrd="2" destOrd="0" parTransId="{6B44651E-CC20-4F10-BDD1-25DD07A062F8}" sibTransId="{D972608B-C4C4-4D14-A90D-695A663D881B}"/>
    <dgm:cxn modelId="{858459AA-1C73-4541-9262-4CCF67EE6DC5}" type="presOf" srcId="{15166511-D544-47D5-99EE-8FB04C9DC69C}" destId="{67F4A856-DBB2-4C40-B279-FDE4514A1E98}" srcOrd="1" destOrd="0" presId="urn:microsoft.com/office/officeart/2005/8/layout/matrix1"/>
    <dgm:cxn modelId="{92D3D579-76A4-4F5B-9287-AEEBE398D2BF}" type="presOf" srcId="{1B7D6931-B60D-48F0-84A9-8685FEF3B4AC}" destId="{832DCB4E-631A-4C34-9FC9-AAA6596DE8AD}" srcOrd="1" destOrd="0" presId="urn:microsoft.com/office/officeart/2005/8/layout/matrix1"/>
    <dgm:cxn modelId="{66D00A16-B34E-41C9-9738-53B7425C55B7}" type="presOf" srcId="{7189183C-E723-4F5E-B740-5E52169B4485}" destId="{3901A5F2-4555-4E49-BE85-EFCA42D8141A}" srcOrd="0" destOrd="0" presId="urn:microsoft.com/office/officeart/2005/8/layout/matrix1"/>
    <dgm:cxn modelId="{652D621D-D335-40EF-BA96-D338B8382A9E}" type="presOf" srcId="{F51C0221-8407-444E-977C-3EFB9E83C1F7}" destId="{62CA65BC-4BC6-4B1A-A496-05100A45CC4A}" srcOrd="0" destOrd="0" presId="urn:microsoft.com/office/officeart/2005/8/layout/matrix1"/>
    <dgm:cxn modelId="{3E8F1C5B-AE97-4131-A773-4946E571D00F}" srcId="{CBF0123C-581A-4244-AB87-4AE9F5A24DE6}" destId="{580B7721-FBFE-4C78-BA17-9249E893D6E4}" srcOrd="0" destOrd="0" parTransId="{A06E36AA-BF73-4A06-9249-C5F09ABC0EA7}" sibTransId="{49F665A2-7E67-4651-81AB-C02D3312CBDB}"/>
    <dgm:cxn modelId="{561A4C4A-6B0C-4BDD-AC8D-7F50ED3BEDEC}" type="presOf" srcId="{7189183C-E723-4F5E-B740-5E52169B4485}" destId="{3CBC56E4-E188-4722-9678-3168C76E5EC6}" srcOrd="1" destOrd="0" presId="urn:microsoft.com/office/officeart/2005/8/layout/matrix1"/>
    <dgm:cxn modelId="{BEA24E18-D0A7-4912-B1A2-72651F7784C6}" type="presOf" srcId="{CBF0123C-581A-4244-AB87-4AE9F5A24DE6}" destId="{B3784D00-C641-40BF-9EAF-9D4E09909ED6}" srcOrd="0" destOrd="0" presId="urn:microsoft.com/office/officeart/2005/8/layout/matrix1"/>
    <dgm:cxn modelId="{C0B615EA-C883-4E41-8F8C-5C8EB5A4992A}" type="presOf" srcId="{1B7D6931-B60D-48F0-84A9-8685FEF3B4AC}" destId="{5B8EBFBC-0B32-4653-B808-DC0B9C429787}" srcOrd="0" destOrd="0" presId="urn:microsoft.com/office/officeart/2005/8/layout/matrix1"/>
    <dgm:cxn modelId="{CDDA696A-6477-4330-BC58-50883F338B7D}" srcId="{580B7721-FBFE-4C78-BA17-9249E893D6E4}" destId="{15166511-D544-47D5-99EE-8FB04C9DC69C}" srcOrd="0" destOrd="0" parTransId="{F0A19070-DEE7-40EE-B084-3E70ECCD6C87}" sibTransId="{3710B676-A91A-4C5E-9A93-976DAC3C689C}"/>
    <dgm:cxn modelId="{D6A80562-7B30-4464-B7EF-C69F2C9867D9}" type="presOf" srcId="{15166511-D544-47D5-99EE-8FB04C9DC69C}" destId="{7194B971-F5F2-4EDB-942B-A5EA9B3BC863}" srcOrd="0" destOrd="0" presId="urn:microsoft.com/office/officeart/2005/8/layout/matrix1"/>
    <dgm:cxn modelId="{30B21711-F790-45A1-948E-D4375DD239A1}" type="presOf" srcId="{580B7721-FBFE-4C78-BA17-9249E893D6E4}" destId="{FA882E16-D567-41B2-AE92-2E4C2DD26460}" srcOrd="0" destOrd="0" presId="urn:microsoft.com/office/officeart/2005/8/layout/matrix1"/>
    <dgm:cxn modelId="{3209803C-D13E-470C-AAEE-B996245DBCBA}" type="presParOf" srcId="{B3784D00-C641-40BF-9EAF-9D4E09909ED6}" destId="{F111EB50-EF87-474F-AFB0-CB4A6BBBDFD1}" srcOrd="0" destOrd="0" presId="urn:microsoft.com/office/officeart/2005/8/layout/matrix1"/>
    <dgm:cxn modelId="{C1AA9CCD-D5E8-406C-9F9D-A03BF68708F4}" type="presParOf" srcId="{F111EB50-EF87-474F-AFB0-CB4A6BBBDFD1}" destId="{7194B971-F5F2-4EDB-942B-A5EA9B3BC863}" srcOrd="0" destOrd="0" presId="urn:microsoft.com/office/officeart/2005/8/layout/matrix1"/>
    <dgm:cxn modelId="{48B2B4E0-BECB-458C-871F-472B4F2640A1}" type="presParOf" srcId="{F111EB50-EF87-474F-AFB0-CB4A6BBBDFD1}" destId="{67F4A856-DBB2-4C40-B279-FDE4514A1E98}" srcOrd="1" destOrd="0" presId="urn:microsoft.com/office/officeart/2005/8/layout/matrix1"/>
    <dgm:cxn modelId="{6F0D14FF-3ACF-4BDD-9865-1EB7E20B1822}" type="presParOf" srcId="{F111EB50-EF87-474F-AFB0-CB4A6BBBDFD1}" destId="{5B8EBFBC-0B32-4653-B808-DC0B9C429787}" srcOrd="2" destOrd="0" presId="urn:microsoft.com/office/officeart/2005/8/layout/matrix1"/>
    <dgm:cxn modelId="{8A203BC6-4F42-4E47-9FE8-99D4D6D1C1C2}" type="presParOf" srcId="{F111EB50-EF87-474F-AFB0-CB4A6BBBDFD1}" destId="{832DCB4E-631A-4C34-9FC9-AAA6596DE8AD}" srcOrd="3" destOrd="0" presId="urn:microsoft.com/office/officeart/2005/8/layout/matrix1"/>
    <dgm:cxn modelId="{5EF8A315-A23B-4DD3-A7DE-8B0DF4775FA6}" type="presParOf" srcId="{F111EB50-EF87-474F-AFB0-CB4A6BBBDFD1}" destId="{3901A5F2-4555-4E49-BE85-EFCA42D8141A}" srcOrd="4" destOrd="0" presId="urn:microsoft.com/office/officeart/2005/8/layout/matrix1"/>
    <dgm:cxn modelId="{A54A35F1-C6FF-4F28-9307-F0DD8F163C9A}" type="presParOf" srcId="{F111EB50-EF87-474F-AFB0-CB4A6BBBDFD1}" destId="{3CBC56E4-E188-4722-9678-3168C76E5EC6}" srcOrd="5" destOrd="0" presId="urn:microsoft.com/office/officeart/2005/8/layout/matrix1"/>
    <dgm:cxn modelId="{D3DF4626-E020-4C7A-B26B-4C8B3A438CB4}" type="presParOf" srcId="{F111EB50-EF87-474F-AFB0-CB4A6BBBDFD1}" destId="{62CA65BC-4BC6-4B1A-A496-05100A45CC4A}" srcOrd="6" destOrd="0" presId="urn:microsoft.com/office/officeart/2005/8/layout/matrix1"/>
    <dgm:cxn modelId="{806EA717-25E6-4254-AEA5-566B836A2AF2}" type="presParOf" srcId="{F111EB50-EF87-474F-AFB0-CB4A6BBBDFD1}" destId="{B5DFE2FF-C41D-474A-BCE0-75A11D56F50B}" srcOrd="7" destOrd="0" presId="urn:microsoft.com/office/officeart/2005/8/layout/matrix1"/>
    <dgm:cxn modelId="{561B0FD2-ECA1-4E2F-B005-40E3B3B3352A}" type="presParOf" srcId="{B3784D00-C641-40BF-9EAF-9D4E09909ED6}" destId="{FA882E16-D567-41B2-AE92-2E4C2DD264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5BD7A-8DCC-4ACC-8908-5951E7B7169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765E8-A29C-4CEB-9DB0-B1E598ADF588}">
      <dgm:prSet phldrT="[Text]" phldr="0" custT="0"/>
      <dgm:spPr>
        <a:solidFill>
          <a:srgbClr val="FFFF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rPr>
            <a:t> BÀI 1. SỰ HÌNH THÀNH VÀ PHÁT TRIỂN CỦA XÃ HỘI PHONG KIẾN Ở CHÂU ÂU</a:t>
          </a:r>
          <a:r>
            <a:rPr lang="en-US" dirty="0"/>
            <a:t/>
          </a:r>
          <a:endParaRPr lang="en-US" dirty="0"/>
        </a:p>
      </dgm:t>
    </dgm:pt>
    <dgm:pt modelId="{759D9C3F-76D1-46EA-8B24-8C3DC4EA9B9D}" cxnId="{8CBBF9E4-903F-4C54-A3CF-A7631ECF931B}" type="parTrans">
      <dgm:prSet/>
      <dgm:spPr/>
      <dgm:t>
        <a:bodyPr/>
        <a:lstStyle/>
        <a:p>
          <a:endParaRPr lang="en-US"/>
        </a:p>
      </dgm:t>
    </dgm:pt>
    <dgm:pt modelId="{4E492BD6-E0F5-47C0-BEDE-05BE120E1969}" cxnId="{8CBBF9E4-903F-4C54-A3CF-A7631ECF931B}" type="sibTrans">
      <dgm:prSet/>
      <dgm:spPr/>
      <dgm:t>
        <a:bodyPr/>
        <a:lstStyle/>
        <a:p>
          <a:endParaRPr lang="en-US"/>
        </a:p>
      </dgm:t>
    </dgm:pt>
    <dgm:pt modelId="{6AA8239B-F642-45EA-9998-E8DE989C23D2}">
      <dgm:prSet phldrT="[Text]"/>
      <dgm:spPr/>
      <dgm:t>
        <a:bodyPr/>
        <a:lstStyle/>
        <a:p>
          <a:r>
            <a:rPr lang="vi-VN" b="0" i="0" dirty="0" smtClean="0">
              <a:latin typeface="+mj-lt"/>
            </a:rPr>
            <a:t>1. Sự hình thành xã hội phong kiến ở châu Âu</a:t>
          </a:r>
          <a:endParaRPr lang="en-US" dirty="0">
            <a:latin typeface="+mj-lt"/>
          </a:endParaRPr>
        </a:p>
      </dgm:t>
    </dgm:pt>
    <dgm:pt modelId="{29A9B6E9-FB2F-49D7-9E89-BDAD725EA5EA}" cxnId="{78E53E8B-6610-4797-A70E-F71B88EB3657}" type="parTrans">
      <dgm:prSet/>
      <dgm:spPr/>
      <dgm:t>
        <a:bodyPr/>
        <a:lstStyle/>
        <a:p>
          <a:endParaRPr lang="en-US"/>
        </a:p>
      </dgm:t>
    </dgm:pt>
    <dgm:pt modelId="{3DFAC363-09B7-45D6-A7BB-46E6DC069E4D}" cxnId="{78E53E8B-6610-4797-A70E-F71B88EB3657}" type="sibTrans">
      <dgm:prSet/>
      <dgm:spPr/>
      <dgm:t>
        <a:bodyPr/>
        <a:lstStyle/>
        <a:p>
          <a:endParaRPr lang="en-US"/>
        </a:p>
      </dgm:t>
    </dgm:pt>
    <dgm:pt modelId="{511E16D0-8116-428A-AB19-C3958BEE796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Lãnh địa phong kiến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ADF16-E0FB-4353-A4B8-C611F79D15CA}" cxnId="{230C1D9E-F30E-418F-A922-5313852E7615}" type="parTrans">
      <dgm:prSet/>
      <dgm:spPr/>
      <dgm:t>
        <a:bodyPr/>
        <a:lstStyle/>
        <a:p>
          <a:endParaRPr lang="en-US"/>
        </a:p>
      </dgm:t>
    </dgm:pt>
    <dgm:pt modelId="{CC0D4161-124F-4B8D-ADEF-124F9AFA1DEB}" cxnId="{230C1D9E-F30E-418F-A922-5313852E7615}" type="sibTrans">
      <dgm:prSet/>
      <dgm:spPr/>
      <dgm:t>
        <a:bodyPr/>
        <a:lstStyle/>
        <a:p>
          <a:endParaRPr lang="en-US"/>
        </a:p>
      </dgm:t>
    </dgm:pt>
    <dgm:pt modelId="{800BBDBA-6129-4851-8ADF-E4F14612B66C}">
      <dgm:prSet phldrT="[Text]"/>
      <dgm:spPr>
        <a:solidFill>
          <a:srgbClr val="7030A0"/>
        </a:solidFill>
      </dgm:spPr>
      <dgm:t>
        <a:bodyPr/>
        <a:lstStyle/>
        <a:p>
          <a:r>
            <a:rPr lang="vi-VN" b="0" i="0" dirty="0" smtClean="0">
              <a:latin typeface="+mj-lt"/>
            </a:rPr>
            <a:t>3. Sự xuất hiện của các thành thị trung đại.</a:t>
          </a:r>
          <a:endParaRPr lang="en-US" dirty="0">
            <a:latin typeface="+mj-lt"/>
          </a:endParaRPr>
        </a:p>
      </dgm:t>
    </dgm:pt>
    <dgm:pt modelId="{FBCC52DB-C9CE-47A3-BBE6-6B03F91B0635}" cxnId="{42ECBE11-26B1-4816-B3E1-C95777E1AD86}" type="parTrans">
      <dgm:prSet/>
      <dgm:spPr/>
      <dgm:t>
        <a:bodyPr/>
        <a:lstStyle/>
        <a:p>
          <a:endParaRPr lang="en-US"/>
        </a:p>
      </dgm:t>
    </dgm:pt>
    <dgm:pt modelId="{D6B70581-56A1-4471-B005-315047947951}" cxnId="{42ECBE11-26B1-4816-B3E1-C95777E1AD86}" type="sibTrans">
      <dgm:prSet/>
      <dgm:spPr/>
      <dgm:t>
        <a:bodyPr/>
        <a:lstStyle/>
        <a:p>
          <a:endParaRPr lang="en-US"/>
        </a:p>
      </dgm:t>
    </dgm:pt>
    <dgm:pt modelId="{BD3712FD-68B4-4BF2-A821-D48AC8E2FEB5}" type="pres">
      <dgm:prSet presAssocID="{6D15BD7A-8DCC-4ACC-8908-5951E7B716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8B7AC-4ABC-4809-930F-E6D4819A2C72}" type="pres">
      <dgm:prSet presAssocID="{711765E8-A29C-4CEB-9DB0-B1E598ADF588}" presName="centerShape" presStyleLbl="node0" presStyleIdx="0" presStyleCnt="1" custScaleX="162196" custLinFactNeighborX="3823" custLinFactNeighborY="2659"/>
      <dgm:spPr/>
      <dgm:t>
        <a:bodyPr/>
        <a:lstStyle/>
        <a:p>
          <a:endParaRPr lang="en-US"/>
        </a:p>
      </dgm:t>
    </dgm:pt>
    <dgm:pt modelId="{76DC9700-F5F9-426D-A3B0-79C5E1A40903}" type="pres">
      <dgm:prSet presAssocID="{29A9B6E9-FB2F-49D7-9E89-BDAD725EA5EA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770BC06-EF99-4002-BE71-7003C4EBAADE}" type="pres">
      <dgm:prSet presAssocID="{6AA8239B-F642-45EA-9998-E8DE989C23D2}" presName="node" presStyleLbl="node1" presStyleIdx="0" presStyleCnt="3" custRadScaleRad="129525" custRadScaleInc="-1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C42C-83AD-4C67-BF14-AA5197D7B521}" type="pres">
      <dgm:prSet presAssocID="{32AADF16-E0FB-4353-A4B8-C611F79D15C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201E086-74FD-4D42-B5EC-DD99D2BF3889}" type="pres">
      <dgm:prSet presAssocID="{511E16D0-8116-428A-AB19-C3958BEE79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ADEA1-5C2D-415D-A070-9B10324BB97C}" type="pres">
      <dgm:prSet presAssocID="{FBCC52DB-C9CE-47A3-BBE6-6B03F91B0635}" presName="parTrans" presStyleLbl="bgSibTrans2D1" presStyleIdx="2" presStyleCnt="3" custLinFactNeighborX="-15117" custLinFactNeighborY="-15652"/>
      <dgm:spPr/>
      <dgm:t>
        <a:bodyPr/>
        <a:lstStyle/>
        <a:p>
          <a:endParaRPr lang="en-US"/>
        </a:p>
      </dgm:t>
    </dgm:pt>
    <dgm:pt modelId="{5BD5FD42-A278-4BC7-B7E8-8BFDA1EA495A}" type="pres">
      <dgm:prSet presAssocID="{800BBDBA-6129-4851-8ADF-E4F14612B66C}" presName="node" presStyleLbl="node1" presStyleIdx="2" presStyleCnt="3" custRadScaleRad="131242" custRadScaleInc="15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BF9E4-903F-4C54-A3CF-A7631ECF931B}" srcId="{6D15BD7A-8DCC-4ACC-8908-5951E7B71695}" destId="{711765E8-A29C-4CEB-9DB0-B1E598ADF588}" srcOrd="0" destOrd="0" parTransId="{759D9C3F-76D1-46EA-8B24-8C3DC4EA9B9D}" sibTransId="{4E492BD6-E0F5-47C0-BEDE-05BE120E1969}"/>
    <dgm:cxn modelId="{78E53E8B-6610-4797-A70E-F71B88EB3657}" srcId="{711765E8-A29C-4CEB-9DB0-B1E598ADF588}" destId="{6AA8239B-F642-45EA-9998-E8DE989C23D2}" srcOrd="0" destOrd="0" parTransId="{29A9B6E9-FB2F-49D7-9E89-BDAD725EA5EA}" sibTransId="{3DFAC363-09B7-45D6-A7BB-46E6DC069E4D}"/>
    <dgm:cxn modelId="{230C1D9E-F30E-418F-A922-5313852E7615}" srcId="{711765E8-A29C-4CEB-9DB0-B1E598ADF588}" destId="{511E16D0-8116-428A-AB19-C3958BEE7967}" srcOrd="1" destOrd="0" parTransId="{32AADF16-E0FB-4353-A4B8-C611F79D15CA}" sibTransId="{CC0D4161-124F-4B8D-ADEF-124F9AFA1DEB}"/>
    <dgm:cxn modelId="{42ECBE11-26B1-4816-B3E1-C95777E1AD86}" srcId="{711765E8-A29C-4CEB-9DB0-B1E598ADF588}" destId="{800BBDBA-6129-4851-8ADF-E4F14612B66C}" srcOrd="2" destOrd="0" parTransId="{FBCC52DB-C9CE-47A3-BBE6-6B03F91B0635}" sibTransId="{D6B70581-56A1-4471-B005-315047947951}"/>
    <dgm:cxn modelId="{B29946C2-2CCC-408C-AEAF-BAF2EA224856}" type="presOf" srcId="{6D15BD7A-8DCC-4ACC-8908-5951E7B71695}" destId="{BD3712FD-68B4-4BF2-A821-D48AC8E2FEB5}" srcOrd="0" destOrd="0" presId="urn:microsoft.com/office/officeart/2005/8/layout/radial4"/>
    <dgm:cxn modelId="{9847830C-2F22-400A-AC87-0EF88ED7A19E}" type="presParOf" srcId="{BD3712FD-68B4-4BF2-A821-D48AC8E2FEB5}" destId="{ED38B7AC-4ABC-4809-930F-E6D4819A2C72}" srcOrd="0" destOrd="0" presId="urn:microsoft.com/office/officeart/2005/8/layout/radial4"/>
    <dgm:cxn modelId="{E7C5FF2E-525C-463B-9282-466B5F981D8B}" type="presOf" srcId="{711765E8-A29C-4CEB-9DB0-B1E598ADF588}" destId="{ED38B7AC-4ABC-4809-930F-E6D4819A2C72}" srcOrd="0" destOrd="0" presId="urn:microsoft.com/office/officeart/2005/8/layout/radial4"/>
    <dgm:cxn modelId="{3B0B294D-3A7A-4B59-9BA0-C02F1B23D8C2}" type="presParOf" srcId="{BD3712FD-68B4-4BF2-A821-D48AC8E2FEB5}" destId="{76DC9700-F5F9-426D-A3B0-79C5E1A40903}" srcOrd="1" destOrd="0" presId="urn:microsoft.com/office/officeart/2005/8/layout/radial4"/>
    <dgm:cxn modelId="{08CDDF09-E48E-4F01-A797-65B1B63A1EE6}" type="presOf" srcId="{29A9B6E9-FB2F-49D7-9E89-BDAD725EA5EA}" destId="{76DC9700-F5F9-426D-A3B0-79C5E1A40903}" srcOrd="0" destOrd="0" presId="urn:microsoft.com/office/officeart/2005/8/layout/radial4"/>
    <dgm:cxn modelId="{5B273058-E553-45B2-B862-6E8DFD3F8AD7}" type="presParOf" srcId="{BD3712FD-68B4-4BF2-A821-D48AC8E2FEB5}" destId="{C770BC06-EF99-4002-BE71-7003C4EBAADE}" srcOrd="2" destOrd="0" presId="urn:microsoft.com/office/officeart/2005/8/layout/radial4"/>
    <dgm:cxn modelId="{FEDB4E5B-3B8F-41B4-92FB-83B1D71E2E4D}" type="presOf" srcId="{6AA8239B-F642-45EA-9998-E8DE989C23D2}" destId="{C770BC06-EF99-4002-BE71-7003C4EBAADE}" srcOrd="0" destOrd="0" presId="urn:microsoft.com/office/officeart/2005/8/layout/radial4"/>
    <dgm:cxn modelId="{D9F5E9F4-2791-4026-A36B-C59716DF1892}" type="presParOf" srcId="{BD3712FD-68B4-4BF2-A821-D48AC8E2FEB5}" destId="{489CC42C-83AD-4C67-BF14-AA5197D7B521}" srcOrd="3" destOrd="0" presId="urn:microsoft.com/office/officeart/2005/8/layout/radial4"/>
    <dgm:cxn modelId="{0421C837-DBDD-4594-BAC9-3D86F280A4FF}" type="presOf" srcId="{32AADF16-E0FB-4353-A4B8-C611F79D15CA}" destId="{489CC42C-83AD-4C67-BF14-AA5197D7B521}" srcOrd="0" destOrd="0" presId="urn:microsoft.com/office/officeart/2005/8/layout/radial4"/>
    <dgm:cxn modelId="{8A92BD28-42FB-42FC-AAEC-2983FE2A0100}" type="presParOf" srcId="{BD3712FD-68B4-4BF2-A821-D48AC8E2FEB5}" destId="{A201E086-74FD-4D42-B5EC-DD99D2BF3889}" srcOrd="4" destOrd="0" presId="urn:microsoft.com/office/officeart/2005/8/layout/radial4"/>
    <dgm:cxn modelId="{092CA17C-00A2-442B-967F-2D7EB63AABEA}" type="presOf" srcId="{511E16D0-8116-428A-AB19-C3958BEE7967}" destId="{A201E086-74FD-4D42-B5EC-DD99D2BF3889}" srcOrd="0" destOrd="0" presId="urn:microsoft.com/office/officeart/2005/8/layout/radial4"/>
    <dgm:cxn modelId="{E0A4BDE3-0D78-46FD-8488-A03FF6623BEC}" type="presParOf" srcId="{BD3712FD-68B4-4BF2-A821-D48AC8E2FEB5}" destId="{1C8ADEA1-5C2D-415D-A070-9B10324BB97C}" srcOrd="5" destOrd="0" presId="urn:microsoft.com/office/officeart/2005/8/layout/radial4"/>
    <dgm:cxn modelId="{9020885D-9973-4B48-A477-73CC5894F15A}" type="presOf" srcId="{FBCC52DB-C9CE-47A3-BBE6-6B03F91B0635}" destId="{1C8ADEA1-5C2D-415D-A070-9B10324BB97C}" srcOrd="0" destOrd="0" presId="urn:microsoft.com/office/officeart/2005/8/layout/radial4"/>
    <dgm:cxn modelId="{10275F95-E25E-4C77-AF81-5A379EAB97E1}" type="presParOf" srcId="{BD3712FD-68B4-4BF2-A821-D48AC8E2FEB5}" destId="{5BD5FD42-A278-4BC7-B7E8-8BFDA1EA495A}" srcOrd="6" destOrd="0" presId="urn:microsoft.com/office/officeart/2005/8/layout/radial4"/>
    <dgm:cxn modelId="{7860ADBA-F1C4-4764-A074-9E9960FA9BB3}" type="presOf" srcId="{800BBDBA-6129-4851-8ADF-E4F14612B66C}" destId="{5BD5FD42-A278-4BC7-B7E8-8BFDA1EA495A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B971-F5F2-4EDB-942B-A5EA9B3BC863}">
      <dsp:nvSpPr>
        <dsp:cNvPr id="0" name=""/>
        <dsp:cNvSpPr/>
      </dsp:nvSpPr>
      <dsp:spPr>
        <a:xfrm rot="16200000">
          <a:off x="1127280" y="-1127280"/>
          <a:ext cx="2966020" cy="52205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6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endParaRPr lang="en-US" sz="6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20580" cy="2224515"/>
      </dsp:txXfrm>
    </dsp:sp>
    <dsp:sp modelId="{5B8EBFBC-0B32-4653-B808-DC0B9C429787}">
      <dsp:nvSpPr>
        <dsp:cNvPr id="0" name=""/>
        <dsp:cNvSpPr/>
      </dsp:nvSpPr>
      <dsp:spPr>
        <a:xfrm>
          <a:off x="5220580" y="0"/>
          <a:ext cx="5220580" cy="2966020"/>
        </a:xfrm>
        <a:prstGeom prst="round1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Lớp 7</a:t>
          </a:r>
          <a:endParaRPr lang="en-US" sz="6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0580" y="0"/>
        <a:ext cx="5220580" cy="2224515"/>
      </dsp:txXfrm>
    </dsp:sp>
    <dsp:sp modelId="{3901A5F2-4555-4E49-BE85-EFCA42D8141A}">
      <dsp:nvSpPr>
        <dsp:cNvPr id="0" name=""/>
        <dsp:cNvSpPr/>
      </dsp:nvSpPr>
      <dsp:spPr>
        <a:xfrm rot="10800000">
          <a:off x="0" y="2966020"/>
          <a:ext cx="5220580" cy="2966020"/>
        </a:xfrm>
        <a:prstGeom prst="round1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 8</a:t>
          </a:r>
          <a:endParaRPr lang="en-US" sz="6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707525"/>
        <a:ext cx="5220580" cy="2224515"/>
      </dsp:txXfrm>
    </dsp:sp>
    <dsp:sp modelId="{62CA65BC-4BC6-4B1A-A496-05100A45CC4A}">
      <dsp:nvSpPr>
        <dsp:cNvPr id="0" name=""/>
        <dsp:cNvSpPr/>
      </dsp:nvSpPr>
      <dsp:spPr>
        <a:xfrm rot="5400000">
          <a:off x="6347860" y="1838740"/>
          <a:ext cx="2966020" cy="5220580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Lớp 9</a:t>
          </a:r>
          <a:endParaRPr lang="en-US" sz="6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20580" y="3707524"/>
        <a:ext cx="5220580" cy="2224515"/>
      </dsp:txXfrm>
    </dsp:sp>
    <dsp:sp modelId="{FA882E16-D567-41B2-AE92-2E4C2DD26460}">
      <dsp:nvSpPr>
        <dsp:cNvPr id="0" name=""/>
        <dsp:cNvSpPr/>
      </dsp:nvSpPr>
      <dsp:spPr>
        <a:xfrm>
          <a:off x="3654405" y="2224515"/>
          <a:ext cx="3132348" cy="148301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THCS</a:t>
          </a:r>
          <a:endParaRPr lang="en-US" sz="6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800" y="2296910"/>
        <a:ext cx="2987558" cy="1338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7AC-4ABC-4809-930F-E6D4819A2C72}">
      <dsp:nvSpPr>
        <dsp:cNvPr id="0" name=""/>
        <dsp:cNvSpPr/>
      </dsp:nvSpPr>
      <dsp:spPr>
        <a:xfrm>
          <a:off x="3771537" y="3158658"/>
          <a:ext cx="4293360" cy="264701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SỰ HÌNH THÀNH VÀ PHÁT TRIỂN CỦA XÃ HỘI PHONG KIẾN Ở CHÂU ÂU</a:t>
          </a:r>
          <a:endParaRPr lang="en-US" sz="2700" kern="1200" dirty="0"/>
        </a:p>
      </dsp:txBody>
      <dsp:txXfrm>
        <a:off x="4400285" y="3546305"/>
        <a:ext cx="3035864" cy="1871725"/>
      </dsp:txXfrm>
    </dsp:sp>
    <dsp:sp modelId="{76DC9700-F5F9-426D-A3B0-79C5E1A40903}">
      <dsp:nvSpPr>
        <dsp:cNvPr id="0" name=""/>
        <dsp:cNvSpPr/>
      </dsp:nvSpPr>
      <dsp:spPr>
        <a:xfrm rot="12290514">
          <a:off x="1492867" y="2679169"/>
          <a:ext cx="2691110" cy="7544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0BC06-EF99-4002-BE71-7003C4EBAADE}">
      <dsp:nvSpPr>
        <dsp:cNvPr id="0" name=""/>
        <dsp:cNvSpPr/>
      </dsp:nvSpPr>
      <dsp:spPr>
        <a:xfrm>
          <a:off x="360036" y="1485212"/>
          <a:ext cx="2514668" cy="2011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b="0" i="0" kern="1200" dirty="0" smtClean="0">
              <a:latin typeface="+mj-lt"/>
            </a:rPr>
            <a:t>1. Sự hình thành xã hội phong kiến ở châu Âu</a:t>
          </a:r>
          <a:endParaRPr lang="en-US" sz="3300" kern="1200" dirty="0">
            <a:latin typeface="+mj-lt"/>
          </a:endParaRPr>
        </a:p>
      </dsp:txBody>
      <dsp:txXfrm>
        <a:off x="418958" y="1544134"/>
        <a:ext cx="2396824" cy="1893890"/>
      </dsp:txXfrm>
    </dsp:sp>
    <dsp:sp modelId="{489CC42C-83AD-4C67-BF14-AA5197D7B521}">
      <dsp:nvSpPr>
        <dsp:cNvPr id="0" name=""/>
        <dsp:cNvSpPr/>
      </dsp:nvSpPr>
      <dsp:spPr>
        <a:xfrm rot="15937763">
          <a:off x="4710166" y="1647273"/>
          <a:ext cx="2040418" cy="7544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1E086-74FD-4D42-B5EC-DD99D2BF3889}">
      <dsp:nvSpPr>
        <dsp:cNvPr id="0" name=""/>
        <dsp:cNvSpPr/>
      </dsp:nvSpPr>
      <dsp:spPr>
        <a:xfrm>
          <a:off x="4395293" y="1364"/>
          <a:ext cx="2514668" cy="201173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Lãnh địa phong kiến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215" y="60286"/>
        <a:ext cx="2396824" cy="1893890"/>
      </dsp:txXfrm>
    </dsp:sp>
    <dsp:sp modelId="{1C8ADEA1-5C2D-415D-A070-9B10324BB97C}">
      <dsp:nvSpPr>
        <dsp:cNvPr id="0" name=""/>
        <dsp:cNvSpPr/>
      </dsp:nvSpPr>
      <dsp:spPr>
        <a:xfrm rot="19954118">
          <a:off x="7196666" y="2533839"/>
          <a:ext cx="2335820" cy="7544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5FD42-A278-4BC7-B7E8-8BFDA1EA495A}">
      <dsp:nvSpPr>
        <dsp:cNvPr id="0" name=""/>
        <dsp:cNvSpPr/>
      </dsp:nvSpPr>
      <dsp:spPr>
        <a:xfrm>
          <a:off x="8496942" y="1485211"/>
          <a:ext cx="2514668" cy="201173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b="0" i="0" kern="1200" dirty="0" smtClean="0">
              <a:latin typeface="+mj-lt"/>
            </a:rPr>
            <a:t>3. Sự xuất hiện của các thành thị trung đại.</a:t>
          </a:r>
          <a:endParaRPr lang="en-US" sz="3300" kern="1200" dirty="0">
            <a:latin typeface="+mj-lt"/>
          </a:endParaRPr>
        </a:p>
      </dsp:txBody>
      <dsp:txXfrm>
        <a:off x="8555864" y="1544133"/>
        <a:ext cx="2396824" cy="189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2" name="Picture 4" descr="D:\Users\Administrator\Desktop\sgk-lich-su-7-1534305195300167640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33" y="275273"/>
            <a:ext cx="5120640" cy="6306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Horizontal Scroll 6"/>
          <p:cNvSpPr/>
          <p:nvPr/>
        </p:nvSpPr>
        <p:spPr>
          <a:xfrm>
            <a:off x="915988" y="2418715"/>
            <a:ext cx="4752975" cy="223202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LỊCH SỬ - 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KHỐI 7</a:t>
            </a:r>
            <a:endParaRPr lang="vi-VN" altLang="x-none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Năm học: 2021-2022</a:t>
            </a:r>
            <a:endParaRPr lang="vi-VN" altLang="x-none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1268" name="Picture 2" descr="Phong kiến' có đúng như những gì chúng ta vẫn nghĩ không? - Tri ...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8020" y="365125"/>
            <a:ext cx="11010900" cy="6131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012"/>
            <a:ext cx="12192000" cy="695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069975" y="476250"/>
            <a:ext cx="3802063" cy="388937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de-DE" alt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kinh tế</a:t>
            </a:r>
            <a:r>
              <a:rPr lang="vi-VN" alt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lãnh địa diễn ra như thế n</a:t>
            </a:r>
            <a:r>
              <a:rPr lang="vi-VN" alt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4" descr="https://img.loigiaihay.com/picture/2020/0725/lau-dai-va-thanh-quach-cua-lanh-ch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115888"/>
            <a:ext cx="5715000" cy="626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Plaque 3"/>
          <p:cNvSpPr/>
          <p:nvPr/>
        </p:nvSpPr>
        <p:spPr>
          <a:xfrm>
            <a:off x="334963" y="1773238"/>
            <a:ext cx="5689600" cy="3455988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Đặc điểm kinh tế: 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Tự cung tự cấp, không trao đổi với bên ngoài</a:t>
            </a:r>
            <a:b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vi-VN" altLang="x-none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90" y="1691005"/>
            <a:ext cx="9732010" cy="4486275"/>
          </a:xfrm>
        </p:spPr>
        <p:txBody>
          <a:bodyPr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Diện mạo gồm: nhà cửa, đất đai, chuồng trại, lâu đài.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Cuộc sống: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 Lãnh chúa phong kiến sống xa hoa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 Nông nô sống cực khổ.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Đặc điểm: </a:t>
            </a:r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</a:t>
            </a:r>
            <a:r>
              <a:rPr lang="vi-VN" alt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đơn vị kinh tế, chính trị độc lập mang tính tự cung tự cấp, đóng kín.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4950" y="122999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-53975"/>
            <a:ext cx="12192000" cy="695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Left-Right Arrow 1"/>
          <p:cNvSpPr/>
          <p:nvPr/>
        </p:nvSpPr>
        <p:spPr>
          <a:xfrm>
            <a:off x="1416050" y="-30162"/>
            <a:ext cx="10080625" cy="122396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3. Sự xuất hiện của các thành thị trung đại.</a:t>
            </a:r>
            <a:endParaRPr lang="vi-VN" altLang="x-none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981075"/>
            <a:ext cx="4733925" cy="587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2"/>
          <p:cNvSpPr/>
          <p:nvPr/>
        </p:nvSpPr>
        <p:spPr>
          <a:xfrm>
            <a:off x="2495550" y="1557338"/>
            <a:ext cx="3384550" cy="467995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914400" eaLnBrk="1" hangingPunct="1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xuất hiện th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 trung đại?</a:t>
            </a:r>
            <a:endParaRPr lang="en-US" altLang="en-US" sz="36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Phông nền powerpoint bảng x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836613"/>
            <a:ext cx="7464425" cy="602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3050" y="1341438"/>
            <a:ext cx="6902450" cy="2522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x-none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nhân:</a:t>
            </a:r>
            <a:endParaRPr lang="vi-VN" altLang="x-none" sz="2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XI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phát triển, h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hóa ng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nhiều 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 buôn bán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thị trấn được th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lập =&gt; phát triển th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các th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phố lớn (th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thị).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2292" name="Picture 4" descr="https://img.loigiaihay.com/picture/2020/0725/thanh-thi-trung-dai-tay-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63" y="935038"/>
            <a:ext cx="4679950" cy="596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charRg st="1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charRg st="1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charRg st="17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320800" y="0"/>
            <a:ext cx="10261600" cy="8382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xuất hiện th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 trung đại?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33600" y="4572001"/>
            <a:ext cx="2336800" cy="949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hóa nhiều</a:t>
            </a:r>
            <a:endParaRPr lang="en-US" altLang="en-US" sz="24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0" y="3505201"/>
            <a:ext cx="4267200" cy="949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mở rộng </a:t>
            </a:r>
            <a:r>
              <a:rPr lang="vi-VN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xưởng,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 bán</a:t>
            </a:r>
            <a:endParaRPr lang="vi-VN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636000" y="1066801"/>
            <a:ext cx="2946400" cy="1177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 </a:t>
            </a: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502400" y="2438401"/>
            <a:ext cx="2946400" cy="949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ra thị trấn</a:t>
            </a:r>
            <a:endParaRPr lang="en-US" altLang="en-US" sz="24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5" name="AutoShape 9"/>
          <p:cNvSpPr/>
          <p:nvPr/>
        </p:nvSpPr>
        <p:spPr>
          <a:xfrm rot="2691553">
            <a:off x="3251200" y="5486400"/>
            <a:ext cx="4064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66" name="AutoShape 10"/>
          <p:cNvSpPr/>
          <p:nvPr/>
        </p:nvSpPr>
        <p:spPr>
          <a:xfrm rot="2691553">
            <a:off x="4862513" y="4368800"/>
            <a:ext cx="361950" cy="914400"/>
          </a:xfrm>
          <a:prstGeom prst="up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70" name="AutoShape 14"/>
          <p:cNvSpPr/>
          <p:nvPr/>
        </p:nvSpPr>
        <p:spPr>
          <a:xfrm rot="2691553">
            <a:off x="7620000" y="3276600"/>
            <a:ext cx="361950" cy="914400"/>
          </a:xfrm>
          <a:prstGeom prst="up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71" name="AutoShape 15"/>
          <p:cNvSpPr/>
          <p:nvPr/>
        </p:nvSpPr>
        <p:spPr>
          <a:xfrm rot="2691553">
            <a:off x="9840913" y="2133600"/>
            <a:ext cx="361950" cy="914400"/>
          </a:xfrm>
          <a:prstGeom prst="up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78653" y="5735638"/>
            <a:ext cx="2743200" cy="949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phát triển</a:t>
            </a:r>
            <a:endParaRPr lang="en-US" altLang="en-US" sz="24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75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" y="949325"/>
            <a:ext cx="4876800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Google Shape;118;p2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88" y="4044950"/>
            <a:ext cx="4289425" cy="2655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012"/>
            <a:ext cx="12192000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350"/>
            <a:ext cx="5643563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695325" y="404813"/>
            <a:ext cx="5400675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4440238" y="2924175"/>
            <a:ext cx="3743325" cy="381793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i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r>
              <a:rPr lang="vi-VN" altLang="x-non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x-non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 được tổ chức như thế n</a:t>
            </a:r>
            <a:r>
              <a:rPr lang="vi-VN" altLang="x-non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Phông nền powerpoint bảng xa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8" y="3259138"/>
            <a:ext cx="11736387" cy="350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0100" y="3378200"/>
            <a:ext cx="5356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x-none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b.Tổ chức của th</a:t>
            </a:r>
            <a:r>
              <a:rPr lang="vi-VN" altLang="x-none" sz="2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thị</a:t>
            </a:r>
            <a:endParaRPr lang="vi-VN" altLang="x-none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013" y="4013200"/>
            <a:ext cx="11617325" cy="252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mặt: Phố xá nh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cửa 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tâm trao đổi buôn bán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Cư dân: chủ yếu l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thợ thủ công v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nhân.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Lập ra các phường hội, thương hội để cùng nhau sản xuất v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buôn bán.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Tổ chức hội chợ triển lãm 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năm, trao đổi v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buôn bán sản phẩm.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kinh tế: nền kinh tế h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hoá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87338" y="5854700"/>
            <a:ext cx="9072563" cy="114458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Vai trò của thành thị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 Thúc đẩy xã hội phát triển.</a:t>
            </a:r>
            <a:endParaRPr lang="vi-VN" altLang="x-none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6" grpId="0"/>
      <p:bldP spid="8" grpId="0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730" y="2324100"/>
            <a:ext cx="9958070" cy="3357245"/>
          </a:xfrm>
        </p:spPr>
        <p:txBody>
          <a:bodyPr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Nguyên nhân: Do sự phát triển của thủ công nghiệp vào  TK XI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Cư dân: Thợ thủ công, thương nhân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Ý nghĩa: Có vai trò quan trọng đối với sự phát triển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xã hội phong kiến châu Âu.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4950" y="133540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955"/>
            <a:ext cx="10515600" cy="903605"/>
          </a:xfrm>
        </p:spPr>
        <p:txBody>
          <a:bodyPr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 KIẾN THỨC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1825625"/>
          <a:ext cx="10515600" cy="400558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3505200"/>
                <a:gridCol w="3505200"/>
                <a:gridCol w="3505200"/>
              </a:tblGrid>
              <a:tr h="100139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 địa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phần cư dân chủ yếu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Củng cố kiến thức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732790" y="1887220"/>
          <a:ext cx="10515600" cy="400558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3505200"/>
                <a:gridCol w="3505200"/>
                <a:gridCol w="3505200"/>
              </a:tblGrid>
              <a:tr h="1001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 địa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V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XI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nông nghiệp tự cung tự cấp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thủ công và buôn bán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1001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phần cư dân chủ yếu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 chúa, nông nô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 thủ công thương nhân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pic>
        <p:nvPicPr>
          <p:cNvPr id="3" name="Content Placeholder 2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591820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vi-VN" altLang="en-US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      Hướng dẫn về nhà</a:t>
            </a:r>
            <a:endParaRPr lang="vi-VN" altLang="en-US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570" y="2383790"/>
            <a:ext cx="5431155" cy="2933065"/>
          </a:xfrm>
        </p:spPr>
        <p:txBody>
          <a:bodyPr/>
          <a:p>
            <a:pPr marL="0" indent="0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 Học bài 1, trả lời câu hỏi cuối bài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 Đọc sách giáo khoa trước bài 2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45" y="591185"/>
            <a:ext cx="10515600" cy="887730"/>
          </a:xfrm>
        </p:spPr>
        <p:txBody>
          <a:bodyPr>
            <a:normAutofit fontScale="90000"/>
          </a:bodyPr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 QUY LỚP HỌC ONLINE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70" y="1885315"/>
            <a:ext cx="11690985" cy="4714240"/>
          </a:xfrm>
        </p:spPr>
        <p:txBody>
          <a:bodyPr/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Vào lớp đúng giờ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 trước 5 phút)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Tham gia đầy đủ các buổi học ( vắng có lý do chính đáng)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 bị SGK, tập vở, bút viết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Ghi chép bài đầy đủ, làm bài tập khi được GV giao cho.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Tất cả học sinh tắt Micro ( chỉ được bật micro khi giáo viên gọi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 danh, trả lời câu hỏi).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Học sinh tập trung nghe GV giảng bài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Tương tác với GV trong quá trình học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giữ trật tự lớp học. Bạn nào làm ồn lớp sẽ bị trừ điểm.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875421" y="665312"/>
          <a:ext cx="10441160" cy="59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550863" y="711200"/>
            <a:ext cx="4402138" cy="2846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Lịch sử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cổ đại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-Lịch sử xã hội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thủy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-Lịch sử Việt Nam thời kỳ dựng nước v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nước (đến thế kỉ X)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7032625" y="692150"/>
            <a:ext cx="4319588" cy="2722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buChar char="-"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thế giới Trung đại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buChar char="-"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Việt Nam (từ thế kỉ X đến giữa thế kỉ XIX)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eaLnBrk="1" hangingPunct="1">
              <a:buNone/>
            </a:pPr>
            <a:endParaRPr lang="vi-VN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4292600"/>
            <a:ext cx="5137150" cy="2160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buChar char="-"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thế giới; Lịch sử Việt Nam cận đại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buChar char="-"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thế giới; Lịch sử Việt Nam hiện đại </a:t>
            </a:r>
            <a:endParaRPr lang="vi-VN" altLang="x-none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2625" y="4292600"/>
            <a:ext cx="4176713" cy="2160588"/>
          </a:xfrm>
          <a:prstGeom prst="rect">
            <a:avLst/>
          </a:prstGeom>
          <a:solidFill>
            <a:srgbClr val="8E6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Lịch sử thế giới ; Lịch sử Việt Nam hiện đại</a:t>
            </a:r>
            <a:endParaRPr lang="vi-VN" altLang="x-none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lowchart: Decision 4"/>
          <p:cNvSpPr/>
          <p:nvPr/>
        </p:nvSpPr>
        <p:spPr>
          <a:xfrm>
            <a:off x="5087938" y="115888"/>
            <a:ext cx="3384550" cy="1439863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</a:rPr>
              <a:t>PHẦN I</a:t>
            </a:r>
            <a:endParaRPr lang="zh-CN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等线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480936" y="1772444"/>
            <a:ext cx="6840760" cy="100811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KHÁI QUÁT LỊCH SỬ THẾ GIỚI TRUNG ĐẠI</a:t>
            </a:r>
            <a:endParaRPr kumimoji="0" lang="zh-CN" altLang="en-US" sz="2400" b="0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68051" y="2852936"/>
            <a:ext cx="7632847" cy="2160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</a:t>
            </a:r>
            <a:endParaRPr kumimoji="0" lang="en-US" altLang="zh-CN" sz="2400" b="0" i="0" u="sng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SỰ HÌNH THÀNH VÀ PHÁT TRIỂN CỦA XÃ HỘI PHONG KIẾN Ở CHÂU ÂU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rgbClr val="F3D3BC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265488" y="5579745"/>
            <a:ext cx="6192838" cy="792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Thời sơ- trung kì trung đại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07670" y="342900"/>
          <a:ext cx="11592560" cy="633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8" y="-185737"/>
            <a:ext cx="118824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Freeform 5"/>
          <p:cNvSpPr/>
          <p:nvPr/>
        </p:nvSpPr>
        <p:spPr>
          <a:xfrm>
            <a:off x="3814763" y="0"/>
            <a:ext cx="1285875" cy="2073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810" h="1306">
                <a:moveTo>
                  <a:pt x="435" y="101"/>
                </a:moveTo>
                <a:cubicBezTo>
                  <a:pt x="439" y="84"/>
                  <a:pt x="437" y="64"/>
                  <a:pt x="448" y="51"/>
                </a:cubicBezTo>
                <a:cubicBezTo>
                  <a:pt x="468" y="28"/>
                  <a:pt x="523" y="1"/>
                  <a:pt x="523" y="1"/>
                </a:cubicBezTo>
                <a:cubicBezTo>
                  <a:pt x="650" y="16"/>
                  <a:pt x="622" y="0"/>
                  <a:pt x="673" y="101"/>
                </a:cubicBezTo>
                <a:cubicBezTo>
                  <a:pt x="584" y="131"/>
                  <a:pt x="620" y="112"/>
                  <a:pt x="560" y="151"/>
                </a:cubicBezTo>
                <a:cubicBezTo>
                  <a:pt x="582" y="255"/>
                  <a:pt x="549" y="201"/>
                  <a:pt x="611" y="201"/>
                </a:cubicBezTo>
                <a:cubicBezTo>
                  <a:pt x="628" y="201"/>
                  <a:pt x="644" y="209"/>
                  <a:pt x="661" y="213"/>
                </a:cubicBezTo>
                <a:cubicBezTo>
                  <a:pt x="669" y="222"/>
                  <a:pt x="701" y="173"/>
                  <a:pt x="686" y="239"/>
                </a:cubicBezTo>
                <a:cubicBezTo>
                  <a:pt x="659" y="295"/>
                  <a:pt x="579" y="305"/>
                  <a:pt x="560" y="351"/>
                </a:cubicBezTo>
                <a:cubicBezTo>
                  <a:pt x="609" y="398"/>
                  <a:pt x="603" y="464"/>
                  <a:pt x="623" y="527"/>
                </a:cubicBezTo>
                <a:cubicBezTo>
                  <a:pt x="632" y="627"/>
                  <a:pt x="624" y="666"/>
                  <a:pt x="673" y="739"/>
                </a:cubicBezTo>
                <a:cubicBezTo>
                  <a:pt x="642" y="938"/>
                  <a:pt x="607" y="917"/>
                  <a:pt x="786" y="940"/>
                </a:cubicBezTo>
                <a:cubicBezTo>
                  <a:pt x="758" y="1124"/>
                  <a:pt x="800" y="1088"/>
                  <a:pt x="686" y="1128"/>
                </a:cubicBezTo>
                <a:cubicBezTo>
                  <a:pt x="678" y="1140"/>
                  <a:pt x="663" y="1150"/>
                  <a:pt x="661" y="1165"/>
                </a:cubicBezTo>
                <a:cubicBezTo>
                  <a:pt x="645" y="1306"/>
                  <a:pt x="810" y="1256"/>
                  <a:pt x="460" y="1215"/>
                </a:cubicBezTo>
                <a:cubicBezTo>
                  <a:pt x="330" y="1183"/>
                  <a:pt x="389" y="1209"/>
                  <a:pt x="285" y="1140"/>
                </a:cubicBezTo>
                <a:cubicBezTo>
                  <a:pt x="272" y="1132"/>
                  <a:pt x="247" y="1115"/>
                  <a:pt x="247" y="1115"/>
                </a:cubicBezTo>
                <a:cubicBezTo>
                  <a:pt x="235" y="1119"/>
                  <a:pt x="218" y="1118"/>
                  <a:pt x="210" y="1128"/>
                </a:cubicBezTo>
                <a:cubicBezTo>
                  <a:pt x="154" y="1195"/>
                  <a:pt x="131" y="1163"/>
                  <a:pt x="135" y="1165"/>
                </a:cubicBezTo>
                <a:cubicBezTo>
                  <a:pt x="237" y="1205"/>
                  <a:pt x="167" y="1183"/>
                  <a:pt x="110" y="1203"/>
                </a:cubicBezTo>
                <a:cubicBezTo>
                  <a:pt x="85" y="1195"/>
                  <a:pt x="52" y="1198"/>
                  <a:pt x="35" y="1178"/>
                </a:cubicBezTo>
                <a:cubicBezTo>
                  <a:pt x="0" y="1136"/>
                  <a:pt x="88" y="1108"/>
                  <a:pt x="97" y="1103"/>
                </a:cubicBezTo>
                <a:cubicBezTo>
                  <a:pt x="128" y="1071"/>
                  <a:pt x="138" y="1052"/>
                  <a:pt x="197" y="1052"/>
                </a:cubicBezTo>
                <a:cubicBezTo>
                  <a:pt x="223" y="1052"/>
                  <a:pt x="272" y="1077"/>
                  <a:pt x="272" y="1077"/>
                </a:cubicBezTo>
                <a:cubicBezTo>
                  <a:pt x="335" y="1016"/>
                  <a:pt x="378" y="1041"/>
                  <a:pt x="260" y="1002"/>
                </a:cubicBezTo>
                <a:cubicBezTo>
                  <a:pt x="252" y="990"/>
                  <a:pt x="246" y="974"/>
                  <a:pt x="235" y="965"/>
                </a:cubicBezTo>
                <a:cubicBezTo>
                  <a:pt x="185" y="923"/>
                  <a:pt x="152" y="957"/>
                  <a:pt x="235" y="915"/>
                </a:cubicBezTo>
                <a:cubicBezTo>
                  <a:pt x="243" y="898"/>
                  <a:pt x="251" y="881"/>
                  <a:pt x="260" y="865"/>
                </a:cubicBezTo>
                <a:cubicBezTo>
                  <a:pt x="267" y="852"/>
                  <a:pt x="285" y="842"/>
                  <a:pt x="285" y="827"/>
                </a:cubicBezTo>
                <a:cubicBezTo>
                  <a:pt x="285" y="808"/>
                  <a:pt x="252" y="813"/>
                  <a:pt x="260" y="777"/>
                </a:cubicBezTo>
                <a:cubicBezTo>
                  <a:pt x="284" y="769"/>
                  <a:pt x="308" y="760"/>
                  <a:pt x="333" y="754"/>
                </a:cubicBezTo>
                <a:cubicBezTo>
                  <a:pt x="346" y="751"/>
                  <a:pt x="381" y="760"/>
                  <a:pt x="373" y="752"/>
                </a:cubicBezTo>
                <a:cubicBezTo>
                  <a:pt x="292" y="659"/>
                  <a:pt x="347" y="737"/>
                  <a:pt x="360" y="777"/>
                </a:cubicBezTo>
                <a:cubicBezTo>
                  <a:pt x="385" y="769"/>
                  <a:pt x="414" y="768"/>
                  <a:pt x="435" y="752"/>
                </a:cubicBezTo>
                <a:cubicBezTo>
                  <a:pt x="450" y="741"/>
                  <a:pt x="453" y="719"/>
                  <a:pt x="460" y="702"/>
                </a:cubicBezTo>
                <a:cubicBezTo>
                  <a:pt x="465" y="690"/>
                  <a:pt x="465" y="670"/>
                  <a:pt x="473" y="664"/>
                </a:cubicBezTo>
                <a:cubicBezTo>
                  <a:pt x="397" y="640"/>
                  <a:pt x="408" y="625"/>
                  <a:pt x="423" y="552"/>
                </a:cubicBezTo>
                <a:cubicBezTo>
                  <a:pt x="415" y="548"/>
                  <a:pt x="352" y="523"/>
                  <a:pt x="348" y="501"/>
                </a:cubicBezTo>
                <a:cubicBezTo>
                  <a:pt x="343" y="470"/>
                  <a:pt x="375" y="407"/>
                  <a:pt x="385" y="376"/>
                </a:cubicBezTo>
                <a:cubicBezTo>
                  <a:pt x="280" y="324"/>
                  <a:pt x="359" y="384"/>
                  <a:pt x="348" y="314"/>
                </a:cubicBezTo>
                <a:cubicBezTo>
                  <a:pt x="346" y="299"/>
                  <a:pt x="342" y="315"/>
                  <a:pt x="323" y="276"/>
                </a:cubicBezTo>
                <a:cubicBezTo>
                  <a:pt x="347" y="158"/>
                  <a:pt x="308" y="276"/>
                  <a:pt x="373" y="213"/>
                </a:cubicBezTo>
                <a:cubicBezTo>
                  <a:pt x="386" y="200"/>
                  <a:pt x="390" y="180"/>
                  <a:pt x="398" y="163"/>
                </a:cubicBezTo>
                <a:cubicBezTo>
                  <a:pt x="351" y="93"/>
                  <a:pt x="374" y="155"/>
                  <a:pt x="410" y="101"/>
                </a:cubicBezTo>
                <a:cubicBezTo>
                  <a:pt x="420" y="87"/>
                  <a:pt x="419" y="68"/>
                  <a:pt x="423" y="51"/>
                </a:cubicBezTo>
                <a:cubicBezTo>
                  <a:pt x="489" y="64"/>
                  <a:pt x="464" y="63"/>
                  <a:pt x="498" y="63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10246" name="Group 6"/>
          <p:cNvGrpSpPr/>
          <p:nvPr/>
        </p:nvGrpSpPr>
        <p:grpSpPr>
          <a:xfrm>
            <a:off x="3886200" y="1752600"/>
            <a:ext cx="2351088" cy="2205038"/>
            <a:chOff x="1474" y="1119"/>
            <a:chExt cx="1481" cy="1389"/>
          </a:xfrm>
        </p:grpSpPr>
        <p:sp>
          <p:nvSpPr>
            <p:cNvPr id="7190" name="Freeform 7"/>
            <p:cNvSpPr/>
            <p:nvPr/>
          </p:nvSpPr>
          <p:spPr>
            <a:xfrm>
              <a:off x="1474" y="1119"/>
              <a:ext cx="1481" cy="1389"/>
            </a:xfrm>
            <a:custGeom>
              <a:avLst/>
              <a:gdLst/>
              <a:ahLst/>
              <a:cxnLst>
                <a:cxn ang="0">
                  <a:pos x="943" y="108"/>
                </a:cxn>
                <a:cxn ang="0">
                  <a:pos x="1055" y="121"/>
                </a:cxn>
                <a:cxn ang="0">
                  <a:pos x="1068" y="20"/>
                </a:cxn>
                <a:cxn ang="0">
                  <a:pos x="1105" y="8"/>
                </a:cxn>
                <a:cxn ang="0">
                  <a:pos x="1231" y="108"/>
                </a:cxn>
                <a:cxn ang="0">
                  <a:pos x="1243" y="208"/>
                </a:cxn>
                <a:cxn ang="0">
                  <a:pos x="1268" y="246"/>
                </a:cxn>
                <a:cxn ang="0">
                  <a:pos x="1310" y="225"/>
                </a:cxn>
                <a:cxn ang="0">
                  <a:pos x="1343" y="258"/>
                </a:cxn>
                <a:cxn ang="0">
                  <a:pos x="1381" y="271"/>
                </a:cxn>
                <a:cxn ang="0">
                  <a:pos x="1406" y="346"/>
                </a:cxn>
                <a:cxn ang="0">
                  <a:pos x="1419" y="384"/>
                </a:cxn>
                <a:cxn ang="0">
                  <a:pos x="1481" y="709"/>
                </a:cxn>
                <a:cxn ang="0">
                  <a:pos x="1356" y="822"/>
                </a:cxn>
                <a:cxn ang="0">
                  <a:pos x="1306" y="847"/>
                </a:cxn>
                <a:cxn ang="0">
                  <a:pos x="1105" y="747"/>
                </a:cxn>
                <a:cxn ang="0">
                  <a:pos x="1131" y="647"/>
                </a:cxn>
                <a:cxn ang="0">
                  <a:pos x="1143" y="596"/>
                </a:cxn>
                <a:cxn ang="0">
                  <a:pos x="1068" y="622"/>
                </a:cxn>
                <a:cxn ang="0">
                  <a:pos x="855" y="634"/>
                </a:cxn>
                <a:cxn ang="0">
                  <a:pos x="805" y="647"/>
                </a:cxn>
                <a:cxn ang="0">
                  <a:pos x="855" y="784"/>
                </a:cxn>
                <a:cxn ang="0">
                  <a:pos x="780" y="910"/>
                </a:cxn>
                <a:cxn ang="0">
                  <a:pos x="667" y="1147"/>
                </a:cxn>
                <a:cxn ang="0">
                  <a:pos x="555" y="1172"/>
                </a:cxn>
                <a:cxn ang="0">
                  <a:pos x="529" y="1198"/>
                </a:cxn>
                <a:cxn ang="0">
                  <a:pos x="492" y="1210"/>
                </a:cxn>
                <a:cxn ang="0">
                  <a:pos x="392" y="1323"/>
                </a:cxn>
                <a:cxn ang="0">
                  <a:pos x="329" y="1147"/>
                </a:cxn>
                <a:cxn ang="0">
                  <a:pos x="292" y="1122"/>
                </a:cxn>
                <a:cxn ang="0">
                  <a:pos x="154" y="997"/>
                </a:cxn>
                <a:cxn ang="0">
                  <a:pos x="166" y="960"/>
                </a:cxn>
                <a:cxn ang="0">
                  <a:pos x="179" y="872"/>
                </a:cxn>
                <a:cxn ang="0">
                  <a:pos x="216" y="784"/>
                </a:cxn>
                <a:cxn ang="0">
                  <a:pos x="104" y="534"/>
                </a:cxn>
                <a:cxn ang="0">
                  <a:pos x="79" y="484"/>
                </a:cxn>
                <a:cxn ang="0">
                  <a:pos x="29" y="409"/>
                </a:cxn>
                <a:cxn ang="0">
                  <a:pos x="14" y="321"/>
                </a:cxn>
              </a:cxnLst>
              <a:pathLst>
                <a:path w="1481" h="1389">
                  <a:moveTo>
                    <a:pt x="943" y="108"/>
                  </a:moveTo>
                  <a:cubicBezTo>
                    <a:pt x="967" y="144"/>
                    <a:pt x="989" y="204"/>
                    <a:pt x="1055" y="121"/>
                  </a:cubicBezTo>
                  <a:cubicBezTo>
                    <a:pt x="1076" y="94"/>
                    <a:pt x="1054" y="51"/>
                    <a:pt x="1068" y="20"/>
                  </a:cubicBezTo>
                  <a:cubicBezTo>
                    <a:pt x="1073" y="8"/>
                    <a:pt x="1093" y="12"/>
                    <a:pt x="1105" y="8"/>
                  </a:cubicBezTo>
                  <a:cubicBezTo>
                    <a:pt x="1237" y="24"/>
                    <a:pt x="1203" y="0"/>
                    <a:pt x="1231" y="108"/>
                  </a:cubicBezTo>
                  <a:cubicBezTo>
                    <a:pt x="1235" y="141"/>
                    <a:pt x="1234" y="176"/>
                    <a:pt x="1243" y="208"/>
                  </a:cubicBezTo>
                  <a:cubicBezTo>
                    <a:pt x="1247" y="223"/>
                    <a:pt x="1265" y="235"/>
                    <a:pt x="1268" y="246"/>
                  </a:cubicBezTo>
                  <a:cubicBezTo>
                    <a:pt x="1282" y="239"/>
                    <a:pt x="1295" y="223"/>
                    <a:pt x="1310" y="225"/>
                  </a:cubicBezTo>
                  <a:cubicBezTo>
                    <a:pt x="1325" y="227"/>
                    <a:pt x="1330" y="250"/>
                    <a:pt x="1343" y="258"/>
                  </a:cubicBezTo>
                  <a:cubicBezTo>
                    <a:pt x="1354" y="265"/>
                    <a:pt x="1368" y="267"/>
                    <a:pt x="1381" y="271"/>
                  </a:cubicBezTo>
                  <a:cubicBezTo>
                    <a:pt x="1389" y="296"/>
                    <a:pt x="1398" y="321"/>
                    <a:pt x="1406" y="346"/>
                  </a:cubicBezTo>
                  <a:cubicBezTo>
                    <a:pt x="1410" y="359"/>
                    <a:pt x="1419" y="384"/>
                    <a:pt x="1419" y="384"/>
                  </a:cubicBezTo>
                  <a:cubicBezTo>
                    <a:pt x="1437" y="493"/>
                    <a:pt x="1455" y="601"/>
                    <a:pt x="1481" y="709"/>
                  </a:cubicBezTo>
                  <a:cubicBezTo>
                    <a:pt x="1442" y="807"/>
                    <a:pt x="1476" y="762"/>
                    <a:pt x="1356" y="822"/>
                  </a:cubicBezTo>
                  <a:cubicBezTo>
                    <a:pt x="1339" y="830"/>
                    <a:pt x="1306" y="847"/>
                    <a:pt x="1306" y="847"/>
                  </a:cubicBezTo>
                  <a:cubicBezTo>
                    <a:pt x="1241" y="815"/>
                    <a:pt x="1165" y="787"/>
                    <a:pt x="1105" y="747"/>
                  </a:cubicBezTo>
                  <a:cubicBezTo>
                    <a:pt x="1114" y="714"/>
                    <a:pt x="1123" y="681"/>
                    <a:pt x="1131" y="647"/>
                  </a:cubicBezTo>
                  <a:cubicBezTo>
                    <a:pt x="1135" y="630"/>
                    <a:pt x="1159" y="602"/>
                    <a:pt x="1143" y="596"/>
                  </a:cubicBezTo>
                  <a:cubicBezTo>
                    <a:pt x="1118" y="586"/>
                    <a:pt x="1093" y="613"/>
                    <a:pt x="1068" y="622"/>
                  </a:cubicBezTo>
                  <a:cubicBezTo>
                    <a:pt x="1001" y="645"/>
                    <a:pt x="926" y="630"/>
                    <a:pt x="855" y="634"/>
                  </a:cubicBezTo>
                  <a:cubicBezTo>
                    <a:pt x="838" y="638"/>
                    <a:pt x="813" y="632"/>
                    <a:pt x="805" y="647"/>
                  </a:cubicBezTo>
                  <a:cubicBezTo>
                    <a:pt x="788" y="680"/>
                    <a:pt x="838" y="758"/>
                    <a:pt x="855" y="784"/>
                  </a:cubicBezTo>
                  <a:cubicBezTo>
                    <a:pt x="828" y="825"/>
                    <a:pt x="807" y="869"/>
                    <a:pt x="780" y="910"/>
                  </a:cubicBezTo>
                  <a:cubicBezTo>
                    <a:pt x="763" y="1080"/>
                    <a:pt x="819" y="1223"/>
                    <a:pt x="667" y="1147"/>
                  </a:cubicBezTo>
                  <a:cubicBezTo>
                    <a:pt x="587" y="1175"/>
                    <a:pt x="584" y="1190"/>
                    <a:pt x="555" y="1172"/>
                  </a:cubicBezTo>
                  <a:cubicBezTo>
                    <a:pt x="546" y="1181"/>
                    <a:pt x="539" y="1192"/>
                    <a:pt x="529" y="1198"/>
                  </a:cubicBezTo>
                  <a:cubicBezTo>
                    <a:pt x="518" y="1205"/>
                    <a:pt x="500" y="1200"/>
                    <a:pt x="492" y="1210"/>
                  </a:cubicBezTo>
                  <a:cubicBezTo>
                    <a:pt x="394" y="1336"/>
                    <a:pt x="497" y="1296"/>
                    <a:pt x="392" y="1323"/>
                  </a:cubicBezTo>
                  <a:cubicBezTo>
                    <a:pt x="291" y="1389"/>
                    <a:pt x="383" y="1345"/>
                    <a:pt x="329" y="1147"/>
                  </a:cubicBezTo>
                  <a:cubicBezTo>
                    <a:pt x="325" y="1133"/>
                    <a:pt x="304" y="1130"/>
                    <a:pt x="292" y="1122"/>
                  </a:cubicBezTo>
                  <a:cubicBezTo>
                    <a:pt x="258" y="1053"/>
                    <a:pt x="222" y="1031"/>
                    <a:pt x="154" y="997"/>
                  </a:cubicBezTo>
                  <a:cubicBezTo>
                    <a:pt x="158" y="985"/>
                    <a:pt x="163" y="973"/>
                    <a:pt x="166" y="960"/>
                  </a:cubicBezTo>
                  <a:cubicBezTo>
                    <a:pt x="172" y="931"/>
                    <a:pt x="171" y="901"/>
                    <a:pt x="179" y="872"/>
                  </a:cubicBezTo>
                  <a:cubicBezTo>
                    <a:pt x="187" y="841"/>
                    <a:pt x="206" y="814"/>
                    <a:pt x="216" y="784"/>
                  </a:cubicBezTo>
                  <a:cubicBezTo>
                    <a:pt x="201" y="689"/>
                    <a:pt x="210" y="568"/>
                    <a:pt x="104" y="534"/>
                  </a:cubicBezTo>
                  <a:cubicBezTo>
                    <a:pt x="96" y="517"/>
                    <a:pt x="89" y="500"/>
                    <a:pt x="79" y="484"/>
                  </a:cubicBezTo>
                  <a:cubicBezTo>
                    <a:pt x="64" y="458"/>
                    <a:pt x="0" y="428"/>
                    <a:pt x="29" y="409"/>
                  </a:cubicBezTo>
                  <a:lnTo>
                    <a:pt x="14" y="321"/>
                  </a:lnTo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191" name="Freeform 8"/>
            <p:cNvSpPr/>
            <p:nvPr/>
          </p:nvSpPr>
          <p:spPr>
            <a:xfrm>
              <a:off x="1503" y="1215"/>
              <a:ext cx="901" cy="350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75" y="250"/>
                </a:cxn>
                <a:cxn ang="0">
                  <a:pos x="200" y="300"/>
                </a:cxn>
                <a:cxn ang="0">
                  <a:pos x="263" y="350"/>
                </a:cxn>
                <a:cxn ang="0">
                  <a:pos x="275" y="225"/>
                </a:cxn>
                <a:cxn ang="0">
                  <a:pos x="288" y="175"/>
                </a:cxn>
                <a:cxn ang="0">
                  <a:pos x="325" y="187"/>
                </a:cxn>
                <a:cxn ang="0">
                  <a:pos x="400" y="275"/>
                </a:cxn>
                <a:cxn ang="0">
                  <a:pos x="551" y="175"/>
                </a:cxn>
                <a:cxn ang="0">
                  <a:pos x="588" y="200"/>
                </a:cxn>
                <a:cxn ang="0">
                  <a:pos x="613" y="100"/>
                </a:cxn>
                <a:cxn ang="0">
                  <a:pos x="726" y="75"/>
                </a:cxn>
                <a:cxn ang="0">
                  <a:pos x="901" y="0"/>
                </a:cxn>
              </a:cxnLst>
              <a:pathLst>
                <a:path w="901" h="350">
                  <a:moveTo>
                    <a:pt x="0" y="225"/>
                  </a:moveTo>
                  <a:cubicBezTo>
                    <a:pt x="57" y="240"/>
                    <a:pt x="121" y="227"/>
                    <a:pt x="175" y="250"/>
                  </a:cubicBezTo>
                  <a:cubicBezTo>
                    <a:pt x="192" y="257"/>
                    <a:pt x="191" y="284"/>
                    <a:pt x="200" y="300"/>
                  </a:cubicBezTo>
                  <a:cubicBezTo>
                    <a:pt x="227" y="347"/>
                    <a:pt x="215" y="335"/>
                    <a:pt x="263" y="350"/>
                  </a:cubicBezTo>
                  <a:cubicBezTo>
                    <a:pt x="267" y="308"/>
                    <a:pt x="269" y="266"/>
                    <a:pt x="275" y="225"/>
                  </a:cubicBezTo>
                  <a:cubicBezTo>
                    <a:pt x="277" y="208"/>
                    <a:pt x="274" y="185"/>
                    <a:pt x="288" y="175"/>
                  </a:cubicBezTo>
                  <a:cubicBezTo>
                    <a:pt x="298" y="167"/>
                    <a:pt x="313" y="183"/>
                    <a:pt x="325" y="187"/>
                  </a:cubicBezTo>
                  <a:cubicBezTo>
                    <a:pt x="359" y="291"/>
                    <a:pt x="361" y="277"/>
                    <a:pt x="400" y="275"/>
                  </a:cubicBezTo>
                  <a:cubicBezTo>
                    <a:pt x="450" y="237"/>
                    <a:pt x="499" y="209"/>
                    <a:pt x="551" y="175"/>
                  </a:cubicBezTo>
                  <a:cubicBezTo>
                    <a:pt x="563" y="183"/>
                    <a:pt x="579" y="211"/>
                    <a:pt x="588" y="200"/>
                  </a:cubicBezTo>
                  <a:cubicBezTo>
                    <a:pt x="610" y="174"/>
                    <a:pt x="579" y="107"/>
                    <a:pt x="613" y="100"/>
                  </a:cubicBezTo>
                  <a:cubicBezTo>
                    <a:pt x="651" y="92"/>
                    <a:pt x="688" y="83"/>
                    <a:pt x="726" y="75"/>
                  </a:cubicBezTo>
                  <a:cubicBezTo>
                    <a:pt x="784" y="36"/>
                    <a:pt x="827" y="0"/>
                    <a:pt x="901" y="0"/>
                  </a:cubicBezTo>
                </a:path>
              </a:pathLst>
            </a:custGeom>
            <a:noFill/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49" name="Freeform 9"/>
          <p:cNvSpPr/>
          <p:nvPr/>
        </p:nvSpPr>
        <p:spPr>
          <a:xfrm>
            <a:off x="5029200" y="1752600"/>
            <a:ext cx="2547938" cy="3524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1605" h="2220">
                <a:moveTo>
                  <a:pt x="0" y="1250"/>
                </a:moveTo>
                <a:cubicBezTo>
                  <a:pt x="57" y="1154"/>
                  <a:pt x="49" y="1171"/>
                  <a:pt x="162" y="1187"/>
                </a:cubicBezTo>
                <a:cubicBezTo>
                  <a:pt x="239" y="1156"/>
                  <a:pt x="251" y="1161"/>
                  <a:pt x="288" y="1087"/>
                </a:cubicBezTo>
                <a:cubicBezTo>
                  <a:pt x="297" y="1049"/>
                  <a:pt x="288" y="1003"/>
                  <a:pt x="313" y="974"/>
                </a:cubicBezTo>
                <a:cubicBezTo>
                  <a:pt x="327" y="957"/>
                  <a:pt x="355" y="959"/>
                  <a:pt x="375" y="949"/>
                </a:cubicBezTo>
                <a:cubicBezTo>
                  <a:pt x="485" y="894"/>
                  <a:pt x="305" y="955"/>
                  <a:pt x="500" y="899"/>
                </a:cubicBezTo>
                <a:cubicBezTo>
                  <a:pt x="536" y="796"/>
                  <a:pt x="492" y="820"/>
                  <a:pt x="638" y="836"/>
                </a:cubicBezTo>
                <a:cubicBezTo>
                  <a:pt x="666" y="817"/>
                  <a:pt x="705" y="812"/>
                  <a:pt x="726" y="786"/>
                </a:cubicBezTo>
                <a:cubicBezTo>
                  <a:pt x="749" y="757"/>
                  <a:pt x="776" y="686"/>
                  <a:pt x="776" y="686"/>
                </a:cubicBezTo>
                <a:cubicBezTo>
                  <a:pt x="780" y="669"/>
                  <a:pt x="781" y="652"/>
                  <a:pt x="788" y="636"/>
                </a:cubicBezTo>
                <a:cubicBezTo>
                  <a:pt x="794" y="622"/>
                  <a:pt x="816" y="614"/>
                  <a:pt x="813" y="599"/>
                </a:cubicBezTo>
                <a:cubicBezTo>
                  <a:pt x="810" y="584"/>
                  <a:pt x="788" y="582"/>
                  <a:pt x="776" y="574"/>
                </a:cubicBezTo>
                <a:cubicBezTo>
                  <a:pt x="759" y="540"/>
                  <a:pt x="731" y="510"/>
                  <a:pt x="726" y="473"/>
                </a:cubicBezTo>
                <a:cubicBezTo>
                  <a:pt x="699" y="268"/>
                  <a:pt x="745" y="330"/>
                  <a:pt x="663" y="248"/>
                </a:cubicBezTo>
                <a:cubicBezTo>
                  <a:pt x="698" y="76"/>
                  <a:pt x="645" y="262"/>
                  <a:pt x="713" y="160"/>
                </a:cubicBezTo>
                <a:cubicBezTo>
                  <a:pt x="723" y="146"/>
                  <a:pt x="715" y="123"/>
                  <a:pt x="726" y="110"/>
                </a:cubicBezTo>
                <a:cubicBezTo>
                  <a:pt x="746" y="87"/>
                  <a:pt x="776" y="77"/>
                  <a:pt x="801" y="60"/>
                </a:cubicBezTo>
                <a:cubicBezTo>
                  <a:pt x="814" y="52"/>
                  <a:pt x="827" y="55"/>
                  <a:pt x="839" y="35"/>
                </a:cubicBezTo>
                <a:cubicBezTo>
                  <a:pt x="856" y="27"/>
                  <a:pt x="871" y="13"/>
                  <a:pt x="889" y="10"/>
                </a:cubicBezTo>
                <a:cubicBezTo>
                  <a:pt x="960" y="0"/>
                  <a:pt x="929" y="111"/>
                  <a:pt x="939" y="135"/>
                </a:cubicBezTo>
                <a:cubicBezTo>
                  <a:pt x="947" y="154"/>
                  <a:pt x="972" y="160"/>
                  <a:pt x="989" y="173"/>
                </a:cubicBezTo>
                <a:cubicBezTo>
                  <a:pt x="1010" y="238"/>
                  <a:pt x="984" y="298"/>
                  <a:pt x="964" y="361"/>
                </a:cubicBezTo>
                <a:cubicBezTo>
                  <a:pt x="968" y="436"/>
                  <a:pt x="941" y="512"/>
                  <a:pt x="951" y="586"/>
                </a:cubicBezTo>
                <a:cubicBezTo>
                  <a:pt x="958" y="637"/>
                  <a:pt x="1056" y="638"/>
                  <a:pt x="1089" y="661"/>
                </a:cubicBezTo>
                <a:cubicBezTo>
                  <a:pt x="1104" y="671"/>
                  <a:pt x="1114" y="686"/>
                  <a:pt x="1127" y="699"/>
                </a:cubicBezTo>
                <a:cubicBezTo>
                  <a:pt x="1154" y="685"/>
                  <a:pt x="1194" y="661"/>
                  <a:pt x="1227" y="661"/>
                </a:cubicBezTo>
                <a:cubicBezTo>
                  <a:pt x="1253" y="661"/>
                  <a:pt x="1368" y="704"/>
                  <a:pt x="1402" y="711"/>
                </a:cubicBezTo>
                <a:cubicBezTo>
                  <a:pt x="1448" y="729"/>
                  <a:pt x="1493" y="746"/>
                  <a:pt x="1540" y="761"/>
                </a:cubicBezTo>
                <a:cubicBezTo>
                  <a:pt x="1569" y="830"/>
                  <a:pt x="1519" y="912"/>
                  <a:pt x="1515" y="1012"/>
                </a:cubicBezTo>
                <a:cubicBezTo>
                  <a:pt x="1523" y="1091"/>
                  <a:pt x="1605" y="1147"/>
                  <a:pt x="1590" y="1237"/>
                </a:cubicBezTo>
                <a:cubicBezTo>
                  <a:pt x="1515" y="1350"/>
                  <a:pt x="1506" y="1498"/>
                  <a:pt x="1427" y="1550"/>
                </a:cubicBezTo>
                <a:cubicBezTo>
                  <a:pt x="1414" y="1542"/>
                  <a:pt x="1400" y="1536"/>
                  <a:pt x="1389" y="1525"/>
                </a:cubicBezTo>
                <a:cubicBezTo>
                  <a:pt x="1378" y="1515"/>
                  <a:pt x="1375" y="1497"/>
                  <a:pt x="1364" y="1488"/>
                </a:cubicBezTo>
                <a:cubicBezTo>
                  <a:pt x="1350" y="1476"/>
                  <a:pt x="1330" y="1473"/>
                  <a:pt x="1314" y="1463"/>
                </a:cubicBezTo>
                <a:cubicBezTo>
                  <a:pt x="1163" y="1371"/>
                  <a:pt x="1303" y="1444"/>
                  <a:pt x="1189" y="1387"/>
                </a:cubicBezTo>
                <a:cubicBezTo>
                  <a:pt x="1151" y="1310"/>
                  <a:pt x="1102" y="1239"/>
                  <a:pt x="1064" y="1162"/>
                </a:cubicBezTo>
                <a:cubicBezTo>
                  <a:pt x="1040" y="1178"/>
                  <a:pt x="1019" y="1205"/>
                  <a:pt x="989" y="1175"/>
                </a:cubicBezTo>
                <a:cubicBezTo>
                  <a:pt x="980" y="1166"/>
                  <a:pt x="985" y="1146"/>
                  <a:pt x="976" y="1137"/>
                </a:cubicBezTo>
                <a:cubicBezTo>
                  <a:pt x="963" y="1124"/>
                  <a:pt x="943" y="1120"/>
                  <a:pt x="926" y="1112"/>
                </a:cubicBezTo>
                <a:cubicBezTo>
                  <a:pt x="897" y="1116"/>
                  <a:pt x="860" y="1103"/>
                  <a:pt x="839" y="1124"/>
                </a:cubicBezTo>
                <a:cubicBezTo>
                  <a:pt x="811" y="1152"/>
                  <a:pt x="801" y="1237"/>
                  <a:pt x="801" y="1237"/>
                </a:cubicBezTo>
                <a:cubicBezTo>
                  <a:pt x="839" y="1262"/>
                  <a:pt x="843" y="1257"/>
                  <a:pt x="864" y="1300"/>
                </a:cubicBezTo>
                <a:cubicBezTo>
                  <a:pt x="870" y="1312"/>
                  <a:pt x="868" y="1327"/>
                  <a:pt x="876" y="1337"/>
                </a:cubicBezTo>
                <a:cubicBezTo>
                  <a:pt x="886" y="1349"/>
                  <a:pt x="901" y="1354"/>
                  <a:pt x="914" y="1362"/>
                </a:cubicBezTo>
                <a:cubicBezTo>
                  <a:pt x="931" y="1387"/>
                  <a:pt x="947" y="1413"/>
                  <a:pt x="964" y="1438"/>
                </a:cubicBezTo>
                <a:cubicBezTo>
                  <a:pt x="999" y="1492"/>
                  <a:pt x="977" y="1553"/>
                  <a:pt x="1039" y="1588"/>
                </a:cubicBezTo>
                <a:cubicBezTo>
                  <a:pt x="1072" y="1606"/>
                  <a:pt x="1140" y="1616"/>
                  <a:pt x="1177" y="1625"/>
                </a:cubicBezTo>
                <a:cubicBezTo>
                  <a:pt x="1271" y="1768"/>
                  <a:pt x="1131" y="1546"/>
                  <a:pt x="1214" y="1713"/>
                </a:cubicBezTo>
                <a:cubicBezTo>
                  <a:pt x="1227" y="1740"/>
                  <a:pt x="1247" y="1763"/>
                  <a:pt x="1264" y="1788"/>
                </a:cubicBezTo>
                <a:cubicBezTo>
                  <a:pt x="1276" y="1806"/>
                  <a:pt x="1306" y="1797"/>
                  <a:pt x="1327" y="1801"/>
                </a:cubicBezTo>
                <a:cubicBezTo>
                  <a:pt x="1367" y="1828"/>
                  <a:pt x="1380" y="1858"/>
                  <a:pt x="1402" y="1901"/>
                </a:cubicBezTo>
                <a:cubicBezTo>
                  <a:pt x="1408" y="1913"/>
                  <a:pt x="1428" y="1936"/>
                  <a:pt x="1415" y="1938"/>
                </a:cubicBezTo>
                <a:cubicBezTo>
                  <a:pt x="1385" y="1943"/>
                  <a:pt x="1331" y="1784"/>
                  <a:pt x="1302" y="1776"/>
                </a:cubicBezTo>
                <a:cubicBezTo>
                  <a:pt x="1289" y="1768"/>
                  <a:pt x="1304" y="1888"/>
                  <a:pt x="1289" y="1888"/>
                </a:cubicBezTo>
                <a:cubicBezTo>
                  <a:pt x="1212" y="1888"/>
                  <a:pt x="1244" y="1918"/>
                  <a:pt x="1252" y="1951"/>
                </a:cubicBezTo>
                <a:cubicBezTo>
                  <a:pt x="1281" y="2069"/>
                  <a:pt x="1248" y="1968"/>
                  <a:pt x="1277" y="2051"/>
                </a:cubicBezTo>
                <a:cubicBezTo>
                  <a:pt x="1221" y="2191"/>
                  <a:pt x="1291" y="2048"/>
                  <a:pt x="1202" y="2151"/>
                </a:cubicBezTo>
                <a:cubicBezTo>
                  <a:pt x="1190" y="2165"/>
                  <a:pt x="1193" y="2192"/>
                  <a:pt x="1177" y="2201"/>
                </a:cubicBezTo>
                <a:cubicBezTo>
                  <a:pt x="1151" y="2215"/>
                  <a:pt x="1118" y="2210"/>
                  <a:pt x="1089" y="2214"/>
                </a:cubicBezTo>
                <a:cubicBezTo>
                  <a:pt x="1119" y="2089"/>
                  <a:pt x="1078" y="2220"/>
                  <a:pt x="1127" y="2139"/>
                </a:cubicBezTo>
                <a:cubicBezTo>
                  <a:pt x="1148" y="2104"/>
                  <a:pt x="1158" y="2051"/>
                  <a:pt x="1177" y="2014"/>
                </a:cubicBezTo>
                <a:cubicBezTo>
                  <a:pt x="1169" y="1989"/>
                  <a:pt x="1171" y="1957"/>
                  <a:pt x="1152" y="1938"/>
                </a:cubicBezTo>
                <a:cubicBezTo>
                  <a:pt x="1143" y="1929"/>
                  <a:pt x="1126" y="1958"/>
                  <a:pt x="1114" y="1951"/>
                </a:cubicBezTo>
                <a:cubicBezTo>
                  <a:pt x="1098" y="1942"/>
                  <a:pt x="1101" y="1915"/>
                  <a:pt x="1089" y="1901"/>
                </a:cubicBezTo>
                <a:cubicBezTo>
                  <a:pt x="1075" y="1885"/>
                  <a:pt x="1054" y="1878"/>
                  <a:pt x="1039" y="1863"/>
                </a:cubicBezTo>
                <a:cubicBezTo>
                  <a:pt x="1015" y="1839"/>
                  <a:pt x="1013" y="1800"/>
                  <a:pt x="989" y="1776"/>
                </a:cubicBezTo>
                <a:cubicBezTo>
                  <a:pt x="976" y="1763"/>
                  <a:pt x="956" y="1759"/>
                  <a:pt x="939" y="1751"/>
                </a:cubicBezTo>
                <a:cubicBezTo>
                  <a:pt x="931" y="1734"/>
                  <a:pt x="889" y="1713"/>
                  <a:pt x="876" y="1700"/>
                </a:cubicBezTo>
                <a:cubicBezTo>
                  <a:pt x="837" y="1660"/>
                  <a:pt x="661" y="1523"/>
                  <a:pt x="613" y="1488"/>
                </a:cubicBezTo>
                <a:cubicBezTo>
                  <a:pt x="593" y="1428"/>
                  <a:pt x="620" y="1367"/>
                  <a:pt x="576" y="1300"/>
                </a:cubicBezTo>
                <a:lnTo>
                  <a:pt x="490" y="1185"/>
                </a:lnTo>
                <a:cubicBezTo>
                  <a:pt x="449" y="1226"/>
                  <a:pt x="429" y="1222"/>
                  <a:pt x="375" y="1237"/>
                </a:cubicBezTo>
                <a:cubicBezTo>
                  <a:pt x="321" y="1253"/>
                  <a:pt x="298" y="1260"/>
                  <a:pt x="237" y="1300"/>
                </a:cubicBezTo>
                <a:cubicBezTo>
                  <a:pt x="215" y="1314"/>
                  <a:pt x="187" y="1317"/>
                  <a:pt x="162" y="1325"/>
                </a:cubicBezTo>
                <a:cubicBezTo>
                  <a:pt x="150" y="1329"/>
                  <a:pt x="125" y="1337"/>
                  <a:pt x="125" y="1337"/>
                </a:cubicBezTo>
                <a:cubicBezTo>
                  <a:pt x="92" y="1272"/>
                  <a:pt x="113" y="1295"/>
                  <a:pt x="50" y="1250"/>
                </a:cubicBezTo>
                <a:cubicBezTo>
                  <a:pt x="38" y="1241"/>
                  <a:pt x="27" y="1225"/>
                  <a:pt x="12" y="1225"/>
                </a:cubicBezTo>
                <a:cubicBezTo>
                  <a:pt x="3" y="1225"/>
                  <a:pt x="4" y="1242"/>
                  <a:pt x="0" y="125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250" name="Freeform 10"/>
          <p:cNvSpPr/>
          <p:nvPr/>
        </p:nvSpPr>
        <p:spPr>
          <a:xfrm>
            <a:off x="2338388" y="3498850"/>
            <a:ext cx="2744787" cy="1470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729" h="926">
                <a:moveTo>
                  <a:pt x="113" y="250"/>
                </a:moveTo>
                <a:cubicBezTo>
                  <a:pt x="126" y="263"/>
                  <a:pt x="133" y="286"/>
                  <a:pt x="151" y="288"/>
                </a:cubicBezTo>
                <a:cubicBezTo>
                  <a:pt x="181" y="291"/>
                  <a:pt x="209" y="270"/>
                  <a:pt x="238" y="263"/>
                </a:cubicBezTo>
                <a:cubicBezTo>
                  <a:pt x="280" y="253"/>
                  <a:pt x="322" y="246"/>
                  <a:pt x="364" y="238"/>
                </a:cubicBezTo>
                <a:cubicBezTo>
                  <a:pt x="402" y="163"/>
                  <a:pt x="399" y="193"/>
                  <a:pt x="464" y="150"/>
                </a:cubicBezTo>
                <a:cubicBezTo>
                  <a:pt x="510" y="59"/>
                  <a:pt x="574" y="51"/>
                  <a:pt x="652" y="0"/>
                </a:cubicBezTo>
                <a:cubicBezTo>
                  <a:pt x="673" y="4"/>
                  <a:pt x="696" y="2"/>
                  <a:pt x="714" y="12"/>
                </a:cubicBezTo>
                <a:cubicBezTo>
                  <a:pt x="727" y="20"/>
                  <a:pt x="725" y="44"/>
                  <a:pt x="739" y="50"/>
                </a:cubicBezTo>
                <a:cubicBezTo>
                  <a:pt x="766" y="62"/>
                  <a:pt x="798" y="58"/>
                  <a:pt x="827" y="62"/>
                </a:cubicBezTo>
                <a:cubicBezTo>
                  <a:pt x="892" y="88"/>
                  <a:pt x="970" y="129"/>
                  <a:pt x="1040" y="138"/>
                </a:cubicBezTo>
                <a:cubicBezTo>
                  <a:pt x="1257" y="165"/>
                  <a:pt x="1175" y="147"/>
                  <a:pt x="1290" y="175"/>
                </a:cubicBezTo>
                <a:cubicBezTo>
                  <a:pt x="1298" y="188"/>
                  <a:pt x="1309" y="199"/>
                  <a:pt x="1315" y="213"/>
                </a:cubicBezTo>
                <a:cubicBezTo>
                  <a:pt x="1322" y="229"/>
                  <a:pt x="1312" y="257"/>
                  <a:pt x="1328" y="263"/>
                </a:cubicBezTo>
                <a:cubicBezTo>
                  <a:pt x="1345" y="270"/>
                  <a:pt x="1361" y="246"/>
                  <a:pt x="1378" y="238"/>
                </a:cubicBezTo>
                <a:cubicBezTo>
                  <a:pt x="1386" y="221"/>
                  <a:pt x="1391" y="202"/>
                  <a:pt x="1403" y="188"/>
                </a:cubicBezTo>
                <a:cubicBezTo>
                  <a:pt x="1412" y="177"/>
                  <a:pt x="1432" y="175"/>
                  <a:pt x="1440" y="163"/>
                </a:cubicBezTo>
                <a:cubicBezTo>
                  <a:pt x="1450" y="149"/>
                  <a:pt x="1437" y="119"/>
                  <a:pt x="1453" y="113"/>
                </a:cubicBezTo>
                <a:cubicBezTo>
                  <a:pt x="1508" y="91"/>
                  <a:pt x="1570" y="96"/>
                  <a:pt x="1628" y="87"/>
                </a:cubicBezTo>
                <a:cubicBezTo>
                  <a:pt x="1657" y="91"/>
                  <a:pt x="1695" y="79"/>
                  <a:pt x="1716" y="100"/>
                </a:cubicBezTo>
                <a:cubicBezTo>
                  <a:pt x="1729" y="113"/>
                  <a:pt x="1683" y="118"/>
                  <a:pt x="1666" y="125"/>
                </a:cubicBezTo>
                <a:cubicBezTo>
                  <a:pt x="1637" y="137"/>
                  <a:pt x="1609" y="143"/>
                  <a:pt x="1578" y="150"/>
                </a:cubicBezTo>
                <a:cubicBezTo>
                  <a:pt x="1566" y="158"/>
                  <a:pt x="1561" y="151"/>
                  <a:pt x="1541" y="175"/>
                </a:cubicBezTo>
                <a:cubicBezTo>
                  <a:pt x="1533" y="188"/>
                  <a:pt x="1526" y="201"/>
                  <a:pt x="1516" y="213"/>
                </a:cubicBezTo>
                <a:cubicBezTo>
                  <a:pt x="1508" y="222"/>
                  <a:pt x="1494" y="227"/>
                  <a:pt x="1490" y="238"/>
                </a:cubicBezTo>
                <a:cubicBezTo>
                  <a:pt x="1476" y="278"/>
                  <a:pt x="1484" y="325"/>
                  <a:pt x="1465" y="363"/>
                </a:cubicBezTo>
                <a:cubicBezTo>
                  <a:pt x="1460" y="372"/>
                  <a:pt x="1393" y="397"/>
                  <a:pt x="1378" y="401"/>
                </a:cubicBezTo>
                <a:cubicBezTo>
                  <a:pt x="1304" y="422"/>
                  <a:pt x="1257" y="430"/>
                  <a:pt x="1190" y="463"/>
                </a:cubicBezTo>
                <a:cubicBezTo>
                  <a:pt x="1173" y="488"/>
                  <a:pt x="1157" y="513"/>
                  <a:pt x="1140" y="538"/>
                </a:cubicBezTo>
                <a:cubicBezTo>
                  <a:pt x="1125" y="560"/>
                  <a:pt x="1090" y="555"/>
                  <a:pt x="1065" y="563"/>
                </a:cubicBezTo>
                <a:cubicBezTo>
                  <a:pt x="1052" y="567"/>
                  <a:pt x="1034" y="573"/>
                  <a:pt x="1027" y="576"/>
                </a:cubicBezTo>
                <a:cubicBezTo>
                  <a:pt x="1055" y="655"/>
                  <a:pt x="1060" y="666"/>
                  <a:pt x="1027" y="764"/>
                </a:cubicBezTo>
                <a:cubicBezTo>
                  <a:pt x="1022" y="778"/>
                  <a:pt x="1014" y="793"/>
                  <a:pt x="1002" y="801"/>
                </a:cubicBezTo>
                <a:cubicBezTo>
                  <a:pt x="988" y="811"/>
                  <a:pt x="969" y="810"/>
                  <a:pt x="952" y="814"/>
                </a:cubicBezTo>
                <a:cubicBezTo>
                  <a:pt x="887" y="911"/>
                  <a:pt x="932" y="898"/>
                  <a:pt x="852" y="864"/>
                </a:cubicBezTo>
                <a:cubicBezTo>
                  <a:pt x="840" y="859"/>
                  <a:pt x="827" y="855"/>
                  <a:pt x="814" y="851"/>
                </a:cubicBezTo>
                <a:cubicBezTo>
                  <a:pt x="802" y="855"/>
                  <a:pt x="788" y="857"/>
                  <a:pt x="777" y="864"/>
                </a:cubicBezTo>
                <a:cubicBezTo>
                  <a:pt x="759" y="874"/>
                  <a:pt x="746" y="892"/>
                  <a:pt x="727" y="901"/>
                </a:cubicBezTo>
                <a:cubicBezTo>
                  <a:pt x="703" y="913"/>
                  <a:pt x="652" y="926"/>
                  <a:pt x="652" y="926"/>
                </a:cubicBezTo>
                <a:cubicBezTo>
                  <a:pt x="511" y="891"/>
                  <a:pt x="362" y="908"/>
                  <a:pt x="226" y="864"/>
                </a:cubicBezTo>
                <a:cubicBezTo>
                  <a:pt x="193" y="747"/>
                  <a:pt x="218" y="801"/>
                  <a:pt x="151" y="701"/>
                </a:cubicBezTo>
                <a:cubicBezTo>
                  <a:pt x="144" y="690"/>
                  <a:pt x="147" y="672"/>
                  <a:pt x="138" y="663"/>
                </a:cubicBezTo>
                <a:cubicBezTo>
                  <a:pt x="129" y="654"/>
                  <a:pt x="113" y="655"/>
                  <a:pt x="101" y="651"/>
                </a:cubicBezTo>
                <a:cubicBezTo>
                  <a:pt x="31" y="625"/>
                  <a:pt x="15" y="636"/>
                  <a:pt x="0" y="601"/>
                </a:cubicBezTo>
                <a:cubicBezTo>
                  <a:pt x="31" y="544"/>
                  <a:pt x="79" y="477"/>
                  <a:pt x="101" y="413"/>
                </a:cubicBezTo>
                <a:cubicBezTo>
                  <a:pt x="86" y="408"/>
                  <a:pt x="18" y="389"/>
                  <a:pt x="13" y="375"/>
                </a:cubicBezTo>
                <a:cubicBezTo>
                  <a:pt x="7" y="357"/>
                  <a:pt x="29" y="341"/>
                  <a:pt x="38" y="325"/>
                </a:cubicBezTo>
                <a:cubicBezTo>
                  <a:pt x="59" y="288"/>
                  <a:pt x="86" y="280"/>
                  <a:pt x="113" y="250"/>
                </a:cubicBezTo>
                <a:close/>
              </a:path>
            </a:pathLst>
          </a:custGeom>
          <a:solidFill>
            <a:srgbClr val="FF00FF">
              <a:alpha val="100000"/>
            </a:srgbClr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251" name="Text Box 11"/>
          <p:cNvSpPr txBox="1"/>
          <p:nvPr/>
        </p:nvSpPr>
        <p:spPr>
          <a:xfrm>
            <a:off x="2895600" y="457200"/>
            <a:ext cx="3505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 glo Xắc xông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(Anh)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4495800" y="3078163"/>
            <a:ext cx="3505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Gốt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(Italia)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1981200" y="3581400"/>
            <a:ext cx="3505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Gốt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(Tây Ban Nha)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2971800" y="2057400"/>
            <a:ext cx="3505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Phơ- răng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(Pháp)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AutoShape 15"/>
          <p:cNvSpPr/>
          <p:nvPr/>
        </p:nvSpPr>
        <p:spPr>
          <a:xfrm>
            <a:off x="5029200" y="16002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56" name="AutoShape 16"/>
          <p:cNvSpPr/>
          <p:nvPr/>
        </p:nvSpPr>
        <p:spPr>
          <a:xfrm rot="-5578887">
            <a:off x="3624263" y="180498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57" name="AutoShape 17"/>
          <p:cNvSpPr/>
          <p:nvPr/>
        </p:nvSpPr>
        <p:spPr>
          <a:xfrm rot="-3566642">
            <a:off x="3606800" y="3130550"/>
            <a:ext cx="847725" cy="261938"/>
          </a:xfrm>
          <a:prstGeom prst="leftArrow">
            <a:avLst>
              <a:gd name="adj1" fmla="val 50000"/>
              <a:gd name="adj2" fmla="val 80908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58" name="AutoShape 18"/>
          <p:cNvSpPr/>
          <p:nvPr/>
        </p:nvSpPr>
        <p:spPr>
          <a:xfrm rot="8559039">
            <a:off x="4595813" y="506888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59" name="AutoShape 19"/>
          <p:cNvSpPr/>
          <p:nvPr/>
        </p:nvSpPr>
        <p:spPr>
          <a:xfrm rot="-1266966">
            <a:off x="7286625" y="292576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60" name="AutoShape 20"/>
          <p:cNvSpPr/>
          <p:nvPr/>
        </p:nvSpPr>
        <p:spPr>
          <a:xfrm rot="-5400000">
            <a:off x="8983663" y="358616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61" name="AutoShape 21"/>
          <p:cNvSpPr/>
          <p:nvPr/>
        </p:nvSpPr>
        <p:spPr>
          <a:xfrm rot="9316201">
            <a:off x="2251075" y="5222875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62" name="AutoShape 22"/>
          <p:cNvSpPr/>
          <p:nvPr/>
        </p:nvSpPr>
        <p:spPr>
          <a:xfrm rot="8558594">
            <a:off x="5694363" y="5538788"/>
            <a:ext cx="911225" cy="142875"/>
          </a:xfrm>
          <a:prstGeom prst="leftArrow">
            <a:avLst>
              <a:gd name="adj1" fmla="val 50000"/>
              <a:gd name="adj2" fmla="val 82172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63" name="AutoShape 23"/>
          <p:cNvSpPr/>
          <p:nvPr/>
        </p:nvSpPr>
        <p:spPr>
          <a:xfrm rot="-1266966">
            <a:off x="6027738" y="250983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64" name="AutoShape 24"/>
          <p:cNvSpPr/>
          <p:nvPr/>
        </p:nvSpPr>
        <p:spPr>
          <a:xfrm rot="5884503">
            <a:off x="5519738" y="419893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6824663" y="0"/>
            <a:ext cx="4384675" cy="6237288"/>
          </a:xfrm>
          <a:prstGeom prst="curvedLef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V, các tộc người Giéc-man xâm chiếm tiêu diệt đế quốc Rô-ma</a:t>
            </a:r>
            <a:b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x-none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0254" grpId="0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-161925"/>
            <a:ext cx="12072937" cy="701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-242887"/>
            <a:ext cx="4986338" cy="666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3"/>
          <p:cNvSpPr/>
          <p:nvPr/>
        </p:nvSpPr>
        <p:spPr>
          <a:xfrm>
            <a:off x="982663" y="908050"/>
            <a:ext cx="6337300" cy="302577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lãnh thổ của đế quốc Rô-ma, người Giéc-man đã l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vi-VN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Phông nền powerpoint bảng x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-77787"/>
            <a:ext cx="6981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7663" y="1011238"/>
            <a:ext cx="661193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V, người Giéc-man 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phương Bắc tràn xuống xâm chiếm đế quốc Rô-ma.</a:t>
            </a:r>
            <a:endParaRPr lang="vi-VN" alt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Giéc-man còn chiếm hữu ruộng đất của chủ nô Rô-ma rồi chia cho nhau.</a:t>
            </a:r>
            <a:endParaRPr lang="en-US" altLang="vi-VN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Phông nền powerpoint bảng x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63500"/>
            <a:ext cx="5080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248525" y="1427163"/>
            <a:ext cx="4535488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Xã hội: 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2 giai cấp mới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Lãnh chúa phong kiến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(tướng lĩnh, quý tộc)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Nông nô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(nô lệ, nông dân)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phong kiến được hình thành.</a:t>
            </a:r>
            <a:endParaRPr lang="en-US" altLang="vi-VN" sz="28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9963" y="749300"/>
            <a:ext cx="46767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xã hội:</a:t>
            </a:r>
            <a:endParaRPr lang="vi-VN" altLang="vi-VN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84225" y="1970088"/>
            <a:ext cx="6251575" cy="40227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Những việc làm của người Giéc man có tác động như thế nào đến sự hình thành xã hội phong kiến Tây Âu?</a:t>
            </a:r>
            <a:br>
              <a:rPr lang="vi-VN" altLang="x-none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vi-VN" altLang="x-none" sz="3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47663" y="-28575"/>
            <a:ext cx="6396038" cy="93503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Sự hình thành xã hội phong kiến ở châu Âu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charRg st="2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3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charRg st="3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charRg st="3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charRg st="3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charRg st="31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05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charRg st="105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charRg st="105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17" grpId="0" bldLvl="0" animBg="1"/>
      <p:bldP spid="1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châu Âu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60" y="1825625"/>
            <a:ext cx="9730740" cy="4351655"/>
          </a:xfrm>
        </p:spPr>
        <p:txBody>
          <a:bodyPr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Cuối TK V, người giéc-man từ phương Bắc tràn xuống xâm chiếm đế quốc Rô-ma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Người giéc-man còn chiếm hữu ruộng đất của chủ nô Rô-ma rồi chia cho nhau.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 Xã hội: Xuất hiện 2 giai cấp mới: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 Lãnh chúa  phong kiến (  tướng lĩnh, quý tộc)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 Nông nô ( nô lệ, nông dân)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4950" y="133540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012"/>
            <a:ext cx="12192000" cy="695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Left-Right Arrow 1"/>
          <p:cNvSpPr/>
          <p:nvPr/>
        </p:nvSpPr>
        <p:spPr>
          <a:xfrm>
            <a:off x="3071813" y="-100012"/>
            <a:ext cx="5545138" cy="10795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vi-VN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Lãnh địa phong kiến</a:t>
            </a:r>
            <a:endParaRPr lang="vi-VN" altLang="x-none" sz="36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2950"/>
            <a:ext cx="12039600" cy="331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250"/>
            <a:ext cx="12192000" cy="297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2"/>
          <p:cNvSpPr/>
          <p:nvPr/>
        </p:nvSpPr>
        <p:spPr>
          <a:xfrm>
            <a:off x="4079875" y="1196975"/>
            <a:ext cx="4824413" cy="419258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449580">
              <a:spcBef>
                <a:spcPts val="275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Em hiểu như thế nào là lãnh địa phong kiến?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 descr="Phông nền powerpoint bảng xa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837" y="-117475"/>
            <a:ext cx="12192000" cy="406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4963" y="0"/>
            <a:ext cx="11306175" cy="341630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36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a.Khái niệm:</a:t>
            </a:r>
            <a:endParaRPr lang="vi-VN" altLang="x-none" sz="36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Những vùng đất đai rộng lớn </a:t>
            </a:r>
            <a: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mà </a:t>
            </a:r>
            <a:r>
              <a:rPr lang="vi-VN" altLang="x-none" sz="3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các quý tộc chiếm đoạt được</a:t>
            </a:r>
            <a: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đã nhanh chóng </a:t>
            </a:r>
            <a:r>
              <a:rPr lang="vi-VN" altLang="x-none" sz="3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bị họ biến thành khu đất riêng </a:t>
            </a:r>
            <a: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của mình gọi là </a:t>
            </a:r>
            <a:r>
              <a:rPr lang="vi-VN" altLang="x-none" sz="3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lãnh địa phong kiến</a:t>
            </a:r>
            <a: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 Mỗi lãnh chúa phong kiến đều có một lãnh địa riêng.</a:t>
            </a:r>
            <a:br>
              <a:rPr lang="vi-VN" altLang="x-none" sz="36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 descr="C:\Users\Admin\Desktop\z2064736504422_c3d938d8fb2eba163cd54af0c51ceec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0" y="-134937"/>
            <a:ext cx="12192000" cy="712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Plaque 9"/>
          <p:cNvSpPr/>
          <p:nvPr/>
        </p:nvSpPr>
        <p:spPr>
          <a:xfrm>
            <a:off x="1008063" y="5481638"/>
            <a:ext cx="10968038" cy="1484313"/>
          </a:xfrm>
          <a:prstGeom prst="plaqu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2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Đời sống trong lãnh địa diễn ra như thế nào?</a:t>
            </a:r>
            <a:endParaRPr lang="vi-VN" altLang="x-none" sz="32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 descr="Phông nền powerpoint bảng xa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2820988"/>
            <a:ext cx="12095162" cy="409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TextBox 11"/>
          <p:cNvSpPr txBox="1"/>
          <p:nvPr/>
        </p:nvSpPr>
        <p:spPr>
          <a:xfrm>
            <a:off x="550863" y="-138112"/>
            <a:ext cx="110902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963" y="2703513"/>
            <a:ext cx="6192838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b="1" i="1" dirty="0">
                <a:latin typeface="Arial" panose="020B0604020202020204" pitchFamily="34" charset="0"/>
              </a:rPr>
              <a:t> </a:t>
            </a:r>
            <a:r>
              <a:rPr lang="vi-VN" altLang="x-none" sz="36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b.Đời sống trong lãnh địa</a:t>
            </a:r>
            <a:r>
              <a:rPr lang="vi-VN" altLang="x-none" b="1" i="1" dirty="0">
                <a:latin typeface="Arial" panose="020B0604020202020204" pitchFamily="34" charset="0"/>
              </a:rPr>
              <a:t>:</a:t>
            </a: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050" y="3216275"/>
            <a:ext cx="5748338" cy="353853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Lãnh chúa: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Xây dựng những pháo đài kiên cố, 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Phần đất đai ở xung quanh lâu đài lãnh chúa giao cho nông nô sử dụng và thu tô, thuế.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 Các lãnh chúa thì không bao giờ phải lao động,. Họ đối xử tàn nhẫn với nông nô.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2263" y="3163888"/>
            <a:ext cx="4968875" cy="338455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Nông nô: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Phải nộp tô rất nặng, có khi tới 1/2 sản phẩm thu được.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Nộp nhiều thứ thuế khác như thuế thân, thuế cưới xin, thuế thừa kế tài sản,... 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Bị lãnh chúa đối xử tàn nhẫn.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6172200" y="2771775"/>
            <a:ext cx="500063" cy="4221163"/>
          </a:xfrm>
          <a:prstGeom prst="upDownArrow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3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charRg st="13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" grpId="0" bldLvl="0" animBg="1"/>
      <p:bldP spid="10" grpId="1" bldLvl="0" animBg="1"/>
      <p:bldP spid="14" grpId="0"/>
      <p:bldP spid="15" grpId="0"/>
      <p:bldP spid="17" grpId="0"/>
      <p:bldP spid="1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4511</Words>
  <Application>WPS Presentation</Application>
  <PresentationFormat>Widescreen</PresentationFormat>
  <Paragraphs>194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等线</vt:lpstr>
      <vt:lpstr>Microsoft YaHei</vt:lpstr>
      <vt:lpstr>Arial Unicode MS</vt:lpstr>
      <vt:lpstr>Arial Unicode MS</vt:lpstr>
      <vt:lpstr>Calibri Light</vt:lpstr>
      <vt:lpstr>Calibri</vt:lpstr>
      <vt:lpstr>Office Theme</vt:lpstr>
      <vt:lpstr>PowerPoint 演示文稿</vt:lpstr>
      <vt:lpstr>NỘI QUY LỚP HỌC ONLINE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Sự hình thành xã hội phong kiến châu Âu</vt:lpstr>
      <vt:lpstr>PowerPoint 演示文稿</vt:lpstr>
      <vt:lpstr>PowerPoint 演示文稿</vt:lpstr>
      <vt:lpstr>PowerPoint 演示文稿</vt:lpstr>
      <vt:lpstr>2. Lãnh địa phong Kiến</vt:lpstr>
      <vt:lpstr>PowerPoint 演示文稿</vt:lpstr>
      <vt:lpstr>Nguyên nhân xuất hiện thành thị trung đại?</vt:lpstr>
      <vt:lpstr>PowerPoint 演示文稿</vt:lpstr>
      <vt:lpstr>3. Sự xuất hiện các thành thị trung đại</vt:lpstr>
      <vt:lpstr>PowerPoint 演示文稿</vt:lpstr>
      <vt:lpstr>Củng cố kiến thức</vt:lpstr>
      <vt:lpstr>                           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ACER</cp:lastModifiedBy>
  <cp:revision>13</cp:revision>
  <dcterms:created xsi:type="dcterms:W3CDTF">2021-08-21T07:40:00Z</dcterms:created>
  <dcterms:modified xsi:type="dcterms:W3CDTF">2021-09-05T06:17:36Z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