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87" r:id="rId2"/>
    <p:sldId id="284" r:id="rId3"/>
    <p:sldId id="266" r:id="rId4"/>
    <p:sldId id="267" r:id="rId5"/>
    <p:sldId id="268" r:id="rId6"/>
    <p:sldId id="269" r:id="rId7"/>
    <p:sldId id="270" r:id="rId8"/>
    <p:sldId id="286" r:id="rId9"/>
    <p:sldId id="288" r:id="rId10"/>
    <p:sldId id="276" r:id="rId11"/>
    <p:sldId id="277" r:id="rId12"/>
    <p:sldId id="274" r:id="rId13"/>
    <p:sldId id="289" r:id="rId14"/>
    <p:sldId id="278" r:id="rId15"/>
    <p:sldId id="285" r:id="rId16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9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838" autoAdjust="0"/>
    <p:restoredTop sz="94660"/>
  </p:normalViewPr>
  <p:slideViewPr>
    <p:cSldViewPr>
      <p:cViewPr>
        <p:scale>
          <a:sx n="64" d="100"/>
          <a:sy n="64" d="100"/>
        </p:scale>
        <p:origin x="-1596" y="-6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0231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92690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0681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B4FD0-BBB7-4B16-981F-F780DE3D631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69767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2427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3897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0211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6020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4600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0037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2498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75363-077D-46A8-BC22-14EF5AC197EF}" type="datetimeFigureOut">
              <a:rPr lang="vi-VN" smtClean="0"/>
              <a:pPr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30C82-33B2-43B5-B0A3-26D5ECB8AEB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2466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image" Target="../media/image16.jpeg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My%20Documents\My%20Music\a.wav" TargetMode="External"/><Relationship Id="rId1" Type="http://schemas.openxmlformats.org/officeDocument/2006/relationships/audio" Target="file:///C:\My%20Documents\My%20Music\dem%20sao%20ngan.wav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microsoft.com/office/2007/relationships/media" Target="../media/media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5697" y="573528"/>
            <a:ext cx="7196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ÂM NHẠC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OA19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76" y="1505596"/>
            <a:ext cx="2921748" cy="36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7" y="-20538"/>
            <a:ext cx="1630731" cy="1188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326" y="3686175"/>
            <a:ext cx="2352675" cy="1457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3" y="1869672"/>
            <a:ext cx="2390775" cy="1435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3364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525"/>
    </mc:Choice>
    <mc:Fallback>
      <p:transition spd="slow" advTm="14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7" y="1285511"/>
            <a:ext cx="2344877" cy="505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496" y="25625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9702"/>
            <a:ext cx="878497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97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5496" y="195487"/>
            <a:ext cx="2240310" cy="9361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9582"/>
            <a:ext cx="87129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17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480"/>
            <a:ext cx="8229600" cy="857250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4400" dirty="0">
              <a:ln w="0"/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03007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Moderato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203598"/>
            <a:ext cx="8784976" cy="312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715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480"/>
            <a:ext cx="8686800" cy="85725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b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CA" sz="3200" b="1" dirty="0" err="1" smtClean="0"/>
              <a:t>nốt</a:t>
            </a:r>
            <a:r>
              <a:rPr lang="en-CA" sz="3200" b="1" dirty="0" smtClean="0"/>
              <a:t> </a:t>
            </a:r>
            <a:r>
              <a:rPr lang="en-CA" sz="3200" b="1" dirty="0" err="1"/>
              <a:t>nhạc</a:t>
            </a:r>
            <a:r>
              <a:rPr lang="en-CA" sz="3200" b="1" dirty="0"/>
              <a:t> </a:t>
            </a:r>
            <a:r>
              <a:rPr lang="en-CA" sz="3200" b="1" dirty="0" err="1"/>
              <a:t>theo</a:t>
            </a:r>
            <a:r>
              <a:rPr lang="en-CA" sz="3200" b="1" dirty="0"/>
              <a:t>  (PP </a:t>
            </a:r>
            <a:r>
              <a:rPr lang="en-CA" sz="3200" b="1" dirty="0" err="1" smtClean="0"/>
              <a:t>Kodayly</a:t>
            </a:r>
            <a:r>
              <a:rPr lang="vi-VN" sz="3200" b="1" dirty="0"/>
              <a:t>)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3296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Moderato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Ảnh 12" descr="C:\Users\84367\OneDrive\Máy tính\kí hiệu bàn tay r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8987" y="2124170"/>
            <a:ext cx="345493" cy="21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579" y="2168684"/>
            <a:ext cx="237622" cy="1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Ảnh 9" descr="C:\Users\84367\OneDrive\Máy tính\kí hiệu bàn tay s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902" y="3650585"/>
            <a:ext cx="264517" cy="14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980" y="2155905"/>
            <a:ext cx="238668" cy="1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̉nh 9" descr="C:\Users\84367\OneDrive\Máy tính\kí hiệu bàn tay s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6747" y="3616233"/>
            <a:ext cx="243637" cy="13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̉nh 9" descr="C:\Users\84367\OneDrive\Máy tính\kí hiệu bàn tay s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1663" y="2142103"/>
            <a:ext cx="309955" cy="1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̉nh 11" descr="C:\Users\84367\OneDrive\Máy tính\kí hiệu bàn tay 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5868" y="2137596"/>
            <a:ext cx="251723" cy="17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̉nh 11" descr="C:\Users\84367\OneDrive\Máy tính\kí hiệu bàn tay 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7730" y="2106375"/>
            <a:ext cx="326580" cy="27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192" y="2150740"/>
            <a:ext cx="305502" cy="1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167358"/>
            <a:ext cx="281059" cy="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89678"/>
            <a:ext cx="8856983" cy="8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2776" y="2148436"/>
            <a:ext cx="238668" cy="1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̉nh 9" descr="C:\Users\84367\OneDrive\Máy tính\kí hiệu bàn tay s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0429" y="2175839"/>
            <a:ext cx="309955" cy="1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7934" y="2219694"/>
            <a:ext cx="281059" cy="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0738" y="2253280"/>
            <a:ext cx="238668" cy="1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2094" y="2216877"/>
            <a:ext cx="281059" cy="1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Ảnh 9" descr="C:\Users\84367\OneDrive\Máy tính\kí hiệu bàn tay s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1287" y="2198332"/>
            <a:ext cx="227226" cy="12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Ảnh 12" descr="C:\Users\84367\OneDrive\Máy tính\kí hiệu bàn tay r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989" y="2118309"/>
            <a:ext cx="282074" cy="17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3225" y="2026834"/>
            <a:ext cx="305502" cy="1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Ảnh 12" descr="C:\Users\84367\OneDrive\Máy tính\kí hiệu bàn tay r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4616" y="2029899"/>
            <a:ext cx="233686" cy="23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Ảnh 11" descr="C:\Users\84367\OneDrive\Máy tính\kí hiệu bàn tay 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1953" y="2060793"/>
            <a:ext cx="251723" cy="17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43758"/>
            <a:ext cx="871296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4765" y="3650586"/>
            <a:ext cx="305502" cy="1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Ảnh 12" descr="C:\Users\84367\OneDrive\Máy tính\kí hiệu bàn tay r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1387" y="3624537"/>
            <a:ext cx="345493" cy="21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Ảnh 11" descr="C:\Users\84367\OneDrive\Máy tính\kí hiệu bàn tay 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379" y="3615643"/>
            <a:ext cx="264161" cy="2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2004" y="3657460"/>
            <a:ext cx="23642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902" y="3650585"/>
            <a:ext cx="238668" cy="1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274" y="3615643"/>
            <a:ext cx="237622" cy="1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029" y="3611828"/>
            <a:ext cx="238668" cy="1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380" y="3626653"/>
            <a:ext cx="235614" cy="1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884" y="3657533"/>
            <a:ext cx="238668" cy="1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Ảnh 8" descr="C:\Users\84367\OneDrive\Máy tính\kí hiệu bàn tay l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964" y="3641679"/>
            <a:ext cx="281059" cy="1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Ảnh 9" descr="C:\Users\84367\OneDrive\Máy tính\kí hiệu bàn tay s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707" y="3663913"/>
            <a:ext cx="227226" cy="12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Ảnh 11" descr="C:\Users\84367\OneDrive\Máy tính\kí hiệu bàn tay 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714" y="3696058"/>
            <a:ext cx="251723" cy="17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Ảnh 12" descr="C:\Users\84367\OneDrive\Máy tính\kí hiệu bàn tay r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3661" y="3666287"/>
            <a:ext cx="282074" cy="17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Ảnh 11" descr="C:\Users\84367\OneDrive\Máy tính\kí hiệu bàn tay 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3225" y="3649415"/>
            <a:ext cx="251723" cy="17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Ảnh 12" descr="C:\Users\84367\OneDrive\Máy tính\kí hiệu bàn tay r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9599" y="3641679"/>
            <a:ext cx="233686" cy="23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Ảnh 6" descr="C:\Users\84367\OneDrive\Máy tính\kí hiệu bàn tay đ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8671" y="3680269"/>
            <a:ext cx="305502" cy="1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55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dem sao ngan.wav">
            <a:hlinkClick r:id="" action="ppaction://media"/>
            <a:extLst>
              <a:ext uri="{FF2B5EF4-FFF2-40B4-BE49-F238E27FC236}">
                <a16:creationId xmlns="" xmlns:a16="http://schemas.microsoft.com/office/drawing/2014/main" id="{33E545BD-9062-48B7-BE24-076CFF60170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8635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a.wav">
            <a:hlinkClick r:id="" action="ppaction://media"/>
            <a:extLst>
              <a:ext uri="{FF2B5EF4-FFF2-40B4-BE49-F238E27FC236}">
                <a16:creationId xmlns="" xmlns:a16="http://schemas.microsoft.com/office/drawing/2014/main" id="{B7F425F5-1753-4164-91E9-71C7B77AA99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08635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5375">
            <a:extLst>
              <a:ext uri="{FF2B5EF4-FFF2-40B4-BE49-F238E27FC236}">
                <a16:creationId xmlns="" xmlns:a16="http://schemas.microsoft.com/office/drawing/2014/main" id="{914ABF1A-1399-4F34-AE99-EBED4AA5C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86300"/>
            <a:ext cx="3543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">
            <a:extLst>
              <a:ext uri="{FF2B5EF4-FFF2-40B4-BE49-F238E27FC236}">
                <a16:creationId xmlns="" xmlns:a16="http://schemas.microsoft.com/office/drawing/2014/main" id="{EF44A89F-C768-49AB-8E09-547CCEBE5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0100"/>
            <a:ext cx="2484438" cy="31432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9525" cap="flat" cmpd="sng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>
              <a:defRPr/>
            </a:pPr>
            <a:endParaRPr lang="en-US" sz="4000">
              <a:latin typeface="VNI-Times" pitchFamily="2" charset="0"/>
              <a:cs typeface="Arial" charset="0"/>
            </a:endParaRPr>
          </a:p>
        </p:txBody>
      </p:sp>
      <p:sp>
        <p:nvSpPr>
          <p:cNvPr id="37894" name="WordArt 3">
            <a:extLst>
              <a:ext uri="{FF2B5EF4-FFF2-40B4-BE49-F238E27FC236}">
                <a16:creationId xmlns="" xmlns:a16="http://schemas.microsoft.com/office/drawing/2014/main" id="{D966DEDE-1F2D-4BDF-8E8F-C4AD06DB46F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536575" y="1257300"/>
            <a:ext cx="1524000" cy="2343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gradFill rotWithShape="1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prstShdw prst="shdw17" dist="17961" dir="13500000">
                    <a:srgbClr val="991F5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</a:p>
          <a:p>
            <a:pPr algn="ctr"/>
            <a:r>
              <a:rPr lang="vi-VN" b="1" kern="10">
                <a:gradFill rotWithShape="1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prstShdw prst="shdw17" dist="17961" dir="13500000">
                    <a:srgbClr val="991F5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DẪN</a:t>
            </a:r>
          </a:p>
          <a:p>
            <a:pPr algn="ctr"/>
            <a:r>
              <a:rPr lang="vi-VN" b="1" kern="10">
                <a:gradFill rotWithShape="1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prstShdw prst="shdw17" dist="17961" dir="13500000">
                    <a:srgbClr val="991F5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</a:p>
          <a:p>
            <a:pPr algn="ctr"/>
            <a:r>
              <a:rPr lang="vi-VN" b="1" kern="10">
                <a:gradFill rotWithShape="1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prstShdw prst="shdw17" dist="17961" dir="13500000">
                    <a:srgbClr val="991F5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</a:p>
          <a:p>
            <a:pPr algn="ctr"/>
            <a:r>
              <a:rPr lang="vi-VN" b="1" kern="10">
                <a:gradFill rotWithShape="1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prstShdw prst="shdw17" dist="17961" dir="13500000">
                    <a:srgbClr val="991F5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AU" b="1" kern="10">
              <a:gradFill rotWithShape="1">
                <a:gsLst>
                  <a:gs pos="0">
                    <a:srgbClr val="3366FF"/>
                  </a:gs>
                  <a:gs pos="12500">
                    <a:srgbClr val="01A78F"/>
                  </a:gs>
                  <a:gs pos="25000">
                    <a:srgbClr val="FFFF00"/>
                  </a:gs>
                  <a:gs pos="37500">
                    <a:srgbClr val="FF6633"/>
                  </a:gs>
                  <a:gs pos="50000">
                    <a:srgbClr val="FF3399"/>
                  </a:gs>
                  <a:gs pos="62500">
                    <a:srgbClr val="FF6633"/>
                  </a:gs>
                  <a:gs pos="75000">
                    <a:srgbClr val="FFFF00"/>
                  </a:gs>
                  <a:gs pos="87500">
                    <a:srgbClr val="01A78F"/>
                  </a:gs>
                  <a:gs pos="100000">
                    <a:srgbClr val="3366FF"/>
                  </a:gs>
                </a:gsLst>
                <a:lin ang="5400000" scaled="1"/>
              </a:gradFill>
              <a:effectLst>
                <a:prstShdw prst="shdw17" dist="17961" dir="13500000">
                  <a:srgbClr val="991F5C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="" xmlns:a16="http://schemas.microsoft.com/office/drawing/2014/main" id="{D08DBCDC-3456-49F2-A7DB-CB02A07F6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6" y="778669"/>
            <a:ext cx="6537325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eaLnBrk="1" hangingPunct="1">
              <a:buFontTx/>
              <a:buChar char="-"/>
              <a:defRPr/>
            </a:pPr>
            <a:endParaRPr lang="vi-VN" altLang="en-US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Char char="-"/>
              <a:defRPr/>
            </a:pPr>
            <a:endParaRPr lang="vi-VN" alt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Char char="-"/>
              <a:defRPr/>
            </a:pPr>
            <a:r>
              <a:rPr lang="en-US" altLang="en-US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thuộc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vi-VN" alt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Hò ba lý</a:t>
            </a:r>
            <a:r>
              <a:rPr lang="en-US" alt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3399"/>
              </a:solidFill>
              <a:cs typeface="Times New Roman" panose="02020603050405020304" pitchFamily="18" charset="0"/>
            </a:endParaRPr>
          </a:p>
        </p:txBody>
      </p:sp>
      <p:sp>
        <p:nvSpPr>
          <p:cNvPr id="37896" name="Text Box 5">
            <a:extLst>
              <a:ext uri="{FF2B5EF4-FFF2-40B4-BE49-F238E27FC236}">
                <a16:creationId xmlns="" xmlns:a16="http://schemas.microsoft.com/office/drawing/2014/main" id="{898B1E35-BA9E-43E3-938D-1384CDA8D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45" y="2052377"/>
            <a:ext cx="6680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Tx/>
              <a:buChar char="-"/>
            </a:pP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Phần Thường thức Âm nhạc : Tìm hiểu nghệ nhân Hà Thị Cầu.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Tx/>
              <a:buChar char="-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67479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357504"/>
            <a:ext cx="8712968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vi-VN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b="1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u="sng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u="sng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42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539"/>
    </mc:Choice>
    <mc:Fallback>
      <p:transition spd="slow" advTm="2753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630"/>
            <a:ext cx="8229600" cy="857250"/>
          </a:xfrm>
        </p:spPr>
        <p:txBody>
          <a:bodyPr/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ĐỌC NHẠC SỐ </a:t>
            </a:r>
            <a:r>
              <a:rPr lang="vi-VN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457200" y="1607337"/>
            <a:ext cx="8043890" cy="589364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</a:t>
            </a:r>
            <a:endParaRPr kumimoji="0" lang="vi-VN" sz="1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915566"/>
            <a:ext cx="8928992" cy="39604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20538"/>
            <a:ext cx="6624736" cy="9906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8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896" y="789552"/>
            <a:ext cx="8229600" cy="530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vi-VN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496" y="1320328"/>
            <a:ext cx="9108504" cy="3823172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12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en-US" sz="11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1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1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1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1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1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1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1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1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1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11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1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1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11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11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vi-VN" sz="1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48" y="-20538"/>
            <a:ext cx="4500594" cy="367343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chemeClr val="tx2"/>
                </a:solidFill>
              </a:rPr>
              <a:t>Bài</a:t>
            </a:r>
            <a:r>
              <a:rPr lang="en-US" sz="4000" dirty="0" smtClean="0">
                <a:solidFill>
                  <a:schemeClr val="tx2"/>
                </a:solidFill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</a:rPr>
              <a:t>đọc</a:t>
            </a:r>
            <a:r>
              <a:rPr lang="en-US" sz="4000" dirty="0" smtClean="0">
                <a:solidFill>
                  <a:schemeClr val="tx2"/>
                </a:solidFill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</a:rPr>
              <a:t>nhạc</a:t>
            </a:r>
            <a:r>
              <a:rPr lang="en-US" sz="4000" dirty="0" smtClean="0">
                <a:solidFill>
                  <a:schemeClr val="tx2"/>
                </a:solidFill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</a:rPr>
              <a:t>số</a:t>
            </a:r>
            <a:r>
              <a:rPr lang="en-US" sz="4000" dirty="0" smtClean="0">
                <a:solidFill>
                  <a:schemeClr val="tx2"/>
                </a:solidFill>
              </a:rPr>
              <a:t> </a:t>
            </a:r>
            <a:r>
              <a:rPr lang="vi-VN" sz="4000" dirty="0" smtClean="0">
                <a:solidFill>
                  <a:schemeClr val="tx2"/>
                </a:solidFill>
              </a:rPr>
              <a:t>5</a:t>
            </a:r>
            <a:endParaRPr lang="vi-VN" sz="4000" dirty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486" y="107140"/>
            <a:ext cx="3779134" cy="49767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2/4.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chia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Cao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C,D,E,G,A,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đen chấm dôi.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15566"/>
            <a:ext cx="48965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95515"/>
            <a:ext cx="4819976" cy="134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457200"/>
            <a:ext cx="6849808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ĐỌC GAM ĐÔ TRƯỞNG</a:t>
            </a:r>
            <a:endParaRPr lang="vi-VN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b="45098"/>
          <a:stretch/>
        </p:blipFill>
        <p:spPr bwMode="auto">
          <a:xfrm>
            <a:off x="0" y="1653648"/>
            <a:ext cx="8964488" cy="2160240"/>
          </a:xfrm>
          <a:prstGeom prst="rect">
            <a:avLst/>
          </a:prstGeom>
          <a:noFill/>
        </p:spPr>
      </p:pic>
      <p:pic>
        <p:nvPicPr>
          <p:cNvPr id="5" name="Cdurd nguoc lạ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20991" y="1143000"/>
            <a:ext cx="406400" cy="304800"/>
          </a:xfrm>
          <a:prstGeom prst="rect">
            <a:avLst/>
          </a:prstGeom>
        </p:spPr>
      </p:pic>
      <p:pic>
        <p:nvPicPr>
          <p:cNvPr id="6" name="Cdu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7624" y="1348848"/>
            <a:ext cx="4064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2283718"/>
            <a:ext cx="7200800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480"/>
            <a:ext cx="8229600" cy="857250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n w="0"/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218673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Moderato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987574"/>
            <a:ext cx="835292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0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4" name="Bài đọc nhạc số 5 - LỚP 6 - Nhanh - Chân trời sáng tạo - Giaoviennhac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1370013"/>
            <a:ext cx="7920879" cy="3262312"/>
          </a:xfrm>
        </p:spPr>
      </p:pic>
    </p:spTree>
    <p:extLst>
      <p:ext uri="{BB962C8B-B14F-4D97-AF65-F5344CB8AC3E}">
        <p14:creationId xmlns:p14="http://schemas.microsoft.com/office/powerpoint/2010/main" xmlns="" val="238389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232</Words>
  <Application>Microsoft Office PowerPoint</Application>
  <PresentationFormat>On-screen Show (16:9)</PresentationFormat>
  <Paragraphs>42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BÀI ĐỌC NHẠC SỐ 5</vt:lpstr>
      <vt:lpstr>Hình thành kiến thức mới:</vt:lpstr>
      <vt:lpstr>Bài đọc nhạc số 5</vt:lpstr>
      <vt:lpstr> ĐỌC GAM ĐÔ TRƯỞNG</vt:lpstr>
      <vt:lpstr> Luyện đọc âm hình tiết tấu</vt:lpstr>
      <vt:lpstr>Nghe mẫu.</vt:lpstr>
      <vt:lpstr>Nghe mẫu.</vt:lpstr>
      <vt:lpstr>Slide 10</vt:lpstr>
      <vt:lpstr>Slide 11</vt:lpstr>
      <vt:lpstr>Ghép nhạc cả bài</vt:lpstr>
      <vt:lpstr>Slide 13</vt:lpstr>
      <vt:lpstr>Bài đọc nhạc số 5 Đọc nốt nhạc theo  (PP Kodayly)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6:  Ôn bài hát: Tiếng chuông và ngọn cờ Lý thuyết âm nhạc: Kí hiệu cơ bản bằng chữ cái Đọc nhạc: Bài đọc nhạc số 2</dc:title>
  <dc:creator>Asus</dc:creator>
  <cp:lastModifiedBy>Admin</cp:lastModifiedBy>
  <cp:revision>115</cp:revision>
  <dcterms:created xsi:type="dcterms:W3CDTF">2021-07-29T08:55:24Z</dcterms:created>
  <dcterms:modified xsi:type="dcterms:W3CDTF">2022-01-18T07:54:26Z</dcterms:modified>
</cp:coreProperties>
</file>