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44"/>
  </p:notesMasterIdLst>
  <p:sldIdLst>
    <p:sldId id="325" r:id="rId3"/>
    <p:sldId id="328" r:id="rId4"/>
    <p:sldId id="303" r:id="rId5"/>
    <p:sldId id="334" r:id="rId6"/>
    <p:sldId id="306" r:id="rId7"/>
    <p:sldId id="330" r:id="rId8"/>
    <p:sldId id="321" r:id="rId9"/>
    <p:sldId id="335" r:id="rId10"/>
    <p:sldId id="308" r:id="rId11"/>
    <p:sldId id="309" r:id="rId12"/>
    <p:sldId id="312" r:id="rId13"/>
    <p:sldId id="313" r:id="rId14"/>
    <p:sldId id="314" r:id="rId15"/>
    <p:sldId id="336" r:id="rId16"/>
    <p:sldId id="311" r:id="rId17"/>
    <p:sldId id="310" r:id="rId18"/>
    <p:sldId id="323" r:id="rId19"/>
    <p:sldId id="324" r:id="rId20"/>
    <p:sldId id="315" r:id="rId21"/>
    <p:sldId id="307" r:id="rId22"/>
    <p:sldId id="337" r:id="rId23"/>
    <p:sldId id="305" r:id="rId24"/>
    <p:sldId id="598" r:id="rId25"/>
    <p:sldId id="599" r:id="rId26"/>
    <p:sldId id="600" r:id="rId27"/>
    <p:sldId id="620" r:id="rId28"/>
    <p:sldId id="573" r:id="rId29"/>
    <p:sldId id="617" r:id="rId30"/>
    <p:sldId id="365" r:id="rId31"/>
    <p:sldId id="317" r:id="rId32"/>
    <p:sldId id="602" r:id="rId33"/>
    <p:sldId id="344" r:id="rId34"/>
    <p:sldId id="596" r:id="rId35"/>
    <p:sldId id="603" r:id="rId36"/>
    <p:sldId id="389" r:id="rId37"/>
    <p:sldId id="582" r:id="rId38"/>
    <p:sldId id="316" r:id="rId39"/>
    <p:sldId id="618" r:id="rId40"/>
    <p:sldId id="388" r:id="rId41"/>
    <p:sldId id="613" r:id="rId42"/>
    <p:sldId id="619" r:id="rId4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AM" initials="NT" lastIdx="1" clrIdx="0">
    <p:extLst>
      <p:ext uri="{19B8F6BF-5375-455C-9EA6-DF929625EA0E}">
        <p15:presenceInfo xmlns:p15="http://schemas.microsoft.com/office/powerpoint/2012/main" xmlns="" userId="19b2d63318c7062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003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A8869-B930-48A5-9A57-92E9DDE61593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2AB3-F822-4E4D-8D78-3A769ED7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9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2EA0-819F-4CE2-AC3B-0DE2165A77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7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8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6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2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89F5E4F-8F02-4ED7-BA63-4593B6F750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400F286-0E9C-4CC1-A881-9CBDFEEFF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DA0B6C7-0FE9-4D17-B71B-92CD24EC4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4842F-A844-486E-92BF-21548A1A0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3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F7B1A6-CF3D-40A5-973B-012302F2DA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00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5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9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6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3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17" r:id="rId12"/>
    <p:sldLayoutId id="2147483818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file:///C:\AppData\Local\Temp\FineReader11.00\media\image402.jpeg" TargetMode="Externa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2400" y="1447800"/>
            <a:ext cx="5488682" cy="2627531"/>
            <a:chOff x="1058293" y="2216193"/>
            <a:chExt cx="7318243" cy="3503372"/>
          </a:xfrm>
        </p:grpSpPr>
        <p:sp>
          <p:nvSpPr>
            <p:cNvPr id="5" name="TextBox 4"/>
            <p:cNvSpPr txBox="1"/>
            <p:nvPr/>
          </p:nvSpPr>
          <p:spPr>
            <a:xfrm>
              <a:off x="1058293" y="2216193"/>
              <a:ext cx="7108095" cy="209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0070C0"/>
                  </a:solidFill>
                  <a:latin typeface="Tw Cen MT Condensed" panose="020B0606020104020203" pitchFamily="34" charset="0"/>
                  <a:ea typeface="微软雅黑" panose="020B0503020204020204" pitchFamily="34" charset="-122"/>
                  <a:cs typeface="Montserrat" charset="0"/>
                  <a:sym typeface="微软雅黑" panose="020B0503020204020204" pitchFamily="34" charset="-122"/>
                </a:rPr>
                <a:t>CHỦ ĐỀ 8: ĐA DẠNG THẾ GIỚI SỐNG</a:t>
              </a:r>
              <a:endParaRPr lang="en-US" sz="4800" b="1" dirty="0">
                <a:solidFill>
                  <a:srgbClr val="0070C0"/>
                </a:solidFill>
                <a:latin typeface="Tw Cen MT Condensed" panose="020B0606020104020203" pitchFamily="34" charset="0"/>
                <a:ea typeface="微软雅黑" panose="020B0503020204020204" pitchFamily="34" charset="-122"/>
                <a:cs typeface="Montserrat" charset="0"/>
                <a:sym typeface="微软雅黑" panose="020B0503020204020204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68442" y="4857791"/>
              <a:ext cx="71080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  <a:ea typeface="微软雅黑" panose="020B0503020204020204" pitchFamily="34" charset="-122"/>
                  <a:cs typeface="Arvo" charset="0"/>
                  <a:sym typeface="微软雅黑" panose="020B0503020204020204" pitchFamily="34" charset="-122"/>
                </a:rPr>
                <a:t>BÀI 29: THỰC VẬT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微软雅黑" panose="020B0503020204020204" pitchFamily="34" charset="-122"/>
                <a:cs typeface="Arvo" charset="0"/>
                <a:sym typeface="微软雅黑" panose="020B0503020204020204" pitchFamily="34" charset="-12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flipV="1">
              <a:off x="2201999" y="4261921"/>
              <a:ext cx="4749094" cy="62911"/>
            </a:xfrm>
            <a:prstGeom prst="rect">
              <a:avLst/>
            </a:prstGeom>
            <a:solidFill>
              <a:srgbClr val="5596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B4E4E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6" r="15092"/>
          <a:stretch/>
        </p:blipFill>
        <p:spPr>
          <a:xfrm>
            <a:off x="5744766" y="941784"/>
            <a:ext cx="3399234" cy="4316016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2430B2C-0356-4C69-A8B7-8E991F3BA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4" y="5014038"/>
            <a:ext cx="9155063" cy="19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775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ây th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ây thô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-84510" y="162580"/>
            <a:ext cx="934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39775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SẢN CỦA CÂY THÔNG</a:t>
            </a:r>
          </a:p>
        </p:txBody>
      </p:sp>
      <p:pic>
        <p:nvPicPr>
          <p:cNvPr id="2058" name="Picture 10" descr="Quả Thông, Lá Thông, Cây Thông, Nón, Thông, Câ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810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ây Thông Nhựa - cay thong n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4" y="838200"/>
            <a:ext cx="465894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ây, chi nhánh, thực vật, cây thông, màu xanh lá, Thường x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733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4289" y="5436045"/>
            <a:ext cx="312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 ĐỰC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3687" y="6291682"/>
            <a:ext cx="312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 CÁI</a:t>
            </a:r>
          </a:p>
        </p:txBody>
      </p:sp>
    </p:spTree>
    <p:extLst>
      <p:ext uri="{BB962C8B-B14F-4D97-AF65-F5344CB8AC3E}">
        <p14:creationId xmlns:p14="http://schemas.microsoft.com/office/powerpoint/2010/main" val="418401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photo-2-baomoi.zadn.vn/w700_r1/2017_04_03_180_21920380/dd57a6a263e28abcd3f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photo-2-baomoi.zadn.vn/w700_r1/2017_04_03_180_21920380/8886eb732e33c76d9e2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1" name="Picture 5" descr="C:\Users\LaptopKT\Desktop\Cây pơ m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1" y="775399"/>
            <a:ext cx="3993243" cy="53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889" y="6101451"/>
            <a:ext cx="312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PƠMU</a:t>
            </a:r>
          </a:p>
        </p:txBody>
      </p:sp>
      <p:sp>
        <p:nvSpPr>
          <p:cNvPr id="7" name="AutoShape 7" descr="cây hoàng đà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4" name="Picture 8" descr="C:\Users\LaptopKT\Desktop\hoang-d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7" y="1524000"/>
            <a:ext cx="4648200" cy="330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71357" y="525863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HOÀNG ĐÀN</a:t>
            </a:r>
          </a:p>
        </p:txBody>
      </p:sp>
      <p:sp>
        <p:nvSpPr>
          <p:cNvPr id="9" name="AutoShape 10" descr="Cây gỗ kim giao là gì? Đặc điểm, Ứng dụng như thế nào? - XHome Compan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Cây Kim Giao - cây bóng mát 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12775" y="107157"/>
            <a:ext cx="8229600" cy="51038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CÂY HẠT TRẦN</a:t>
            </a:r>
          </a:p>
        </p:txBody>
      </p:sp>
    </p:spTree>
    <p:extLst>
      <p:ext uri="{BB962C8B-B14F-4D97-AF65-F5344CB8AC3E}">
        <p14:creationId xmlns:p14="http://schemas.microsoft.com/office/powerpoint/2010/main" val="8184283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aptopKT\Desktop\cay-kim-gia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58838"/>
            <a:ext cx="44958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627917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KIM GIAO</a:t>
            </a:r>
          </a:p>
        </p:txBody>
      </p:sp>
      <p:sp>
        <p:nvSpPr>
          <p:cNvPr id="4" name="AutoShape 5" descr="Giải mã tinh dầu thông có tác dụng gì và lợi ích của nó trong cuộ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tinh-dau-tho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7750" y="6308688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TRẮC BÁCH DIỆP</a:t>
            </a:r>
          </a:p>
        </p:txBody>
      </p:sp>
      <p:pic>
        <p:nvPicPr>
          <p:cNvPr id="9" name="Picture 13" descr="C:\Users\LaptopKT\Desktop\cay-trac-bach-diep-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58838"/>
            <a:ext cx="372235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2775" y="107157"/>
            <a:ext cx="8229600" cy="51038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CÂY HẠT TRẦN</a:t>
            </a:r>
          </a:p>
        </p:txBody>
      </p:sp>
    </p:spTree>
    <p:extLst>
      <p:ext uri="{BB962C8B-B14F-4D97-AF65-F5344CB8AC3E}">
        <p14:creationId xmlns:p14="http://schemas.microsoft.com/office/powerpoint/2010/main" val="40087921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sanvuondocdao.com/wp-content/uploads/2019/01/C%C3%A2y-v%E1%BA%A1n-tu%E1%BA%BF4-816x5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ây vạn tuế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Vạn tuế - Anh Thư - Sinh Vật Cả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5" name="Picture 7" descr="C:\Users\LaptopKT\Desktop\vạn tuế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93088"/>
            <a:ext cx="3806825" cy="62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43200" y="627869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VẠN TUẾ</a:t>
            </a:r>
          </a:p>
        </p:txBody>
      </p:sp>
      <p:sp>
        <p:nvSpPr>
          <p:cNvPr id="7" name="AutoShape 9" descr="Vạn Tuế - cây công trình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8" name="Picture 10" descr="C:\Users\LaptopKT\Desktop\hoa cây vạn tuế đự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7681"/>
            <a:ext cx="4366028" cy="244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cay-trac-bach-diep-3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5" descr="https://lh5.googleusercontent.com/-hTI3dOoeRmg/U0e1lH9J4DI/AAAAAAAABXQ/JNwTKRzydwE/s400/hoa%2Bc%25C3%25A2y%2BV%25E1%25BA%25A1n%2Btu%25E1%25BA%25BF%2Bc%25C3%25A1i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4" name="Picture 16" descr="C:\Users\LaptopKT\Desktop\hoa cây Vạn tuế cá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819399"/>
            <a:ext cx="4340628" cy="332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623794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88674" y="76200"/>
            <a:ext cx="4877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D667C29-77A8-4D8B-A634-41FA49945D15}"/>
              </a:ext>
            </a:extLst>
          </p:cNvPr>
          <p:cNvGraphicFramePr>
            <a:graphicFrameLocks noGrp="1"/>
          </p:cNvGraphicFramePr>
          <p:nvPr/>
        </p:nvGraphicFramePr>
        <p:xfrm>
          <a:off x="284018" y="691061"/>
          <a:ext cx="8686800" cy="557478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65666">
                  <a:extLst>
                    <a:ext uri="{9D8B030D-6E8A-4147-A177-3AD203B41FA5}">
                      <a16:colId xmlns:a16="http://schemas.microsoft.com/office/drawing/2014/main" xmlns="" val="890603878"/>
                    </a:ext>
                  </a:extLst>
                </a:gridCol>
                <a:gridCol w="1768593">
                  <a:extLst>
                    <a:ext uri="{9D8B030D-6E8A-4147-A177-3AD203B41FA5}">
                      <a16:colId xmlns:a16="http://schemas.microsoft.com/office/drawing/2014/main" xmlns="" val="2311388970"/>
                    </a:ext>
                  </a:extLst>
                </a:gridCol>
                <a:gridCol w="2628488">
                  <a:extLst>
                    <a:ext uri="{9D8B030D-6E8A-4147-A177-3AD203B41FA5}">
                      <a16:colId xmlns:a16="http://schemas.microsoft.com/office/drawing/2014/main" xmlns="" val="842384587"/>
                    </a:ext>
                  </a:extLst>
                </a:gridCol>
                <a:gridCol w="2524053">
                  <a:extLst>
                    <a:ext uri="{9D8B030D-6E8A-4147-A177-3AD203B41FA5}">
                      <a16:colId xmlns:a16="http://schemas.microsoft.com/office/drawing/2014/main" xmlns="" val="3837903995"/>
                    </a:ext>
                  </a:extLst>
                </a:gridCol>
              </a:tblGrid>
              <a:tr h="522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</a:t>
                      </a:r>
                      <a:endParaRPr lang="en-US" sz="16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sống</a:t>
                      </a:r>
                      <a:endParaRPr lang="en-US" sz="165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15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084109484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620365025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Rễ, thân, lá chính thức, có mạch dẫn vận chuyển các chất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Lá còn non thường cuộn lại ở đầu.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có hoa, quả, hạt.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 quan sinh sản là túi bào tử (nằm mặt dưới là giá) chứa các hạt bào tử.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561952092"/>
                  </a:ext>
                </a:extLst>
              </a:tr>
              <a:tr h="1052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 trên cạn.</a:t>
                      </a:r>
                      <a:endParaRPr lang="en-US" sz="16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Rễ cọc.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Thân gỗ.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Lá hình kim.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mạch dẫn.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Chưa có hoa, quả.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Hạt nằm lộ trên noãn.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 quan sinh sản là nón.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459115832"/>
                  </a:ext>
                </a:extLst>
              </a:tr>
              <a:tr h="676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94525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ương hoa bưở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257800" cy="37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ồng nàn hương bưở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3400"/>
            <a:ext cx="287607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ợi ích vô tận với sức khỏe từ trái bưởi mùa t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34" y="3216399"/>
            <a:ext cx="2968336" cy="296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" y="30256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KÍN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5331229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bưởi có hoa, quả, hạt nằm trong quả.</a:t>
            </a:r>
          </a:p>
        </p:txBody>
      </p:sp>
    </p:spTree>
    <p:extLst>
      <p:ext uri="{BB962C8B-B14F-4D97-AF65-F5344CB8AC3E}">
        <p14:creationId xmlns:p14="http://schemas.microsoft.com/office/powerpoint/2010/main" val="424881257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hám phá cách cây Giáng sinh thụ ph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648200" cy="31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5171" y="4574749"/>
            <a:ext cx="479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THÔNG</a:t>
            </a:r>
          </a:p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(nằm lộ trên các lá noãn hở)</a:t>
            </a:r>
          </a:p>
        </p:txBody>
      </p:sp>
      <p:pic>
        <p:nvPicPr>
          <p:cNvPr id="4" name="Picture 8" descr="Lợi ích vô tận với sức khỏe từ trái bưởi mùa t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733800" cy="31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1135" y="4596917"/>
            <a:ext cx="399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BƯỞI</a:t>
            </a:r>
          </a:p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(nằm trong quả)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171" y="312493"/>
            <a:ext cx="454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HẠT TRẦN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390" y="312492"/>
            <a:ext cx="454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HẠT KÍN</a:t>
            </a:r>
          </a:p>
        </p:txBody>
      </p:sp>
    </p:spTree>
    <p:extLst>
      <p:ext uri="{BB962C8B-B14F-4D97-AF65-F5344CB8AC3E}">
        <p14:creationId xmlns:p14="http://schemas.microsoft.com/office/powerpoint/2010/main" val="2954892728"/>
      </p:ext>
    </p:extLst>
  </p:cSld>
  <p:clrMapOvr>
    <a:masterClrMapping/>
  </p:clrMapOvr>
  <p:transition spd="slow">
    <p:cover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MẠCH DẪN Ở GÂN LÁ CỦA CÂY HẠT KÍN</a:t>
            </a:r>
          </a:p>
        </p:txBody>
      </p:sp>
      <p:pic>
        <p:nvPicPr>
          <p:cNvPr id="15362" name="Picture 2" descr="Cấu trúc gân lá có thể giúp mở ra thời lượng pin lâu hơ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25" y="2568076"/>
            <a:ext cx="5334000" cy="35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ình ảnh miễn phí: mờ, Xem chi tiết, thông tin chi tiết, màu xanh lá cây,  nằm ngang, bạc Hà, Thiên nhiên, thảo mộc, cây, l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4" y="1471350"/>
            <a:ext cx="3200400" cy="212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16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nh học 11 Bài 2: Vận chuyển các chất trong câ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544"/>
            <a:ext cx="7543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029980"/>
            <a:ext cx="93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DẪN HOÀN THIỆN Ở THỰC VẬT HẠT KÍN</a:t>
            </a:r>
          </a:p>
        </p:txBody>
      </p:sp>
    </p:spTree>
    <p:extLst>
      <p:ext uri="{BB962C8B-B14F-4D97-AF65-F5344CB8AC3E}">
        <p14:creationId xmlns:p14="http://schemas.microsoft.com/office/powerpoint/2010/main" val="37847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57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HẠT KÍN</a:t>
            </a:r>
          </a:p>
        </p:txBody>
      </p:sp>
      <p:pic>
        <p:nvPicPr>
          <p:cNvPr id="7170" name="Picture 2" descr="Bài 12: Trang trí nhà ở bằng cây cảnh và hoa | Học trực tuyế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458200" cy="57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617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9C77D19-17EF-4712-BA19-93436DAB3B50}"/>
              </a:ext>
            </a:extLst>
          </p:cNvPr>
          <p:cNvSpPr txBox="1">
            <a:spLocks/>
          </p:cNvSpPr>
          <p:nvPr/>
        </p:nvSpPr>
        <p:spPr>
          <a:xfrm>
            <a:off x="304800" y="4270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ĐA DẠNG THỰC VẬT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1ED8860-53A7-4095-BEE0-A7CC8A16245A}"/>
              </a:ext>
            </a:extLst>
          </p:cNvPr>
          <p:cNvSpPr txBox="1">
            <a:spLocks/>
          </p:cNvSpPr>
          <p:nvPr/>
        </p:nvSpPr>
        <p:spPr>
          <a:xfrm>
            <a:off x="304800" y="11890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58E86F-37B2-4937-A711-9923D04D510D}"/>
              </a:ext>
            </a:extLst>
          </p:cNvPr>
          <p:cNvSpPr/>
          <p:nvPr/>
        </p:nvSpPr>
        <p:spPr>
          <a:xfrm>
            <a:off x="831271" y="2667000"/>
            <a:ext cx="7626929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29.1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60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2275"/>
            <a:ext cx="8229600" cy="411162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CÂY HẠT KÍN</a:t>
            </a:r>
          </a:p>
        </p:txBody>
      </p:sp>
      <p:pic>
        <p:nvPicPr>
          <p:cNvPr id="5122" name="Picture 2" descr="http://hoisvcvn.org.vn/Uploads/images/Cay_Baobap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2" y="924100"/>
            <a:ext cx="4496515" cy="30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èo tấm (bèo cám) | Cây cảnh - Hoa cảnh - Bonsai - Hòn non bộ - Sân vườn  tiểu cảnh - Blog Cây cảnh 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17" y="3534520"/>
            <a:ext cx="4067175" cy="28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42672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BAO BÁP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6404" y="276675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BÈO TẤM</a:t>
            </a:r>
          </a:p>
        </p:txBody>
      </p:sp>
    </p:spTree>
    <p:extLst>
      <p:ext uri="{BB962C8B-B14F-4D97-AF65-F5344CB8AC3E}">
        <p14:creationId xmlns:p14="http://schemas.microsoft.com/office/powerpoint/2010/main" val="341348074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88674" y="76200"/>
            <a:ext cx="4877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D667C29-77A8-4D8B-A634-41FA49945D15}"/>
              </a:ext>
            </a:extLst>
          </p:cNvPr>
          <p:cNvGraphicFramePr>
            <a:graphicFrameLocks noGrp="1"/>
          </p:cNvGraphicFramePr>
          <p:nvPr/>
        </p:nvGraphicFramePr>
        <p:xfrm>
          <a:off x="284018" y="691061"/>
          <a:ext cx="8686800" cy="580738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65666">
                  <a:extLst>
                    <a:ext uri="{9D8B030D-6E8A-4147-A177-3AD203B41FA5}">
                      <a16:colId xmlns:a16="http://schemas.microsoft.com/office/drawing/2014/main" xmlns="" val="890603878"/>
                    </a:ext>
                  </a:extLst>
                </a:gridCol>
                <a:gridCol w="1768593">
                  <a:extLst>
                    <a:ext uri="{9D8B030D-6E8A-4147-A177-3AD203B41FA5}">
                      <a16:colId xmlns:a16="http://schemas.microsoft.com/office/drawing/2014/main" xmlns="" val="2311388970"/>
                    </a:ext>
                  </a:extLst>
                </a:gridCol>
                <a:gridCol w="2628488">
                  <a:extLst>
                    <a:ext uri="{9D8B030D-6E8A-4147-A177-3AD203B41FA5}">
                      <a16:colId xmlns:a16="http://schemas.microsoft.com/office/drawing/2014/main" xmlns="" val="842384587"/>
                    </a:ext>
                  </a:extLst>
                </a:gridCol>
                <a:gridCol w="2524053">
                  <a:extLst>
                    <a:ext uri="{9D8B030D-6E8A-4147-A177-3AD203B41FA5}">
                      <a16:colId xmlns:a16="http://schemas.microsoft.com/office/drawing/2014/main" xmlns="" val="3837903995"/>
                    </a:ext>
                  </a:extLst>
                </a:gridCol>
              </a:tblGrid>
              <a:tr h="522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</a:t>
                      </a:r>
                      <a:endParaRPr lang="en-US" sz="16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sống</a:t>
                      </a:r>
                      <a:endParaRPr lang="en-US" sz="165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15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084109484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620365025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Rễ, thân, lá chính thức, có mạch dẫn vận chuyển các chất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Lá còn non thường cuộn lại ở đầu.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có hoa, quả, hạt.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 quan sinh sản là túi bào tử (nằm mặt dưới là giá) chứa các hạt bào tử.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561952092"/>
                  </a:ext>
                </a:extLst>
              </a:tr>
              <a:tr h="1052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 trên cạn.</a:t>
                      </a:r>
                      <a:endParaRPr lang="en-US" sz="16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Rễ cọc.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Thân gỗ.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Lá hình kim.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mạch dẫn.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Chưa có hoa, quả.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Hạt nằm lộ trên noãn.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 quan sinh sản là nón.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459115832"/>
                  </a:ext>
                </a:extLst>
              </a:tr>
              <a:tr h="676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 ở môi trường nước, môi trường cạn.</a:t>
                      </a:r>
                      <a:endParaRPr lang="en-US" sz="16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Rễ, thân, lá biến đổi đa dạng.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Hệ mạch dẫn hoàn thiện.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94525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6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33400"/>
            <a:ext cx="8686800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4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trên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tiến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hóa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đa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nhất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?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ZTO Express sẽ giải đáp thắc mắc của khách hàng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75" y="2826325"/>
            <a:ext cx="5715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731AE707-A87A-45F7-B5DD-629DC51FC13C}"/>
              </a:ext>
            </a:extLst>
          </p:cNvPr>
          <p:cNvSpPr/>
          <p:nvPr/>
        </p:nvSpPr>
        <p:spPr>
          <a:xfrm>
            <a:off x="-1752600" y="1601421"/>
            <a:ext cx="12877800" cy="1522779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CCF984FF-0040-4330-BFFB-A7A256B7D50D}"/>
              </a:ext>
            </a:extLst>
          </p:cNvPr>
          <p:cNvSpPr txBox="1">
            <a:spLocks/>
          </p:cNvSpPr>
          <p:nvPr/>
        </p:nvSpPr>
        <p:spPr>
          <a:xfrm>
            <a:off x="326571" y="1036638"/>
            <a:ext cx="8490857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6">
            <a:extLst>
              <a:ext uri="{FF2B5EF4-FFF2-40B4-BE49-F238E27FC236}">
                <a16:creationId xmlns:a16="http://schemas.microsoft.com/office/drawing/2014/main" xmlns="" id="{17197D6D-C272-4F66-8B27-9FB4A29C17EC}"/>
              </a:ext>
            </a:extLst>
          </p:cNvPr>
          <p:cNvGrpSpPr>
            <a:grpSpLocks/>
          </p:cNvGrpSpPr>
          <p:nvPr/>
        </p:nvGrpSpPr>
        <p:grpSpPr bwMode="auto">
          <a:xfrm>
            <a:off x="1068388" y="2671763"/>
            <a:ext cx="6551612" cy="3957637"/>
            <a:chOff x="683568" y="2138686"/>
            <a:chExt cx="6552728" cy="4313186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xmlns="" id="{03093727-5C77-4448-80F1-4157835A5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67"/>
            <a:stretch/>
          </p:blipFill>
          <p:spPr bwMode="auto">
            <a:xfrm>
              <a:off x="683568" y="2297090"/>
              <a:ext cx="6430272" cy="415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E7C17F04-CB94-45BF-BD81-360E615E89E7}"/>
                </a:ext>
              </a:extLst>
            </p:cNvPr>
            <p:cNvSpPr/>
            <p:nvPr/>
          </p:nvSpPr>
          <p:spPr>
            <a:xfrm>
              <a:off x="6156612" y="2138686"/>
              <a:ext cx="1079684" cy="1723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xmlns="" id="{9AB4ED43-70C1-425C-BA9C-224BA9F501AE}"/>
              </a:ext>
            </a:extLst>
          </p:cNvPr>
          <p:cNvSpPr txBox="1">
            <a:spLocks/>
          </p:cNvSpPr>
          <p:nvPr/>
        </p:nvSpPr>
        <p:spPr>
          <a:xfrm>
            <a:off x="290804" y="137319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THỰC VẬT</a:t>
            </a:r>
          </a:p>
        </p:txBody>
      </p:sp>
    </p:spTree>
    <p:extLst>
      <p:ext uri="{BB962C8B-B14F-4D97-AF65-F5344CB8AC3E}">
        <p14:creationId xmlns:p14="http://schemas.microsoft.com/office/powerpoint/2010/main" val="838039722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6DC9B6D-02E7-49E7-B7D3-1CAF4EC1F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91068"/>
              </p:ext>
            </p:extLst>
          </p:nvPr>
        </p:nvGraphicFramePr>
        <p:xfrm>
          <a:off x="0" y="1869190"/>
          <a:ext cx="8904156" cy="2585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8052">
                  <a:extLst>
                    <a:ext uri="{9D8B030D-6E8A-4147-A177-3AD203B41FA5}">
                      <a16:colId xmlns:a16="http://schemas.microsoft.com/office/drawing/2014/main" xmlns="" val="1706561023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xmlns="" val="1107286925"/>
                    </a:ext>
                  </a:extLst>
                </a:gridCol>
                <a:gridCol w="2968052">
                  <a:extLst>
                    <a:ext uri="{9D8B030D-6E8A-4147-A177-3AD203B41FA5}">
                      <a16:colId xmlns:a16="http://schemas.microsoft.com/office/drawing/2014/main" xmlns="" val="2008116719"/>
                    </a:ext>
                  </a:extLst>
                </a:gridCol>
              </a:tblGrid>
              <a:tr h="45157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102148814"/>
                  </a:ext>
                </a:extLst>
              </a:tr>
              <a:tr h="779422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0862964"/>
                  </a:ext>
                </a:extLst>
              </a:tr>
              <a:tr h="451570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20901562"/>
                  </a:ext>
                </a:extLst>
              </a:tr>
              <a:tr h="451570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327624924"/>
                  </a:ext>
                </a:extLst>
              </a:tr>
              <a:tr h="451570"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2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809567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B47510-BD55-46A0-AB46-14176F6B5B53}"/>
              </a:ext>
            </a:extLst>
          </p:cNvPr>
          <p:cNvSpPr txBox="1">
            <a:spLocks noChangeArrowheads="1"/>
          </p:cNvSpPr>
          <p:nvPr/>
        </p:nvSpPr>
        <p:spPr>
          <a:xfrm>
            <a:off x="910652" y="1183390"/>
            <a:ext cx="7498830" cy="337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altLang="en-US" sz="96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0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F05BB2-595C-43BD-94CA-9BB55D88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" y="4910217"/>
            <a:ext cx="9031574" cy="64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28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nhiễm không khí tại một số đô thị lớn có xu hướng gia tăng - Công nghệ -  Cổng thông tin điện tử tỉnh Thái Nguyên">
            <a:extLst>
              <a:ext uri="{FF2B5EF4-FFF2-40B4-BE49-F238E27FC236}">
                <a16:creationId xmlns:a16="http://schemas.microsoft.com/office/drawing/2014/main" xmlns="" id="{A7B86757-DD61-40CB-936E-086542DB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4" y="1828098"/>
            <a:ext cx="3991131" cy="32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viên 23 tháng 9 trong tương lai - VnExpress">
            <a:extLst>
              <a:ext uri="{FF2B5EF4-FFF2-40B4-BE49-F238E27FC236}">
                <a16:creationId xmlns:a16="http://schemas.microsoft.com/office/drawing/2014/main" xmlns="" id="{4390A565-016A-4AE7-A420-C4CFD3BA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39" y="1828098"/>
            <a:ext cx="4860561" cy="32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A6EC79-182B-4AAE-B516-427DCEDBC2F7}"/>
              </a:ext>
            </a:extLst>
          </p:cNvPr>
          <p:cNvSpPr/>
          <p:nvPr/>
        </p:nvSpPr>
        <p:spPr>
          <a:xfrm>
            <a:off x="101184" y="1828098"/>
            <a:ext cx="2565816" cy="389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2BD3B4C-41F4-478B-9B45-4F09FF98F08D}"/>
              </a:ext>
            </a:extLst>
          </p:cNvPr>
          <p:cNvSpPr/>
          <p:nvPr/>
        </p:nvSpPr>
        <p:spPr>
          <a:xfrm>
            <a:off x="4283439" y="1828098"/>
            <a:ext cx="2565816" cy="389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4BEF2B72-226E-4F11-B2F3-F58E04B2E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308" y="5263268"/>
            <a:ext cx="9031574" cy="64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68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AFF120-E89B-425E-865A-F8F5D913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5"/>
          <a:stretch/>
        </p:blipFill>
        <p:spPr bwMode="auto">
          <a:xfrm>
            <a:off x="1943893" y="609600"/>
            <a:ext cx="52562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C5620041-FC66-44C9-87E3-1B7F154981F8}"/>
              </a:ext>
            </a:extLst>
          </p:cNvPr>
          <p:cNvSpPr/>
          <p:nvPr/>
        </p:nvSpPr>
        <p:spPr>
          <a:xfrm>
            <a:off x="-1752600" y="4497021"/>
            <a:ext cx="12877800" cy="1522779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832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97229DC7-FEC8-4340-A7A9-29DE24DD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1" y="862913"/>
            <a:ext cx="2864319" cy="201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xmlns="" id="{536ECA97-F6E2-463E-9001-C6C05316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08" y="671510"/>
            <a:ext cx="1715984" cy="20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xmlns="" id="{90DFE85C-F0A1-4F6F-874D-08EB442A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44" y="1058730"/>
            <a:ext cx="2864319" cy="181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4A4879EA-FFF1-475C-9921-7A76911CF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998713"/>
            <a:ext cx="225062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67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825" dirty="0"/>
              <a:t> 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pic>
        <p:nvPicPr>
          <p:cNvPr id="25613" name="Picture 13" descr="Cây trồng trong nhà tốt nhất là cây gì? TOP 20 các loại cây trồng thanh lọc  không khí trong nhà hiệu quả - KHBVPTR">
            <a:extLst>
              <a:ext uri="{FF2B5EF4-FFF2-40B4-BE49-F238E27FC236}">
                <a16:creationId xmlns:a16="http://schemas.microsoft.com/office/drawing/2014/main" xmlns="" id="{98E75128-A7BE-4AD2-BF82-F2C41A60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92" y="3153426"/>
            <a:ext cx="2864319" cy="244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Những loại cây trồng trong nhà sang trọng, dễ trồng, thu hút tài lộc">
            <a:extLst>
              <a:ext uri="{FF2B5EF4-FFF2-40B4-BE49-F238E27FC236}">
                <a16:creationId xmlns:a16="http://schemas.microsoft.com/office/drawing/2014/main" xmlns="" id="{934724AA-DFDB-48B9-8C56-70D9B678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44" y="3179863"/>
            <a:ext cx="2821016" cy="244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0B506A8-585C-40CB-9791-23AAAF776F0D}"/>
              </a:ext>
            </a:extLst>
          </p:cNvPr>
          <p:cNvSpPr/>
          <p:nvPr/>
        </p:nvSpPr>
        <p:spPr>
          <a:xfrm>
            <a:off x="1861457" y="5746831"/>
            <a:ext cx="4978730" cy="425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CÂY TRỒNG TRONG NHÀ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xmlns="" id="{C15B61B5-A89B-4CA4-86FC-4E698845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1" y="3663081"/>
            <a:ext cx="2519041" cy="18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98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308622"/>
            <a:ext cx="7143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2" y="2308623"/>
            <a:ext cx="140494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53"/>
          <p:cNvSpPr txBox="1">
            <a:spLocks noChangeArrowheads="1"/>
          </p:cNvSpPr>
          <p:nvPr/>
        </p:nvSpPr>
        <p:spPr bwMode="auto">
          <a:xfrm>
            <a:off x="4812506" y="1963342"/>
            <a:ext cx="367904" cy="2690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spcAft>
                <a:spcPts val="750"/>
              </a:spcAft>
              <a:defRPr/>
            </a:pPr>
            <a:r>
              <a:rPr lang="en-US" altLang="vi-VN" sz="60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Rơi xuống</a:t>
            </a:r>
          </a:p>
        </p:txBody>
      </p:sp>
      <p:sp>
        <p:nvSpPr>
          <p:cNvPr id="28677" name="Text Box 162"/>
          <p:cNvSpPr txBox="1">
            <a:spLocks noChangeArrowheads="1"/>
          </p:cNvSpPr>
          <p:nvPr/>
        </p:nvSpPr>
        <p:spPr bwMode="auto">
          <a:xfrm>
            <a:off x="2421734" y="1893095"/>
            <a:ext cx="1178716" cy="450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spcAft>
                <a:spcPts val="750"/>
              </a:spcAft>
              <a:defRPr/>
            </a:pP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Lượng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chảy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0,6m</a:t>
            </a:r>
            <a:r>
              <a:rPr lang="en-US" altLang="vi-VN" sz="1400" b="1" baseline="30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/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giây</a:t>
            </a:r>
            <a:endParaRPr lang="en-US" altLang="vi-VN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678" name="Text Box 163"/>
          <p:cNvSpPr txBox="1">
            <a:spLocks noChangeArrowheads="1"/>
          </p:cNvSpPr>
          <p:nvPr/>
        </p:nvSpPr>
        <p:spPr bwMode="auto">
          <a:xfrm>
            <a:off x="6515099" y="1990725"/>
            <a:ext cx="1381125" cy="4095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spcAft>
                <a:spcPts val="750"/>
              </a:spcAft>
              <a:defRPr/>
            </a:pP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Lượng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chảy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21m</a:t>
            </a:r>
            <a:r>
              <a:rPr lang="en-US" altLang="vi-VN" sz="1400" b="1" baseline="30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/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giây</a:t>
            </a:r>
            <a:endParaRPr lang="en-US" altLang="vi-VN" sz="1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28679" name="AutoShape 118"/>
          <p:cNvCxnSpPr>
            <a:cxnSpLocks noChangeShapeType="1"/>
          </p:cNvCxnSpPr>
          <p:nvPr/>
        </p:nvCxnSpPr>
        <p:spPr bwMode="auto">
          <a:xfrm>
            <a:off x="3143250" y="2655094"/>
            <a:ext cx="3257550" cy="0"/>
          </a:xfrm>
          <a:prstGeom prst="straightConnector1">
            <a:avLst/>
          </a:pr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0" name="Arc 119"/>
          <p:cNvSpPr>
            <a:spLocks/>
          </p:cNvSpPr>
          <p:nvPr/>
        </p:nvSpPr>
        <p:spPr bwMode="auto">
          <a:xfrm rot="14245348" flipV="1">
            <a:off x="3496867" y="2039579"/>
            <a:ext cx="850106" cy="1247775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defRPr/>
            </a:pPr>
            <a:endParaRPr lang="vi-VN" altLang="vi-VN" sz="24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8681" name="Picture 1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35" y="2371726"/>
            <a:ext cx="89297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7532">
            <a:off x="3957639" y="2371726"/>
            <a:ext cx="97631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19" y="2482455"/>
            <a:ext cx="96441" cy="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447926"/>
            <a:ext cx="139304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86" y="2483645"/>
            <a:ext cx="139303" cy="11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33625"/>
            <a:ext cx="72629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333625"/>
            <a:ext cx="90488" cy="7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92" y="2384822"/>
            <a:ext cx="69056" cy="5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3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24" y="1722835"/>
            <a:ext cx="354806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3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80" y="2024063"/>
            <a:ext cx="159544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3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31" y="1810942"/>
            <a:ext cx="215504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13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354" y="1960961"/>
            <a:ext cx="160734" cy="3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93" name="AutoShape 152"/>
          <p:cNvCxnSpPr>
            <a:cxnSpLocks noChangeShapeType="1"/>
          </p:cNvCxnSpPr>
          <p:nvPr/>
        </p:nvCxnSpPr>
        <p:spPr bwMode="auto">
          <a:xfrm>
            <a:off x="4777980" y="2072880"/>
            <a:ext cx="11906" cy="1833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AutoShape 154"/>
          <p:cNvCxnSpPr>
            <a:cxnSpLocks noChangeShapeType="1"/>
          </p:cNvCxnSpPr>
          <p:nvPr/>
        </p:nvCxnSpPr>
        <p:spPr bwMode="auto">
          <a:xfrm>
            <a:off x="3881438" y="2072880"/>
            <a:ext cx="0" cy="1833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95" name="Picture 140" descr="ma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908447"/>
            <a:ext cx="142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41" descr="ma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6" y="908447"/>
            <a:ext cx="1368029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7" name="Text Box 142"/>
          <p:cNvSpPr txBox="1">
            <a:spLocks noChangeArrowheads="1"/>
          </p:cNvSpPr>
          <p:nvPr/>
        </p:nvSpPr>
        <p:spPr bwMode="auto">
          <a:xfrm>
            <a:off x="4232674" y="929880"/>
            <a:ext cx="496490" cy="2166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spcAft>
                <a:spcPts val="750"/>
              </a:spcAft>
              <a:defRPr/>
            </a:pPr>
            <a:r>
              <a:rPr lang="en-US" altLang="vi-VN" sz="105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Mưa </a:t>
            </a:r>
          </a:p>
        </p:txBody>
      </p:sp>
      <p:sp>
        <p:nvSpPr>
          <p:cNvPr id="28698" name="Text Box 143"/>
          <p:cNvSpPr txBox="1">
            <a:spLocks noChangeArrowheads="1"/>
          </p:cNvSpPr>
          <p:nvPr/>
        </p:nvSpPr>
        <p:spPr bwMode="auto">
          <a:xfrm>
            <a:off x="5929313" y="912020"/>
            <a:ext cx="495300" cy="2166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spcAft>
                <a:spcPts val="750"/>
              </a:spcAft>
              <a:defRPr/>
            </a:pPr>
            <a:r>
              <a:rPr lang="en-US" altLang="vi-VN" sz="105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Mưa </a:t>
            </a:r>
          </a:p>
        </p:txBody>
      </p:sp>
      <p:cxnSp>
        <p:nvCxnSpPr>
          <p:cNvPr id="28699" name="AutoShape 144"/>
          <p:cNvCxnSpPr>
            <a:cxnSpLocks noChangeShapeType="1"/>
          </p:cNvCxnSpPr>
          <p:nvPr/>
        </p:nvCxnSpPr>
        <p:spPr bwMode="auto">
          <a:xfrm flipH="1">
            <a:off x="4014787" y="1235870"/>
            <a:ext cx="167879" cy="54054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0" name="AutoShape 145"/>
          <p:cNvCxnSpPr>
            <a:cxnSpLocks noChangeShapeType="1"/>
          </p:cNvCxnSpPr>
          <p:nvPr/>
        </p:nvCxnSpPr>
        <p:spPr bwMode="auto">
          <a:xfrm flipH="1">
            <a:off x="4150520" y="1278731"/>
            <a:ext cx="155972" cy="53935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1" name="AutoShape 146"/>
          <p:cNvCxnSpPr>
            <a:cxnSpLocks noChangeShapeType="1"/>
          </p:cNvCxnSpPr>
          <p:nvPr/>
        </p:nvCxnSpPr>
        <p:spPr bwMode="auto">
          <a:xfrm flipH="1">
            <a:off x="4262438" y="1235869"/>
            <a:ext cx="209550" cy="6810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2" name="AutoShape 147"/>
          <p:cNvCxnSpPr>
            <a:cxnSpLocks noChangeShapeType="1"/>
          </p:cNvCxnSpPr>
          <p:nvPr/>
        </p:nvCxnSpPr>
        <p:spPr bwMode="auto">
          <a:xfrm flipH="1">
            <a:off x="4357688" y="1152526"/>
            <a:ext cx="285750" cy="83701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3" name="AutoShape 148"/>
          <p:cNvCxnSpPr>
            <a:cxnSpLocks noChangeShapeType="1"/>
          </p:cNvCxnSpPr>
          <p:nvPr/>
        </p:nvCxnSpPr>
        <p:spPr bwMode="auto">
          <a:xfrm flipH="1">
            <a:off x="4586289" y="1128714"/>
            <a:ext cx="202406" cy="69413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4" name="AutoShape 149"/>
          <p:cNvCxnSpPr>
            <a:cxnSpLocks noChangeShapeType="1"/>
          </p:cNvCxnSpPr>
          <p:nvPr/>
        </p:nvCxnSpPr>
        <p:spPr bwMode="auto">
          <a:xfrm flipH="1">
            <a:off x="4814889" y="978694"/>
            <a:ext cx="154781" cy="6762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5" name="AutoShape 150"/>
          <p:cNvCxnSpPr>
            <a:cxnSpLocks noChangeShapeType="1"/>
          </p:cNvCxnSpPr>
          <p:nvPr/>
        </p:nvCxnSpPr>
        <p:spPr bwMode="auto">
          <a:xfrm flipH="1">
            <a:off x="3900489" y="1235869"/>
            <a:ext cx="173831" cy="582216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6" name="AutoShape 151"/>
          <p:cNvCxnSpPr>
            <a:cxnSpLocks noChangeShapeType="1"/>
          </p:cNvCxnSpPr>
          <p:nvPr/>
        </p:nvCxnSpPr>
        <p:spPr bwMode="auto">
          <a:xfrm flipH="1">
            <a:off x="3729039" y="1164431"/>
            <a:ext cx="175022" cy="61555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7" name="AutoShape 155"/>
          <p:cNvCxnSpPr>
            <a:cxnSpLocks noChangeShapeType="1"/>
          </p:cNvCxnSpPr>
          <p:nvPr/>
        </p:nvCxnSpPr>
        <p:spPr bwMode="auto">
          <a:xfrm flipH="1">
            <a:off x="5347099" y="1281114"/>
            <a:ext cx="259556" cy="74652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8" name="AutoShape 156"/>
          <p:cNvCxnSpPr>
            <a:cxnSpLocks noChangeShapeType="1"/>
          </p:cNvCxnSpPr>
          <p:nvPr/>
        </p:nvCxnSpPr>
        <p:spPr bwMode="auto">
          <a:xfrm flipH="1">
            <a:off x="5518549" y="1357312"/>
            <a:ext cx="259556" cy="8048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9" name="AutoShape 157"/>
          <p:cNvCxnSpPr>
            <a:cxnSpLocks noChangeShapeType="1"/>
          </p:cNvCxnSpPr>
          <p:nvPr/>
        </p:nvCxnSpPr>
        <p:spPr bwMode="auto">
          <a:xfrm flipH="1">
            <a:off x="5703094" y="1248967"/>
            <a:ext cx="272654" cy="82034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0" name="AutoShape 158"/>
          <p:cNvCxnSpPr>
            <a:cxnSpLocks noChangeShapeType="1"/>
          </p:cNvCxnSpPr>
          <p:nvPr/>
        </p:nvCxnSpPr>
        <p:spPr bwMode="auto">
          <a:xfrm flipH="1">
            <a:off x="5875735" y="1416844"/>
            <a:ext cx="214313" cy="610791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1" name="AutoShape 159"/>
          <p:cNvCxnSpPr>
            <a:cxnSpLocks noChangeShapeType="1"/>
          </p:cNvCxnSpPr>
          <p:nvPr/>
        </p:nvCxnSpPr>
        <p:spPr bwMode="auto">
          <a:xfrm flipH="1">
            <a:off x="6070997" y="1315641"/>
            <a:ext cx="247650" cy="67508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2" name="AutoShape 160"/>
          <p:cNvCxnSpPr>
            <a:cxnSpLocks noChangeShapeType="1"/>
          </p:cNvCxnSpPr>
          <p:nvPr/>
        </p:nvCxnSpPr>
        <p:spPr bwMode="auto">
          <a:xfrm flipH="1">
            <a:off x="6228160" y="1306117"/>
            <a:ext cx="261938" cy="721519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3" name="AutoShape 161"/>
          <p:cNvCxnSpPr>
            <a:cxnSpLocks noChangeShapeType="1"/>
          </p:cNvCxnSpPr>
          <p:nvPr/>
        </p:nvCxnSpPr>
        <p:spPr bwMode="auto">
          <a:xfrm flipH="1">
            <a:off x="6375797" y="1201341"/>
            <a:ext cx="300038" cy="9525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714" name="Text Box 164"/>
          <p:cNvSpPr txBox="1">
            <a:spLocks noChangeArrowheads="1"/>
          </p:cNvSpPr>
          <p:nvPr/>
        </p:nvSpPr>
        <p:spPr bwMode="auto">
          <a:xfrm>
            <a:off x="4572001" y="2462213"/>
            <a:ext cx="116681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spcAft>
                <a:spcPts val="750"/>
              </a:spcAft>
              <a:defRPr/>
            </a:pPr>
            <a:r>
              <a:rPr lang="en-US" altLang="vi-VN" sz="15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8715" name="Text Box 165"/>
          <p:cNvSpPr txBox="1">
            <a:spLocks noChangeArrowheads="1"/>
          </p:cNvSpPr>
          <p:nvPr/>
        </p:nvSpPr>
        <p:spPr bwMode="auto">
          <a:xfrm>
            <a:off x="6172200" y="2447925"/>
            <a:ext cx="115491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spcAft>
                <a:spcPts val="750"/>
              </a:spcAft>
              <a:defRPr/>
            </a:pPr>
            <a:r>
              <a:rPr lang="en-US" altLang="vi-VN" sz="15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B</a:t>
            </a:r>
          </a:p>
        </p:txBody>
      </p:sp>
      <p:graphicFrame>
        <p:nvGraphicFramePr>
          <p:cNvPr id="28718" name="Group 46"/>
          <p:cNvGraphicFramePr>
            <a:graphicFrameLocks noGrp="1"/>
          </p:cNvGraphicFramePr>
          <p:nvPr>
            <p:ph idx="4294967295"/>
          </p:nvPr>
        </p:nvGraphicFramePr>
        <p:xfrm>
          <a:off x="187038" y="3910727"/>
          <a:ext cx="8746177" cy="1995187"/>
        </p:xfrm>
        <a:graphic>
          <a:graphicData uri="http://schemas.openxmlformats.org/drawingml/2006/table">
            <a:tbl>
              <a:tblPr/>
              <a:tblGrid>
                <a:gridCol w="2642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93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40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0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altLang="vi-VN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 ( </a:t>
                      </a: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rừng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B( </a:t>
                      </a: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đồi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trọc</a:t>
                      </a:r>
                      <a:r>
                        <a:rPr kumimoji="0" lang="en-US" altLang="vi-V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ân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bố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xanh</a:t>
                      </a:r>
                      <a:endParaRPr kumimoji="0" lang="en-US" altLang="vi-VN" sz="1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dòng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mưa</a:t>
                      </a:r>
                      <a:endParaRPr kumimoji="0" lang="en-US" altLang="vi-VN" sz="1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endParaRPr kumimoji="0" lang="en-US" altLang="vi-VN" sz="1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17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endParaRPr kumimoji="0" lang="en-US" altLang="vi-VN" sz="1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8744" name="Text Box 102"/>
          <p:cNvSpPr txBox="1">
            <a:spLocks noChangeArrowheads="1"/>
          </p:cNvSpPr>
          <p:nvPr/>
        </p:nvSpPr>
        <p:spPr bwMode="auto">
          <a:xfrm>
            <a:off x="2457450" y="2866251"/>
            <a:ext cx="45720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eaLnBrk="0" hangingPunct="0">
              <a:spcAft>
                <a:spcPts val="750"/>
              </a:spcAft>
              <a:defRPr/>
            </a:pP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: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Lượng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chảy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dòng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nước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mưa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ở 2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nơi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khác</a:t>
            </a:r>
            <a:r>
              <a:rPr lang="en-US" altLang="vi-VN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400" b="1" dirty="0" err="1">
                <a:solidFill>
                  <a:prstClr val="black"/>
                </a:solidFill>
                <a:latin typeface="Times New Roman" pitchFamily="18" charset="0"/>
              </a:rPr>
              <a:t>nhau</a:t>
            </a:r>
            <a:endParaRPr lang="en-US" altLang="vi-VN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745" name="Rectangle 103"/>
          <p:cNvSpPr>
            <a:spLocks noChangeArrowheads="1"/>
          </p:cNvSpPr>
          <p:nvPr/>
        </p:nvSpPr>
        <p:spPr bwMode="auto">
          <a:xfrm>
            <a:off x="3543300" y="2605088"/>
            <a:ext cx="28296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lvl="1" defTabSz="685800" eaLnBrk="0" hangingPunct="0">
              <a:defRPr/>
            </a:pPr>
            <a:r>
              <a:rPr lang="en-US" altLang="vi-VN" sz="1200" b="1" dirty="0" err="1">
                <a:solidFill>
                  <a:prstClr val="black"/>
                </a:solidFill>
                <a:latin typeface="Times New Roman" pitchFamily="18" charset="0"/>
              </a:rPr>
              <a:t>A.Có</a:t>
            </a:r>
            <a:r>
              <a:rPr lang="en-US" altLang="vi-VN" sz="1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200" b="1" dirty="0" err="1">
                <a:solidFill>
                  <a:prstClr val="black"/>
                </a:solidFill>
                <a:latin typeface="Times New Roman" pitchFamily="18" charset="0"/>
              </a:rPr>
              <a:t>rừng</a:t>
            </a:r>
            <a:r>
              <a:rPr lang="en-US" altLang="vi-VN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B. </a:t>
            </a:r>
            <a:r>
              <a:rPr lang="en-US" altLang="vi-VN" sz="1200" b="1" dirty="0" err="1">
                <a:solidFill>
                  <a:prstClr val="black"/>
                </a:solidFill>
                <a:latin typeface="Times New Roman" pitchFamily="18" charset="0"/>
              </a:rPr>
              <a:t>Đồi</a:t>
            </a:r>
            <a:r>
              <a:rPr lang="en-US" altLang="vi-VN" sz="1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200" b="1" dirty="0" err="1">
                <a:solidFill>
                  <a:prstClr val="black"/>
                </a:solidFill>
                <a:latin typeface="Times New Roman" pitchFamily="18" charset="0"/>
              </a:rPr>
              <a:t>trọc</a:t>
            </a:r>
            <a:endParaRPr lang="en-US" altLang="vi-VN" sz="1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0702" name="Rectangle 126"/>
          <p:cNvSpPr>
            <a:spLocks noChangeArrowheads="1"/>
          </p:cNvSpPr>
          <p:nvPr/>
        </p:nvSpPr>
        <p:spPr bwMode="auto">
          <a:xfrm>
            <a:off x="2800351" y="2628901"/>
            <a:ext cx="184731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>
              <a:spcBef>
                <a:spcPct val="20000"/>
              </a:spcBef>
              <a:buClr>
                <a:srgbClr val="0000FF"/>
              </a:buClr>
              <a:buSzPct val="70000"/>
              <a:defRPr/>
            </a:pPr>
            <a:endParaRPr lang="en-US" sz="135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28756" name="Arc 119"/>
          <p:cNvSpPr>
            <a:spLocks/>
          </p:cNvSpPr>
          <p:nvPr/>
        </p:nvSpPr>
        <p:spPr bwMode="auto">
          <a:xfrm rot="14324243" flipV="1">
            <a:off x="5450464" y="2006321"/>
            <a:ext cx="850106" cy="1247775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0" hangingPunct="0">
              <a:defRPr/>
            </a:pPr>
            <a:endParaRPr lang="vi-VN" altLang="vi-VN" sz="24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8" name="Text Box 104"/>
          <p:cNvSpPr txBox="1">
            <a:spLocks noChangeArrowheads="1"/>
          </p:cNvSpPr>
          <p:nvPr/>
        </p:nvSpPr>
        <p:spPr bwMode="auto">
          <a:xfrm>
            <a:off x="187037" y="3200400"/>
            <a:ext cx="8746176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>
              <a:spcBef>
                <a:spcPct val="50000"/>
              </a:spcBef>
              <a:defRPr/>
            </a:pP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Quan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sát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hình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hoạt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động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nhóm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hoàn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thành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bảng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so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sánh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điểm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khác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nhau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giữa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2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khu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vực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A (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rừng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)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B (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đồi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trọc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) </a:t>
            </a:r>
            <a:r>
              <a:rPr lang="en-US" altLang="vi-VN" sz="1500" b="1" dirty="0" err="1">
                <a:solidFill>
                  <a:prstClr val="black"/>
                </a:solidFill>
                <a:latin typeface="Times New Roman" pitchFamily="18" charset="0"/>
              </a:rPr>
              <a:t>trong</a:t>
            </a: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</a:rPr>
              <a:t> PHT</a:t>
            </a:r>
          </a:p>
        </p:txBody>
      </p:sp>
    </p:spTree>
    <p:extLst>
      <p:ext uri="{BB962C8B-B14F-4D97-AF65-F5344CB8AC3E}">
        <p14:creationId xmlns:p14="http://schemas.microsoft.com/office/powerpoint/2010/main" val="7328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7F6339-276B-4416-BE1D-F3FB6830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089"/>
            <a:ext cx="5682343" cy="373182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2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FF904C-52EE-4870-83E3-FDDCD713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343" y="946314"/>
            <a:ext cx="3461657" cy="50544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8CA3DC-A5B7-404D-8AD4-31DD24C43678}"/>
              </a:ext>
            </a:extLst>
          </p:cNvPr>
          <p:cNvSpPr/>
          <p:nvPr/>
        </p:nvSpPr>
        <p:spPr>
          <a:xfrm>
            <a:off x="6458692" y="4543054"/>
            <a:ext cx="400793" cy="534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3FF40B-B144-4B63-A178-08D4894DDB80}"/>
              </a:ext>
            </a:extLst>
          </p:cNvPr>
          <p:cNvSpPr/>
          <p:nvPr/>
        </p:nvSpPr>
        <p:spPr>
          <a:xfrm>
            <a:off x="7635835" y="4543055"/>
            <a:ext cx="400793" cy="534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8898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418" y="314980"/>
            <a:ext cx="8988829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792830"/>
              </p:ext>
            </p:extLst>
          </p:nvPr>
        </p:nvGraphicFramePr>
        <p:xfrm>
          <a:off x="304799" y="1905000"/>
          <a:ext cx="8534400" cy="42837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528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373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2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5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7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 xỉ</a:t>
                      </a: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0385" algn="l"/>
                        </a:tabLst>
                        <a:defRPr/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2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0385" algn="l"/>
                        </a:tabLst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7991014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88675" y="1066800"/>
            <a:ext cx="4877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xmlns="" id="{6935DCA2-9FF6-4769-BC51-65C9B540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1626395"/>
            <a:ext cx="2778919" cy="16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6978" name="Group 2">
            <a:extLst>
              <a:ext uri="{FF2B5EF4-FFF2-40B4-BE49-F238E27FC236}">
                <a16:creationId xmlns:a16="http://schemas.microsoft.com/office/drawing/2014/main" xmlns="" id="{77E4F9E3-6156-4ABB-A614-3E4AF665AD01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440578" y="3380207"/>
          <a:ext cx="8500970" cy="2480074"/>
        </p:xfrm>
        <a:graphic>
          <a:graphicData uri="http://schemas.openxmlformats.org/drawingml/2006/table">
            <a:tbl>
              <a:tblPr/>
              <a:tblGrid>
                <a:gridCol w="2513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60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11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1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1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2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173" name="Text Box 28">
            <a:extLst>
              <a:ext uri="{FF2B5EF4-FFF2-40B4-BE49-F238E27FC236}">
                <a16:creationId xmlns:a16="http://schemas.microsoft.com/office/drawing/2014/main" xmlns="" id="{54274158-FC34-410E-B7CD-AD45F1B0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29" y="3518923"/>
            <a:ext cx="203524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điểm</a:t>
            </a:r>
            <a:endParaRPr lang="en-US" altLang="en-US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74" name="Text Box 29">
            <a:extLst>
              <a:ext uri="{FF2B5EF4-FFF2-40B4-BE49-F238E27FC236}">
                <a16:creationId xmlns:a16="http://schemas.microsoft.com/office/drawing/2014/main" xmlns="" id="{088F7901-F4AA-4B5F-91CC-30493B8B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164" y="3507851"/>
            <a:ext cx="21717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Khu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A( </a:t>
            </a: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rừng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6175" name="Text Box 30">
            <a:extLst>
              <a:ext uri="{FF2B5EF4-FFF2-40B4-BE49-F238E27FC236}">
                <a16:creationId xmlns:a16="http://schemas.microsoft.com/office/drawing/2014/main" xmlns="" id="{A012AB7D-A33C-4741-96DB-A50F3496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74" y="3518923"/>
            <a:ext cx="20550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Khu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B (</a:t>
            </a: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Đồi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trọc</a:t>
            </a:r>
            <a:r>
              <a:rPr lang="en-US" altLang="en-US" sz="15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27007" name="Text Box 31">
            <a:extLst>
              <a:ext uri="{FF2B5EF4-FFF2-40B4-BE49-F238E27FC236}">
                <a16:creationId xmlns:a16="http://schemas.microsoft.com/office/drawing/2014/main" xmlns="" id="{8FA7B76D-8BCB-4465-BDC3-471343CB4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598" y="3983809"/>
            <a:ext cx="27117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tầng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177" name="Picture 44" descr="Anh - 12">
            <a:extLst>
              <a:ext uri="{FF2B5EF4-FFF2-40B4-BE49-F238E27FC236}">
                <a16:creationId xmlns:a16="http://schemas.microsoft.com/office/drawing/2014/main" xmlns="" id="{8FC13986-16FF-4FAC-BAA9-3D0C0A29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2" y="1615680"/>
            <a:ext cx="2968229" cy="168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8" name="Text Box 29">
            <a:extLst>
              <a:ext uri="{FF2B5EF4-FFF2-40B4-BE49-F238E27FC236}">
                <a16:creationId xmlns:a16="http://schemas.microsoft.com/office/drawing/2014/main" xmlns="" id="{CB1F9B0D-80D6-4890-A533-808EB627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1" y="1657350"/>
            <a:ext cx="670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(A)</a:t>
            </a:r>
          </a:p>
        </p:txBody>
      </p:sp>
      <p:sp>
        <p:nvSpPr>
          <p:cNvPr id="6179" name="AutoShape 2" descr="Image result for rá»«ng xanh Äáº¹p">
            <a:extLst>
              <a:ext uri="{FF2B5EF4-FFF2-40B4-BE49-F238E27FC236}">
                <a16:creationId xmlns:a16="http://schemas.microsoft.com/office/drawing/2014/main" xmlns="" id="{35E18CF0-6DD5-4CF5-A43F-2BFB38C4A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8731" y="69770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85800">
              <a:defRPr/>
            </a:pPr>
            <a:endParaRPr lang="en-US" altLang="en-US" sz="2100">
              <a:solidFill>
                <a:prstClr val="black"/>
              </a:solidFill>
            </a:endParaRPr>
          </a:p>
        </p:txBody>
      </p:sp>
      <p:sp>
        <p:nvSpPr>
          <p:cNvPr id="6181" name="Text Box 30">
            <a:extLst>
              <a:ext uri="{FF2B5EF4-FFF2-40B4-BE49-F238E27FC236}">
                <a16:creationId xmlns:a16="http://schemas.microsoft.com/office/drawing/2014/main" xmlns="" id="{D1FE3458-DE09-4FCD-8775-8C917846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1" y="1657350"/>
            <a:ext cx="688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(B)</a:t>
            </a:r>
          </a:p>
        </p:txBody>
      </p:sp>
      <p:sp>
        <p:nvSpPr>
          <p:cNvPr id="6182" name="Text Box 31">
            <a:extLst>
              <a:ext uri="{FF2B5EF4-FFF2-40B4-BE49-F238E27FC236}">
                <a16:creationId xmlns:a16="http://schemas.microsoft.com/office/drawing/2014/main" xmlns="" id="{4D5196FF-C87D-41ED-BC11-77CB6191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41" y="3987449"/>
            <a:ext cx="19216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xmlns="" id="{D3BC7B3F-7FCA-4E6B-BE12-904B1AF8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958829"/>
            <a:ext cx="192166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bụi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nhỏ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84" name="Text Box 31">
            <a:extLst>
              <a:ext uri="{FF2B5EF4-FFF2-40B4-BE49-F238E27FC236}">
                <a16:creationId xmlns:a16="http://schemas.microsoft.com/office/drawing/2014/main" xmlns="" id="{CD2E5712-637C-449D-A759-20CBA9A2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50" y="4443577"/>
            <a:ext cx="1543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Lượng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chảy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xmlns="" id="{BE59F62D-3865-40A6-8F8F-3791286F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238" y="4414421"/>
            <a:ext cx="1543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0,6 m</a:t>
            </a:r>
            <a:r>
              <a:rPr lang="en-US" altLang="en-US" sz="1350" b="1" baseline="300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/s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xmlns="" id="{FD7F21F1-D4DC-468F-948D-6FC582DA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457700"/>
            <a:ext cx="1543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>
                <a:solidFill>
                  <a:prstClr val="black"/>
                </a:solidFill>
                <a:latin typeface="Arial" panose="020B0604020202020204" pitchFamily="34" charset="0"/>
              </a:rPr>
              <a:t>21 m</a:t>
            </a:r>
            <a:r>
              <a:rPr lang="en-US" altLang="en-US" sz="1350" b="1" baseline="300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350" b="1">
                <a:solidFill>
                  <a:prstClr val="black"/>
                </a:solidFill>
                <a:latin typeface="Arial" panose="020B0604020202020204" pitchFamily="34" charset="0"/>
              </a:rPr>
              <a:t>/s</a:t>
            </a:r>
          </a:p>
        </p:txBody>
      </p:sp>
      <p:sp>
        <p:nvSpPr>
          <p:cNvPr id="6187" name="Text Box 31">
            <a:extLst>
              <a:ext uri="{FF2B5EF4-FFF2-40B4-BE49-F238E27FC236}">
                <a16:creationId xmlns:a16="http://schemas.microsoft.com/office/drawing/2014/main" xmlns="" id="{14569151-B37C-4B46-8392-BA0A52DD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204" y="4963658"/>
            <a:ext cx="26316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Khả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năng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giữ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xmlns="" id="{42876ED3-15CF-407D-82A5-795DEC1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101" y="4933735"/>
            <a:ext cx="254429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Giữ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 (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ít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xói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mòn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xmlns="" id="{D1D3F1F2-EED4-4E0D-8183-4225B81E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4974662"/>
            <a:ext cx="295538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Giữ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ít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xói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mòn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xmlns="" id="{2548255E-0ACA-498E-8357-21B4105A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306" y="5429250"/>
            <a:ext cx="22345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Giữ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ít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nước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92" name="AutoShape 50" descr="Image result for rá» cÃ¢y">
            <a:extLst>
              <a:ext uri="{FF2B5EF4-FFF2-40B4-BE49-F238E27FC236}">
                <a16:creationId xmlns:a16="http://schemas.microsoft.com/office/drawing/2014/main" xmlns="" id="{8FE7FCF9-03CF-42FC-B61E-EB29B695E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8731" y="69770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85800">
              <a:defRPr/>
            </a:pPr>
            <a:endParaRPr lang="en-US" altLang="en-US" sz="2100">
              <a:solidFill>
                <a:prstClr val="black"/>
              </a:solidFill>
            </a:endParaRPr>
          </a:p>
        </p:txBody>
      </p:sp>
      <p:sp>
        <p:nvSpPr>
          <p:cNvPr id="6193" name="AutoShape 52" descr="Image result for rá» cÃ¢y">
            <a:extLst>
              <a:ext uri="{FF2B5EF4-FFF2-40B4-BE49-F238E27FC236}">
                <a16:creationId xmlns:a16="http://schemas.microsoft.com/office/drawing/2014/main" xmlns="" id="{041E6BAD-190E-442D-A09C-56DDA0BCE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8731" y="69770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85800">
              <a:defRPr/>
            </a:pPr>
            <a:endParaRPr lang="en-US" altLang="en-US" sz="2100">
              <a:solidFill>
                <a:prstClr val="black"/>
              </a:solidFill>
            </a:endParaRPr>
          </a:p>
        </p:txBody>
      </p:sp>
      <p:pic>
        <p:nvPicPr>
          <p:cNvPr id="6197" name="Picture 53" descr="D:\BẢO HIỂM\re-cay-870x580.jpg">
            <a:extLst>
              <a:ext uri="{FF2B5EF4-FFF2-40B4-BE49-F238E27FC236}">
                <a16:creationId xmlns:a16="http://schemas.microsoft.com/office/drawing/2014/main" xmlns="" id="{B87A4DE4-EB07-401C-9250-B5E9ADD5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418160"/>
            <a:ext cx="1285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1" name="Picture 57" descr="Related image">
            <a:extLst>
              <a:ext uri="{FF2B5EF4-FFF2-40B4-BE49-F238E27FC236}">
                <a16:creationId xmlns:a16="http://schemas.microsoft.com/office/drawing/2014/main" xmlns="" id="{558BDE6A-21D9-468D-B863-0B2B93A7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619251"/>
            <a:ext cx="131445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xmlns="" id="{7203518A-AC3D-47E0-96FD-7192D1CD1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5"/>
          <a:stretch/>
        </p:blipFill>
        <p:spPr bwMode="auto">
          <a:xfrm>
            <a:off x="1314450" y="914400"/>
            <a:ext cx="6515100" cy="205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1">
            <a:extLst>
              <a:ext uri="{FF2B5EF4-FFF2-40B4-BE49-F238E27FC236}">
                <a16:creationId xmlns:a16="http://schemas.microsoft.com/office/drawing/2014/main" xmlns="" id="{BAB3DD5A-612E-4B13-9967-505A9DDF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863" y="5429250"/>
            <a:ext cx="20788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Giữ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nước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xmlns="" id="{6C90253E-506C-43FB-AFF7-3A799720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05" y="5346242"/>
            <a:ext cx="20352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defRPr/>
            </a:pP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Khả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năng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giữ</a:t>
            </a:r>
            <a:r>
              <a:rPr lang="en-US" altLang="en-US" sz="1350" b="1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350" b="1" dirty="0" err="1">
                <a:solidFill>
                  <a:prstClr val="black"/>
                </a:solidFill>
                <a:latin typeface="Arial" panose="020B0604020202020204" pitchFamily="34" charset="0"/>
              </a:rPr>
              <a:t>nước</a:t>
            </a:r>
            <a:endParaRPr lang="en-US" altLang="en-US" sz="135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8F10BA6-2C39-4F91-BCC5-1F4247CD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39" y="4886376"/>
            <a:ext cx="2012871" cy="47060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EC916F7-24AF-4916-8448-BD19BB39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851611"/>
            <a:ext cx="2866723" cy="47060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908A5BB-0074-4479-9798-5EF635651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383" y="4836931"/>
            <a:ext cx="2711779" cy="47060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US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50DCED7-8527-4B55-9420-18FD372BC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73213"/>
              </p:ext>
            </p:extLst>
          </p:nvPr>
        </p:nvGraphicFramePr>
        <p:xfrm>
          <a:off x="142407" y="1652690"/>
          <a:ext cx="8859187" cy="20467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643">
                  <a:extLst>
                    <a:ext uri="{9D8B030D-6E8A-4147-A177-3AD203B41FA5}">
                      <a16:colId xmlns:a16="http://schemas.microsoft.com/office/drawing/2014/main" xmlns="" val="2499509829"/>
                    </a:ext>
                  </a:extLst>
                </a:gridCol>
                <a:gridCol w="2453966">
                  <a:extLst>
                    <a:ext uri="{9D8B030D-6E8A-4147-A177-3AD203B41FA5}">
                      <a16:colId xmlns:a16="http://schemas.microsoft.com/office/drawing/2014/main" xmlns="" val="3524564929"/>
                    </a:ext>
                  </a:extLst>
                </a:gridCol>
                <a:gridCol w="1601526">
                  <a:extLst>
                    <a:ext uri="{9D8B030D-6E8A-4147-A177-3AD203B41FA5}">
                      <a16:colId xmlns:a16="http://schemas.microsoft.com/office/drawing/2014/main" xmlns="" val="3487871590"/>
                    </a:ext>
                  </a:extLst>
                </a:gridCol>
                <a:gridCol w="1601526">
                  <a:extLst>
                    <a:ext uri="{9D8B030D-6E8A-4147-A177-3AD203B41FA5}">
                      <a16:colId xmlns:a16="http://schemas.microsoft.com/office/drawing/2014/main" xmlns="" val="1857464618"/>
                    </a:ext>
                  </a:extLst>
                </a:gridCol>
                <a:gridCol w="1601526">
                  <a:extLst>
                    <a:ext uri="{9D8B030D-6E8A-4147-A177-3AD203B41FA5}">
                      <a16:colId xmlns:a16="http://schemas.microsoft.com/office/drawing/2014/main" xmlns="" val="3094419930"/>
                    </a:ext>
                  </a:extLst>
                </a:gridCol>
              </a:tblGrid>
              <a:tr h="34471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ở của động vật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536134"/>
                  </a:ext>
                </a:extLst>
              </a:tr>
              <a:tr h="7127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 cây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Thân, cành cây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 cây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960616932"/>
                  </a:ext>
                </a:extLst>
              </a:tr>
              <a:tr h="471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 cuốn lá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018691017"/>
                  </a:ext>
                </a:extLst>
              </a:tr>
              <a:tr h="471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65115147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A6CFADC-6AAE-4E45-B1F4-4D7F028C0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2507"/>
              </p:ext>
            </p:extLst>
          </p:nvPr>
        </p:nvGraphicFramePr>
        <p:xfrm>
          <a:off x="142407" y="4278739"/>
          <a:ext cx="9001593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008">
                  <a:extLst>
                    <a:ext uri="{9D8B030D-6E8A-4147-A177-3AD203B41FA5}">
                      <a16:colId xmlns:a16="http://schemas.microsoft.com/office/drawing/2014/main" xmlns="" val="3562036605"/>
                    </a:ext>
                  </a:extLst>
                </a:gridCol>
                <a:gridCol w="1526462">
                  <a:extLst>
                    <a:ext uri="{9D8B030D-6E8A-4147-A177-3AD203B41FA5}">
                      <a16:colId xmlns:a16="http://schemas.microsoft.com/office/drawing/2014/main" xmlns="" val="1388154271"/>
                    </a:ext>
                  </a:extLst>
                </a:gridCol>
                <a:gridCol w="1441401">
                  <a:extLst>
                    <a:ext uri="{9D8B030D-6E8A-4147-A177-3AD203B41FA5}">
                      <a16:colId xmlns:a16="http://schemas.microsoft.com/office/drawing/2014/main" xmlns="" val="3640936216"/>
                    </a:ext>
                  </a:extLst>
                </a:gridCol>
                <a:gridCol w="1179749">
                  <a:extLst>
                    <a:ext uri="{9D8B030D-6E8A-4147-A177-3AD203B41FA5}">
                      <a16:colId xmlns:a16="http://schemas.microsoft.com/office/drawing/2014/main" xmlns="" val="3347083028"/>
                    </a:ext>
                  </a:extLst>
                </a:gridCol>
                <a:gridCol w="1179749">
                  <a:extLst>
                    <a:ext uri="{9D8B030D-6E8A-4147-A177-3AD203B41FA5}">
                      <a16:colId xmlns:a16="http://schemas.microsoft.com/office/drawing/2014/main" xmlns="" val="2410230167"/>
                    </a:ext>
                  </a:extLst>
                </a:gridCol>
                <a:gridCol w="1310112">
                  <a:extLst>
                    <a:ext uri="{9D8B030D-6E8A-4147-A177-3AD203B41FA5}">
                      <a16:colId xmlns:a16="http://schemas.microsoft.com/office/drawing/2014/main" xmlns="" val="3691378205"/>
                    </a:ext>
                  </a:extLst>
                </a:gridCol>
                <a:gridCol w="1310112">
                  <a:extLst>
                    <a:ext uri="{9D8B030D-6E8A-4147-A177-3AD203B41FA5}">
                      <a16:colId xmlns:a16="http://schemas.microsoft.com/office/drawing/2014/main" xmlns="" val="2438484209"/>
                    </a:ext>
                  </a:extLst>
                </a:gridCol>
              </a:tblGrid>
              <a:tr h="34471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cây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 phận của cây mà con vật sử dụng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4041019"/>
                  </a:ext>
                </a:extLst>
              </a:tr>
              <a:tr h="344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Rễ, củ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873922913"/>
                  </a:ext>
                </a:extLst>
              </a:tr>
              <a:tr h="344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857462894"/>
                  </a:ext>
                </a:extLst>
              </a:tr>
              <a:tr h="3447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015480" algn="l"/>
                        </a:tabLst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3934489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A50DBA-692C-4EEB-9C5C-63D0C271E075}"/>
              </a:ext>
            </a:extLst>
          </p:cNvPr>
          <p:cNvSpPr txBox="1"/>
          <p:nvPr/>
        </p:nvSpPr>
        <p:spPr>
          <a:xfrm>
            <a:off x="152400" y="1143508"/>
            <a:ext cx="93426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485EF9-1DAE-42AC-9EE3-579AD98DAEAE}"/>
              </a:ext>
            </a:extLst>
          </p:cNvPr>
          <p:cNvSpPr txBox="1"/>
          <p:nvPr/>
        </p:nvSpPr>
        <p:spPr>
          <a:xfrm>
            <a:off x="152400" y="3769556"/>
            <a:ext cx="93426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822501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CA471E13-5A33-4519-B72B-E62B3D7DBE33}"/>
              </a:ext>
            </a:extLst>
          </p:cNvPr>
          <p:cNvSpPr/>
          <p:nvPr/>
        </p:nvSpPr>
        <p:spPr bwMode="auto">
          <a:xfrm rot="3187085" flipV="1">
            <a:off x="5394036" y="4824164"/>
            <a:ext cx="1235189" cy="8773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xmlns="" id="{0FFC3288-0267-47C4-9678-19EDC6341A1B}"/>
              </a:ext>
            </a:extLst>
          </p:cNvPr>
          <p:cNvGrpSpPr>
            <a:grpSpLocks/>
          </p:cNvGrpSpPr>
          <p:nvPr/>
        </p:nvGrpSpPr>
        <p:grpSpPr bwMode="auto">
          <a:xfrm>
            <a:off x="6031201" y="973879"/>
            <a:ext cx="2840603" cy="1808645"/>
            <a:chOff x="6598279" y="-148991"/>
            <a:chExt cx="3786577" cy="2410889"/>
          </a:xfrm>
        </p:grpSpPr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xmlns="" id="{A1B609AB-B25D-4C33-B132-BE9E39E4D412}"/>
                </a:ext>
              </a:extLst>
            </p:cNvPr>
            <p:cNvSpPr/>
            <p:nvPr/>
          </p:nvSpPr>
          <p:spPr>
            <a:xfrm rot="18655669">
              <a:off x="5874407" y="1468019"/>
              <a:ext cx="1517751" cy="7000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xmlns="" id="{05420011-2606-467E-8D68-C4B8A3F82851}"/>
                </a:ext>
              </a:extLst>
            </p:cNvPr>
            <p:cNvSpPr/>
            <p:nvPr/>
          </p:nvSpPr>
          <p:spPr>
            <a:xfrm>
              <a:off x="7026663" y="-148991"/>
              <a:ext cx="3358193" cy="109178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Góp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phần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Giữ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đất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,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chống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xói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mòn</a:t>
              </a:r>
              <a:endParaRPr lang="en-US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xmlns="" id="{982D9067-E91E-4E65-84A0-BC13D3FD5850}"/>
              </a:ext>
            </a:extLst>
          </p:cNvPr>
          <p:cNvGrpSpPr>
            <a:grpSpLocks/>
          </p:cNvGrpSpPr>
          <p:nvPr/>
        </p:nvGrpSpPr>
        <p:grpSpPr bwMode="auto">
          <a:xfrm>
            <a:off x="46914" y="2981817"/>
            <a:ext cx="3626838" cy="1566436"/>
            <a:chOff x="-1672129" y="2215822"/>
            <a:chExt cx="4836217" cy="2089581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xmlns="" id="{47D5524E-84CC-4501-AD7D-84C78F1EEEA4}"/>
                </a:ext>
              </a:extLst>
            </p:cNvPr>
            <p:cNvSpPr/>
            <p:nvPr/>
          </p:nvSpPr>
          <p:spPr>
            <a:xfrm rot="8116165" flipV="1">
              <a:off x="1204015" y="4174634"/>
              <a:ext cx="1960073" cy="13076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xmlns="" id="{83DC9C1B-B82E-4693-917E-0CE2AB5968D1}"/>
                </a:ext>
              </a:extLst>
            </p:cNvPr>
            <p:cNvSpPr/>
            <p:nvPr/>
          </p:nvSpPr>
          <p:spPr>
            <a:xfrm>
              <a:off x="-1672129" y="2215822"/>
              <a:ext cx="3266768" cy="1552448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Giảm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ô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nhiễm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môi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trường</a:t>
              </a:r>
              <a:endParaRPr lang="en-US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23">
            <a:extLst>
              <a:ext uri="{FF2B5EF4-FFF2-40B4-BE49-F238E27FC236}">
                <a16:creationId xmlns:a16="http://schemas.microsoft.com/office/drawing/2014/main" xmlns="" id="{44DFB9FB-88AE-4564-AB8D-AE6486FF6814}"/>
              </a:ext>
            </a:extLst>
          </p:cNvPr>
          <p:cNvGrpSpPr>
            <a:grpSpLocks/>
          </p:cNvGrpSpPr>
          <p:nvPr/>
        </p:nvGrpSpPr>
        <p:grpSpPr bwMode="auto">
          <a:xfrm>
            <a:off x="29189" y="1912363"/>
            <a:ext cx="4442603" cy="820133"/>
            <a:chOff x="-29" y="3352800"/>
            <a:chExt cx="4296500" cy="310789"/>
          </a:xfrm>
        </p:grpSpPr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xmlns="" id="{2349C282-C44C-4980-82D8-8120C85AD4D5}"/>
                </a:ext>
              </a:extLst>
            </p:cNvPr>
            <p:cNvSpPr/>
            <p:nvPr/>
          </p:nvSpPr>
          <p:spPr>
            <a:xfrm rot="11343954">
              <a:off x="2352276" y="3622801"/>
              <a:ext cx="1944195" cy="16946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xmlns="" id="{1C9DB060-FF81-464F-8742-CEA04A44313A}"/>
                </a:ext>
              </a:extLst>
            </p:cNvPr>
            <p:cNvSpPr/>
            <p:nvPr/>
          </p:nvSpPr>
          <p:spPr>
            <a:xfrm>
              <a:off x="-29" y="3352800"/>
              <a:ext cx="2396720" cy="310789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hòa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khí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hậu</a:t>
              </a:r>
              <a:endParaRPr lang="en-US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xmlns="" id="{FADCCB92-7844-4165-A5F5-933A4D195BE3}"/>
              </a:ext>
            </a:extLst>
          </p:cNvPr>
          <p:cNvGrpSpPr>
            <a:grpSpLocks/>
          </p:cNvGrpSpPr>
          <p:nvPr/>
        </p:nvGrpSpPr>
        <p:grpSpPr bwMode="auto">
          <a:xfrm>
            <a:off x="80159" y="978360"/>
            <a:ext cx="3393375" cy="719256"/>
            <a:chOff x="-1417100" y="1107214"/>
            <a:chExt cx="5656838" cy="1586052"/>
          </a:xfrm>
        </p:grpSpPr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xmlns="" id="{B7C04D50-7A74-4CE5-886F-CB85DC950B0A}"/>
                </a:ext>
              </a:extLst>
            </p:cNvPr>
            <p:cNvSpPr/>
            <p:nvPr/>
          </p:nvSpPr>
          <p:spPr>
            <a:xfrm rot="13103738">
              <a:off x="2147209" y="2638833"/>
              <a:ext cx="2092529" cy="5443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xmlns="" id="{2444350B-D106-4AC3-957B-5B11466BAC4D}"/>
                </a:ext>
              </a:extLst>
            </p:cNvPr>
            <p:cNvSpPr/>
            <p:nvPr/>
          </p:nvSpPr>
          <p:spPr>
            <a:xfrm>
              <a:off x="-1417100" y="1107214"/>
              <a:ext cx="4141799" cy="1291687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Ổn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định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hàm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lượng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khí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ôxi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và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  <a:latin typeface="Calibri" panose="020F0502020204030204"/>
                </a:rPr>
                <a:t>Cacbonic</a:t>
              </a:r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</a:p>
          </p:txBody>
        </p:sp>
      </p:grpSp>
      <p:pic>
        <p:nvPicPr>
          <p:cNvPr id="27653" name="Picture 5" descr="D:\hinh su dung GA dien tu\sinh 6\rừng.jpg">
            <a:extLst>
              <a:ext uri="{FF2B5EF4-FFF2-40B4-BE49-F238E27FC236}">
                <a16:creationId xmlns:a16="http://schemas.microsoft.com/office/drawing/2014/main" xmlns="" id="{0DDB10DC-9C15-4640-BACB-3A2A8B55F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33" y="1667741"/>
            <a:ext cx="2257156" cy="325977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3E3476C0-D636-417E-8518-9288E0A926A8}"/>
              </a:ext>
            </a:extLst>
          </p:cNvPr>
          <p:cNvSpPr/>
          <p:nvPr/>
        </p:nvSpPr>
        <p:spPr bwMode="auto">
          <a:xfrm>
            <a:off x="6573202" y="2360871"/>
            <a:ext cx="2257156" cy="6633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Hạn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chế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ngập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lụt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hạn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hán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xmlns="" id="{EEC6556A-3C63-4260-A028-CDAA815CA469}"/>
              </a:ext>
            </a:extLst>
          </p:cNvPr>
          <p:cNvSpPr/>
          <p:nvPr/>
        </p:nvSpPr>
        <p:spPr bwMode="auto">
          <a:xfrm>
            <a:off x="6510010" y="4806379"/>
            <a:ext cx="2321488" cy="10732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Cung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cấp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lương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thực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thực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phẩm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gỗ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…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nhưng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cũng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hại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cho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con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người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156E9193-C3C2-4387-ACF2-C9C1CDBB2F22}"/>
              </a:ext>
            </a:extLst>
          </p:cNvPr>
          <p:cNvSpPr/>
          <p:nvPr/>
        </p:nvSpPr>
        <p:spPr bwMode="auto">
          <a:xfrm>
            <a:off x="80159" y="4927517"/>
            <a:ext cx="2449856" cy="95212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Cung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cấp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oxi,thức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ăn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nơi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ở,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nơi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sinh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sản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cho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động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libri" panose="020F0502020204030204"/>
              </a:rPr>
              <a:t>vật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5" name="Right Arrow 16">
            <a:extLst>
              <a:ext uri="{FF2B5EF4-FFF2-40B4-BE49-F238E27FC236}">
                <a16:creationId xmlns:a16="http://schemas.microsoft.com/office/drawing/2014/main" xmlns="" id="{44CE7BE2-F6AE-4DF4-9F87-1D921CDFB613}"/>
              </a:ext>
            </a:extLst>
          </p:cNvPr>
          <p:cNvSpPr/>
          <p:nvPr/>
        </p:nvSpPr>
        <p:spPr bwMode="auto">
          <a:xfrm rot="20753030">
            <a:off x="5731403" y="2840036"/>
            <a:ext cx="896333" cy="1168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ight Arrow 18">
            <a:extLst>
              <a:ext uri="{FF2B5EF4-FFF2-40B4-BE49-F238E27FC236}">
                <a16:creationId xmlns:a16="http://schemas.microsoft.com/office/drawing/2014/main" xmlns="" id="{03C3275F-F4B3-4ACE-A2A7-EBF0BE323BF7}"/>
              </a:ext>
            </a:extLst>
          </p:cNvPr>
          <p:cNvSpPr/>
          <p:nvPr/>
        </p:nvSpPr>
        <p:spPr bwMode="auto">
          <a:xfrm rot="10800000" flipV="1">
            <a:off x="2440374" y="3626700"/>
            <a:ext cx="1055047" cy="841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àn ý thuyết minh về cây lúa nước lớp 9 hay nhất">
            <a:extLst>
              <a:ext uri="{FF2B5EF4-FFF2-40B4-BE49-F238E27FC236}">
                <a16:creationId xmlns:a16="http://schemas.microsoft.com/office/drawing/2014/main" xmlns="" id="{54E9F729-751A-45C3-8DFF-5BC17F15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1630181" cy="23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Ỹ THUẬT ĐƠN GIẢN LÀM TĂNG NĂNG SUẤT NGÔ">
            <a:extLst>
              <a:ext uri="{FF2B5EF4-FFF2-40B4-BE49-F238E27FC236}">
                <a16:creationId xmlns:a16="http://schemas.microsoft.com/office/drawing/2014/main" xmlns="" id="{93B30789-90BF-45CC-888D-41FC1087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42471"/>
            <a:ext cx="1878516" cy="232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hoẻ dây – tốt củ, phân bón nào đủ chất cho “anh Khoai”?">
            <a:extLst>
              <a:ext uri="{FF2B5EF4-FFF2-40B4-BE49-F238E27FC236}">
                <a16:creationId xmlns:a16="http://schemas.microsoft.com/office/drawing/2014/main" xmlns="" id="{6D511D4F-D599-42F2-A20E-AE601B87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61" y="869664"/>
            <a:ext cx="1716491" cy="23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aromi - Phở Sắn Lợi ích của sắn - có thể bạn chưa biết - Caromi - Phở Sắn">
            <a:extLst>
              <a:ext uri="{FF2B5EF4-FFF2-40B4-BE49-F238E27FC236}">
                <a16:creationId xmlns:a16="http://schemas.microsoft.com/office/drawing/2014/main" xmlns="" id="{8AA39858-1B33-4747-896E-CCDE1EE7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" y="3429000"/>
            <a:ext cx="2343383" cy="25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ạt lúa mạch (Đại mạch) và những tác dụng trong chữa bệnh">
            <a:extLst>
              <a:ext uri="{FF2B5EF4-FFF2-40B4-BE49-F238E27FC236}">
                <a16:creationId xmlns:a16="http://schemas.microsoft.com/office/drawing/2014/main" xmlns="" id="{1F2BB9B6-072E-4D96-9B26-FAF855BE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652" y="3341869"/>
            <a:ext cx="1923660" cy="26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ây Cao Lương - Nguồn gốc, đặc điểm và giá trị cây Cao Lương">
            <a:extLst>
              <a:ext uri="{FF2B5EF4-FFF2-40B4-BE49-F238E27FC236}">
                <a16:creationId xmlns:a16="http://schemas.microsoft.com/office/drawing/2014/main" xmlns="" id="{44BFBE20-9EAE-46D7-BF9F-8164C8A6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27" y="3354283"/>
            <a:ext cx="2143125" cy="26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ạt kê vàng tí hon: Thần dược cho sức khỏe con người">
            <a:extLst>
              <a:ext uri="{FF2B5EF4-FFF2-40B4-BE49-F238E27FC236}">
                <a16:creationId xmlns:a16="http://schemas.microsoft.com/office/drawing/2014/main" xmlns="" id="{3210F9A5-0935-47E3-A8E3-2B86A48E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15" y="3429000"/>
            <a:ext cx="218130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7FB75B-A21E-48C2-98D6-EA7305038245}"/>
              </a:ext>
            </a:extLst>
          </p:cNvPr>
          <p:cNvSpPr/>
          <p:nvPr/>
        </p:nvSpPr>
        <p:spPr>
          <a:xfrm>
            <a:off x="93689" y="2907388"/>
            <a:ext cx="1053059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A520CAE-D087-4B93-BDC5-B2CF76681394}"/>
              </a:ext>
            </a:extLst>
          </p:cNvPr>
          <p:cNvSpPr/>
          <p:nvPr/>
        </p:nvSpPr>
        <p:spPr>
          <a:xfrm>
            <a:off x="5410161" y="2894974"/>
            <a:ext cx="1716491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CA183F-5361-463B-8E5B-6DA25A30C35E}"/>
              </a:ext>
            </a:extLst>
          </p:cNvPr>
          <p:cNvSpPr/>
          <p:nvPr/>
        </p:nvSpPr>
        <p:spPr>
          <a:xfrm>
            <a:off x="3871737" y="2907388"/>
            <a:ext cx="1053059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41EAD1-F2A9-45D7-841E-6488808D9476}"/>
              </a:ext>
            </a:extLst>
          </p:cNvPr>
          <p:cNvSpPr/>
          <p:nvPr/>
        </p:nvSpPr>
        <p:spPr>
          <a:xfrm>
            <a:off x="7739844" y="5604916"/>
            <a:ext cx="1053059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B7049D-FE20-4FDF-AD86-A1EDE7D43F45}"/>
              </a:ext>
            </a:extLst>
          </p:cNvPr>
          <p:cNvSpPr/>
          <p:nvPr/>
        </p:nvSpPr>
        <p:spPr>
          <a:xfrm>
            <a:off x="2620585" y="5614519"/>
            <a:ext cx="1053059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1002A90-0F99-451E-9A8E-829917DF5362}"/>
              </a:ext>
            </a:extLst>
          </p:cNvPr>
          <p:cNvSpPr/>
          <p:nvPr/>
        </p:nvSpPr>
        <p:spPr>
          <a:xfrm>
            <a:off x="75888" y="5584773"/>
            <a:ext cx="1053059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6" descr="30 Công Dụng Của Khoai Tây Cho Sức Khỏe &amp; Cách Dùng Đúng">
            <a:extLst>
              <a:ext uri="{FF2B5EF4-FFF2-40B4-BE49-F238E27FC236}">
                <a16:creationId xmlns:a16="http://schemas.microsoft.com/office/drawing/2014/main" xmlns="" id="{10435E5D-46C9-4634-AFFA-6E55E882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52239"/>
            <a:ext cx="1991642" cy="23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B9AEE1F-EF7B-45D2-A600-3B2B00A6E749}"/>
              </a:ext>
            </a:extLst>
          </p:cNvPr>
          <p:cNvSpPr/>
          <p:nvPr/>
        </p:nvSpPr>
        <p:spPr>
          <a:xfrm>
            <a:off x="1767638" y="2870614"/>
            <a:ext cx="1716491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323DB3-BA2B-46F7-9909-87134D87750B}"/>
              </a:ext>
            </a:extLst>
          </p:cNvPr>
          <p:cNvSpPr/>
          <p:nvPr/>
        </p:nvSpPr>
        <p:spPr>
          <a:xfrm>
            <a:off x="5196844" y="5584773"/>
            <a:ext cx="1716491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6" name="Picture 20" descr="Lúa mạch (Đại mạch) Úc 1KG | Shopee Việt Nam">
            <a:extLst>
              <a:ext uri="{FF2B5EF4-FFF2-40B4-BE49-F238E27FC236}">
                <a16:creationId xmlns:a16="http://schemas.microsoft.com/office/drawing/2014/main" xmlns="" id="{653D1A53-4297-4C37-9599-0E3C11F16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77" y="498889"/>
            <a:ext cx="1923660" cy="27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8F571C8-4B2D-4E52-BBB9-187DD14FDC2D}"/>
              </a:ext>
            </a:extLst>
          </p:cNvPr>
          <p:cNvSpPr/>
          <p:nvPr/>
        </p:nvSpPr>
        <p:spPr>
          <a:xfrm>
            <a:off x="7258868" y="2926829"/>
            <a:ext cx="1791444" cy="356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D39F60-47F3-4216-A258-D9E6BA14702D}"/>
              </a:ext>
            </a:extLst>
          </p:cNvPr>
          <p:cNvSpPr txBox="1"/>
          <p:nvPr/>
        </p:nvSpPr>
        <p:spPr>
          <a:xfrm>
            <a:off x="2433570" y="152400"/>
            <a:ext cx="549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Vai trò của thực vật</a:t>
            </a:r>
          </a:p>
        </p:txBody>
      </p:sp>
    </p:spTree>
    <p:extLst>
      <p:ext uri="{BB962C8B-B14F-4D97-AF65-F5344CB8AC3E}">
        <p14:creationId xmlns:p14="http://schemas.microsoft.com/office/powerpoint/2010/main" val="3268772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651178-E7B3-4D7D-BA02-A9FCD41C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5" name="ĐA DẠNG THỰC VẬT Ở VIỆT NAM">
            <a:hlinkClick r:id="" action="ppaction://media"/>
            <a:extLst>
              <a:ext uri="{FF2B5EF4-FFF2-40B4-BE49-F238E27FC236}">
                <a16:creationId xmlns:a16="http://schemas.microsoft.com/office/drawing/2014/main" xmlns="" id="{FFA7386E-284A-421A-9B3D-FB057455B7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914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425" name="Group 9">
            <a:extLst>
              <a:ext uri="{FF2B5EF4-FFF2-40B4-BE49-F238E27FC236}">
                <a16:creationId xmlns:a16="http://schemas.microsoft.com/office/drawing/2014/main" xmlns="" id="{5DA919BD-5C31-4E93-8C4A-CC327BC064C1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609600"/>
            <a:ext cx="4724400" cy="3176588"/>
            <a:chOff x="0" y="0"/>
            <a:chExt cx="2634" cy="2339"/>
          </a:xfrm>
        </p:grpSpPr>
        <p:pic>
          <p:nvPicPr>
            <p:cNvPr id="70669" name="Picture 10">
              <a:extLst>
                <a:ext uri="{FF2B5EF4-FFF2-40B4-BE49-F238E27FC236}">
                  <a16:creationId xmlns:a16="http://schemas.microsoft.com/office/drawing/2014/main" xmlns="" id="{ABF8DE05-E2AA-43A2-B0A0-56E170C22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34" cy="1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670" name="Text Box 11">
              <a:extLst>
                <a:ext uri="{FF2B5EF4-FFF2-40B4-BE49-F238E27FC236}">
                  <a16:creationId xmlns:a16="http://schemas.microsoft.com/office/drawing/2014/main" xmlns="" id="{48AB1DF6-9EC3-4738-A702-3683E2C9E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69"/>
              <a:ext cx="10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rgbClr val="0000FF"/>
                </a:solidFill>
              </a:endParaRPr>
            </a:p>
          </p:txBody>
        </p:sp>
      </p:grpSp>
      <p:sp>
        <p:nvSpPr>
          <p:cNvPr id="70661" name="Rectangle 12">
            <a:extLst>
              <a:ext uri="{FF2B5EF4-FFF2-40B4-BE49-F238E27FC236}">
                <a16:creationId xmlns:a16="http://schemas.microsoft.com/office/drawing/2014/main" xmlns="" id="{901BCFA0-D1CC-46A2-A72A-6851D4B50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76600"/>
            <a:ext cx="3509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00FF"/>
                </a:solidFill>
              </a:rPr>
              <a:t>Xây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dựng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vườn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quốc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gia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0662" name="Rectangle 13">
            <a:extLst>
              <a:ext uri="{FF2B5EF4-FFF2-40B4-BE49-F238E27FC236}">
                <a16:creationId xmlns:a16="http://schemas.microsoft.com/office/drawing/2014/main" xmlns="" id="{46300002-50D6-4F25-AD5E-C32DABBD9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45196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00FF"/>
                </a:solidFill>
              </a:rPr>
              <a:t>Ngăn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chặn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phá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rừng</a:t>
            </a:r>
            <a:r>
              <a:rPr lang="en-US" altLang="en-US" b="1" dirty="0">
                <a:solidFill>
                  <a:srgbClr val="0000FF"/>
                </a:solidFill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</a:rPr>
              <a:t>Hạn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chế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khai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thác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các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loài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quý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hiếm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0665" name="Rectangle 18">
            <a:extLst>
              <a:ext uri="{FF2B5EF4-FFF2-40B4-BE49-F238E27FC236}">
                <a16:creationId xmlns:a16="http://schemas.microsoft.com/office/drawing/2014/main" xmlns="" id="{864CD693-8428-4DB5-B077-92F46421E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338" y="6336268"/>
            <a:ext cx="4783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00FF"/>
                </a:solidFill>
              </a:rPr>
              <a:t>Cấm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buôn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bán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và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xuất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khẩu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các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loài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quý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hiếm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0666" name="Rectangle 19">
            <a:extLst>
              <a:ext uri="{FF2B5EF4-FFF2-40B4-BE49-F238E27FC236}">
                <a16:creationId xmlns:a16="http://schemas.microsoft.com/office/drawing/2014/main" xmlns="" id="{6518B472-6BBB-4871-AB83-D594E3AD3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336268"/>
            <a:ext cx="568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err="1">
                <a:solidFill>
                  <a:srgbClr val="0000FF"/>
                </a:solidFill>
              </a:rPr>
              <a:t>Tuyên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truyền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giáo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dục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nhân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dân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bảo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vệ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rừng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4389B51A-CC7A-4C41-A1BF-D402080BA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74" y="0"/>
            <a:ext cx="8728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Đắk Nông vẫn còn tồn tại 4 &amp;quot;điểm nóng&amp;quot; chặt phá rừng | Xã hội | Báo ảnh Dân  tộc và Miền núi">
            <a:extLst>
              <a:ext uri="{FF2B5EF4-FFF2-40B4-BE49-F238E27FC236}">
                <a16:creationId xmlns:a16="http://schemas.microsoft.com/office/drawing/2014/main" xmlns="" id="{A6DAC407-5DB5-4BDF-BB87-F605E542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66750"/>
            <a:ext cx="3352801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a Lai: Truy tố 7 bị can mua bán gần 1.400 m3 gỗ - Báo Gia Lai điện tử -  Tin nhanh - Chính xác">
            <a:extLst>
              <a:ext uri="{FF2B5EF4-FFF2-40B4-BE49-F238E27FC236}">
                <a16:creationId xmlns:a16="http://schemas.microsoft.com/office/drawing/2014/main" xmlns="" id="{482600AE-8C0B-4235-9B3F-5C01B545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3821666"/>
            <a:ext cx="3352801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uyên truyền nâng cao ý thức bảo vệ rừng cho học sinh vùng đệm Vườn q">
            <a:extLst>
              <a:ext uri="{FF2B5EF4-FFF2-40B4-BE49-F238E27FC236}">
                <a16:creationId xmlns:a16="http://schemas.microsoft.com/office/drawing/2014/main" xmlns="" id="{CEEB7979-71EA-4168-93CB-84A5E07D3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3659146"/>
            <a:ext cx="3808314" cy="25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E7A266A-9412-4A65-BF3C-A204B853010D}"/>
              </a:ext>
            </a:extLst>
          </p:cNvPr>
          <p:cNvCxnSpPr/>
          <p:nvPr/>
        </p:nvCxnSpPr>
        <p:spPr>
          <a:xfrm>
            <a:off x="457199" y="666750"/>
            <a:ext cx="3352801" cy="25321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14F8E3A-FB23-48D9-B2EE-092005A7AE97}"/>
              </a:ext>
            </a:extLst>
          </p:cNvPr>
          <p:cNvCxnSpPr>
            <a:cxnSpLocks/>
          </p:cNvCxnSpPr>
          <p:nvPr/>
        </p:nvCxnSpPr>
        <p:spPr>
          <a:xfrm flipV="1">
            <a:off x="457199" y="666750"/>
            <a:ext cx="3352801" cy="25146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44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44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42"/>
          <p:cNvSpPr txBox="1">
            <a:spLocks noChangeArrowheads="1"/>
          </p:cNvSpPr>
          <p:nvPr/>
        </p:nvSpPr>
        <p:spPr bwMode="auto">
          <a:xfrm>
            <a:off x="3714750" y="1969295"/>
            <a:ext cx="858441" cy="3738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Aft>
                <a:spcPts val="750"/>
              </a:spcAft>
              <a:defRPr/>
            </a:pPr>
            <a:endParaRPr lang="vi-VN" altLang="en-US" sz="2100" b="1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Text Box 162"/>
          <p:cNvSpPr txBox="1">
            <a:spLocks noChangeArrowheads="1"/>
          </p:cNvSpPr>
          <p:nvPr/>
        </p:nvSpPr>
        <p:spPr bwMode="auto">
          <a:xfrm>
            <a:off x="2114551" y="3600451"/>
            <a:ext cx="1078706" cy="5655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Aft>
                <a:spcPts val="750"/>
              </a:spcAft>
              <a:defRPr/>
            </a:pPr>
            <a:endParaRPr lang="vi-VN" altLang="en-US" sz="135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8A328-7209-432F-A2CD-59EEC5A45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3577"/>
            <a:ext cx="2971800" cy="3432652"/>
          </a:xfrm>
          <a:prstGeom prst="rect">
            <a:avLst/>
          </a:prstGeom>
        </p:spPr>
      </p:pic>
      <p:pic>
        <p:nvPicPr>
          <p:cNvPr id="4098" name="Picture 2" descr="Ða dạng phương pháp tuyên truyền để bảo vệ rừng tốt hơn - Báo Hà Giang điện  tử">
            <a:extLst>
              <a:ext uri="{FF2B5EF4-FFF2-40B4-BE49-F238E27FC236}">
                <a16:creationId xmlns:a16="http://schemas.microsoft.com/office/drawing/2014/main" xmlns="" id="{A3E01758-A0E7-4EF7-903F-F7C491C4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63" y="125142"/>
            <a:ext cx="4895849" cy="33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uộc thi vẽ tranh và hùng biện “ Chung sức bảo vệ màu xanh Bạch Mã quê em”">
            <a:extLst>
              <a:ext uri="{FF2B5EF4-FFF2-40B4-BE49-F238E27FC236}">
                <a16:creationId xmlns:a16="http://schemas.microsoft.com/office/drawing/2014/main" xmlns="" id="{5AB40F1D-991C-44FB-91C8-623DE0FB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4" y="445903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emo - Hoạt động bảo vệ môi trường và cây xanh">
            <a:extLst>
              <a:ext uri="{FF2B5EF4-FFF2-40B4-BE49-F238E27FC236}">
                <a16:creationId xmlns:a16="http://schemas.microsoft.com/office/drawing/2014/main" xmlns="" id="{168E26D9-2564-40B0-B4C0-1429C409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99" y="3594662"/>
            <a:ext cx="4672201" cy="31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68393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098" y="762000"/>
            <a:ext cx="8839200" cy="3046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29.1: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E007B36-9ED2-4F79-BFB0-1058B965BF4B}"/>
              </a:ext>
            </a:extLst>
          </p:cNvPr>
          <p:cNvGraphicFramePr>
            <a:graphicFrameLocks noGrp="1"/>
          </p:cNvGraphicFramePr>
          <p:nvPr/>
        </p:nvGraphicFramePr>
        <p:xfrm>
          <a:off x="162098" y="4038600"/>
          <a:ext cx="8753302" cy="2804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59509">
                  <a:extLst>
                    <a:ext uri="{9D8B030D-6E8A-4147-A177-3AD203B41FA5}">
                      <a16:colId xmlns:a16="http://schemas.microsoft.com/office/drawing/2014/main" xmlns="" val="2077277482"/>
                    </a:ext>
                  </a:extLst>
                </a:gridCol>
                <a:gridCol w="1836833">
                  <a:extLst>
                    <a:ext uri="{9D8B030D-6E8A-4147-A177-3AD203B41FA5}">
                      <a16:colId xmlns:a16="http://schemas.microsoft.com/office/drawing/2014/main" xmlns="" val="1469566127"/>
                    </a:ext>
                  </a:extLst>
                </a:gridCol>
                <a:gridCol w="2528480">
                  <a:extLst>
                    <a:ext uri="{9D8B030D-6E8A-4147-A177-3AD203B41FA5}">
                      <a16:colId xmlns:a16="http://schemas.microsoft.com/office/drawing/2014/main" xmlns="" val="2642635618"/>
                    </a:ext>
                  </a:extLst>
                </a:gridCol>
                <a:gridCol w="2528480">
                  <a:extLst>
                    <a:ext uri="{9D8B030D-6E8A-4147-A177-3AD203B41FA5}">
                      <a16:colId xmlns:a16="http://schemas.microsoft.com/office/drawing/2014/main" xmlns="" val="273446678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vật Hạt trần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665830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400170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41079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86293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 sinh sản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52386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38677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90219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40385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77062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8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7E92970E-33F2-449E-B783-61FEF877F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xmlns="" id="{FAE29D33-17A0-4AB3-BFEC-0F749EB42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914400"/>
            <a:ext cx="7910512" cy="4214812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buNone/>
              <a:tabLst>
                <a:tab pos="540385" algn="l"/>
              </a:tabLs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4F6EA438-65DE-4039-AC51-91406F709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41876"/>
            <a:ext cx="34067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Cho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04" name="Picture 6" descr="Screenshot (24)">
            <a:extLst>
              <a:ext uri="{FF2B5EF4-FFF2-40B4-BE49-F238E27FC236}">
                <a16:creationId xmlns:a16="http://schemas.microsoft.com/office/drawing/2014/main" xmlns="" id="{8DDB3CA9-B5D9-4901-B5B6-6BA6426C3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898834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3">
            <a:extLst>
              <a:ext uri="{FF2B5EF4-FFF2-40B4-BE49-F238E27FC236}">
                <a16:creationId xmlns:a16="http://schemas.microsoft.com/office/drawing/2014/main" xmlns="" id="{1234DF7E-3FEC-4F23-962D-A8276B439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896" y="3440538"/>
            <a:ext cx="84890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88674" y="76200"/>
            <a:ext cx="4877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D667C29-77A8-4D8B-A634-41FA49945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288221"/>
              </p:ext>
            </p:extLst>
          </p:nvPr>
        </p:nvGraphicFramePr>
        <p:xfrm>
          <a:off x="284018" y="691061"/>
          <a:ext cx="8686800" cy="49368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65666">
                  <a:extLst>
                    <a:ext uri="{9D8B030D-6E8A-4147-A177-3AD203B41FA5}">
                      <a16:colId xmlns:a16="http://schemas.microsoft.com/office/drawing/2014/main" xmlns="" val="890603878"/>
                    </a:ext>
                  </a:extLst>
                </a:gridCol>
                <a:gridCol w="1768593">
                  <a:extLst>
                    <a:ext uri="{9D8B030D-6E8A-4147-A177-3AD203B41FA5}">
                      <a16:colId xmlns:a16="http://schemas.microsoft.com/office/drawing/2014/main" xmlns="" val="2311388970"/>
                    </a:ext>
                  </a:extLst>
                </a:gridCol>
                <a:gridCol w="2628488">
                  <a:extLst>
                    <a:ext uri="{9D8B030D-6E8A-4147-A177-3AD203B41FA5}">
                      <a16:colId xmlns:a16="http://schemas.microsoft.com/office/drawing/2014/main" xmlns="" val="842384587"/>
                    </a:ext>
                  </a:extLst>
                </a:gridCol>
                <a:gridCol w="2524053">
                  <a:extLst>
                    <a:ext uri="{9D8B030D-6E8A-4147-A177-3AD203B41FA5}">
                      <a16:colId xmlns:a16="http://schemas.microsoft.com/office/drawing/2014/main" xmlns="" val="3837903995"/>
                    </a:ext>
                  </a:extLst>
                </a:gridCol>
              </a:tblGrid>
              <a:tr h="522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</a:t>
                      </a:r>
                      <a:endParaRPr lang="en-US" sz="16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sống</a:t>
                      </a:r>
                      <a:endParaRPr lang="en-US" sz="165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15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084109484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620365025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561952092"/>
                  </a:ext>
                </a:extLst>
              </a:tr>
              <a:tr h="1052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459115832"/>
                  </a:ext>
                </a:extLst>
              </a:tr>
              <a:tr h="676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945256572"/>
                  </a:ext>
                </a:extLst>
              </a:tr>
            </a:tbl>
          </a:graphicData>
        </a:graphic>
      </p:graphicFrame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54628D14-C816-444B-8AE0-F8575C09FE23}"/>
              </a:ext>
            </a:extLst>
          </p:cNvPr>
          <p:cNvSpPr/>
          <p:nvPr/>
        </p:nvSpPr>
        <p:spPr>
          <a:xfrm>
            <a:off x="914400" y="2895600"/>
            <a:ext cx="7696200" cy="3512859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FD23983-00DF-42FD-B084-E7F851D66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D94E9D-42F3-4DBA-92BD-436531801EE5}"/>
              </a:ext>
            </a:extLst>
          </p:cNvPr>
          <p:cNvSpPr txBox="1"/>
          <p:nvPr/>
        </p:nvSpPr>
        <p:spPr>
          <a:xfrm>
            <a:off x="266700" y="697928"/>
            <a:ext cx="8610600" cy="34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lựa chọn loài thực 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xốp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....)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1-2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 phẩm: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chụp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quay video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slides....)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7015480" algn="l"/>
              </a:tabLst>
            </a:pP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6023871A-0C2B-422E-818C-53D0E58C6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508225"/>
              </p:ext>
            </p:extLst>
          </p:nvPr>
        </p:nvGraphicFramePr>
        <p:xfrm>
          <a:off x="762000" y="3810000"/>
          <a:ext cx="7848599" cy="30083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20692">
                  <a:extLst>
                    <a:ext uri="{9D8B030D-6E8A-4147-A177-3AD203B41FA5}">
                      <a16:colId xmlns:a16="http://schemas.microsoft.com/office/drawing/2014/main" xmlns="" val="576849521"/>
                    </a:ext>
                  </a:extLst>
                </a:gridCol>
                <a:gridCol w="5351508">
                  <a:extLst>
                    <a:ext uri="{9D8B030D-6E8A-4147-A177-3AD203B41FA5}">
                      <a16:colId xmlns:a16="http://schemas.microsoft.com/office/drawing/2014/main" xmlns="" val="2183460542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xmlns="" val="257610474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3197466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các loại dụng cụ dung để trồng, chăm sóc cây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811493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đầy đủ các bước trồng và chăm sóc cây (có kèm theo hình ảnh, video minh hoạ)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9541186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rõ thao tác thực hiện ở các bước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0352356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trồng phát triển tươi tốt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84400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5BF4B9-85F6-4015-A521-01E8F92F8659}"/>
              </a:ext>
            </a:extLst>
          </p:cNvPr>
          <p:cNvSpPr txBox="1"/>
          <p:nvPr/>
        </p:nvSpPr>
        <p:spPr>
          <a:xfrm>
            <a:off x="381000" y="2121399"/>
            <a:ext cx="8458200" cy="276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xung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lưu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mạnh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…?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…?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…?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lưu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…?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1F3D59-E84A-427A-865E-C05F853D7EE1}"/>
              </a:ext>
            </a:extLst>
          </p:cNvPr>
          <p:cNvSpPr txBox="1">
            <a:spLocks/>
          </p:cNvSpPr>
          <p:nvPr/>
        </p:nvSpPr>
        <p:spPr>
          <a:xfrm>
            <a:off x="304800" y="111283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4304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INH PHƯƠNG\Tài liệu dạy học 6\Video -hinh anh\Rê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 b="18495"/>
          <a:stretch/>
        </p:blipFill>
        <p:spPr bwMode="auto">
          <a:xfrm>
            <a:off x="594607" y="3193221"/>
            <a:ext cx="2667000" cy="29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uần 23: Môn Sinh khối 6:Tiết 45: Bài 38: Rêu và cây rê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3" y="749514"/>
            <a:ext cx="3094215" cy="22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6125" y="619514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Rêu- cây rêu tường</a:t>
            </a:r>
          </a:p>
        </p:txBody>
      </p:sp>
      <p:pic>
        <p:nvPicPr>
          <p:cNvPr id="12" name="Picture 7" descr="C:\Users\LaptopKT\Desktop\Reu sưnf.jpg">
            <a:extLst>
              <a:ext uri="{FF2B5EF4-FFF2-40B4-BE49-F238E27FC236}">
                <a16:creationId xmlns:a16="http://schemas.microsoft.com/office/drawing/2014/main" xmlns="" id="{EF650B77-7CD0-4A83-89DE-75BE9100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7640"/>
            <a:ext cx="4267200" cy="294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25E396-D201-4185-BEB7-615D5BE16601}"/>
              </a:ext>
            </a:extLst>
          </p:cNvPr>
          <p:cNvSpPr txBox="1"/>
          <p:nvPr/>
        </p:nvSpPr>
        <p:spPr>
          <a:xfrm>
            <a:off x="5857700" y="6364897"/>
            <a:ext cx="235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 sừng</a:t>
            </a:r>
          </a:p>
        </p:txBody>
      </p:sp>
      <p:pic>
        <p:nvPicPr>
          <p:cNvPr id="14" name="Picture 9" descr="&#10;Cơ quan sinh sản của các loài thực vật nguyên thủy là cảm hứng thiết kế cho những ống pipet chính xác.&#10;">
            <a:extLst>
              <a:ext uri="{FF2B5EF4-FFF2-40B4-BE49-F238E27FC236}">
                <a16:creationId xmlns:a16="http://schemas.microsoft.com/office/drawing/2014/main" xmlns="" id="{BE2A47AB-DDF2-484A-A8BC-DA93FA94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08161"/>
            <a:ext cx="4267200" cy="26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8223F8-DA79-4C43-8719-270D7B7686EE}"/>
              </a:ext>
            </a:extLst>
          </p:cNvPr>
          <p:cNvSpPr txBox="1"/>
          <p:nvPr/>
        </p:nvSpPr>
        <p:spPr>
          <a:xfrm>
            <a:off x="5410200" y="3184941"/>
            <a:ext cx="235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inh học 6 Bài 39: Quyết - Cây dương x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" y="2302761"/>
            <a:ext cx="2061642" cy="25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vanphongchothue.vn/uploads/noidung/images/Cay%20duong%20x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93"/>
            <a:ext cx="2660183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hư các giống dương xỉ. dương xỉ của rừng Vyatka sinh sản như thế nào - Bản  chất 20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4"/>
          <a:stretch/>
        </p:blipFill>
        <p:spPr bwMode="auto">
          <a:xfrm>
            <a:off x="2534000" y="2587431"/>
            <a:ext cx="2460670" cy="21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" y="49530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D:\MINH PHƯƠNG\Tài liệu dạy học 6\Video -hinh anh\Rêu.jpg">
            <a:extLst>
              <a:ext uri="{FF2B5EF4-FFF2-40B4-BE49-F238E27FC236}">
                <a16:creationId xmlns:a16="http://schemas.microsoft.com/office/drawing/2014/main" xmlns="" id="{19B0DD8D-B2C8-47F0-902E-55068B043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0" b="18495"/>
          <a:stretch/>
        </p:blipFill>
        <p:spPr bwMode="auto">
          <a:xfrm>
            <a:off x="6073730" y="2362200"/>
            <a:ext cx="2460670" cy="27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uần 23: Môn Sinh khối 6:Tiết 45: Bài 38: Rêu và cây rêu">
            <a:extLst>
              <a:ext uri="{FF2B5EF4-FFF2-40B4-BE49-F238E27FC236}">
                <a16:creationId xmlns:a16="http://schemas.microsoft.com/office/drawing/2014/main" xmlns="" id="{A9C85A78-D09C-450C-AD58-A3D4E12D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59" y="152400"/>
            <a:ext cx="2854834" cy="20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3AC809-1B9A-4AE0-89AA-1E12AB8A9E2F}"/>
              </a:ext>
            </a:extLst>
          </p:cNvPr>
          <p:cNvSpPr txBox="1"/>
          <p:nvPr/>
        </p:nvSpPr>
        <p:spPr>
          <a:xfrm>
            <a:off x="5562600" y="5105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9148DA7-B5FB-4B57-B21F-C0A31E8DDE6E}"/>
              </a:ext>
            </a:extLst>
          </p:cNvPr>
          <p:cNvSpPr txBox="1"/>
          <p:nvPr/>
        </p:nvSpPr>
        <p:spPr>
          <a:xfrm>
            <a:off x="152401" y="5791200"/>
            <a:ext cx="8780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13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ây rau bợ xuất hiện rất nhiều ở nước 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224970"/>
            <a:ext cx="3810000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 cây Guột cứ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3379372"/>
            <a:ext cx="3810000" cy="28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7657" y="294948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bợ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7671" y="62998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Guột</a:t>
            </a:r>
          </a:p>
        </p:txBody>
      </p:sp>
      <p:pic>
        <p:nvPicPr>
          <p:cNvPr id="10246" name="Picture 6" descr="Cây lông cu 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9856"/>
            <a:ext cx="47244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521425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lông cu li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6296" y="5945859"/>
            <a:ext cx="400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XỈ</a:t>
            </a:r>
          </a:p>
        </p:txBody>
      </p:sp>
    </p:spTree>
    <p:extLst>
      <p:ext uri="{BB962C8B-B14F-4D97-AF65-F5344CB8AC3E}">
        <p14:creationId xmlns:p14="http://schemas.microsoft.com/office/powerpoint/2010/main" val="9274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88674" y="76200"/>
            <a:ext cx="4877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D667C29-77A8-4D8B-A634-41FA49945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983056"/>
              </p:ext>
            </p:extLst>
          </p:nvPr>
        </p:nvGraphicFramePr>
        <p:xfrm>
          <a:off x="284018" y="691061"/>
          <a:ext cx="8686800" cy="52460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65666">
                  <a:extLst>
                    <a:ext uri="{9D8B030D-6E8A-4147-A177-3AD203B41FA5}">
                      <a16:colId xmlns:a16="http://schemas.microsoft.com/office/drawing/2014/main" xmlns="" val="890603878"/>
                    </a:ext>
                  </a:extLst>
                </a:gridCol>
                <a:gridCol w="1768593">
                  <a:extLst>
                    <a:ext uri="{9D8B030D-6E8A-4147-A177-3AD203B41FA5}">
                      <a16:colId xmlns:a16="http://schemas.microsoft.com/office/drawing/2014/main" xmlns="" val="2311388970"/>
                    </a:ext>
                  </a:extLst>
                </a:gridCol>
                <a:gridCol w="2628488">
                  <a:extLst>
                    <a:ext uri="{9D8B030D-6E8A-4147-A177-3AD203B41FA5}">
                      <a16:colId xmlns:a16="http://schemas.microsoft.com/office/drawing/2014/main" xmlns="" val="842384587"/>
                    </a:ext>
                  </a:extLst>
                </a:gridCol>
                <a:gridCol w="2524053">
                  <a:extLst>
                    <a:ext uri="{9D8B030D-6E8A-4147-A177-3AD203B41FA5}">
                      <a16:colId xmlns:a16="http://schemas.microsoft.com/office/drawing/2014/main" xmlns="" val="3837903995"/>
                    </a:ext>
                  </a:extLst>
                </a:gridCol>
              </a:tblGrid>
              <a:tr h="522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</a:t>
                      </a:r>
                      <a:endParaRPr lang="en-US" sz="16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sống</a:t>
                      </a:r>
                      <a:endParaRPr lang="en-US" sz="165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155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5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55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084109484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620365025"/>
                  </a:ext>
                </a:extLst>
              </a:tr>
              <a:tr h="11376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Rễ, thân, lá chính thức, có mạch dẫn vận chuyển các chất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Lá còn non thường cuộn lại ở đầu.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có hoa, quả, hạt.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Cơ quan sinh sản là túi bào tử (nằm mặt dưới là giá) chứa các hạt bào tử.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3561952092"/>
                  </a:ext>
                </a:extLst>
              </a:tr>
              <a:tr h="1052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459115832"/>
                  </a:ext>
                </a:extLst>
              </a:tr>
              <a:tr h="676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endParaRPr lang="en-US" sz="16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09" marR="46209" marT="0" marB="0" anchor="ctr"/>
                </a:tc>
                <a:extLst>
                  <a:ext uri="{0D108BD9-81ED-4DB2-BD59-A6C34878D82A}">
                    <a16:rowId xmlns:a16="http://schemas.microsoft.com/office/drawing/2014/main" xmlns="" val="945256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1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ơ quan sinh dưỡng của cây th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 descr="C:\Users\LaptopKT\Desktop\CQSD của thô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9"/>
            <a:ext cx="8531225" cy="595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1219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TRẦN</a:t>
            </a:r>
          </a:p>
        </p:txBody>
      </p:sp>
    </p:spTree>
    <p:extLst>
      <p:ext uri="{BB962C8B-B14F-4D97-AF65-F5344CB8AC3E}">
        <p14:creationId xmlns:p14="http://schemas.microsoft.com/office/powerpoint/2010/main" val="2516161546"/>
      </p:ext>
    </p:extLst>
  </p:cSld>
  <p:clrMapOvr>
    <a:masterClrMapping/>
  </p:clrMapOvr>
  <p:transition spd="slow">
    <p:push dir="u"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829</TotalTime>
  <Words>1986</Words>
  <Application>Microsoft Office PowerPoint</Application>
  <PresentationFormat>On-screen Show (4:3)</PresentationFormat>
  <Paragraphs>357</Paragraphs>
  <Slides>41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CƠ QUAN SINH SẢN CỦA CÂY THÔNG</vt:lpstr>
      <vt:lpstr>MỘT SỐ CÂY HẠT TRẦN</vt:lpstr>
      <vt:lpstr>MỘT SỐ CÂY HẠT TRẦN</vt:lpstr>
      <vt:lpstr>PowerPoint Presentation</vt:lpstr>
      <vt:lpstr>PowerPoint Presentation</vt:lpstr>
      <vt:lpstr>PowerPoint Presentation</vt:lpstr>
      <vt:lpstr>PowerPoint Presentation</vt:lpstr>
      <vt:lpstr>HỆ THỐNG MẠCH DẪN Ở GÂN LÁ CỦA CÂY HẠT KÍN</vt:lpstr>
      <vt:lpstr>PowerPoint Presentation</vt:lpstr>
      <vt:lpstr>CÂY HẠT KÍN</vt:lpstr>
      <vt:lpstr>MỘT SỐ CÂY HẠT KÍN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Thí Nghiệm  Châu A: có cây( khu có rừng) Chậu  B: Không có cây(Đồi trọc) Tạo 1 trận mưa giả bằng cách tưới vào 2 chậu 1 lượng nước như nhau Nhận xét màu sắc và lượng nước chảy ra 2 cốc A và B </vt:lpstr>
      <vt:lpstr>PowerPoint Presentation</vt:lpstr>
      <vt:lpstr>PowerPoint Presentation</vt:lpstr>
      <vt:lpstr>PowerPoint Presentation</vt:lpstr>
      <vt:lpstr>PowerPoint Presentation</vt:lpstr>
      <vt:lpstr>Đa dạng thực vật ở Việt Nam</vt:lpstr>
      <vt:lpstr>PowerPoint Presentation</vt:lpstr>
      <vt:lpstr>PowerPoint Presentation</vt:lpstr>
      <vt:lpstr>LUYỆN TẬP</vt:lpstr>
      <vt:lpstr>LUYỆN TẬP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7: ĐA DẠNG THẾ GIỚI SỐNG BÀI 9. THỰC HÀNH QUAN SÁT CÁC LOẠI NẤM</dc:title>
  <dc:creator>LaptopKT</dc:creator>
  <cp:lastModifiedBy>Admin</cp:lastModifiedBy>
  <cp:revision>373</cp:revision>
  <dcterms:created xsi:type="dcterms:W3CDTF">2021-04-17T13:36:47Z</dcterms:created>
  <dcterms:modified xsi:type="dcterms:W3CDTF">2022-03-20T10:04:47Z</dcterms:modified>
</cp:coreProperties>
</file>