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8" r:id="rId2"/>
    <p:sldId id="279" r:id="rId3"/>
    <p:sldId id="280" r:id="rId4"/>
    <p:sldId id="288" r:id="rId5"/>
    <p:sldId id="285" r:id="rId6"/>
    <p:sldId id="28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5A1C"/>
    <a:srgbClr val="F2FF1C"/>
    <a:srgbClr val="EA7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86" d="100"/>
          <a:sy n="86" d="100"/>
        </p:scale>
        <p:origin x="244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EEFD4-95C1-4D16-9969-22D90142324C}" type="datetimeFigureOut">
              <a:rPr lang="en-US" smtClean="0"/>
              <a:t>10/16/2021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75E4D-F45B-430E-B71E-887C3092E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130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EEFD4-95C1-4D16-9969-22D90142324C}" type="datetimeFigureOut">
              <a:rPr lang="en-US" smtClean="0"/>
              <a:t>10/16/2021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75E4D-F45B-430E-B71E-887C3092E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742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EEFD4-95C1-4D16-9969-22D90142324C}" type="datetimeFigureOut">
              <a:rPr lang="en-US" smtClean="0"/>
              <a:t>10/16/2021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75E4D-F45B-430E-B71E-887C3092E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229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EEFD4-95C1-4D16-9969-22D90142324C}" type="datetimeFigureOut">
              <a:rPr lang="en-US" smtClean="0"/>
              <a:t>10/16/2021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75E4D-F45B-430E-B71E-887C3092E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588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EEFD4-95C1-4D16-9969-22D90142324C}" type="datetimeFigureOut">
              <a:rPr lang="en-US" smtClean="0"/>
              <a:t>10/16/2021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75E4D-F45B-430E-B71E-887C3092E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79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EEFD4-95C1-4D16-9969-22D90142324C}" type="datetimeFigureOut">
              <a:rPr lang="en-US" smtClean="0"/>
              <a:t>10/16/2021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75E4D-F45B-430E-B71E-887C3092E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086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EEFD4-95C1-4D16-9969-22D90142324C}" type="datetimeFigureOut">
              <a:rPr lang="en-US" smtClean="0"/>
              <a:t>10/16/2021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75E4D-F45B-430E-B71E-887C3092E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850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EEFD4-95C1-4D16-9969-22D90142324C}" type="datetimeFigureOut">
              <a:rPr lang="en-US" smtClean="0"/>
              <a:t>10/16/2021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75E4D-F45B-430E-B71E-887C3092E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705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EEFD4-95C1-4D16-9969-22D90142324C}" type="datetimeFigureOut">
              <a:rPr lang="en-US" smtClean="0"/>
              <a:t>10/16/2021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75E4D-F45B-430E-B71E-887C3092E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81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EEFD4-95C1-4D16-9969-22D90142324C}" type="datetimeFigureOut">
              <a:rPr lang="en-US" smtClean="0"/>
              <a:t>10/16/2021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75E4D-F45B-430E-B71E-887C3092E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320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EEFD4-95C1-4D16-9969-22D90142324C}" type="datetimeFigureOut">
              <a:rPr lang="en-US" smtClean="0"/>
              <a:t>10/16/2021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75E4D-F45B-430E-B71E-887C3092E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996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0EEFD4-95C1-4D16-9969-22D90142324C}" type="datetimeFigureOut">
              <a:rPr lang="en-US" smtClean="0"/>
              <a:t>10/16/2021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375E4D-F45B-430E-B71E-887C3092EE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144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0395" y="182234"/>
            <a:ext cx="11899231" cy="76944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 THẬP VÀ PHÂN LOẠI DỮ LIỆU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201" y="1029491"/>
            <a:ext cx="118992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</a:t>
            </a:r>
          </a:p>
        </p:txBody>
      </p:sp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548" y="1669779"/>
            <a:ext cx="9154803" cy="5058481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6167374"/>
              </p:ext>
            </p:extLst>
          </p:nvPr>
        </p:nvGraphicFramePr>
        <p:xfrm>
          <a:off x="6585634" y="3023713"/>
          <a:ext cx="2604837" cy="35667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6048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13348">
                <a:tc>
                  <a:txBody>
                    <a:bodyPr/>
                    <a:lstStyle/>
                    <a:p>
                      <a:pPr algn="ctr"/>
                      <a:endParaRPr lang="en-US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3348">
                <a:tc>
                  <a:txBody>
                    <a:bodyPr/>
                    <a:lstStyle/>
                    <a:p>
                      <a:pPr algn="ctr"/>
                      <a:endParaRPr lang="en-US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3348">
                <a:tc>
                  <a:txBody>
                    <a:bodyPr/>
                    <a:lstStyle/>
                    <a:p>
                      <a:pPr algn="ctr"/>
                      <a:endParaRPr lang="en-US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3348">
                <a:tc>
                  <a:txBody>
                    <a:bodyPr/>
                    <a:lstStyle/>
                    <a:p>
                      <a:pPr algn="ctr"/>
                      <a:endParaRPr lang="en-US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13348">
                <a:tc>
                  <a:txBody>
                    <a:bodyPr/>
                    <a:lstStyle/>
                    <a:p>
                      <a:pPr algn="ctr"/>
                      <a:endParaRPr lang="en-US" sz="4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Callout: Line with Border and Accent Bar 5">
            <a:extLst>
              <a:ext uri="{FF2B5EF4-FFF2-40B4-BE49-F238E27FC236}">
                <a16:creationId xmlns:a16="http://schemas.microsoft.com/office/drawing/2014/main" id="{E63254B9-B8D6-4C10-BA5E-1024C23D6384}"/>
              </a:ext>
            </a:extLst>
          </p:cNvPr>
          <p:cNvSpPr/>
          <p:nvPr/>
        </p:nvSpPr>
        <p:spPr>
          <a:xfrm>
            <a:off x="9804798" y="3984962"/>
            <a:ext cx="1939789" cy="1510018"/>
          </a:xfrm>
          <a:prstGeom prst="accentBorderCallout1">
            <a:avLst>
              <a:gd name="adj1" fmla="val 52471"/>
              <a:gd name="adj2" fmla="val -6805"/>
              <a:gd name="adj3" fmla="val 52922"/>
              <a:gd name="adj4" fmla="val -4523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Học sinh ghi số lượng các bạn ăn sáng vào 5 ô trống ( cột Số bạn ăn)</a:t>
            </a:r>
          </a:p>
        </p:txBody>
      </p:sp>
    </p:spTree>
    <p:extLst>
      <p:ext uri="{BB962C8B-B14F-4D97-AF65-F5344CB8AC3E}">
        <p14:creationId xmlns:p14="http://schemas.microsoft.com/office/powerpoint/2010/main" val="30174348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7915" y="1366395"/>
            <a:ext cx="9445283" cy="520175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CF9E82E0-E7D1-4A0E-8435-499A4BD76046}"/>
              </a:ext>
            </a:extLst>
          </p:cNvPr>
          <p:cNvSpPr/>
          <p:nvPr/>
        </p:nvSpPr>
        <p:spPr>
          <a:xfrm>
            <a:off x="240534" y="224135"/>
            <a:ext cx="162736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u="sng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Đáp án:</a:t>
            </a:r>
            <a:endParaRPr lang="en-US" sz="3600" b="0" u="sng" cap="none" spc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167689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1949" y="2009863"/>
            <a:ext cx="6038473" cy="332553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B7F85D2-1D94-4671-A02A-002AC6BFDEE1}"/>
              </a:ext>
            </a:extLst>
          </p:cNvPr>
          <p:cNvSpPr txBox="1"/>
          <p:nvPr/>
        </p:nvSpPr>
        <p:spPr>
          <a:xfrm>
            <a:off x="117444" y="106527"/>
            <a:ext cx="1175297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>
                <a:solidFill>
                  <a:srgbClr val="0070C0"/>
                </a:solidFill>
              </a:rPr>
              <a:t>Bài 2:</a:t>
            </a:r>
            <a:r>
              <a:rPr lang="en-US" sz="2800">
                <a:solidFill>
                  <a:srgbClr val="00B0F0"/>
                </a:solidFill>
              </a:rPr>
              <a:t>Từ kết quả kiểm đếm của bạn Lan ở bài 1, em hãy cho biết:</a:t>
            </a:r>
          </a:p>
          <a:p>
            <a:pPr marL="342900" indent="-342900">
              <a:buAutoNum type="alphaLcParenR"/>
            </a:pPr>
            <a:r>
              <a:rPr lang="en-US" sz="2800">
                <a:solidFill>
                  <a:srgbClr val="00B0F0"/>
                </a:solidFill>
              </a:rPr>
              <a:t>Lan đang điều tra về vấn đề gì?</a:t>
            </a:r>
          </a:p>
          <a:p>
            <a:pPr marL="342900" indent="-342900">
              <a:buAutoNum type="alphaLcParenR"/>
            </a:pPr>
            <a:r>
              <a:rPr lang="en-US" sz="2800">
                <a:solidFill>
                  <a:srgbClr val="00B0F0"/>
                </a:solidFill>
              </a:rPr>
              <a:t>Bạn ấy thu thập được các loại dữ liệu gì?</a:t>
            </a:r>
          </a:p>
          <a:p>
            <a:pPr marL="342900" indent="-342900">
              <a:buAutoNum type="alphaLcParenR"/>
            </a:pPr>
            <a:r>
              <a:rPr lang="en-US" sz="2800">
                <a:solidFill>
                  <a:srgbClr val="00B0F0"/>
                </a:solidFill>
              </a:rPr>
              <a:t>Món ăn nào được các bạn trong lớp chọn nhiều nhất? </a:t>
            </a:r>
          </a:p>
        </p:txBody>
      </p:sp>
    </p:spTree>
    <p:extLst>
      <p:ext uri="{BB962C8B-B14F-4D97-AF65-F5344CB8AC3E}">
        <p14:creationId xmlns:p14="http://schemas.microsoft.com/office/powerpoint/2010/main" val="14620097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1949" y="2009863"/>
            <a:ext cx="6038473" cy="332553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B7F85D2-1D94-4671-A02A-002AC6BFDEE1}"/>
              </a:ext>
            </a:extLst>
          </p:cNvPr>
          <p:cNvSpPr txBox="1"/>
          <p:nvPr/>
        </p:nvSpPr>
        <p:spPr>
          <a:xfrm>
            <a:off x="117444" y="106527"/>
            <a:ext cx="1175297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>
                <a:solidFill>
                  <a:srgbClr val="0070C0"/>
                </a:solidFill>
              </a:rPr>
              <a:t>Bài</a:t>
            </a:r>
            <a:r>
              <a:rPr lang="en-US" sz="2800" b="1" u="sng" dirty="0">
                <a:solidFill>
                  <a:srgbClr val="0070C0"/>
                </a:solidFill>
              </a:rPr>
              <a:t> 2:</a:t>
            </a:r>
            <a:r>
              <a:rPr lang="en-US" sz="2800" dirty="0">
                <a:solidFill>
                  <a:srgbClr val="00B0F0"/>
                </a:solidFill>
              </a:rPr>
              <a:t>Từ </a:t>
            </a:r>
            <a:r>
              <a:rPr lang="en-US" sz="2800" dirty="0" err="1">
                <a:solidFill>
                  <a:srgbClr val="00B0F0"/>
                </a:solidFill>
              </a:rPr>
              <a:t>kết</a:t>
            </a:r>
            <a:r>
              <a:rPr lang="en-US" sz="2800" dirty="0">
                <a:solidFill>
                  <a:srgbClr val="00B0F0"/>
                </a:solidFill>
              </a:rPr>
              <a:t> </a:t>
            </a:r>
            <a:r>
              <a:rPr lang="en-US" sz="2800" dirty="0" err="1">
                <a:solidFill>
                  <a:srgbClr val="00B0F0"/>
                </a:solidFill>
              </a:rPr>
              <a:t>quả</a:t>
            </a:r>
            <a:r>
              <a:rPr lang="en-US" sz="2800" dirty="0">
                <a:solidFill>
                  <a:srgbClr val="00B0F0"/>
                </a:solidFill>
              </a:rPr>
              <a:t> </a:t>
            </a:r>
            <a:r>
              <a:rPr lang="en-US" sz="2800" dirty="0" err="1">
                <a:solidFill>
                  <a:srgbClr val="00B0F0"/>
                </a:solidFill>
              </a:rPr>
              <a:t>kiểm</a:t>
            </a:r>
            <a:r>
              <a:rPr lang="en-US" sz="2800" dirty="0">
                <a:solidFill>
                  <a:srgbClr val="00B0F0"/>
                </a:solidFill>
              </a:rPr>
              <a:t> </a:t>
            </a:r>
            <a:r>
              <a:rPr lang="en-US" sz="2800" dirty="0" err="1">
                <a:solidFill>
                  <a:srgbClr val="00B0F0"/>
                </a:solidFill>
              </a:rPr>
              <a:t>đếm</a:t>
            </a:r>
            <a:r>
              <a:rPr lang="en-US" sz="2800" dirty="0">
                <a:solidFill>
                  <a:srgbClr val="00B0F0"/>
                </a:solidFill>
              </a:rPr>
              <a:t> </a:t>
            </a:r>
            <a:r>
              <a:rPr lang="en-US" sz="2800" dirty="0" err="1">
                <a:solidFill>
                  <a:srgbClr val="00B0F0"/>
                </a:solidFill>
              </a:rPr>
              <a:t>của</a:t>
            </a:r>
            <a:r>
              <a:rPr lang="en-US" sz="2800" dirty="0">
                <a:solidFill>
                  <a:srgbClr val="00B0F0"/>
                </a:solidFill>
              </a:rPr>
              <a:t> </a:t>
            </a:r>
            <a:r>
              <a:rPr lang="en-US" sz="2800" dirty="0" err="1">
                <a:solidFill>
                  <a:srgbClr val="00B0F0"/>
                </a:solidFill>
              </a:rPr>
              <a:t>bạn</a:t>
            </a:r>
            <a:r>
              <a:rPr lang="en-US" sz="2800" dirty="0">
                <a:solidFill>
                  <a:srgbClr val="00B0F0"/>
                </a:solidFill>
              </a:rPr>
              <a:t> Lan ở </a:t>
            </a:r>
            <a:r>
              <a:rPr lang="en-US" sz="2800" dirty="0" err="1">
                <a:solidFill>
                  <a:srgbClr val="00B0F0"/>
                </a:solidFill>
              </a:rPr>
              <a:t>bài</a:t>
            </a:r>
            <a:r>
              <a:rPr lang="en-US" sz="2800" dirty="0">
                <a:solidFill>
                  <a:srgbClr val="00B0F0"/>
                </a:solidFill>
              </a:rPr>
              <a:t> 1, </a:t>
            </a:r>
            <a:r>
              <a:rPr lang="en-US" sz="2800" dirty="0" err="1">
                <a:solidFill>
                  <a:srgbClr val="00B0F0"/>
                </a:solidFill>
              </a:rPr>
              <a:t>em</a:t>
            </a:r>
            <a:r>
              <a:rPr lang="en-US" sz="2800" dirty="0">
                <a:solidFill>
                  <a:srgbClr val="00B0F0"/>
                </a:solidFill>
              </a:rPr>
              <a:t> </a:t>
            </a:r>
            <a:r>
              <a:rPr lang="en-US" sz="2800" dirty="0" err="1">
                <a:solidFill>
                  <a:srgbClr val="00B0F0"/>
                </a:solidFill>
              </a:rPr>
              <a:t>hãy</a:t>
            </a:r>
            <a:r>
              <a:rPr lang="en-US" sz="2800" dirty="0">
                <a:solidFill>
                  <a:srgbClr val="00B0F0"/>
                </a:solidFill>
              </a:rPr>
              <a:t> </a:t>
            </a:r>
            <a:r>
              <a:rPr lang="en-US" sz="2800" dirty="0" err="1">
                <a:solidFill>
                  <a:srgbClr val="00B0F0"/>
                </a:solidFill>
              </a:rPr>
              <a:t>cho</a:t>
            </a:r>
            <a:r>
              <a:rPr lang="en-US" sz="2800" dirty="0">
                <a:solidFill>
                  <a:srgbClr val="00B0F0"/>
                </a:solidFill>
              </a:rPr>
              <a:t> </a:t>
            </a:r>
            <a:r>
              <a:rPr lang="en-US" sz="2800" dirty="0" err="1">
                <a:solidFill>
                  <a:srgbClr val="00B0F0"/>
                </a:solidFill>
              </a:rPr>
              <a:t>biết</a:t>
            </a:r>
            <a:r>
              <a:rPr lang="en-US" sz="2800" dirty="0">
                <a:solidFill>
                  <a:srgbClr val="00B0F0"/>
                </a:solidFill>
              </a:rPr>
              <a:t>:</a:t>
            </a:r>
          </a:p>
          <a:p>
            <a:pPr marL="342900" indent="-342900">
              <a:buAutoNum type="alphaLcParenR"/>
            </a:pPr>
            <a:r>
              <a:rPr lang="en-US" sz="2800" dirty="0">
                <a:solidFill>
                  <a:srgbClr val="00B0F0"/>
                </a:solidFill>
              </a:rPr>
              <a:t>Lan </a:t>
            </a:r>
            <a:r>
              <a:rPr lang="en-US" sz="2800" dirty="0" err="1">
                <a:solidFill>
                  <a:srgbClr val="00B0F0"/>
                </a:solidFill>
              </a:rPr>
              <a:t>đang</a:t>
            </a:r>
            <a:r>
              <a:rPr lang="en-US" sz="2800" dirty="0">
                <a:solidFill>
                  <a:srgbClr val="00B0F0"/>
                </a:solidFill>
              </a:rPr>
              <a:t> </a:t>
            </a:r>
            <a:r>
              <a:rPr lang="en-US" sz="2800" dirty="0" err="1">
                <a:solidFill>
                  <a:srgbClr val="00B0F0"/>
                </a:solidFill>
              </a:rPr>
              <a:t>điều</a:t>
            </a:r>
            <a:r>
              <a:rPr lang="en-US" sz="2800" dirty="0">
                <a:solidFill>
                  <a:srgbClr val="00B0F0"/>
                </a:solidFill>
              </a:rPr>
              <a:t> </a:t>
            </a:r>
            <a:r>
              <a:rPr lang="en-US" sz="2800" dirty="0" err="1">
                <a:solidFill>
                  <a:srgbClr val="00B0F0"/>
                </a:solidFill>
              </a:rPr>
              <a:t>tra</a:t>
            </a:r>
            <a:r>
              <a:rPr lang="en-US" sz="2800" dirty="0">
                <a:solidFill>
                  <a:srgbClr val="00B0F0"/>
                </a:solidFill>
              </a:rPr>
              <a:t> </a:t>
            </a:r>
            <a:r>
              <a:rPr lang="en-US" sz="2800" dirty="0" err="1">
                <a:solidFill>
                  <a:srgbClr val="00B0F0"/>
                </a:solidFill>
              </a:rPr>
              <a:t>về</a:t>
            </a:r>
            <a:r>
              <a:rPr lang="en-US" sz="2800" dirty="0">
                <a:solidFill>
                  <a:srgbClr val="00B0F0"/>
                </a:solidFill>
              </a:rPr>
              <a:t> </a:t>
            </a:r>
            <a:r>
              <a:rPr lang="en-US" sz="2800" dirty="0" err="1">
                <a:solidFill>
                  <a:srgbClr val="00B0F0"/>
                </a:solidFill>
              </a:rPr>
              <a:t>vấn</a:t>
            </a:r>
            <a:r>
              <a:rPr lang="en-US" sz="2800" dirty="0">
                <a:solidFill>
                  <a:srgbClr val="00B0F0"/>
                </a:solidFill>
              </a:rPr>
              <a:t> </a:t>
            </a:r>
            <a:r>
              <a:rPr lang="en-US" sz="2800" dirty="0" err="1">
                <a:solidFill>
                  <a:srgbClr val="00B0F0"/>
                </a:solidFill>
              </a:rPr>
              <a:t>đề</a:t>
            </a:r>
            <a:r>
              <a:rPr lang="en-US" sz="2800" dirty="0">
                <a:solidFill>
                  <a:srgbClr val="00B0F0"/>
                </a:solidFill>
              </a:rPr>
              <a:t> </a:t>
            </a:r>
            <a:r>
              <a:rPr lang="en-US" sz="2800" dirty="0" err="1">
                <a:solidFill>
                  <a:srgbClr val="00B0F0"/>
                </a:solidFill>
              </a:rPr>
              <a:t>gì</a:t>
            </a:r>
            <a:r>
              <a:rPr lang="en-US" sz="2800" dirty="0">
                <a:solidFill>
                  <a:srgbClr val="00B0F0"/>
                </a:solidFill>
              </a:rPr>
              <a:t>?</a:t>
            </a:r>
          </a:p>
          <a:p>
            <a:pPr marL="342900" indent="-342900">
              <a:buAutoNum type="alphaLcParenR"/>
            </a:pPr>
            <a:r>
              <a:rPr lang="en-US" sz="2800" dirty="0" err="1">
                <a:solidFill>
                  <a:srgbClr val="00B0F0"/>
                </a:solidFill>
              </a:rPr>
              <a:t>Bạn</a:t>
            </a:r>
            <a:r>
              <a:rPr lang="en-US" sz="2800" dirty="0">
                <a:solidFill>
                  <a:srgbClr val="00B0F0"/>
                </a:solidFill>
              </a:rPr>
              <a:t> </a:t>
            </a:r>
            <a:r>
              <a:rPr lang="en-US" sz="2800" dirty="0" err="1">
                <a:solidFill>
                  <a:srgbClr val="00B0F0"/>
                </a:solidFill>
              </a:rPr>
              <a:t>ấy</a:t>
            </a:r>
            <a:r>
              <a:rPr lang="en-US" sz="2800" dirty="0">
                <a:solidFill>
                  <a:srgbClr val="00B0F0"/>
                </a:solidFill>
              </a:rPr>
              <a:t> </a:t>
            </a:r>
            <a:r>
              <a:rPr lang="en-US" sz="2800" dirty="0" err="1">
                <a:solidFill>
                  <a:srgbClr val="00B0F0"/>
                </a:solidFill>
              </a:rPr>
              <a:t>thu</a:t>
            </a:r>
            <a:r>
              <a:rPr lang="en-US" sz="2800" dirty="0">
                <a:solidFill>
                  <a:srgbClr val="00B0F0"/>
                </a:solidFill>
              </a:rPr>
              <a:t> </a:t>
            </a:r>
            <a:r>
              <a:rPr lang="en-US" sz="2800" dirty="0" err="1">
                <a:solidFill>
                  <a:srgbClr val="00B0F0"/>
                </a:solidFill>
              </a:rPr>
              <a:t>thập</a:t>
            </a:r>
            <a:r>
              <a:rPr lang="en-US" sz="2800" dirty="0">
                <a:solidFill>
                  <a:srgbClr val="00B0F0"/>
                </a:solidFill>
              </a:rPr>
              <a:t> </a:t>
            </a:r>
            <a:r>
              <a:rPr lang="en-US" sz="2800" dirty="0" err="1">
                <a:solidFill>
                  <a:srgbClr val="00B0F0"/>
                </a:solidFill>
              </a:rPr>
              <a:t>được</a:t>
            </a:r>
            <a:r>
              <a:rPr lang="en-US" sz="2800" dirty="0">
                <a:solidFill>
                  <a:srgbClr val="00B0F0"/>
                </a:solidFill>
              </a:rPr>
              <a:t> </a:t>
            </a:r>
            <a:r>
              <a:rPr lang="en-US" sz="2800" dirty="0" err="1">
                <a:solidFill>
                  <a:srgbClr val="00B0F0"/>
                </a:solidFill>
              </a:rPr>
              <a:t>các</a:t>
            </a:r>
            <a:r>
              <a:rPr lang="en-US" sz="2800" dirty="0">
                <a:solidFill>
                  <a:srgbClr val="00B0F0"/>
                </a:solidFill>
              </a:rPr>
              <a:t> </a:t>
            </a:r>
            <a:r>
              <a:rPr lang="en-US" sz="2800" dirty="0" err="1">
                <a:solidFill>
                  <a:srgbClr val="00B0F0"/>
                </a:solidFill>
              </a:rPr>
              <a:t>loại</a:t>
            </a:r>
            <a:r>
              <a:rPr lang="en-US" sz="2800" dirty="0">
                <a:solidFill>
                  <a:srgbClr val="00B0F0"/>
                </a:solidFill>
              </a:rPr>
              <a:t> </a:t>
            </a:r>
            <a:r>
              <a:rPr lang="en-US" sz="2800" dirty="0" err="1">
                <a:solidFill>
                  <a:srgbClr val="00B0F0"/>
                </a:solidFill>
              </a:rPr>
              <a:t>dữ</a:t>
            </a:r>
            <a:r>
              <a:rPr lang="en-US" sz="2800" dirty="0">
                <a:solidFill>
                  <a:srgbClr val="00B0F0"/>
                </a:solidFill>
              </a:rPr>
              <a:t> </a:t>
            </a:r>
            <a:r>
              <a:rPr lang="en-US" sz="2800" dirty="0" err="1">
                <a:solidFill>
                  <a:srgbClr val="00B0F0"/>
                </a:solidFill>
              </a:rPr>
              <a:t>liệu</a:t>
            </a:r>
            <a:r>
              <a:rPr lang="en-US" sz="2800" dirty="0">
                <a:solidFill>
                  <a:srgbClr val="00B0F0"/>
                </a:solidFill>
              </a:rPr>
              <a:t> </a:t>
            </a:r>
            <a:r>
              <a:rPr lang="en-US" sz="2800" dirty="0" err="1">
                <a:solidFill>
                  <a:srgbClr val="00B0F0"/>
                </a:solidFill>
              </a:rPr>
              <a:t>gì</a:t>
            </a:r>
            <a:r>
              <a:rPr lang="en-US" sz="2800" dirty="0">
                <a:solidFill>
                  <a:srgbClr val="00B0F0"/>
                </a:solidFill>
              </a:rPr>
              <a:t>?</a:t>
            </a:r>
          </a:p>
          <a:p>
            <a:pPr marL="342900" indent="-342900">
              <a:buAutoNum type="alphaLcParenR"/>
            </a:pPr>
            <a:r>
              <a:rPr lang="en-US" sz="2800" dirty="0" err="1">
                <a:solidFill>
                  <a:srgbClr val="00B0F0"/>
                </a:solidFill>
              </a:rPr>
              <a:t>Món</a:t>
            </a:r>
            <a:r>
              <a:rPr lang="en-US" sz="2800" dirty="0">
                <a:solidFill>
                  <a:srgbClr val="00B0F0"/>
                </a:solidFill>
              </a:rPr>
              <a:t> </a:t>
            </a:r>
            <a:r>
              <a:rPr lang="en-US" sz="2800" dirty="0" err="1">
                <a:solidFill>
                  <a:srgbClr val="00B0F0"/>
                </a:solidFill>
              </a:rPr>
              <a:t>ăn</a:t>
            </a:r>
            <a:r>
              <a:rPr lang="en-US" sz="2800" dirty="0">
                <a:solidFill>
                  <a:srgbClr val="00B0F0"/>
                </a:solidFill>
              </a:rPr>
              <a:t> </a:t>
            </a:r>
            <a:r>
              <a:rPr lang="en-US" sz="2800" dirty="0" err="1">
                <a:solidFill>
                  <a:srgbClr val="00B0F0"/>
                </a:solidFill>
              </a:rPr>
              <a:t>nào</a:t>
            </a:r>
            <a:r>
              <a:rPr lang="en-US" sz="2800" dirty="0">
                <a:solidFill>
                  <a:srgbClr val="00B0F0"/>
                </a:solidFill>
              </a:rPr>
              <a:t> </a:t>
            </a:r>
            <a:r>
              <a:rPr lang="en-US" sz="2800" dirty="0" err="1">
                <a:solidFill>
                  <a:srgbClr val="00B0F0"/>
                </a:solidFill>
              </a:rPr>
              <a:t>được</a:t>
            </a:r>
            <a:r>
              <a:rPr lang="en-US" sz="2800" dirty="0">
                <a:solidFill>
                  <a:srgbClr val="00B0F0"/>
                </a:solidFill>
              </a:rPr>
              <a:t> </a:t>
            </a:r>
            <a:r>
              <a:rPr lang="en-US" sz="2800" dirty="0" err="1">
                <a:solidFill>
                  <a:srgbClr val="00B0F0"/>
                </a:solidFill>
              </a:rPr>
              <a:t>các</a:t>
            </a:r>
            <a:r>
              <a:rPr lang="en-US" sz="2800" dirty="0">
                <a:solidFill>
                  <a:srgbClr val="00B0F0"/>
                </a:solidFill>
              </a:rPr>
              <a:t> </a:t>
            </a:r>
            <a:r>
              <a:rPr lang="en-US" sz="2800" dirty="0" err="1">
                <a:solidFill>
                  <a:srgbClr val="00B0F0"/>
                </a:solidFill>
              </a:rPr>
              <a:t>bạn</a:t>
            </a:r>
            <a:r>
              <a:rPr lang="en-US" sz="2800" dirty="0">
                <a:solidFill>
                  <a:srgbClr val="00B0F0"/>
                </a:solidFill>
              </a:rPr>
              <a:t> </a:t>
            </a:r>
            <a:r>
              <a:rPr lang="en-US" sz="2800" dirty="0" err="1">
                <a:solidFill>
                  <a:srgbClr val="00B0F0"/>
                </a:solidFill>
              </a:rPr>
              <a:t>trong</a:t>
            </a:r>
            <a:r>
              <a:rPr lang="en-US" sz="2800" dirty="0">
                <a:solidFill>
                  <a:srgbClr val="00B0F0"/>
                </a:solidFill>
              </a:rPr>
              <a:t> </a:t>
            </a:r>
            <a:r>
              <a:rPr lang="en-US" sz="2800" dirty="0" err="1">
                <a:solidFill>
                  <a:srgbClr val="00B0F0"/>
                </a:solidFill>
              </a:rPr>
              <a:t>lớp</a:t>
            </a:r>
            <a:r>
              <a:rPr lang="en-US" sz="2800" dirty="0">
                <a:solidFill>
                  <a:srgbClr val="00B0F0"/>
                </a:solidFill>
              </a:rPr>
              <a:t> </a:t>
            </a:r>
            <a:r>
              <a:rPr lang="en-US" sz="2800" dirty="0" err="1">
                <a:solidFill>
                  <a:srgbClr val="00B0F0"/>
                </a:solidFill>
              </a:rPr>
              <a:t>chọn</a:t>
            </a:r>
            <a:r>
              <a:rPr lang="en-US" sz="2800" dirty="0">
                <a:solidFill>
                  <a:srgbClr val="00B0F0"/>
                </a:solidFill>
              </a:rPr>
              <a:t> </a:t>
            </a:r>
            <a:r>
              <a:rPr lang="en-US" sz="2800" dirty="0" err="1">
                <a:solidFill>
                  <a:srgbClr val="00B0F0"/>
                </a:solidFill>
              </a:rPr>
              <a:t>nhiều</a:t>
            </a:r>
            <a:r>
              <a:rPr lang="en-US" sz="2800" dirty="0">
                <a:solidFill>
                  <a:srgbClr val="00B0F0"/>
                </a:solidFill>
              </a:rPr>
              <a:t> </a:t>
            </a:r>
            <a:r>
              <a:rPr lang="en-US" sz="2800" dirty="0" err="1">
                <a:solidFill>
                  <a:srgbClr val="00B0F0"/>
                </a:solidFill>
              </a:rPr>
              <a:t>nhất</a:t>
            </a:r>
            <a:r>
              <a:rPr lang="en-US" sz="2800" dirty="0">
                <a:solidFill>
                  <a:srgbClr val="00B0F0"/>
                </a:solidFill>
              </a:rPr>
              <a:t>?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EF09C91-9367-4045-AB25-4DD60F5DB6EB}"/>
              </a:ext>
            </a:extLst>
          </p:cNvPr>
          <p:cNvSpPr txBox="1"/>
          <p:nvPr/>
        </p:nvSpPr>
        <p:spPr>
          <a:xfrm>
            <a:off x="58722" y="3264648"/>
            <a:ext cx="566928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AutoNum type="alphaLcParenR"/>
            </a:pPr>
            <a:r>
              <a:rPr lang="en-US" sz="2800" dirty="0"/>
              <a:t>Bạn Lan đang điều tra về </a:t>
            </a:r>
            <a:r>
              <a:rPr lang="en-US" sz="2800" b="1" u="sng" dirty="0"/>
              <a:t>thức ăn sáng nay</a:t>
            </a:r>
            <a:r>
              <a:rPr lang="en-US" sz="2800" dirty="0"/>
              <a:t> của mỗi bạn trong lớp.</a:t>
            </a:r>
          </a:p>
          <a:p>
            <a:pPr marL="342900" indent="-342900" algn="just">
              <a:buAutoNum type="alphaLcParenR"/>
            </a:pPr>
            <a:r>
              <a:rPr lang="en-US" sz="2800" dirty="0"/>
              <a:t>Bạn ấy thu nhập được </a:t>
            </a:r>
            <a:r>
              <a:rPr lang="en-US" sz="2800" b="1" u="sng" dirty="0"/>
              <a:t>các loại dữ liệu</a:t>
            </a:r>
            <a:r>
              <a:rPr lang="en-US" sz="2800" dirty="0"/>
              <a:t>: Xôi, bánh ( bánh mì, bánh bao), cơm tấm, phở.</a:t>
            </a:r>
          </a:p>
          <a:p>
            <a:pPr marL="342900" indent="-342900" algn="just">
              <a:buAutoNum type="alphaLcParenR"/>
            </a:pPr>
            <a:r>
              <a:rPr lang="en-US" sz="2800" dirty="0"/>
              <a:t>Món ăn được các bạn trong lớp </a:t>
            </a:r>
            <a:r>
              <a:rPr lang="en-US" sz="2800" b="1" u="sng" dirty="0"/>
              <a:t>chọn nhiều nhất</a:t>
            </a:r>
            <a:r>
              <a:rPr lang="en-US" sz="2800" dirty="0"/>
              <a:t>: Xôi.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7394C72-F9BB-4F7E-973E-FD6091B79C05}"/>
              </a:ext>
            </a:extLst>
          </p:cNvPr>
          <p:cNvSpPr/>
          <p:nvPr/>
        </p:nvSpPr>
        <p:spPr>
          <a:xfrm>
            <a:off x="58722" y="2618317"/>
            <a:ext cx="162736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u="sng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Đáp án:</a:t>
            </a:r>
            <a:endParaRPr lang="en-US" sz="3600" b="0" u="sng" cap="none" spc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224388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creen Clippi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18" b="-905"/>
          <a:stretch/>
        </p:blipFill>
        <p:spPr>
          <a:xfrm>
            <a:off x="512956" y="692768"/>
            <a:ext cx="11601968" cy="3068037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2020787" y="759674"/>
            <a:ext cx="3413759" cy="412282"/>
          </a:xfrm>
          <a:prstGeom prst="rect">
            <a:avLst/>
          </a:prstGeom>
          <a:solidFill>
            <a:srgbClr val="FF0000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817369" y="1265197"/>
            <a:ext cx="3939540" cy="473092"/>
          </a:xfrm>
          <a:prstGeom prst="rect">
            <a:avLst/>
          </a:prstGeom>
          <a:solidFill>
            <a:srgbClr val="FF0000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2646FE5-00C3-4DC5-91DF-E7C501AA38FC}"/>
              </a:ext>
            </a:extLst>
          </p:cNvPr>
          <p:cNvSpPr txBox="1"/>
          <p:nvPr/>
        </p:nvSpPr>
        <p:spPr>
          <a:xfrm>
            <a:off x="679666" y="149921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u="sng" dirty="0" err="1">
                <a:solidFill>
                  <a:srgbClr val="0070C0"/>
                </a:solidFill>
              </a:rPr>
              <a:t>Bài</a:t>
            </a:r>
            <a:r>
              <a:rPr lang="en-US" sz="3600" b="1" u="sng" dirty="0">
                <a:solidFill>
                  <a:srgbClr val="0070C0"/>
                </a:solidFill>
              </a:rPr>
              <a:t> 3: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9587893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creen Clippi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35" t="-1" b="2029"/>
          <a:stretch/>
        </p:blipFill>
        <p:spPr>
          <a:xfrm>
            <a:off x="460345" y="122601"/>
            <a:ext cx="11624271" cy="2978826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2080260" y="189698"/>
            <a:ext cx="3413759" cy="412282"/>
          </a:xfrm>
          <a:prstGeom prst="rect">
            <a:avLst/>
          </a:prstGeom>
          <a:solidFill>
            <a:srgbClr val="FF0000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874520" y="692768"/>
            <a:ext cx="3939540" cy="473092"/>
          </a:xfrm>
          <a:prstGeom prst="rect">
            <a:avLst/>
          </a:prstGeom>
          <a:solidFill>
            <a:srgbClr val="FF0000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717443" y="2133600"/>
            <a:ext cx="1110077" cy="708660"/>
          </a:xfrm>
          <a:prstGeom prst="rect">
            <a:avLst/>
          </a:prstGeom>
          <a:solidFill>
            <a:srgbClr val="FF0000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0769503" y="2133600"/>
            <a:ext cx="1110077" cy="708660"/>
          </a:xfrm>
          <a:prstGeom prst="rect">
            <a:avLst/>
          </a:prstGeom>
          <a:solidFill>
            <a:srgbClr val="FF0000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863702F-3D40-469C-88AB-39569E380CCB}"/>
              </a:ext>
            </a:extLst>
          </p:cNvPr>
          <p:cNvSpPr txBox="1"/>
          <p:nvPr/>
        </p:nvSpPr>
        <p:spPr>
          <a:xfrm>
            <a:off x="107384" y="1043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u="sng" dirty="0">
                <a:solidFill>
                  <a:srgbClr val="0070C0"/>
                </a:solidFill>
              </a:rPr>
              <a:t> 3.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8371497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198</Words>
  <Application>Microsoft Office PowerPoint</Application>
  <PresentationFormat>Widescreen</PresentationFormat>
  <Paragraphs>18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Tuyen Tran</dc:creator>
  <cp:lastModifiedBy>Hong Lam</cp:lastModifiedBy>
  <cp:revision>18</cp:revision>
  <dcterms:created xsi:type="dcterms:W3CDTF">2021-07-10T10:17:06Z</dcterms:created>
  <dcterms:modified xsi:type="dcterms:W3CDTF">2021-10-16T16:48:12Z</dcterms:modified>
</cp:coreProperties>
</file>