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256" r:id="rId3"/>
    <p:sldId id="281" r:id="rId4"/>
    <p:sldId id="282" r:id="rId5"/>
    <p:sldId id="266" r:id="rId6"/>
    <p:sldId id="267" r:id="rId7"/>
    <p:sldId id="268" r:id="rId8"/>
    <p:sldId id="269" r:id="rId9"/>
    <p:sldId id="270" r:id="rId10"/>
    <p:sldId id="271" r:id="rId11"/>
    <p:sldId id="272" r:id="rId12"/>
    <p:sldId id="398" r:id="rId13"/>
    <p:sldId id="273" r:id="rId14"/>
    <p:sldId id="274" r:id="rId15"/>
    <p:sldId id="275" r:id="rId16"/>
    <p:sldId id="277" r:id="rId17"/>
    <p:sldId id="278" r:id="rId18"/>
    <p:sldId id="25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487CA7"/>
    <a:srgbClr val="F357BB"/>
    <a:srgbClr val="F852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E3C447-7535-438D-944B-1EE48E941F5A}"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1894074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3C447-7535-438D-944B-1EE48E941F5A}"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3389635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3C447-7535-438D-944B-1EE48E941F5A}"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843428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êu đề Bản chiếu">
    <p:spTree>
      <p:nvGrpSpPr>
        <p:cNvPr id="1" name=""/>
        <p:cNvGrpSpPr/>
        <p:nvPr/>
      </p:nvGrpSpPr>
      <p:grpSpPr>
        <a:xfrm>
          <a:off x="0" y="0"/>
          <a:ext cx="0" cy="0"/>
          <a:chOff x="0" y="0"/>
          <a:chExt cx="0" cy="0"/>
        </a:xfrm>
      </p:grpSpPr>
      <p:sp>
        <p:nvSpPr>
          <p:cNvPr id="7" name="Google Shape;18;p3">
            <a:extLst>
              <a:ext uri="{FF2B5EF4-FFF2-40B4-BE49-F238E27FC236}">
                <a16:creationId xmlns="" xmlns:a16="http://schemas.microsoft.com/office/drawing/2014/main" id="{B340F7B3-D67C-4AD0-8FCE-8EE4A0366B58}"/>
              </a:ext>
            </a:extLst>
          </p:cNvPr>
          <p:cNvSpPr/>
          <p:nvPr userDrawn="1"/>
        </p:nvSpPr>
        <p:spPr>
          <a:xfrm>
            <a:off x="43544" y="54428"/>
            <a:ext cx="12104914" cy="6738258"/>
          </a:xfrm>
          <a:prstGeom prst="rect">
            <a:avLst/>
          </a:prstGeom>
          <a:noFill/>
          <a:ln w="38100"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3387087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2ECF68A6-1BFB-4E4F-80A5-2E85A968D2B4}"/>
              </a:ext>
            </a:extLst>
          </p:cNvPr>
          <p:cNvSpPr>
            <a:spLocks noGrp="1"/>
          </p:cNvSpPr>
          <p:nvPr>
            <p:ph type="title"/>
          </p:nvPr>
        </p:nvSpPr>
        <p:spPr>
          <a:xfrm>
            <a:off x="838200" y="365125"/>
            <a:ext cx="10515600" cy="1325563"/>
          </a:xfrm>
          <a:prstGeom prst="rect">
            <a:avLst/>
          </a:prstGeom>
        </p:spPr>
        <p:txBody>
          <a:bodyPr/>
          <a:lstStyle/>
          <a:p>
            <a:r>
              <a:rPr lang="vi-VN"/>
              <a:t>Bấm để sửa kiểu tiêu đề Bản cái</a:t>
            </a:r>
          </a:p>
        </p:txBody>
      </p:sp>
      <p:sp>
        <p:nvSpPr>
          <p:cNvPr id="3" name="Chỗ dành sẵn cho Nội dung 2">
            <a:extLst>
              <a:ext uri="{FF2B5EF4-FFF2-40B4-BE49-F238E27FC236}">
                <a16:creationId xmlns="" xmlns:a16="http://schemas.microsoft.com/office/drawing/2014/main" id="{78F37FC1-2B17-4F84-AD76-296D55FDAB87}"/>
              </a:ext>
            </a:extLst>
          </p:cNvPr>
          <p:cNvSpPr>
            <a:spLocks noGrp="1"/>
          </p:cNvSpPr>
          <p:nvPr>
            <p:ph idx="1"/>
          </p:nvPr>
        </p:nvSpPr>
        <p:spPr>
          <a:xfrm>
            <a:off x="838200" y="1825625"/>
            <a:ext cx="10515600" cy="4351338"/>
          </a:xfrm>
          <a:prstGeom prst="rect">
            <a:avLst/>
          </a:prstGeo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 xmlns:a16="http://schemas.microsoft.com/office/drawing/2014/main" id="{C0B7A9AA-B26C-4FAB-8322-B6B2ED0E0EF4}"/>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879CFCB7-EC45-4A5F-9B17-EE355BEF59A8}"/>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6" name="Chỗ dành sẵn cho Số hiệu Bản chiếu 5">
            <a:extLst>
              <a:ext uri="{FF2B5EF4-FFF2-40B4-BE49-F238E27FC236}">
                <a16:creationId xmlns="" xmlns:a16="http://schemas.microsoft.com/office/drawing/2014/main" id="{04B8D005-4FE9-4C16-B22F-4773D81097FD}"/>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383984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E3070A0A-AA4D-4A09-BD3B-A4E57F528175}"/>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vi-VN"/>
              <a:t>Bấm để sửa kiểu tiêu đề Bản cái</a:t>
            </a:r>
          </a:p>
        </p:txBody>
      </p:sp>
      <p:sp>
        <p:nvSpPr>
          <p:cNvPr id="3" name="Chỗ dành sẵn cho Văn bản 2">
            <a:extLst>
              <a:ext uri="{FF2B5EF4-FFF2-40B4-BE49-F238E27FC236}">
                <a16:creationId xmlns="" xmlns:a16="http://schemas.microsoft.com/office/drawing/2014/main" id="{0372EC37-B6AF-43D0-993A-A04DC3AD44D9}"/>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 xmlns:a16="http://schemas.microsoft.com/office/drawing/2014/main" id="{A3DAC885-79F2-4089-AF62-6B82A9DAFAF0}"/>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1584FC9A-DC9E-43D4-AF41-659B01157F0A}"/>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6" name="Chỗ dành sẵn cho Số hiệu Bản chiếu 5">
            <a:extLst>
              <a:ext uri="{FF2B5EF4-FFF2-40B4-BE49-F238E27FC236}">
                <a16:creationId xmlns="" xmlns:a16="http://schemas.microsoft.com/office/drawing/2014/main" id="{E828010A-F039-462A-880A-BCB669794A6A}"/>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1327621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6FCC697C-7842-4D80-92B3-11FD4A2589A3}"/>
              </a:ext>
            </a:extLst>
          </p:cNvPr>
          <p:cNvSpPr>
            <a:spLocks noGrp="1"/>
          </p:cNvSpPr>
          <p:nvPr>
            <p:ph type="title"/>
          </p:nvPr>
        </p:nvSpPr>
        <p:spPr>
          <a:xfrm>
            <a:off x="838200" y="365125"/>
            <a:ext cx="10515600" cy="1325563"/>
          </a:xfrm>
          <a:prstGeom prst="rect">
            <a:avLst/>
          </a:prstGeom>
        </p:spPr>
        <p:txBody>
          <a:bodyPr/>
          <a:lstStyle/>
          <a:p>
            <a:r>
              <a:rPr lang="vi-VN"/>
              <a:t>Bấm để sửa kiểu tiêu đề Bản cái</a:t>
            </a:r>
          </a:p>
        </p:txBody>
      </p:sp>
      <p:sp>
        <p:nvSpPr>
          <p:cNvPr id="3" name="Chỗ dành sẵn cho Nội dung 2">
            <a:extLst>
              <a:ext uri="{FF2B5EF4-FFF2-40B4-BE49-F238E27FC236}">
                <a16:creationId xmlns="" xmlns:a16="http://schemas.microsoft.com/office/drawing/2014/main" id="{C58BB3ED-3326-47F1-9847-3CD4BEF2A9F3}"/>
              </a:ext>
            </a:extLst>
          </p:cNvPr>
          <p:cNvSpPr>
            <a:spLocks noGrp="1"/>
          </p:cNvSpPr>
          <p:nvPr>
            <p:ph sz="half" idx="1"/>
          </p:nvPr>
        </p:nvSpPr>
        <p:spPr>
          <a:xfrm>
            <a:off x="838200" y="1825625"/>
            <a:ext cx="5181600" cy="4351338"/>
          </a:xfrm>
          <a:prstGeom prst="rect">
            <a:avLst/>
          </a:prstGeo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ội dung 3">
            <a:extLst>
              <a:ext uri="{FF2B5EF4-FFF2-40B4-BE49-F238E27FC236}">
                <a16:creationId xmlns="" xmlns:a16="http://schemas.microsoft.com/office/drawing/2014/main" id="{E8E31FEC-A30F-4C6C-A769-DBAEFFF19C25}"/>
              </a:ext>
            </a:extLst>
          </p:cNvPr>
          <p:cNvSpPr>
            <a:spLocks noGrp="1"/>
          </p:cNvSpPr>
          <p:nvPr>
            <p:ph sz="half" idx="2"/>
          </p:nvPr>
        </p:nvSpPr>
        <p:spPr>
          <a:xfrm>
            <a:off x="6172200" y="1825625"/>
            <a:ext cx="5181600" cy="4351338"/>
          </a:xfrm>
          <a:prstGeom prst="rect">
            <a:avLst/>
          </a:prstGeo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5" name="Chỗ dành sẵn cho Ngày tháng 4">
            <a:extLst>
              <a:ext uri="{FF2B5EF4-FFF2-40B4-BE49-F238E27FC236}">
                <a16:creationId xmlns="" xmlns:a16="http://schemas.microsoft.com/office/drawing/2014/main" id="{8319E837-664B-45C5-9DEA-DA9637243B3D}"/>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6" name="Chỗ dành sẵn cho Chân trang 5">
            <a:extLst>
              <a:ext uri="{FF2B5EF4-FFF2-40B4-BE49-F238E27FC236}">
                <a16:creationId xmlns="" xmlns:a16="http://schemas.microsoft.com/office/drawing/2014/main" id="{07542653-EF4B-4C2E-AA87-1E913B1685A8}"/>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7" name="Chỗ dành sẵn cho Số hiệu Bản chiếu 6">
            <a:extLst>
              <a:ext uri="{FF2B5EF4-FFF2-40B4-BE49-F238E27FC236}">
                <a16:creationId xmlns="" xmlns:a16="http://schemas.microsoft.com/office/drawing/2014/main" id="{4585AF98-566C-4D6D-A2E8-2E0E4A57843B}"/>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3739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3AB4FA6C-18CF-4549-8033-E092A86A6629}"/>
              </a:ext>
            </a:extLst>
          </p:cNvPr>
          <p:cNvSpPr>
            <a:spLocks noGrp="1"/>
          </p:cNvSpPr>
          <p:nvPr>
            <p:ph type="title"/>
          </p:nvPr>
        </p:nvSpPr>
        <p:spPr>
          <a:xfrm>
            <a:off x="839788" y="365125"/>
            <a:ext cx="10515600" cy="1325563"/>
          </a:xfrm>
          <a:prstGeom prst="rect">
            <a:avLst/>
          </a:prstGeom>
        </p:spPr>
        <p:txBody>
          <a:bodyPr/>
          <a:lstStyle/>
          <a:p>
            <a:r>
              <a:rPr lang="vi-VN"/>
              <a:t>Bấm để sửa kiểu tiêu đề Bản cái</a:t>
            </a:r>
          </a:p>
        </p:txBody>
      </p:sp>
      <p:sp>
        <p:nvSpPr>
          <p:cNvPr id="3" name="Chỗ dành sẵn cho Văn bản 2">
            <a:extLst>
              <a:ext uri="{FF2B5EF4-FFF2-40B4-BE49-F238E27FC236}">
                <a16:creationId xmlns="" xmlns:a16="http://schemas.microsoft.com/office/drawing/2014/main" id="{EAEAA0B4-9101-47CA-8710-CF5073D67099}"/>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 xmlns:a16="http://schemas.microsoft.com/office/drawing/2014/main" id="{2D7229B6-3B00-4C31-9D94-5610EF023A60}"/>
              </a:ext>
            </a:extLst>
          </p:cNvPr>
          <p:cNvSpPr>
            <a:spLocks noGrp="1"/>
          </p:cNvSpPr>
          <p:nvPr>
            <p:ph sz="half" idx="2"/>
          </p:nvPr>
        </p:nvSpPr>
        <p:spPr>
          <a:xfrm>
            <a:off x="839788" y="2505075"/>
            <a:ext cx="5157787" cy="3684588"/>
          </a:xfrm>
          <a:prstGeom prst="rect">
            <a:avLst/>
          </a:prstGeo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5" name="Chỗ dành sẵn cho Văn bản 4">
            <a:extLst>
              <a:ext uri="{FF2B5EF4-FFF2-40B4-BE49-F238E27FC236}">
                <a16:creationId xmlns="" xmlns:a16="http://schemas.microsoft.com/office/drawing/2014/main" id="{4D55A381-1F55-4188-B370-90AA6350AA0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 xmlns:a16="http://schemas.microsoft.com/office/drawing/2014/main" id="{AB91CA5E-FA34-492E-9B30-D2D48EF0E637}"/>
              </a:ext>
            </a:extLst>
          </p:cNvPr>
          <p:cNvSpPr>
            <a:spLocks noGrp="1"/>
          </p:cNvSpPr>
          <p:nvPr>
            <p:ph sz="quarter" idx="4"/>
          </p:nvPr>
        </p:nvSpPr>
        <p:spPr>
          <a:xfrm>
            <a:off x="6172200" y="2505075"/>
            <a:ext cx="5183188" cy="3684588"/>
          </a:xfrm>
          <a:prstGeom prst="rect">
            <a:avLst/>
          </a:prstGeo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7" name="Chỗ dành sẵn cho Ngày tháng 6">
            <a:extLst>
              <a:ext uri="{FF2B5EF4-FFF2-40B4-BE49-F238E27FC236}">
                <a16:creationId xmlns="" xmlns:a16="http://schemas.microsoft.com/office/drawing/2014/main" id="{1D363C7E-DFED-4626-B0F5-54D459E58092}"/>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8" name="Chỗ dành sẵn cho Chân trang 7">
            <a:extLst>
              <a:ext uri="{FF2B5EF4-FFF2-40B4-BE49-F238E27FC236}">
                <a16:creationId xmlns="" xmlns:a16="http://schemas.microsoft.com/office/drawing/2014/main" id="{73084B1A-3BE3-4126-A0C6-E060459D3C75}"/>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9" name="Chỗ dành sẵn cho Số hiệu Bản chiếu 8">
            <a:extLst>
              <a:ext uri="{FF2B5EF4-FFF2-40B4-BE49-F238E27FC236}">
                <a16:creationId xmlns="" xmlns:a16="http://schemas.microsoft.com/office/drawing/2014/main" id="{FC953B9D-C224-4866-9D45-ACFCEDEAAF71}"/>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14435954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960AFFEC-E221-4FB3-82E3-89B5397F69C9}"/>
              </a:ext>
            </a:extLst>
          </p:cNvPr>
          <p:cNvSpPr>
            <a:spLocks noGrp="1"/>
          </p:cNvSpPr>
          <p:nvPr>
            <p:ph type="title"/>
          </p:nvPr>
        </p:nvSpPr>
        <p:spPr>
          <a:xfrm>
            <a:off x="838200" y="365125"/>
            <a:ext cx="10515600" cy="1325563"/>
          </a:xfrm>
          <a:prstGeom prst="rect">
            <a:avLst/>
          </a:prstGeom>
        </p:spPr>
        <p:txBody>
          <a:bodyPr/>
          <a:lstStyle/>
          <a:p>
            <a:r>
              <a:rPr lang="vi-VN"/>
              <a:t>Bấm để sửa kiểu tiêu đề Bản cái</a:t>
            </a:r>
          </a:p>
        </p:txBody>
      </p:sp>
      <p:sp>
        <p:nvSpPr>
          <p:cNvPr id="3" name="Chỗ dành sẵn cho Ngày tháng 2">
            <a:extLst>
              <a:ext uri="{FF2B5EF4-FFF2-40B4-BE49-F238E27FC236}">
                <a16:creationId xmlns="" xmlns:a16="http://schemas.microsoft.com/office/drawing/2014/main" id="{F7DEA3C4-B29B-48D4-A761-8D444466ECFB}"/>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4" name="Chỗ dành sẵn cho Chân trang 3">
            <a:extLst>
              <a:ext uri="{FF2B5EF4-FFF2-40B4-BE49-F238E27FC236}">
                <a16:creationId xmlns="" xmlns:a16="http://schemas.microsoft.com/office/drawing/2014/main" id="{C3CDA956-8ADF-4845-918F-BA3C5910199B}"/>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5" name="Chỗ dành sẵn cho Số hiệu Bản chiếu 4">
            <a:extLst>
              <a:ext uri="{FF2B5EF4-FFF2-40B4-BE49-F238E27FC236}">
                <a16:creationId xmlns="" xmlns:a16="http://schemas.microsoft.com/office/drawing/2014/main" id="{F9C2BA94-12B1-46A8-8D78-558A2CB38856}"/>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42636293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 xmlns:a16="http://schemas.microsoft.com/office/drawing/2014/main" id="{4FCD7032-F6EF-4F41-841D-38E25D10BFD0}"/>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3" name="Chỗ dành sẵn cho Chân trang 2">
            <a:extLst>
              <a:ext uri="{FF2B5EF4-FFF2-40B4-BE49-F238E27FC236}">
                <a16:creationId xmlns="" xmlns:a16="http://schemas.microsoft.com/office/drawing/2014/main" id="{BA70A6C4-93A4-45BB-95BF-29182453E693}"/>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4" name="Chỗ dành sẵn cho Số hiệu Bản chiếu 3">
            <a:extLst>
              <a:ext uri="{FF2B5EF4-FFF2-40B4-BE49-F238E27FC236}">
                <a16:creationId xmlns="" xmlns:a16="http://schemas.microsoft.com/office/drawing/2014/main" id="{D1E86C26-493A-4A4E-B151-B1B58C802B5B}"/>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17487335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E7212EEC-9806-4BCC-B4E6-D99ABA5240E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vi-VN"/>
              <a:t>Bấm để sửa kiểu tiêu đề Bản cái</a:t>
            </a:r>
          </a:p>
        </p:txBody>
      </p:sp>
      <p:sp>
        <p:nvSpPr>
          <p:cNvPr id="3" name="Chỗ dành sẵn cho Nội dung 2">
            <a:extLst>
              <a:ext uri="{FF2B5EF4-FFF2-40B4-BE49-F238E27FC236}">
                <a16:creationId xmlns="" xmlns:a16="http://schemas.microsoft.com/office/drawing/2014/main" id="{F1A4866E-F056-40CB-BA7E-C34BB63487C3}"/>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Văn bản 3">
            <a:extLst>
              <a:ext uri="{FF2B5EF4-FFF2-40B4-BE49-F238E27FC236}">
                <a16:creationId xmlns="" xmlns:a16="http://schemas.microsoft.com/office/drawing/2014/main" id="{810498A1-A688-45E6-8550-EC3071B90FA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 xmlns:a16="http://schemas.microsoft.com/office/drawing/2014/main" id="{CAA7A761-3B85-47C9-963D-E138E1271D56}"/>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6" name="Chỗ dành sẵn cho Chân trang 5">
            <a:extLst>
              <a:ext uri="{FF2B5EF4-FFF2-40B4-BE49-F238E27FC236}">
                <a16:creationId xmlns="" xmlns:a16="http://schemas.microsoft.com/office/drawing/2014/main" id="{79574061-2217-4D22-8F9B-8723C8D4C787}"/>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7" name="Chỗ dành sẵn cho Số hiệu Bản chiếu 6">
            <a:extLst>
              <a:ext uri="{FF2B5EF4-FFF2-40B4-BE49-F238E27FC236}">
                <a16:creationId xmlns="" xmlns:a16="http://schemas.microsoft.com/office/drawing/2014/main" id="{FC785E12-3466-457C-A23C-8A2A93C0ECC2}"/>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3252527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3C447-7535-438D-944B-1EE48E941F5A}"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2126089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34F016CD-5719-4C60-AC2D-981ABE568AB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vi-VN"/>
              <a:t>Bấm để sửa kiểu tiêu đề Bản cái</a:t>
            </a:r>
          </a:p>
        </p:txBody>
      </p:sp>
      <p:sp>
        <p:nvSpPr>
          <p:cNvPr id="3" name="Chỗ dành sẵn cho Hình ảnh 2">
            <a:extLst>
              <a:ext uri="{FF2B5EF4-FFF2-40B4-BE49-F238E27FC236}">
                <a16:creationId xmlns="" xmlns:a16="http://schemas.microsoft.com/office/drawing/2014/main" id="{0F280940-FC98-4C23-AE20-F43477478F17}"/>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Chỗ dành sẵn cho Văn bản 3">
            <a:extLst>
              <a:ext uri="{FF2B5EF4-FFF2-40B4-BE49-F238E27FC236}">
                <a16:creationId xmlns="" xmlns:a16="http://schemas.microsoft.com/office/drawing/2014/main" id="{3CF626D2-3B6F-4437-AB68-65845738064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 xmlns:a16="http://schemas.microsoft.com/office/drawing/2014/main" id="{2958A0E5-7ECD-47B9-8CE8-1CFC401870AC}"/>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6" name="Chỗ dành sẵn cho Chân trang 5">
            <a:extLst>
              <a:ext uri="{FF2B5EF4-FFF2-40B4-BE49-F238E27FC236}">
                <a16:creationId xmlns="" xmlns:a16="http://schemas.microsoft.com/office/drawing/2014/main" id="{6DAE497D-734B-4969-AC33-A49EAD67F471}"/>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7" name="Chỗ dành sẵn cho Số hiệu Bản chiếu 6">
            <a:extLst>
              <a:ext uri="{FF2B5EF4-FFF2-40B4-BE49-F238E27FC236}">
                <a16:creationId xmlns="" xmlns:a16="http://schemas.microsoft.com/office/drawing/2014/main" id="{61EE0581-2B62-4AEF-8C9D-D52C7A72388E}"/>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13710761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FAA6180A-5EBD-4128-8ACB-273A50B94460}"/>
              </a:ext>
            </a:extLst>
          </p:cNvPr>
          <p:cNvSpPr>
            <a:spLocks noGrp="1"/>
          </p:cNvSpPr>
          <p:nvPr>
            <p:ph type="title"/>
          </p:nvPr>
        </p:nvSpPr>
        <p:spPr>
          <a:xfrm>
            <a:off x="838200" y="365125"/>
            <a:ext cx="10515600" cy="1325563"/>
          </a:xfrm>
          <a:prstGeom prst="rect">
            <a:avLst/>
          </a:prstGeom>
        </p:spPr>
        <p:txBody>
          <a:bodyPr/>
          <a:lstStyle/>
          <a:p>
            <a:r>
              <a:rPr lang="vi-VN"/>
              <a:t>Bấm để sửa kiểu tiêu đề Bản cái</a:t>
            </a:r>
          </a:p>
        </p:txBody>
      </p:sp>
      <p:sp>
        <p:nvSpPr>
          <p:cNvPr id="3" name="Chỗ dành sẵn cho Văn bản Dọc 2">
            <a:extLst>
              <a:ext uri="{FF2B5EF4-FFF2-40B4-BE49-F238E27FC236}">
                <a16:creationId xmlns="" xmlns:a16="http://schemas.microsoft.com/office/drawing/2014/main" id="{D924DCC1-3AB4-42A3-A0A6-F417405BD67F}"/>
              </a:ext>
            </a:extLst>
          </p:cNvPr>
          <p:cNvSpPr>
            <a:spLocks noGrp="1"/>
          </p:cNvSpPr>
          <p:nvPr>
            <p:ph type="body" orient="vert" idx="1"/>
          </p:nvPr>
        </p:nvSpPr>
        <p:spPr>
          <a:xfrm>
            <a:off x="838200" y="1825625"/>
            <a:ext cx="10515600" cy="4351338"/>
          </a:xfrm>
          <a:prstGeom prst="rect">
            <a:avLst/>
          </a:prstGeo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 xmlns:a16="http://schemas.microsoft.com/office/drawing/2014/main" id="{BBC16C75-4BB6-44E8-9590-EB43B6F0C990}"/>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71640ECA-3A15-48A8-994F-CFEBB9B7D519}"/>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6" name="Chỗ dành sẵn cho Số hiệu Bản chiếu 5">
            <a:extLst>
              <a:ext uri="{FF2B5EF4-FFF2-40B4-BE49-F238E27FC236}">
                <a16:creationId xmlns="" xmlns:a16="http://schemas.microsoft.com/office/drawing/2014/main" id="{D189A241-1079-4B83-BECA-DF24DE422692}"/>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3858165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 xmlns:a16="http://schemas.microsoft.com/office/drawing/2014/main" id="{43B57C78-8096-42E1-8917-15E3CE0E9744}"/>
              </a:ext>
            </a:extLst>
          </p:cNvPr>
          <p:cNvSpPr>
            <a:spLocks noGrp="1"/>
          </p:cNvSpPr>
          <p:nvPr>
            <p:ph type="title" orient="vert"/>
          </p:nvPr>
        </p:nvSpPr>
        <p:spPr>
          <a:xfrm>
            <a:off x="8724900" y="365125"/>
            <a:ext cx="2628900" cy="5811838"/>
          </a:xfrm>
          <a:prstGeom prst="rect">
            <a:avLst/>
          </a:prstGeom>
        </p:spPr>
        <p:txBody>
          <a:bodyPr vert="eaVert"/>
          <a:lstStyle/>
          <a:p>
            <a:r>
              <a:rPr lang="vi-VN"/>
              <a:t>Bấm để sửa kiểu tiêu đề Bản cái</a:t>
            </a:r>
          </a:p>
        </p:txBody>
      </p:sp>
      <p:sp>
        <p:nvSpPr>
          <p:cNvPr id="3" name="Chỗ dành sẵn cho Văn bản Dọc 2">
            <a:extLst>
              <a:ext uri="{FF2B5EF4-FFF2-40B4-BE49-F238E27FC236}">
                <a16:creationId xmlns="" xmlns:a16="http://schemas.microsoft.com/office/drawing/2014/main" id="{2FD1F0A7-326A-4BAF-BFF7-90409419D8A0}"/>
              </a:ext>
            </a:extLst>
          </p:cNvPr>
          <p:cNvSpPr>
            <a:spLocks noGrp="1"/>
          </p:cNvSpPr>
          <p:nvPr>
            <p:ph type="body" orient="vert" idx="1"/>
          </p:nvPr>
        </p:nvSpPr>
        <p:spPr>
          <a:xfrm>
            <a:off x="838200" y="365125"/>
            <a:ext cx="7734300" cy="5811838"/>
          </a:xfrm>
          <a:prstGeom prst="rect">
            <a:avLst/>
          </a:prstGeo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 xmlns:a16="http://schemas.microsoft.com/office/drawing/2014/main" id="{26AA509D-0AD8-442A-842F-E147A0F7BCD5}"/>
              </a:ext>
            </a:extLst>
          </p:cNvPr>
          <p:cNvSpPr>
            <a:spLocks noGrp="1"/>
          </p:cNvSpPr>
          <p:nvPr>
            <p:ph type="dt" sz="half" idx="10"/>
          </p:nvPr>
        </p:nvSpPr>
        <p:spPr>
          <a:xfrm>
            <a:off x="838200" y="6356350"/>
            <a:ext cx="2743200" cy="365125"/>
          </a:xfrm>
          <a:prstGeom prst="rect">
            <a:avLst/>
          </a:prstGeom>
        </p:spPr>
        <p:txBody>
          <a:bodyPr/>
          <a:lstStyle/>
          <a:p>
            <a:fld id="{F3133AD2-BA6C-4FB5-ABB8-1BD7288FAFAA}"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8BCFE3B4-9C2A-41AA-A788-D5445896D754}"/>
              </a:ext>
            </a:extLst>
          </p:cNvPr>
          <p:cNvSpPr>
            <a:spLocks noGrp="1"/>
          </p:cNvSpPr>
          <p:nvPr>
            <p:ph type="ftr" sz="quarter" idx="11"/>
          </p:nvPr>
        </p:nvSpPr>
        <p:spPr>
          <a:xfrm>
            <a:off x="4038600" y="6356350"/>
            <a:ext cx="4114800" cy="365125"/>
          </a:xfrm>
          <a:prstGeom prst="rect">
            <a:avLst/>
          </a:prstGeom>
        </p:spPr>
        <p:txBody>
          <a:bodyPr/>
          <a:lstStyle/>
          <a:p>
            <a:endParaRPr lang="vi-VN"/>
          </a:p>
        </p:txBody>
      </p:sp>
      <p:sp>
        <p:nvSpPr>
          <p:cNvPr id="6" name="Chỗ dành sẵn cho Số hiệu Bản chiếu 5">
            <a:extLst>
              <a:ext uri="{FF2B5EF4-FFF2-40B4-BE49-F238E27FC236}">
                <a16:creationId xmlns="" xmlns:a16="http://schemas.microsoft.com/office/drawing/2014/main" id="{0C59659B-A61B-4806-A588-F27BA50FA2CE}"/>
              </a:ext>
            </a:extLst>
          </p:cNvPr>
          <p:cNvSpPr>
            <a:spLocks noGrp="1"/>
          </p:cNvSpPr>
          <p:nvPr>
            <p:ph type="sldNum" sz="quarter" idx="12"/>
          </p:nvPr>
        </p:nvSpPr>
        <p:spPr>
          <a:xfrm>
            <a:off x="8610600" y="6356350"/>
            <a:ext cx="2743200" cy="365125"/>
          </a:xfrm>
          <a:prstGeom prst="rect">
            <a:avLst/>
          </a:prstGeom>
        </p:spPr>
        <p:txBody>
          <a:bodyPr/>
          <a:lstStyle/>
          <a:p>
            <a:fld id="{CD769A7E-8369-4BED-96C9-CF59B90FEA14}" type="slidenum">
              <a:rPr lang="vi-VN" smtClean="0"/>
              <a:t>‹#›</a:t>
            </a:fld>
            <a:endParaRPr lang="vi-VN"/>
          </a:p>
        </p:txBody>
      </p:sp>
    </p:spTree>
    <p:extLst>
      <p:ext uri="{BB962C8B-B14F-4D97-AF65-F5344CB8AC3E}">
        <p14:creationId xmlns:p14="http://schemas.microsoft.com/office/powerpoint/2010/main" val="147142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4E3C447-7535-438D-944B-1EE48E941F5A}"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145763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3C447-7535-438D-944B-1EE48E941F5A}"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3768955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3C447-7535-438D-944B-1EE48E941F5A}" type="datetimeFigureOut">
              <a:rPr lang="en-US" smtClean="0"/>
              <a:t>10/18/2021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2511853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3C447-7535-438D-944B-1EE48E941F5A}" type="datetimeFigureOut">
              <a:rPr lang="en-US" smtClean="0"/>
              <a:t>10/18/2021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3265266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3C447-7535-438D-944B-1EE48E941F5A}" type="datetimeFigureOut">
              <a:rPr lang="en-US" smtClean="0"/>
              <a:t>10/18/2021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853518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E3C447-7535-438D-944B-1EE48E941F5A}"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3954472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E3C447-7535-438D-944B-1EE48E941F5A}"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7C25D-698F-4760-9D1D-BD2BBA5690CB}" type="slidenum">
              <a:rPr lang="en-US" smtClean="0"/>
              <a:t>‹#›</a:t>
            </a:fld>
            <a:endParaRPr lang="en-US"/>
          </a:p>
        </p:txBody>
      </p:sp>
    </p:spTree>
    <p:extLst>
      <p:ext uri="{BB962C8B-B14F-4D97-AF65-F5344CB8AC3E}">
        <p14:creationId xmlns:p14="http://schemas.microsoft.com/office/powerpoint/2010/main" val="1563822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3C447-7535-438D-944B-1EE48E941F5A}" type="datetimeFigureOut">
              <a:rPr lang="en-US" smtClean="0"/>
              <a:t>10/18/2021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97C25D-698F-4760-9D1D-BD2BBA5690CB}" type="slidenum">
              <a:rPr lang="en-US" smtClean="0"/>
              <a:t>‹#›</a:t>
            </a:fld>
            <a:endParaRPr lang="en-US"/>
          </a:p>
        </p:txBody>
      </p:sp>
    </p:spTree>
    <p:extLst>
      <p:ext uri="{BB962C8B-B14F-4D97-AF65-F5344CB8AC3E}">
        <p14:creationId xmlns:p14="http://schemas.microsoft.com/office/powerpoint/2010/main" val="19938533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57185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63634" y="1436912"/>
            <a:ext cx="8569235" cy="975769"/>
          </a:xfrm>
        </p:spPr>
        <p:txBody>
          <a:bodyPr>
            <a:normAutofit fontScale="90000"/>
          </a:bodyPr>
          <a:lstStyle/>
          <a:p>
            <a:r>
              <a:rPr lang="en-US" b="1">
                <a:solidFill>
                  <a:srgbClr val="FF0000"/>
                </a:solidFill>
                <a:latin typeface="Times New Roman" panose="02020603050405020304" pitchFamily="18" charset="0"/>
                <a:cs typeface="Times New Roman" panose="02020603050405020304" pitchFamily="18" charset="0"/>
              </a:rPr>
              <a:t>BÀI GIẢNG MÔN TOÁN 6</a:t>
            </a:r>
          </a:p>
        </p:txBody>
      </p:sp>
      <p:sp>
        <p:nvSpPr>
          <p:cNvPr id="5" name="TextBox 4"/>
          <p:cNvSpPr txBox="1"/>
          <p:nvPr/>
        </p:nvSpPr>
        <p:spPr>
          <a:xfrm>
            <a:off x="3369126" y="3265715"/>
            <a:ext cx="6810298" cy="923330"/>
          </a:xfrm>
          <a:prstGeom prst="rect">
            <a:avLst/>
          </a:prstGeom>
          <a:noFill/>
        </p:spPr>
        <p:txBody>
          <a:bodyPr wrap="square" rtlCol="0">
            <a:spAutoFit/>
          </a:bodyPr>
          <a:lstStyle/>
          <a:p>
            <a:pPr algn="ctr"/>
            <a:r>
              <a:rPr lang="en-US" sz="5400" b="1" smtClean="0">
                <a:solidFill>
                  <a:srgbClr val="FF0000"/>
                </a:solidFill>
                <a:latin typeface="Times New Roman" panose="02020603050405020304" pitchFamily="18" charset="0"/>
                <a:cs typeface="Times New Roman" panose="02020603050405020304" pitchFamily="18" charset="0"/>
              </a:rPr>
              <a:t>ÔN </a:t>
            </a:r>
            <a:r>
              <a:rPr lang="en-US" sz="5400" b="1">
                <a:solidFill>
                  <a:srgbClr val="FF0000"/>
                </a:solidFill>
                <a:latin typeface="Times New Roman" panose="02020603050405020304" pitchFamily="18" charset="0"/>
                <a:cs typeface="Times New Roman" panose="02020603050405020304" pitchFamily="18" charset="0"/>
              </a:rPr>
              <a:t>TẬP CHƯƠNG 3</a:t>
            </a:r>
          </a:p>
        </p:txBody>
      </p:sp>
    </p:spTree>
    <p:extLst>
      <p:ext uri="{BB962C8B-B14F-4D97-AF65-F5344CB8AC3E}">
        <p14:creationId xmlns:p14="http://schemas.microsoft.com/office/powerpoint/2010/main" val="27164268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5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9953" y="286750"/>
            <a:ext cx="7886700" cy="9019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III. BÀI TẬP TỰ LUẬN</a:t>
            </a:r>
          </a:p>
        </p:txBody>
      </p:sp>
      <p:sp>
        <p:nvSpPr>
          <p:cNvPr id="3" name="Content Placeholder 2"/>
          <p:cNvSpPr>
            <a:spLocks noGrp="1"/>
          </p:cNvSpPr>
          <p:nvPr>
            <p:ph idx="1"/>
          </p:nvPr>
        </p:nvSpPr>
        <p:spPr>
          <a:xfrm>
            <a:off x="875211" y="1293224"/>
            <a:ext cx="10411098" cy="1018903"/>
          </a:xfrm>
        </p:spPr>
        <p:txBody>
          <a:bodyPr>
            <a:normAutofit/>
          </a:bodyPr>
          <a:lstStyle/>
          <a:p>
            <a:pPr marL="0" indent="0" algn="just">
              <a:buClr>
                <a:schemeClr val="accent1"/>
              </a:buClr>
              <a:buNone/>
            </a:pPr>
            <a:r>
              <a:rPr lang="en-US" b="1">
                <a:solidFill>
                  <a:srgbClr val="FF0000"/>
                </a:solidFill>
                <a:latin typeface="Times New Roman" panose="02020603050405020304" pitchFamily="18" charset="0"/>
                <a:cs typeface="Times New Roman" panose="02020603050405020304" pitchFamily="18" charset="0"/>
              </a:rPr>
              <a:t>Bài 2 (SGK/93) </a:t>
            </a:r>
            <a:r>
              <a:rPr lang="en-US">
                <a:latin typeface="Times New Roman" panose="02020603050405020304" pitchFamily="18" charset="0"/>
                <a:cs typeface="Times New Roman" panose="02020603050405020304" pitchFamily="18" charset="0"/>
              </a:rPr>
              <a:t>Hãy cắt 3 hình như hình dưới đây và ghép lại để được một hình vuông:</a:t>
            </a:r>
          </a:p>
        </p:txBody>
      </p:sp>
      <p:sp>
        <p:nvSpPr>
          <p:cNvPr id="11" name="Rectangle 10">
            <a:extLst>
              <a:ext uri="{FF2B5EF4-FFF2-40B4-BE49-F238E27FC236}">
                <a16:creationId xmlns="" xmlns:a16="http://schemas.microsoft.com/office/drawing/2014/main" id="{F0827221-D5A9-4F75-BA21-B4901D74381D}"/>
              </a:ext>
            </a:extLst>
          </p:cNvPr>
          <p:cNvSpPr/>
          <p:nvPr/>
        </p:nvSpPr>
        <p:spPr>
          <a:xfrm>
            <a:off x="5546469" y="2693021"/>
            <a:ext cx="1800000" cy="1973988"/>
          </a:xfrm>
          <a:prstGeom prst="rect">
            <a:avLst/>
          </a:prstGeom>
          <a:solidFill>
            <a:srgbClr val="FF0000"/>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 xmlns:a16="http://schemas.microsoft.com/office/drawing/2014/main" id="{A1FAD5F2-76D6-4266-89B4-FD6E5BE57C17}"/>
              </a:ext>
            </a:extLst>
          </p:cNvPr>
          <p:cNvSpPr/>
          <p:nvPr/>
        </p:nvSpPr>
        <p:spPr>
          <a:xfrm>
            <a:off x="8792197" y="3140016"/>
            <a:ext cx="1973988" cy="1080000"/>
          </a:xfrm>
          <a:prstGeom prst="rect">
            <a:avLst/>
          </a:prstGeom>
          <a:solidFill>
            <a:srgbClr val="92D050"/>
          </a:solid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 xmlns:a16="http://schemas.microsoft.com/office/drawing/2014/main" id="{44B38383-F65B-4CD3-8D4A-1F5C56CA251F}"/>
              </a:ext>
            </a:extLst>
          </p:cNvPr>
          <p:cNvSpPr/>
          <p:nvPr/>
        </p:nvSpPr>
        <p:spPr>
          <a:xfrm>
            <a:off x="1667512" y="3256999"/>
            <a:ext cx="2880000" cy="846033"/>
          </a:xfrm>
          <a:prstGeom prst="rect">
            <a:avLst/>
          </a:prstGeom>
          <a:solidFill>
            <a:srgbClr val="0DE4FB"/>
          </a:solidFill>
          <a:ln w="57150">
            <a:solidFill>
              <a:srgbClr val="0DE4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235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500" fill="hold"/>
                                        <p:tgtEl>
                                          <p:spTgt spid="13"/>
                                        </p:tgtEl>
                                        <p:attrNameLst>
                                          <p:attrName>ppt_x</p:attrName>
                                        </p:attrNameLst>
                                      </p:cBhvr>
                                      <p:tavLst>
                                        <p:tav tm="0">
                                          <p:val>
                                            <p:strVal val="#ppt_x"/>
                                          </p:val>
                                        </p:tav>
                                        <p:tav tm="100000">
                                          <p:val>
                                            <p:strVal val="#ppt_x"/>
                                          </p:val>
                                        </p:tav>
                                      </p:tavLst>
                                    </p:anim>
                                    <p:anim calcmode="lin" valueType="num">
                                      <p:cBhvr additive="base">
                                        <p:cTn id="1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randombar(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animBg="1"/>
      <p:bldP spid="12"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736D542-09DA-4A9F-9C8C-DA318D3AB632}"/>
              </a:ext>
            </a:extLst>
          </p:cNvPr>
          <p:cNvSpPr txBox="1">
            <a:spLocks/>
          </p:cNvSpPr>
          <p:nvPr/>
        </p:nvSpPr>
        <p:spPr>
          <a:xfrm>
            <a:off x="31865" y="1286934"/>
            <a:ext cx="12160135" cy="5655734"/>
          </a:xfrm>
          <a:prstGeom prst="rect">
            <a:avLst/>
          </a:prstGeom>
          <a:ln>
            <a:noFill/>
          </a:ln>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3200" kern="1200">
                <a:solidFill>
                  <a:srgbClr val="000066"/>
                </a:solidFill>
                <a:latin typeface="Chu Van An" panose="02020603050405020304" pitchFamily="18" charset="0"/>
                <a:ea typeface="+mn-ea"/>
                <a:cs typeface="Chu Van An" panose="02020603050405020304" pitchFamily="18" charset="0"/>
              </a:defRPr>
            </a:lvl1pPr>
            <a:lvl2pPr marL="457200" indent="0" algn="ctr" defTabSz="914400" rtl="0" eaLnBrk="1" latinLnBrk="0" hangingPunct="1">
              <a:lnSpc>
                <a:spcPct val="90000"/>
              </a:lnSpc>
              <a:spcBef>
                <a:spcPts val="500"/>
              </a:spcBef>
              <a:buFont typeface="Arial" panose="020B0604020202020204" pitchFamily="34" charset="0"/>
              <a:buNone/>
              <a:defRPr sz="3800" kern="1200">
                <a:solidFill>
                  <a:schemeClr val="bg1">
                    <a:lumMod val="95000"/>
                  </a:schemeClr>
                </a:solidFill>
                <a:latin typeface="Chu Van An" panose="02020603050405020304" pitchFamily="18" charset="0"/>
                <a:ea typeface="+mn-ea"/>
                <a:cs typeface="Chu Van An" panose="02020603050405020304" pitchFamily="18" charset="0"/>
              </a:defRPr>
            </a:lvl2pPr>
            <a:lvl3pPr marL="914400" indent="0" algn="ctr" defTabSz="914400" rtl="0" eaLnBrk="1" latinLnBrk="0" hangingPunct="1">
              <a:lnSpc>
                <a:spcPct val="90000"/>
              </a:lnSpc>
              <a:spcBef>
                <a:spcPts val="500"/>
              </a:spcBef>
              <a:buFont typeface="Arial" panose="020B0604020202020204" pitchFamily="34" charset="0"/>
              <a:buNone/>
              <a:defRPr sz="3800" kern="1200">
                <a:solidFill>
                  <a:schemeClr val="bg1">
                    <a:lumMod val="95000"/>
                  </a:schemeClr>
                </a:solidFill>
                <a:latin typeface="Chu Van An" panose="02020603050405020304" pitchFamily="18" charset="0"/>
                <a:ea typeface="+mn-ea"/>
                <a:cs typeface="Chu Van An" panose="02020603050405020304" pitchFamily="18" charset="0"/>
              </a:defRPr>
            </a:lvl3pPr>
            <a:lvl4pPr marL="1371600" indent="0" algn="ctr" defTabSz="914400" rtl="0" eaLnBrk="1" latinLnBrk="0" hangingPunct="1">
              <a:lnSpc>
                <a:spcPct val="90000"/>
              </a:lnSpc>
              <a:spcBef>
                <a:spcPts val="500"/>
              </a:spcBef>
              <a:buFont typeface="Arial" panose="020B0604020202020204" pitchFamily="34" charset="0"/>
              <a:buNone/>
              <a:defRPr sz="3800" kern="1200">
                <a:solidFill>
                  <a:schemeClr val="bg1">
                    <a:lumMod val="95000"/>
                  </a:schemeClr>
                </a:solidFill>
                <a:latin typeface="Chu Van An" panose="02020603050405020304" pitchFamily="18" charset="0"/>
                <a:ea typeface="+mn-ea"/>
                <a:cs typeface="Chu Van An" panose="02020603050405020304" pitchFamily="18" charset="0"/>
              </a:defRPr>
            </a:lvl4pPr>
            <a:lvl5pPr marL="1828800" indent="0" algn="ctr" defTabSz="914400" rtl="0" eaLnBrk="1" latinLnBrk="0" hangingPunct="1">
              <a:lnSpc>
                <a:spcPct val="90000"/>
              </a:lnSpc>
              <a:spcBef>
                <a:spcPts val="500"/>
              </a:spcBef>
              <a:buFont typeface="Arial" panose="020B0604020202020204" pitchFamily="34" charset="0"/>
              <a:buNone/>
              <a:defRPr sz="3800" kern="1200">
                <a:solidFill>
                  <a:schemeClr val="bg1">
                    <a:lumMod val="95000"/>
                  </a:schemeClr>
                </a:solidFill>
                <a:latin typeface="Chu Van An" panose="02020603050405020304" pitchFamily="18" charset="0"/>
                <a:ea typeface="+mn-ea"/>
                <a:cs typeface="Chu Van An" panose="02020603050405020304" pitchFamily="18"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b="1">
                <a:solidFill>
                  <a:srgbClr val="0000FF"/>
                </a:solidFill>
              </a:rPr>
              <a:t>                                   </a:t>
            </a:r>
            <a:r>
              <a:rPr kumimoji="0" lang="en-US" sz="3200" b="1" i="0" u="none" strike="noStrike" kern="1200" cap="none" spc="0" normalizeH="0" baseline="0" noProof="0">
                <a:ln>
                  <a:noFill/>
                </a:ln>
                <a:solidFill>
                  <a:srgbClr val="0000FF"/>
                </a:solidFill>
                <a:effectLst/>
                <a:uLnTx/>
                <a:uFillTx/>
                <a:latin typeface="Chu Van An" panose="02020603050405020304" pitchFamily="18" charset="0"/>
                <a:ea typeface="+mn-ea"/>
                <a:cs typeface="Chu Van An" panose="02020603050405020304" pitchFamily="18" charset="0"/>
              </a:rPr>
              <a:t>Giải:</a:t>
            </a:r>
            <a:endParaRPr kumimoji="0" lang="en-US" sz="3200" b="1" i="0" u="none" strike="noStrike" kern="1200" cap="none" spc="0" normalizeH="0" baseline="0" noProof="0" dirty="0">
              <a:ln>
                <a:noFill/>
              </a:ln>
              <a:solidFill>
                <a:srgbClr val="0000FF"/>
              </a:solidFill>
              <a:effectLst/>
              <a:uLnTx/>
              <a:uFillTx/>
              <a:latin typeface="Chu Van An" panose="02020603050405020304" pitchFamily="18" charset="0"/>
              <a:ea typeface="+mn-ea"/>
              <a:cs typeface="Chu Van An" panose="02020603050405020304" pitchFamily="18" charset="0"/>
            </a:endParaRPr>
          </a:p>
        </p:txBody>
      </p:sp>
      <p:sp>
        <p:nvSpPr>
          <p:cNvPr id="6" name="Hộp Văn bản 5">
            <a:extLst>
              <a:ext uri="{FF2B5EF4-FFF2-40B4-BE49-F238E27FC236}">
                <a16:creationId xmlns="" xmlns:a16="http://schemas.microsoft.com/office/drawing/2014/main" id="{16336C16-5CCD-471A-A6C9-53B8EA177AE9}"/>
              </a:ext>
            </a:extLst>
          </p:cNvPr>
          <p:cNvSpPr txBox="1"/>
          <p:nvPr/>
        </p:nvSpPr>
        <p:spPr>
          <a:xfrm>
            <a:off x="156117" y="514029"/>
            <a:ext cx="4246221" cy="613245"/>
          </a:xfrm>
          <a:prstGeom prst="rect">
            <a:avLst/>
          </a:prstGeom>
          <a:noFill/>
          <a:scene3d>
            <a:camera prst="orthographicFront"/>
            <a:lightRig rig="threePt" dir="t"/>
          </a:scene3d>
          <a:sp3d>
            <a:bevelT prst="softRound"/>
          </a:sp3d>
        </p:spPr>
        <p:txBody>
          <a:bodyPr wrap="square">
            <a:spAutoFit/>
          </a:bodyPr>
          <a:lstStyle/>
          <a:p>
            <a:pPr marL="0" marR="0" lvl="0" indent="0" algn="just" defTabSz="914400" rtl="0" eaLnBrk="1" fontAlgn="auto" latinLnBrk="0" hangingPunct="1">
              <a:lnSpc>
                <a:spcPct val="115000"/>
              </a:lnSpc>
              <a:spcBef>
                <a:spcPts val="600"/>
              </a:spcBef>
              <a:spcAft>
                <a:spcPts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Bài </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2 (SGK/96):</a:t>
            </a:r>
            <a:endParaRPr kumimoji="0" lang="vi-VN" sz="3200" b="1"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7" name="Rectangle 6"/>
          <p:cNvSpPr/>
          <p:nvPr/>
        </p:nvSpPr>
        <p:spPr>
          <a:xfrm>
            <a:off x="5211932" y="2698598"/>
            <a:ext cx="1800000" cy="1973988"/>
          </a:xfrm>
          <a:prstGeom prst="rect">
            <a:avLst/>
          </a:prstGeom>
          <a:solidFill>
            <a:srgbClr val="FF0000"/>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p:cNvSpPr/>
          <p:nvPr/>
        </p:nvSpPr>
        <p:spPr>
          <a:xfrm>
            <a:off x="4131932" y="4725033"/>
            <a:ext cx="2880000" cy="846033"/>
          </a:xfrm>
          <a:prstGeom prst="rect">
            <a:avLst/>
          </a:prstGeom>
          <a:solidFill>
            <a:srgbClr val="0DE4FB"/>
          </a:solidFill>
          <a:ln w="57150">
            <a:solidFill>
              <a:srgbClr val="0DE4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p:cNvSpPr/>
          <p:nvPr/>
        </p:nvSpPr>
        <p:spPr>
          <a:xfrm rot="5400000">
            <a:off x="3684938" y="3145592"/>
            <a:ext cx="1973988" cy="1080000"/>
          </a:xfrm>
          <a:prstGeom prst="rect">
            <a:avLst/>
          </a:prstGeom>
          <a:solidFill>
            <a:srgbClr val="92D050"/>
          </a:solid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itle 1">
            <a:extLst>
              <a:ext uri="{FF2B5EF4-FFF2-40B4-BE49-F238E27FC236}">
                <a16:creationId xmlns="" xmlns:a16="http://schemas.microsoft.com/office/drawing/2014/main" id="{A00E33C7-2126-42A7-9D2A-C72015AD5A2F}"/>
              </a:ext>
            </a:extLst>
          </p:cNvPr>
          <p:cNvSpPr txBox="1">
            <a:spLocks/>
          </p:cNvSpPr>
          <p:nvPr/>
        </p:nvSpPr>
        <p:spPr>
          <a:xfrm>
            <a:off x="3394577" y="199080"/>
            <a:ext cx="7886700" cy="90197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a:solidFill>
                  <a:srgbClr val="FF0000"/>
                </a:solidFill>
                <a:latin typeface="Times New Roman" panose="02020603050405020304" pitchFamily="18" charset="0"/>
                <a:cs typeface="Times New Roman" panose="02020603050405020304" pitchFamily="18" charset="0"/>
              </a:rPr>
              <a:t>III. BÀI TẬP TỰ LUẬN</a:t>
            </a:r>
          </a:p>
        </p:txBody>
      </p:sp>
    </p:spTree>
    <p:extLst>
      <p:ext uri="{BB962C8B-B14F-4D97-AF65-F5344CB8AC3E}">
        <p14:creationId xmlns:p14="http://schemas.microsoft.com/office/powerpoint/2010/main" val="2393656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randombar(horizontal)">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8"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9953" y="286750"/>
            <a:ext cx="7886700" cy="9019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III. BÀI TẬP TỰ LUẬN</a:t>
            </a:r>
          </a:p>
        </p:txBody>
      </p:sp>
      <p:sp>
        <p:nvSpPr>
          <p:cNvPr id="3" name="Content Placeholder 2"/>
          <p:cNvSpPr>
            <a:spLocks noGrp="1"/>
          </p:cNvSpPr>
          <p:nvPr>
            <p:ph idx="1"/>
          </p:nvPr>
        </p:nvSpPr>
        <p:spPr>
          <a:xfrm>
            <a:off x="862149" y="1293223"/>
            <a:ext cx="9177201" cy="731520"/>
          </a:xfrm>
        </p:spPr>
        <p:txBody>
          <a:bodyPr>
            <a:normAutofit/>
          </a:bodyPr>
          <a:lstStyle/>
          <a:p>
            <a:pPr marL="0" indent="0" algn="just">
              <a:buClr>
                <a:schemeClr val="accent1"/>
              </a:buClr>
              <a:buNone/>
            </a:pPr>
            <a:r>
              <a:rPr lang="en-US" b="1">
                <a:solidFill>
                  <a:srgbClr val="FF0000"/>
                </a:solidFill>
                <a:latin typeface="Times New Roman" panose="02020603050405020304" pitchFamily="18" charset="0"/>
                <a:cs typeface="Times New Roman" panose="02020603050405020304" pitchFamily="18" charset="0"/>
              </a:rPr>
              <a:t>Bài 3 (SGK/93) </a:t>
            </a:r>
            <a:r>
              <a:rPr lang="en-US">
                <a:latin typeface="Times New Roman" panose="02020603050405020304" pitchFamily="18" charset="0"/>
                <a:cs typeface="Times New Roman" panose="02020603050405020304" pitchFamily="18" charset="0"/>
              </a:rPr>
              <a:t>Hình dưới đây gồm các hình nào?</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7942" y="1879781"/>
            <a:ext cx="3833169" cy="3226375"/>
          </a:xfrm>
          <a:prstGeom prst="rect">
            <a:avLst/>
          </a:prstGeom>
        </p:spPr>
      </p:pic>
      <p:sp>
        <p:nvSpPr>
          <p:cNvPr id="5" name="Title 1">
            <a:extLst>
              <a:ext uri="{FF2B5EF4-FFF2-40B4-BE49-F238E27FC236}">
                <a16:creationId xmlns="" xmlns:a16="http://schemas.microsoft.com/office/drawing/2014/main" id="{7BD2B11D-2ED2-4A54-BFDA-E9759FEFA906}"/>
              </a:ext>
            </a:extLst>
          </p:cNvPr>
          <p:cNvSpPr txBox="1">
            <a:spLocks/>
          </p:cNvSpPr>
          <p:nvPr/>
        </p:nvSpPr>
        <p:spPr>
          <a:xfrm>
            <a:off x="1921176" y="5342708"/>
            <a:ext cx="7886700" cy="588463"/>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i="1">
                <a:latin typeface="Times New Roman" panose="02020603050405020304" pitchFamily="18" charset="0"/>
                <a:cs typeface="Times New Roman" panose="02020603050405020304" pitchFamily="18" charset="0"/>
              </a:rPr>
              <a:t>Giải</a:t>
            </a:r>
          </a:p>
        </p:txBody>
      </p:sp>
      <p:sp>
        <p:nvSpPr>
          <p:cNvPr id="6" name="TextBox 5">
            <a:extLst>
              <a:ext uri="{FF2B5EF4-FFF2-40B4-BE49-F238E27FC236}">
                <a16:creationId xmlns="" xmlns:a16="http://schemas.microsoft.com/office/drawing/2014/main" id="{30D75C6C-FC5E-415F-B09B-F8EDAE2ED847}"/>
              </a:ext>
            </a:extLst>
          </p:cNvPr>
          <p:cNvSpPr txBox="1"/>
          <p:nvPr/>
        </p:nvSpPr>
        <p:spPr>
          <a:xfrm>
            <a:off x="796834" y="5931171"/>
            <a:ext cx="10567851" cy="954107"/>
          </a:xfrm>
          <a:prstGeom prst="rect">
            <a:avLst/>
          </a:prstGeom>
          <a:noFill/>
        </p:spPr>
        <p:txBody>
          <a:bodyPr wrap="square" rtlCol="0">
            <a:spAutoFit/>
          </a:bodyPr>
          <a:lstStyle/>
          <a:p>
            <a:pPr algn="just"/>
            <a:r>
              <a:rPr lang="en-US" sz="2800">
                <a:latin typeface="Times New Roman" panose="02020603050405020304" pitchFamily="18" charset="0"/>
                <a:cs typeface="Times New Roman" panose="02020603050405020304" pitchFamily="18" charset="0"/>
              </a:rPr>
              <a:t>Hình trên gồm các hình sau: hình thoi, hình tam giác đều và hình thang cân.</a:t>
            </a:r>
          </a:p>
        </p:txBody>
      </p:sp>
    </p:spTree>
    <p:extLst>
      <p:ext uri="{BB962C8B-B14F-4D97-AF65-F5344CB8AC3E}">
        <p14:creationId xmlns:p14="http://schemas.microsoft.com/office/powerpoint/2010/main" val="335206895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arn(inVertical)">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96833" y="1312206"/>
            <a:ext cx="10567851" cy="954107"/>
          </a:xfrm>
          <a:prstGeom prst="rect">
            <a:avLst/>
          </a:prstGeom>
          <a:noFill/>
        </p:spPr>
        <p:txBody>
          <a:bodyPr wrap="square" rtlCol="0">
            <a:spAutoFit/>
          </a:bodyPr>
          <a:lstStyle/>
          <a:p>
            <a:pPr algn="just">
              <a:buClr>
                <a:schemeClr val="accent1"/>
              </a:buClr>
            </a:pPr>
            <a:r>
              <a:rPr lang="en-US" sz="2800" b="1">
                <a:solidFill>
                  <a:srgbClr val="FF0000"/>
                </a:solidFill>
                <a:latin typeface="Times New Roman" panose="02020603050405020304" pitchFamily="18" charset="0"/>
                <a:cs typeface="Times New Roman" panose="02020603050405020304" pitchFamily="18" charset="0"/>
              </a:rPr>
              <a:t>Bài 4 (SGK/93): </a:t>
            </a:r>
            <a:r>
              <a:rPr lang="en-US" sz="2800">
                <a:latin typeface="Times New Roman" panose="02020603050405020304" pitchFamily="18" charset="0"/>
                <a:cs typeface="Times New Roman" panose="02020603050405020304" pitchFamily="18" charset="0"/>
              </a:rPr>
              <a:t>Hãy cắt 5 hình bình hành, sao cho khi ghép lại tạo thanh một hình bình hành.</a:t>
            </a:r>
          </a:p>
        </p:txBody>
      </p:sp>
      <p:sp>
        <p:nvSpPr>
          <p:cNvPr id="8" name="Title 1">
            <a:extLst>
              <a:ext uri="{FF2B5EF4-FFF2-40B4-BE49-F238E27FC236}">
                <a16:creationId xmlns="" xmlns:a16="http://schemas.microsoft.com/office/drawing/2014/main" id="{59CFE98E-B0E3-46EA-9270-51F2CAB06636}"/>
              </a:ext>
            </a:extLst>
          </p:cNvPr>
          <p:cNvSpPr>
            <a:spLocks noGrp="1"/>
          </p:cNvSpPr>
          <p:nvPr>
            <p:ph type="title"/>
          </p:nvPr>
        </p:nvSpPr>
        <p:spPr>
          <a:xfrm>
            <a:off x="1799953" y="286750"/>
            <a:ext cx="7886700" cy="9019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III. BÀI TẬP TỰ LUẬN</a:t>
            </a:r>
          </a:p>
        </p:txBody>
      </p:sp>
      <p:sp>
        <p:nvSpPr>
          <p:cNvPr id="9" name="TextBox 8">
            <a:extLst>
              <a:ext uri="{FF2B5EF4-FFF2-40B4-BE49-F238E27FC236}">
                <a16:creationId xmlns="" xmlns:a16="http://schemas.microsoft.com/office/drawing/2014/main" id="{6B1B0038-7CAE-4C67-B616-C12EF25565E5}"/>
              </a:ext>
            </a:extLst>
          </p:cNvPr>
          <p:cNvSpPr txBox="1"/>
          <p:nvPr/>
        </p:nvSpPr>
        <p:spPr>
          <a:xfrm>
            <a:off x="796833" y="2511967"/>
            <a:ext cx="3942435" cy="954107"/>
          </a:xfrm>
          <a:prstGeom prst="rect">
            <a:avLst/>
          </a:prstGeom>
          <a:noFill/>
        </p:spPr>
        <p:txBody>
          <a:bodyPr wrap="square" rtlCol="0">
            <a:spAutoFit/>
          </a:bodyPr>
          <a:lstStyle/>
          <a:p>
            <a:r>
              <a:rPr lang="en-US" sz="2800" i="1" dirty="0" err="1">
                <a:latin typeface="Times New Roman" panose="02020603050405020304" pitchFamily="18" charset="0"/>
                <a:cs typeface="Times New Roman" panose="02020603050405020304" pitchFamily="18" charset="0"/>
              </a:rPr>
              <a:t>Gợi</a:t>
            </a:r>
            <a:r>
              <a:rPr lang="en-US" sz="2800" i="1" dirty="0">
                <a:latin typeface="Times New Roman" panose="02020603050405020304" pitchFamily="18" charset="0"/>
                <a:cs typeface="Times New Roman" panose="02020603050405020304" pitchFamily="18" charset="0"/>
              </a:rPr>
              <a:t> 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a:t>
            </a:r>
            <a:endParaRPr lang="en-US" sz="2800" i="1" dirty="0">
              <a:latin typeface="Times New Roman" panose="02020603050405020304" pitchFamily="18" charset="0"/>
              <a:cs typeface="Times New Roman" panose="02020603050405020304" pitchFamily="18" charset="0"/>
            </a:endParaRPr>
          </a:p>
          <a:p>
            <a:endParaRPr lang="en-US" sz="2800" dirty="0"/>
          </a:p>
        </p:txBody>
      </p:sp>
      <p:sp>
        <p:nvSpPr>
          <p:cNvPr id="3" name="Parallelogram 2"/>
          <p:cNvSpPr/>
          <p:nvPr/>
        </p:nvSpPr>
        <p:spPr>
          <a:xfrm>
            <a:off x="4131192" y="3254528"/>
            <a:ext cx="1216152" cy="914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Parallelogram 33"/>
          <p:cNvSpPr/>
          <p:nvPr/>
        </p:nvSpPr>
        <p:spPr>
          <a:xfrm>
            <a:off x="5135227" y="3251915"/>
            <a:ext cx="1216152" cy="914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Parallelogram 34"/>
          <p:cNvSpPr/>
          <p:nvPr/>
        </p:nvSpPr>
        <p:spPr>
          <a:xfrm>
            <a:off x="6102573" y="3249302"/>
            <a:ext cx="1263334" cy="914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Parallelogram 35"/>
          <p:cNvSpPr/>
          <p:nvPr/>
        </p:nvSpPr>
        <p:spPr>
          <a:xfrm>
            <a:off x="3902495" y="4166315"/>
            <a:ext cx="1734750" cy="914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Parallelogram 36"/>
          <p:cNvSpPr/>
          <p:nvPr/>
        </p:nvSpPr>
        <p:spPr>
          <a:xfrm>
            <a:off x="5394526" y="4166315"/>
            <a:ext cx="1748771" cy="914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269856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anim calcmode="lin" valueType="num">
                                      <p:cBhvr additive="base">
                                        <p:cTn id="21" dur="500" fill="hold"/>
                                        <p:tgtEl>
                                          <p:spTgt spid="34"/>
                                        </p:tgtEl>
                                        <p:attrNameLst>
                                          <p:attrName>ppt_x</p:attrName>
                                        </p:attrNameLst>
                                      </p:cBhvr>
                                      <p:tavLst>
                                        <p:tav tm="0">
                                          <p:val>
                                            <p:strVal val="#ppt_x"/>
                                          </p:val>
                                        </p:tav>
                                        <p:tav tm="100000">
                                          <p:val>
                                            <p:strVal val="#ppt_x"/>
                                          </p:val>
                                        </p:tav>
                                      </p:tavLst>
                                    </p:anim>
                                    <p:anim calcmode="lin" valueType="num">
                                      <p:cBhvr additive="base">
                                        <p:cTn id="2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anim calcmode="lin" valueType="num">
                                      <p:cBhvr additive="base">
                                        <p:cTn id="27" dur="500" fill="hold"/>
                                        <p:tgtEl>
                                          <p:spTgt spid="35"/>
                                        </p:tgtEl>
                                        <p:attrNameLst>
                                          <p:attrName>ppt_x</p:attrName>
                                        </p:attrNameLst>
                                      </p:cBhvr>
                                      <p:tavLst>
                                        <p:tav tm="0">
                                          <p:val>
                                            <p:strVal val="#ppt_x"/>
                                          </p:val>
                                        </p:tav>
                                        <p:tav tm="100000">
                                          <p:val>
                                            <p:strVal val="#ppt_x"/>
                                          </p:val>
                                        </p:tav>
                                      </p:tavLst>
                                    </p:anim>
                                    <p:anim calcmode="lin" valueType="num">
                                      <p:cBhvr additive="base">
                                        <p:cTn id="2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36"/>
                                        </p:tgtEl>
                                        <p:attrNameLst>
                                          <p:attrName>style.visibility</p:attrName>
                                        </p:attrNameLst>
                                      </p:cBhvr>
                                      <p:to>
                                        <p:strVal val="visible"/>
                                      </p:to>
                                    </p:set>
                                    <p:animEffect transition="in" filter="fade">
                                      <p:cBhvr>
                                        <p:cTn id="33" dur="2000"/>
                                        <p:tgtEl>
                                          <p:spTgt spid="36"/>
                                        </p:tgtEl>
                                      </p:cBhvr>
                                    </p:animEffect>
                                    <p:anim calcmode="lin" valueType="num">
                                      <p:cBhvr>
                                        <p:cTn id="34" dur="2000" fill="hold"/>
                                        <p:tgtEl>
                                          <p:spTgt spid="36"/>
                                        </p:tgtEl>
                                        <p:attrNameLst>
                                          <p:attrName>ppt_w</p:attrName>
                                        </p:attrNameLst>
                                      </p:cBhvr>
                                      <p:tavLst>
                                        <p:tav tm="0" fmla="#ppt_w*sin(2.5*pi*$)">
                                          <p:val>
                                            <p:fltVal val="0"/>
                                          </p:val>
                                        </p:tav>
                                        <p:tav tm="100000">
                                          <p:val>
                                            <p:fltVal val="1"/>
                                          </p:val>
                                        </p:tav>
                                      </p:tavLst>
                                    </p:anim>
                                    <p:anim calcmode="lin" valueType="num">
                                      <p:cBhvr>
                                        <p:cTn id="35" dur="2000" fill="hold"/>
                                        <p:tgtEl>
                                          <p:spTgt spid="36"/>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grpId="0" nodeType="clickEffect">
                                  <p:stCondLst>
                                    <p:cond delay="0"/>
                                  </p:stCondLst>
                                  <p:childTnLst>
                                    <p:set>
                                      <p:cBhvr>
                                        <p:cTn id="39" dur="1" fill="hold">
                                          <p:stCondLst>
                                            <p:cond delay="0"/>
                                          </p:stCondLst>
                                        </p:cTn>
                                        <p:tgtEl>
                                          <p:spTgt spid="37"/>
                                        </p:tgtEl>
                                        <p:attrNameLst>
                                          <p:attrName>style.visibility</p:attrName>
                                        </p:attrNameLst>
                                      </p:cBhvr>
                                      <p:to>
                                        <p:strVal val="visible"/>
                                      </p:to>
                                    </p:set>
                                    <p:animEffect transition="in" filter="wipe(down)">
                                      <p:cBhvr>
                                        <p:cTn id="40" dur="580">
                                          <p:stCondLst>
                                            <p:cond delay="0"/>
                                          </p:stCondLst>
                                        </p:cTn>
                                        <p:tgtEl>
                                          <p:spTgt spid="37"/>
                                        </p:tgtEl>
                                      </p:cBhvr>
                                    </p:animEffect>
                                    <p:anim calcmode="lin" valueType="num">
                                      <p:cBhvr>
                                        <p:cTn id="41"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46" dur="26">
                                          <p:stCondLst>
                                            <p:cond delay="650"/>
                                          </p:stCondLst>
                                        </p:cTn>
                                        <p:tgtEl>
                                          <p:spTgt spid="37"/>
                                        </p:tgtEl>
                                      </p:cBhvr>
                                      <p:to x="100000" y="60000"/>
                                    </p:animScale>
                                    <p:animScale>
                                      <p:cBhvr>
                                        <p:cTn id="47" dur="166" decel="50000">
                                          <p:stCondLst>
                                            <p:cond delay="676"/>
                                          </p:stCondLst>
                                        </p:cTn>
                                        <p:tgtEl>
                                          <p:spTgt spid="37"/>
                                        </p:tgtEl>
                                      </p:cBhvr>
                                      <p:to x="100000" y="100000"/>
                                    </p:animScale>
                                    <p:animScale>
                                      <p:cBhvr>
                                        <p:cTn id="48" dur="26">
                                          <p:stCondLst>
                                            <p:cond delay="1312"/>
                                          </p:stCondLst>
                                        </p:cTn>
                                        <p:tgtEl>
                                          <p:spTgt spid="37"/>
                                        </p:tgtEl>
                                      </p:cBhvr>
                                      <p:to x="100000" y="80000"/>
                                    </p:animScale>
                                    <p:animScale>
                                      <p:cBhvr>
                                        <p:cTn id="49" dur="166" decel="50000">
                                          <p:stCondLst>
                                            <p:cond delay="1338"/>
                                          </p:stCondLst>
                                        </p:cTn>
                                        <p:tgtEl>
                                          <p:spTgt spid="37"/>
                                        </p:tgtEl>
                                      </p:cBhvr>
                                      <p:to x="100000" y="100000"/>
                                    </p:animScale>
                                    <p:animScale>
                                      <p:cBhvr>
                                        <p:cTn id="50" dur="26">
                                          <p:stCondLst>
                                            <p:cond delay="1642"/>
                                          </p:stCondLst>
                                        </p:cTn>
                                        <p:tgtEl>
                                          <p:spTgt spid="37"/>
                                        </p:tgtEl>
                                      </p:cBhvr>
                                      <p:to x="100000" y="90000"/>
                                    </p:animScale>
                                    <p:animScale>
                                      <p:cBhvr>
                                        <p:cTn id="51" dur="166" decel="50000">
                                          <p:stCondLst>
                                            <p:cond delay="1668"/>
                                          </p:stCondLst>
                                        </p:cTn>
                                        <p:tgtEl>
                                          <p:spTgt spid="37"/>
                                        </p:tgtEl>
                                      </p:cBhvr>
                                      <p:to x="100000" y="100000"/>
                                    </p:animScale>
                                    <p:animScale>
                                      <p:cBhvr>
                                        <p:cTn id="52" dur="26">
                                          <p:stCondLst>
                                            <p:cond delay="1808"/>
                                          </p:stCondLst>
                                        </p:cTn>
                                        <p:tgtEl>
                                          <p:spTgt spid="37"/>
                                        </p:tgtEl>
                                      </p:cBhvr>
                                      <p:to x="100000" y="95000"/>
                                    </p:animScale>
                                    <p:animScale>
                                      <p:cBhvr>
                                        <p:cTn id="53" dur="166" decel="50000">
                                          <p:stCondLst>
                                            <p:cond delay="1834"/>
                                          </p:stCondLst>
                                        </p:cTn>
                                        <p:tgtEl>
                                          <p:spTgt spid="3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3" grpId="0" animBg="1"/>
      <p:bldP spid="34" grpId="0" animBg="1"/>
      <p:bldP spid="35" grpId="0" animBg="1"/>
      <p:bldP spid="36" grpId="0" animBg="1"/>
      <p:bldP spid="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9953" y="286750"/>
            <a:ext cx="7886700" cy="9019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III. BÀI TẬP TỰ LUẬN</a:t>
            </a:r>
          </a:p>
        </p:txBody>
      </p:sp>
      <p:sp>
        <p:nvSpPr>
          <p:cNvPr id="3" name="Content Placeholder 2"/>
          <p:cNvSpPr>
            <a:spLocks noGrp="1"/>
          </p:cNvSpPr>
          <p:nvPr>
            <p:ph idx="1"/>
          </p:nvPr>
        </p:nvSpPr>
        <p:spPr>
          <a:xfrm>
            <a:off x="796834" y="1188721"/>
            <a:ext cx="10567852" cy="1084217"/>
          </a:xfrm>
        </p:spPr>
        <p:txBody>
          <a:bodyPr>
            <a:normAutofit/>
          </a:bodyPr>
          <a:lstStyle/>
          <a:p>
            <a:pPr marL="0" indent="0" algn="just">
              <a:buClr>
                <a:schemeClr val="accent1"/>
              </a:buClr>
              <a:buNone/>
            </a:pPr>
            <a:r>
              <a:rPr lang="en-US" b="1">
                <a:solidFill>
                  <a:srgbClr val="FF0000"/>
                </a:solidFill>
                <a:latin typeface="Times New Roman" panose="02020603050405020304" pitchFamily="18" charset="0"/>
                <a:cs typeface="Times New Roman" panose="02020603050405020304" pitchFamily="18" charset="0"/>
              </a:rPr>
              <a:t>Bài 5 (SGK/93) </a:t>
            </a:r>
            <a:r>
              <a:rPr lang="en-US">
                <a:latin typeface="Times New Roman" panose="02020603050405020304" pitchFamily="18" charset="0"/>
                <a:cs typeface="Times New Roman" panose="02020603050405020304" pitchFamily="18" charset="0"/>
              </a:rPr>
              <a:t>Hãy đếm xem hình dưới đây có bao nhiêu hình thang cân, bao nhiêu hình lục giác đều?</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6159" y="2075403"/>
            <a:ext cx="3849202" cy="3315028"/>
          </a:xfrm>
          <a:prstGeom prst="rect">
            <a:avLst/>
          </a:prstGeom>
        </p:spPr>
      </p:pic>
      <p:sp>
        <p:nvSpPr>
          <p:cNvPr id="5" name="Title 1">
            <a:extLst>
              <a:ext uri="{FF2B5EF4-FFF2-40B4-BE49-F238E27FC236}">
                <a16:creationId xmlns="" xmlns:a16="http://schemas.microsoft.com/office/drawing/2014/main" id="{76C30BE1-C007-4F49-A083-1D16929F47A1}"/>
              </a:ext>
            </a:extLst>
          </p:cNvPr>
          <p:cNvSpPr txBox="1">
            <a:spLocks/>
          </p:cNvSpPr>
          <p:nvPr/>
        </p:nvSpPr>
        <p:spPr>
          <a:xfrm>
            <a:off x="2442578" y="5457086"/>
            <a:ext cx="7886700" cy="588463"/>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i="1">
                <a:latin typeface="Times New Roman" panose="02020603050405020304" pitchFamily="18" charset="0"/>
                <a:cs typeface="Times New Roman" panose="02020603050405020304" pitchFamily="18" charset="0"/>
              </a:rPr>
              <a:t>Giải</a:t>
            </a:r>
          </a:p>
        </p:txBody>
      </p:sp>
      <p:sp>
        <p:nvSpPr>
          <p:cNvPr id="6" name="TextBox 5">
            <a:extLst>
              <a:ext uri="{FF2B5EF4-FFF2-40B4-BE49-F238E27FC236}">
                <a16:creationId xmlns="" xmlns:a16="http://schemas.microsoft.com/office/drawing/2014/main" id="{A0412D90-0A95-4E31-8B0D-4AD3487B15CF}"/>
              </a:ext>
            </a:extLst>
          </p:cNvPr>
          <p:cNvSpPr txBox="1"/>
          <p:nvPr/>
        </p:nvSpPr>
        <p:spPr>
          <a:xfrm>
            <a:off x="969197" y="6053835"/>
            <a:ext cx="9993085" cy="523220"/>
          </a:xfrm>
          <a:prstGeom prst="rect">
            <a:avLst/>
          </a:prstGeom>
          <a:noFill/>
        </p:spPr>
        <p:txBody>
          <a:bodyPr wrap="square" rtlCol="0">
            <a:spAutoFit/>
          </a:bodyPr>
          <a:lstStyle/>
          <a:p>
            <a:pPr algn="just"/>
            <a:r>
              <a:rPr lang="en-US" sz="2800">
                <a:latin typeface="Times New Roman" panose="02020603050405020304" pitchFamily="18" charset="0"/>
                <a:cs typeface="Times New Roman" panose="02020603050405020304" pitchFamily="18" charset="0"/>
              </a:rPr>
              <a:t>Hình trên gồm 6 hình thang cân và 2 hình lục giác đều.</a:t>
            </a:r>
          </a:p>
        </p:txBody>
      </p:sp>
    </p:spTree>
    <p:extLst>
      <p:ext uri="{BB962C8B-B14F-4D97-AF65-F5344CB8AC3E}">
        <p14:creationId xmlns:p14="http://schemas.microsoft.com/office/powerpoint/2010/main" val="411923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1000"/>
                                        <p:tgtEl>
                                          <p:spTgt spid="6"/>
                                        </p:tgtEl>
                                      </p:cBhvr>
                                    </p:animEffect>
                                    <p:anim calcmode="lin" valueType="num">
                                      <p:cBhvr>
                                        <p:cTn id="25" dur="1000" fill="hold"/>
                                        <p:tgtEl>
                                          <p:spTgt spid="6"/>
                                        </p:tgtEl>
                                        <p:attrNameLst>
                                          <p:attrName>ppt_x</p:attrName>
                                        </p:attrNameLst>
                                      </p:cBhvr>
                                      <p:tavLst>
                                        <p:tav tm="0">
                                          <p:val>
                                            <p:strVal val="#ppt_x"/>
                                          </p:val>
                                        </p:tav>
                                        <p:tav tm="100000">
                                          <p:val>
                                            <p:strVal val="#ppt_x"/>
                                          </p:val>
                                        </p:tav>
                                      </p:tavLst>
                                    </p:anim>
                                    <p:anim calcmode="lin" valueType="num">
                                      <p:cBhvr>
                                        <p:cTn id="2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9953" y="286750"/>
            <a:ext cx="7886700" cy="9019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III. BÀI TẬP TỰ LUẬN</a:t>
            </a:r>
          </a:p>
        </p:txBody>
      </p:sp>
      <p:sp>
        <p:nvSpPr>
          <p:cNvPr id="3" name="Content Placeholder 2"/>
          <p:cNvSpPr>
            <a:spLocks noGrp="1"/>
          </p:cNvSpPr>
          <p:nvPr>
            <p:ph idx="1"/>
          </p:nvPr>
        </p:nvSpPr>
        <p:spPr>
          <a:xfrm>
            <a:off x="901337" y="1058092"/>
            <a:ext cx="10450286" cy="1645920"/>
          </a:xfrm>
        </p:spPr>
        <p:txBody>
          <a:bodyPr>
            <a:normAutofit/>
          </a:bodyPr>
          <a:lstStyle/>
          <a:p>
            <a:pPr marL="0" indent="0" algn="just">
              <a:buClr>
                <a:schemeClr val="accent1"/>
              </a:buClr>
              <a:buNone/>
            </a:pPr>
            <a:r>
              <a:rPr lang="en-US" b="1">
                <a:solidFill>
                  <a:srgbClr val="FF0000"/>
                </a:solidFill>
                <a:latin typeface="Times New Roman" panose="02020603050405020304" pitchFamily="18" charset="0"/>
                <a:cs typeface="Times New Roman" panose="02020603050405020304" pitchFamily="18" charset="0"/>
              </a:rPr>
              <a:t>Bài 7 (SGK/93) </a:t>
            </a:r>
            <a:r>
              <a:rPr lang="en-US">
                <a:latin typeface="Times New Roman" panose="02020603050405020304" pitchFamily="18" charset="0"/>
                <a:cs typeface="Times New Roman" panose="02020603050405020304" pitchFamily="18" charset="0"/>
              </a:rPr>
              <a:t>Để làm một con diều, bạn Nam lấy một tờ giấy hình chữ nhật có chiều dài 60 cm, chiều rộng 40 cm để cắt thành một hình thoi như bên dưới. Hãy tính diện tích của con diều.</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636" y="2900655"/>
            <a:ext cx="5475888" cy="3186636"/>
          </a:xfrm>
          <a:prstGeom prst="rect">
            <a:avLst/>
          </a:prstGeom>
        </p:spPr>
      </p:pic>
    </p:spTree>
    <p:extLst>
      <p:ext uri="{BB962C8B-B14F-4D97-AF65-F5344CB8AC3E}">
        <p14:creationId xmlns:p14="http://schemas.microsoft.com/office/powerpoint/2010/main" val="200327092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416738"/>
            <a:ext cx="7886700" cy="588463"/>
          </a:xfrm>
        </p:spPr>
        <p:txBody>
          <a:bodyPr>
            <a:normAutofit fontScale="90000"/>
          </a:bodyPr>
          <a:lstStyle/>
          <a:p>
            <a:pPr algn="ctr"/>
            <a:r>
              <a:rPr lang="en-US" sz="4000" b="1" i="1">
                <a:latin typeface="Times New Roman" panose="02020603050405020304" pitchFamily="18" charset="0"/>
                <a:cs typeface="Times New Roman" panose="02020603050405020304" pitchFamily="18" charset="0"/>
              </a:rPr>
              <a:t>Giải</a:t>
            </a:r>
          </a:p>
        </p:txBody>
      </p:sp>
      <mc:AlternateContent xmlns:mc="http://schemas.openxmlformats.org/markup-compatibility/2006" xmlns:a14="http://schemas.microsoft.com/office/drawing/2010/main">
        <mc:Choice Requires="a14">
          <p:sp>
            <p:nvSpPr>
              <p:cNvPr id="3" name="TextBox 2"/>
              <p:cNvSpPr txBox="1"/>
              <p:nvPr/>
            </p:nvSpPr>
            <p:spPr>
              <a:xfrm>
                <a:off x="666206" y="1058093"/>
                <a:ext cx="10946673" cy="2622513"/>
              </a:xfrm>
              <a:prstGeom prst="rect">
                <a:avLst/>
              </a:prstGeom>
              <a:noFill/>
            </p:spPr>
            <p:txBody>
              <a:bodyPr wrap="square" rtlCol="0">
                <a:spAutoFit/>
              </a:bodyPr>
              <a:lstStyle/>
              <a:p>
                <a:pPr algn="just"/>
                <a:r>
                  <a:rPr lang="en-US" sz="2800">
                    <a:latin typeface="Times New Roman" panose="02020603050405020304" pitchFamily="18" charset="0"/>
                    <a:cs typeface="Times New Roman" panose="02020603050405020304" pitchFamily="18" charset="0"/>
                  </a:rPr>
                  <a:t>Nhìn vào hình vẽ, ta có thể thấy độ dài của đường chéo lớn hình thoi chính là chiều dài của hình chữ nhật, và đường chéo nhỏ của hình thoi là chiều rộng của hình chữ nhật. Từ đó ta có diện tích con diều là:</a:t>
                </a:r>
              </a:p>
              <a:p>
                <a:pPr algn="ctr"/>
                <a14:m>
                  <m:oMathPara xmlns:m="http://schemas.openxmlformats.org/officeDocument/2006/math">
                    <m:oMathParaPr>
                      <m:jc m:val="centerGroup"/>
                    </m:oMathParaPr>
                    <m:oMath xmlns:m="http://schemas.openxmlformats.org/officeDocument/2006/math">
                      <m:r>
                        <a:rPr lang="en-US" sz="2800" i="1">
                          <a:latin typeface="Cambria Math" panose="02040503050406030204" pitchFamily="18" charset="0"/>
                          <a:cs typeface="Times New Roman" panose="02020603050405020304" pitchFamily="18" charset="0"/>
                        </a:rPr>
                        <m:t>𝑆</m:t>
                      </m:r>
                      <m:r>
                        <a:rPr lang="en-US" sz="2800" i="1">
                          <a:latin typeface="Cambria Math" panose="02040503050406030204" pitchFamily="18" charset="0"/>
                          <a:cs typeface="Times New Roman" panose="02020603050405020304" pitchFamily="18" charset="0"/>
                        </a:rPr>
                        <m:t>=</m:t>
                      </m:r>
                      <m:f>
                        <m:fPr>
                          <m:ctrlPr>
                            <a:rPr lang="en-US" sz="2800" i="1">
                              <a:latin typeface="Cambria Math" panose="02040503050406030204" pitchFamily="18" charset="0"/>
                              <a:cs typeface="Times New Roman" panose="02020603050405020304" pitchFamily="18" charset="0"/>
                            </a:rPr>
                          </m:ctrlPr>
                        </m:fPr>
                        <m:num>
                          <m:r>
                            <a:rPr lang="en-US" sz="2800" i="1">
                              <a:latin typeface="Cambria Math" panose="02040503050406030204" pitchFamily="18" charset="0"/>
                              <a:cs typeface="Times New Roman" panose="02020603050405020304" pitchFamily="18" charset="0"/>
                            </a:rPr>
                            <m:t>1</m:t>
                          </m:r>
                        </m:num>
                        <m:den>
                          <m:r>
                            <a:rPr lang="en-US" sz="2800" i="1">
                              <a:latin typeface="Cambria Math" panose="02040503050406030204" pitchFamily="18" charset="0"/>
                              <a:cs typeface="Times New Roman" panose="02020603050405020304" pitchFamily="18" charset="0"/>
                            </a:rPr>
                            <m:t>2</m:t>
                          </m:r>
                        </m:den>
                      </m:f>
                      <m:d>
                        <m:dPr>
                          <m:ctrlPr>
                            <a:rPr lang="en-US" sz="2800" i="1">
                              <a:latin typeface="Cambria Math" panose="02040503050406030204" pitchFamily="18" charset="0"/>
                              <a:cs typeface="Times New Roman" panose="02020603050405020304" pitchFamily="18" charset="0"/>
                            </a:rPr>
                          </m:ctrlPr>
                        </m:dPr>
                        <m:e>
                          <m:sSub>
                            <m:sSubPr>
                              <m:ctrlPr>
                                <a:rPr lang="en-US" sz="2800" i="1">
                                  <a:latin typeface="Cambria Math" panose="02040503050406030204" pitchFamily="18" charset="0"/>
                                  <a:cs typeface="Times New Roman" panose="02020603050405020304" pitchFamily="18" charset="0"/>
                                </a:rPr>
                              </m:ctrlPr>
                            </m:sSubPr>
                            <m:e>
                              <m:r>
                                <a:rPr lang="en-US" sz="2800" i="1">
                                  <a:latin typeface="Cambria Math" panose="02040503050406030204" pitchFamily="18" charset="0"/>
                                  <a:cs typeface="Times New Roman" panose="02020603050405020304" pitchFamily="18" charset="0"/>
                                </a:rPr>
                                <m:t>𝑑</m:t>
                              </m:r>
                            </m:e>
                            <m:sub>
                              <m:r>
                                <a:rPr lang="en-US" sz="2800" i="1">
                                  <a:latin typeface="Cambria Math" panose="02040503050406030204" pitchFamily="18" charset="0"/>
                                  <a:cs typeface="Times New Roman" panose="02020603050405020304" pitchFamily="18" charset="0"/>
                                </a:rPr>
                                <m:t>1</m:t>
                              </m:r>
                            </m:sub>
                          </m:sSub>
                          <m:r>
                            <a:rPr lang="en-US" sz="2800" i="1">
                              <a:latin typeface="Cambria Math" panose="02040503050406030204" pitchFamily="18" charset="0"/>
                              <a:ea typeface="Cambria Math" panose="02040503050406030204" pitchFamily="18" charset="0"/>
                              <a:cs typeface="Times New Roman" panose="02020603050405020304" pitchFamily="18" charset="0"/>
                            </a:rPr>
                            <m:t>×</m:t>
                          </m:r>
                          <m:sSub>
                            <m:sSubPr>
                              <m:ctrlPr>
                                <a:rPr lang="en-US" sz="2800" i="1">
                                  <a:latin typeface="Cambria Math" panose="02040503050406030204" pitchFamily="18" charset="0"/>
                                  <a:ea typeface="Cambria Math" panose="02040503050406030204" pitchFamily="18" charset="0"/>
                                  <a:cs typeface="Times New Roman" panose="02020603050405020304" pitchFamily="18" charset="0"/>
                                </a:rPr>
                              </m:ctrlPr>
                            </m:sSubPr>
                            <m:e>
                              <m:r>
                                <a:rPr lang="en-US" sz="2800" i="1">
                                  <a:latin typeface="Cambria Math" panose="02040503050406030204" pitchFamily="18" charset="0"/>
                                  <a:ea typeface="Cambria Math" panose="02040503050406030204" pitchFamily="18" charset="0"/>
                                  <a:cs typeface="Times New Roman" panose="02020603050405020304" pitchFamily="18" charset="0"/>
                                </a:rPr>
                                <m:t>𝑑</m:t>
                              </m:r>
                            </m:e>
                            <m:sub>
                              <m:r>
                                <a:rPr lang="en-US" sz="2800" i="1">
                                  <a:latin typeface="Cambria Math" panose="02040503050406030204" pitchFamily="18" charset="0"/>
                                  <a:ea typeface="Cambria Math" panose="02040503050406030204" pitchFamily="18" charset="0"/>
                                  <a:cs typeface="Times New Roman" panose="02020603050405020304" pitchFamily="18" charset="0"/>
                                </a:rPr>
                                <m:t>2</m:t>
                              </m:r>
                            </m:sub>
                          </m:sSub>
                        </m:e>
                      </m:d>
                      <m:r>
                        <a:rPr lang="en-US" sz="2800" i="1">
                          <a:latin typeface="Cambria Math" panose="02040503050406030204" pitchFamily="18" charset="0"/>
                          <a:ea typeface="Cambria Math" panose="02040503050406030204" pitchFamily="18" charset="0"/>
                          <a:cs typeface="Times New Roman" panose="02020603050405020304" pitchFamily="18" charset="0"/>
                        </a:rPr>
                        <m:t>=</m:t>
                      </m:r>
                      <m:f>
                        <m:fPr>
                          <m:ctrlPr>
                            <a:rPr lang="en-US" sz="2800" i="1">
                              <a:latin typeface="Cambria Math" panose="02040503050406030204" pitchFamily="18" charset="0"/>
                              <a:ea typeface="Cambria Math" panose="02040503050406030204" pitchFamily="18" charset="0"/>
                              <a:cs typeface="Times New Roman" panose="02020603050405020304" pitchFamily="18" charset="0"/>
                            </a:rPr>
                          </m:ctrlPr>
                        </m:fPr>
                        <m:num>
                          <m:r>
                            <a:rPr lang="en-US" sz="2800" i="1">
                              <a:latin typeface="Cambria Math" panose="02040503050406030204" pitchFamily="18" charset="0"/>
                              <a:ea typeface="Cambria Math" panose="02040503050406030204" pitchFamily="18" charset="0"/>
                              <a:cs typeface="Times New Roman" panose="02020603050405020304" pitchFamily="18" charset="0"/>
                            </a:rPr>
                            <m:t>1</m:t>
                          </m:r>
                        </m:num>
                        <m:den>
                          <m:r>
                            <a:rPr lang="en-US" sz="2800" i="1">
                              <a:latin typeface="Cambria Math" panose="02040503050406030204" pitchFamily="18" charset="0"/>
                              <a:ea typeface="Cambria Math" panose="02040503050406030204" pitchFamily="18" charset="0"/>
                              <a:cs typeface="Times New Roman" panose="02020603050405020304" pitchFamily="18" charset="0"/>
                            </a:rPr>
                            <m:t>2</m:t>
                          </m:r>
                        </m:den>
                      </m:f>
                      <m:d>
                        <m:dPr>
                          <m:ctrlPr>
                            <a:rPr lang="en-US" sz="2800" i="1">
                              <a:latin typeface="Cambria Math" panose="02040503050406030204" pitchFamily="18" charset="0"/>
                              <a:ea typeface="Cambria Math" panose="02040503050406030204" pitchFamily="18" charset="0"/>
                              <a:cs typeface="Times New Roman" panose="02020603050405020304" pitchFamily="18" charset="0"/>
                            </a:rPr>
                          </m:ctrlPr>
                        </m:dPr>
                        <m:e>
                          <m:r>
                            <a:rPr lang="en-US" sz="2800" i="1">
                              <a:latin typeface="Cambria Math" panose="02040503050406030204" pitchFamily="18" charset="0"/>
                              <a:ea typeface="Cambria Math" panose="02040503050406030204" pitchFamily="18" charset="0"/>
                              <a:cs typeface="Times New Roman" panose="02020603050405020304" pitchFamily="18" charset="0"/>
                            </a:rPr>
                            <m:t>60×40</m:t>
                          </m:r>
                        </m:e>
                      </m:d>
                      <m:r>
                        <a:rPr lang="en-US" sz="2800" i="1">
                          <a:latin typeface="Cambria Math" panose="02040503050406030204" pitchFamily="18" charset="0"/>
                          <a:ea typeface="Cambria Math" panose="02040503050406030204" pitchFamily="18" charset="0"/>
                          <a:cs typeface="Times New Roman" panose="02020603050405020304" pitchFamily="18" charset="0"/>
                        </a:rPr>
                        <m:t>=1200 </m:t>
                      </m:r>
                      <m:d>
                        <m:dPr>
                          <m:ctrlPr>
                            <a:rPr lang="en-US" sz="2800" i="1">
                              <a:latin typeface="Cambria Math" panose="02040503050406030204" pitchFamily="18" charset="0"/>
                              <a:ea typeface="Cambria Math" panose="02040503050406030204" pitchFamily="18" charset="0"/>
                              <a:cs typeface="Times New Roman" panose="02020603050405020304" pitchFamily="18" charset="0"/>
                            </a:rPr>
                          </m:ctrlPr>
                        </m:dPr>
                        <m:e>
                          <m:sSup>
                            <m:sSupPr>
                              <m:ctrlPr>
                                <a:rPr lang="en-US" sz="2800" i="1">
                                  <a:latin typeface="Cambria Math" panose="02040503050406030204" pitchFamily="18" charset="0"/>
                                  <a:ea typeface="Cambria Math" panose="02040503050406030204" pitchFamily="18" charset="0"/>
                                  <a:cs typeface="Times New Roman" panose="02020603050405020304" pitchFamily="18" charset="0"/>
                                </a:rPr>
                              </m:ctrlPr>
                            </m:sSupPr>
                            <m:e>
                              <m:r>
                                <a:rPr lang="en-US" sz="2800" i="1">
                                  <a:latin typeface="Cambria Math" panose="02040503050406030204" pitchFamily="18" charset="0"/>
                                  <a:ea typeface="Cambria Math" panose="02040503050406030204" pitchFamily="18" charset="0"/>
                                  <a:cs typeface="Times New Roman" panose="02020603050405020304" pitchFamily="18" charset="0"/>
                                </a:rPr>
                                <m:t>𝑐𝑚</m:t>
                              </m:r>
                            </m:e>
                            <m:sup>
                              <m:r>
                                <a:rPr lang="en-US" sz="2800" i="1">
                                  <a:latin typeface="Cambria Math" panose="02040503050406030204" pitchFamily="18" charset="0"/>
                                  <a:ea typeface="Cambria Math" panose="02040503050406030204" pitchFamily="18" charset="0"/>
                                  <a:cs typeface="Times New Roman" panose="02020603050405020304" pitchFamily="18" charset="0"/>
                                </a:rPr>
                                <m:t>2</m:t>
                              </m:r>
                            </m:sup>
                          </m:sSup>
                        </m:e>
                      </m:d>
                    </m:oMath>
                  </m:oMathPara>
                </a14:m>
                <a:endParaRPr lang="en-US" sz="2800">
                  <a:latin typeface="Times New Roman" panose="02020603050405020304" pitchFamily="18" charset="0"/>
                  <a:ea typeface="Cambria Math" panose="020405030504060302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Vậy diện tích con diều là 1200 cm</a:t>
                </a:r>
                <a:r>
                  <a:rPr lang="en-US" sz="2800" baseline="30000">
                    <a:latin typeface="Times New Roman" panose="02020603050405020304" pitchFamily="18" charset="0"/>
                    <a:cs typeface="Times New Roman" panose="02020603050405020304" pitchFamily="18" charset="0"/>
                  </a:rPr>
                  <a:t>2</a:t>
                </a:r>
                <a:r>
                  <a:rPr lang="en-US" sz="2800">
                    <a:latin typeface="Times New Roman" panose="02020603050405020304" pitchFamily="18" charset="0"/>
                    <a:cs typeface="Times New Roman" panose="02020603050405020304" pitchFamily="18" charset="0"/>
                  </a:rPr>
                  <a:t>.</a:t>
                </a:r>
              </a:p>
            </p:txBody>
          </p:sp>
        </mc:Choice>
        <mc:Fallback xmlns="">
          <p:sp>
            <p:nvSpPr>
              <p:cNvPr id="3" name="TextBox 2"/>
              <p:cNvSpPr txBox="1">
                <a:spLocks noRot="1" noChangeAspect="1" noMove="1" noResize="1" noEditPoints="1" noAdjustHandles="1" noChangeArrowheads="1" noChangeShapeType="1" noTextEdit="1"/>
              </p:cNvSpPr>
              <p:nvPr/>
            </p:nvSpPr>
            <p:spPr>
              <a:xfrm>
                <a:off x="666206" y="1058093"/>
                <a:ext cx="10946673" cy="2622513"/>
              </a:xfrm>
              <a:prstGeom prst="rect">
                <a:avLst/>
              </a:prstGeom>
              <a:blipFill>
                <a:blip r:embed="rId2"/>
                <a:stretch>
                  <a:fillRect l="-1114" t="-2558" r="-1169" b="-5581"/>
                </a:stretch>
              </a:blipFill>
            </p:spPr>
            <p:txBody>
              <a:bodyPr/>
              <a:lstStyle/>
              <a:p>
                <a:r>
                  <a:rPr lang="en-US">
                    <a:noFill/>
                  </a:rPr>
                  <a:t> </a:t>
                </a:r>
              </a:p>
            </p:txBody>
          </p:sp>
        </mc:Fallback>
      </mc:AlternateContent>
    </p:spTree>
    <p:extLst>
      <p:ext uri="{BB962C8B-B14F-4D97-AF65-F5344CB8AC3E}">
        <p14:creationId xmlns:p14="http://schemas.microsoft.com/office/powerpoint/2010/main" val="17926637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5712" y="2703378"/>
            <a:ext cx="7886700" cy="1325563"/>
          </a:xfrm>
        </p:spPr>
        <p:txBody>
          <a:bodyPr/>
          <a:lstStyle/>
          <a:p>
            <a:pPr algn="ctr"/>
            <a:r>
              <a:rPr lang="en-US" b="1">
                <a:latin typeface="Times New Roman" panose="02020603050405020304" pitchFamily="18" charset="0"/>
                <a:cs typeface="Times New Roman" panose="02020603050405020304" pitchFamily="18" charset="0"/>
              </a:rPr>
              <a:t>KẾT THÚC BÀI GIẢNG</a:t>
            </a:r>
            <a:br>
              <a:rPr lang="en-US" b="1">
                <a:latin typeface="Times New Roman" panose="02020603050405020304" pitchFamily="18" charset="0"/>
                <a:cs typeface="Times New Roman" panose="02020603050405020304" pitchFamily="18" charset="0"/>
              </a:rPr>
            </a:br>
            <a:r>
              <a:rPr lang="en-US" b="1">
                <a:latin typeface="Times New Roman" panose="02020603050405020304" pitchFamily="18" charset="0"/>
                <a:cs typeface="Times New Roman" panose="02020603050405020304" pitchFamily="18" charset="0"/>
              </a:rPr>
              <a:t>CHÚC CÁC EM HỌC TỐT!</a:t>
            </a:r>
          </a:p>
        </p:txBody>
      </p:sp>
    </p:spTree>
    <p:extLst>
      <p:ext uri="{BB962C8B-B14F-4D97-AF65-F5344CB8AC3E}">
        <p14:creationId xmlns:p14="http://schemas.microsoft.com/office/powerpoint/2010/main" val="27979285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628" y="338999"/>
            <a:ext cx="10515600" cy="758281"/>
          </a:xfrm>
        </p:spPr>
        <p:txBody>
          <a:bodyPr>
            <a:normAutofit/>
          </a:bodyPr>
          <a:lstStyle/>
          <a:p>
            <a:r>
              <a:rPr lang="en-US" sz="3200" dirty="0" smtClean="0">
                <a:solidFill>
                  <a:srgbClr val="FF0000"/>
                </a:solidFill>
                <a:sym typeface="Wingdings" panose="05000000000000000000" pitchFamily="2" charset="2"/>
              </a:rPr>
              <a:t></a:t>
            </a:r>
            <a:r>
              <a:rPr lang="vi-VN" sz="3200" dirty="0" smtClean="0">
                <a:solidFill>
                  <a:srgbClr val="FF0000"/>
                </a:solidFill>
                <a:sym typeface="Wingdings" panose="05000000000000000000" pitchFamily="2" charset="2"/>
              </a:rPr>
              <a:t>I.</a:t>
            </a:r>
            <a:r>
              <a:rPr lang="en-US" sz="3200" dirty="0" smtClean="0">
                <a:solidFill>
                  <a:srgbClr val="FF0000"/>
                </a:solidFill>
                <a:sym typeface="Wingdings" panose="05000000000000000000" pitchFamily="2" charset="2"/>
              </a:rPr>
              <a:t> </a:t>
            </a:r>
            <a:r>
              <a:rPr lang="en-US" sz="32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PHẦN KHỞI ĐỘNG</a:t>
            </a:r>
            <a:endParaRPr lang="en-US" sz="3200"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33697" y="1097280"/>
                <a:ext cx="10515600" cy="1897289"/>
              </a:xfrm>
            </p:spPr>
            <p:txBody>
              <a:bodyPr/>
              <a:lstStyle/>
              <a:p>
                <a:pPr marL="0" indent="0">
                  <a:buNone/>
                </a:pPr>
                <a:r>
                  <a:rPr lang="en-US" u="sng" dirty="0" err="1">
                    <a:latin typeface="Times New Roman" panose="02020603050405020304" pitchFamily="18" charset="0"/>
                    <a:cs typeface="Times New Roman" panose="02020603050405020304" pitchFamily="18" charset="0"/>
                  </a:rPr>
                  <a:t>Câu</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hỏi</a:t>
                </a:r>
                <a:r>
                  <a:rPr lang="en-US" u="sng" dirty="0">
                    <a:latin typeface="Times New Roman" panose="02020603050405020304" pitchFamily="18" charset="0"/>
                    <a:cs typeface="Times New Roman" panose="02020603050405020304" pitchFamily="18" charset="0"/>
                  </a:rPr>
                  <a:t> 1:</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thang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gì</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 </a:t>
                </a:r>
                <a14:m>
                  <m:oMath xmlns:m="http://schemas.openxmlformats.org/officeDocument/2006/math">
                    <m:r>
                      <a:rPr lang="en-US" b="0" i="1" smtClean="0">
                        <a:latin typeface="Cambria Math" panose="02040503050406030204" pitchFamily="18" charset="0"/>
                        <a:cs typeface="Times New Roman" panose="02020603050405020304" pitchFamily="18" charset="0"/>
                      </a:rPr>
                      <m:t>𝑆</m:t>
                    </m:r>
                    <m:r>
                      <a:rPr lang="en-US" b="0" i="1" smtClean="0">
                        <a:latin typeface="Cambria Math" panose="02040503050406030204" pitchFamily="18" charset="0"/>
                        <a:cs typeface="Times New Roman" panose="02020603050405020304" pitchFamily="18" charset="0"/>
                      </a:rPr>
                      <m:t>=</m:t>
                    </m:r>
                    <m:d>
                      <m:dPr>
                        <m:ctrlPr>
                          <a:rPr lang="en-US" b="0" i="1" smtClean="0">
                            <a:latin typeface="Cambria Math" panose="02040503050406030204" pitchFamily="18" charset="0"/>
                            <a:cs typeface="Times New Roman" panose="02020603050405020304" pitchFamily="18" charset="0"/>
                          </a:rPr>
                        </m:ctrlPr>
                      </m:dPr>
                      <m:e>
                        <m:r>
                          <a:rPr lang="en-US" b="0" i="1" smtClean="0">
                            <a:latin typeface="Cambria Math" panose="02040503050406030204" pitchFamily="18" charset="0"/>
                            <a:cs typeface="Times New Roman" panose="02020603050405020304" pitchFamily="18" charset="0"/>
                          </a:rPr>
                          <m:t>𝑎</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𝑏</m:t>
                        </m:r>
                      </m:e>
                    </m:d>
                    <m:r>
                      <a:rPr lang="en-US" b="0" i="1" smtClean="0">
                        <a:latin typeface="Cambria Math" panose="02040503050406030204" pitchFamily="18" charset="0"/>
                        <a:cs typeface="Times New Roman" panose="02020603050405020304" pitchFamily="18" charset="0"/>
                      </a:rPr>
                      <m:t>h</m:t>
                    </m:r>
                  </m:oMath>
                </a14:m>
                <a:r>
                  <a:rPr lang="en-US" dirty="0">
                    <a:latin typeface="Times New Roman" panose="02020603050405020304" pitchFamily="18" charset="0"/>
                    <a:cs typeface="Times New Roman" panose="02020603050405020304" pitchFamily="18" charset="0"/>
                  </a:rPr>
                  <a:t>				(B) </a:t>
                </a:r>
                <a14:m>
                  <m:oMath xmlns:m="http://schemas.openxmlformats.org/officeDocument/2006/math">
                    <m:r>
                      <a:rPr lang="en-US" b="0" i="1" smtClean="0">
                        <a:latin typeface="Cambria Math" panose="02040503050406030204" pitchFamily="18" charset="0"/>
                        <a:cs typeface="Times New Roman" panose="02020603050405020304" pitchFamily="18" charset="0"/>
                      </a:rPr>
                      <m:t>𝑆</m:t>
                    </m:r>
                    <m:r>
                      <a:rPr lang="en-US" b="0" i="1" smtClean="0">
                        <a:latin typeface="Cambria Math" panose="02040503050406030204" pitchFamily="18" charset="0"/>
                        <a:cs typeface="Times New Roman" panose="02020603050405020304" pitchFamily="18" charset="0"/>
                      </a:rPr>
                      <m:t>=</m:t>
                    </m:r>
                    <m:f>
                      <m:fPr>
                        <m:ctrlPr>
                          <a:rPr lang="en-US" b="0"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1</m:t>
                        </m:r>
                      </m:num>
                      <m:den>
                        <m:r>
                          <a:rPr lang="en-US" b="0" i="1" smtClean="0">
                            <a:latin typeface="Cambria Math" panose="02040503050406030204" pitchFamily="18" charset="0"/>
                            <a:cs typeface="Times New Roman" panose="02020603050405020304" pitchFamily="18" charset="0"/>
                          </a:rPr>
                          <m:t>2</m:t>
                        </m:r>
                      </m:den>
                    </m:f>
                    <m:d>
                      <m:dPr>
                        <m:ctrlPr>
                          <a:rPr lang="en-US" b="0" i="1" smtClean="0">
                            <a:latin typeface="Cambria Math" panose="02040503050406030204" pitchFamily="18" charset="0"/>
                            <a:cs typeface="Times New Roman" panose="02020603050405020304" pitchFamily="18" charset="0"/>
                          </a:rPr>
                        </m:ctrlPr>
                      </m:dPr>
                      <m:e>
                        <m:r>
                          <a:rPr lang="en-US" b="0" i="1" smtClean="0">
                            <a:latin typeface="Cambria Math" panose="02040503050406030204" pitchFamily="18" charset="0"/>
                            <a:cs typeface="Times New Roman" panose="02020603050405020304" pitchFamily="18" charset="0"/>
                          </a:rPr>
                          <m:t>𝑎</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𝑏</m:t>
                        </m:r>
                      </m:e>
                    </m:d>
                    <m:r>
                      <a:rPr lang="en-US" b="0" i="1" smtClean="0">
                        <a:latin typeface="Cambria Math" panose="02040503050406030204" pitchFamily="18" charset="0"/>
                        <a:cs typeface="Times New Roman" panose="02020603050405020304" pitchFamily="18" charset="0"/>
                      </a:rPr>
                      <m:t>h</m:t>
                    </m:r>
                  </m:oMath>
                </a14:m>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(C) </a:t>
                </a:r>
                <a14:m>
                  <m:oMath xmlns:m="http://schemas.openxmlformats.org/officeDocument/2006/math">
                    <m:r>
                      <a:rPr lang="en-US" b="0" i="1" smtClean="0">
                        <a:latin typeface="Cambria Math" panose="02040503050406030204" pitchFamily="18" charset="0"/>
                        <a:cs typeface="Times New Roman" panose="02020603050405020304" pitchFamily="18" charset="0"/>
                      </a:rPr>
                      <m:t>𝑆</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𝑎</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𝑏</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h</m:t>
                    </m:r>
                  </m:oMath>
                </a14:m>
                <a:r>
                  <a:rPr lang="en-US" dirty="0">
                    <a:latin typeface="Times New Roman" panose="02020603050405020304" pitchFamily="18" charset="0"/>
                    <a:cs typeface="Times New Roman" panose="02020603050405020304" pitchFamily="18" charset="0"/>
                  </a:rPr>
                  <a:t>				(D) </a:t>
                </a:r>
                <a14:m>
                  <m:oMath xmlns:m="http://schemas.openxmlformats.org/officeDocument/2006/math">
                    <m:r>
                      <a:rPr lang="en-US" b="0" i="1" smtClean="0">
                        <a:latin typeface="Cambria Math" panose="02040503050406030204" pitchFamily="18" charset="0"/>
                        <a:cs typeface="Times New Roman" panose="02020603050405020304" pitchFamily="18" charset="0"/>
                      </a:rPr>
                      <m:t>𝑆</m:t>
                    </m:r>
                    <m:r>
                      <a:rPr lang="en-US" b="0" i="1" smtClean="0">
                        <a:latin typeface="Cambria Math" panose="02040503050406030204" pitchFamily="18" charset="0"/>
                        <a:cs typeface="Times New Roman" panose="02020603050405020304" pitchFamily="18" charset="0"/>
                      </a:rPr>
                      <m:t>=</m:t>
                    </m:r>
                    <m:f>
                      <m:fPr>
                        <m:ctrlPr>
                          <a:rPr lang="en-US" b="0"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1</m:t>
                        </m:r>
                      </m:num>
                      <m:den>
                        <m:r>
                          <a:rPr lang="en-US" b="0" i="1" smtClean="0">
                            <a:latin typeface="Cambria Math" panose="02040503050406030204" pitchFamily="18" charset="0"/>
                            <a:cs typeface="Times New Roman" panose="02020603050405020304" pitchFamily="18" charset="0"/>
                          </a:rPr>
                          <m:t>2</m:t>
                        </m:r>
                      </m:den>
                    </m:f>
                    <m:r>
                      <a:rPr lang="en-US" b="0" i="1" smtClean="0">
                        <a:latin typeface="Cambria Math" panose="02040503050406030204" pitchFamily="18" charset="0"/>
                        <a:cs typeface="Times New Roman" panose="02020603050405020304" pitchFamily="18" charset="0"/>
                      </a:rPr>
                      <m:t>𝑎</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𝑏</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h</m:t>
                    </m:r>
                  </m:oMath>
                </a14:m>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33697" y="1097280"/>
                <a:ext cx="10515600" cy="1897289"/>
              </a:xfrm>
              <a:blipFill>
                <a:blip r:embed="rId2"/>
                <a:stretch>
                  <a:fillRect l="-1159" t="-5466" b="-643"/>
                </a:stretch>
              </a:blipFill>
            </p:spPr>
            <p:txBody>
              <a:bodyPr/>
              <a:lstStyle/>
              <a:p>
                <a:r>
                  <a:rPr lang="en-US">
                    <a:noFill/>
                  </a:rPr>
                  <a:t> </a:t>
                </a:r>
              </a:p>
            </p:txBody>
          </p:sp>
        </mc:Fallback>
      </mc:AlternateContent>
      <p:sp>
        <p:nvSpPr>
          <p:cNvPr id="4" name="Oval 3"/>
          <p:cNvSpPr/>
          <p:nvPr/>
        </p:nvSpPr>
        <p:spPr>
          <a:xfrm>
            <a:off x="7171509" y="1680164"/>
            <a:ext cx="548640" cy="548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p:cNvSpPr txBox="1">
            <a:spLocks/>
          </p:cNvSpPr>
          <p:nvPr/>
        </p:nvSpPr>
        <p:spPr>
          <a:xfrm>
            <a:off x="733697" y="3577453"/>
            <a:ext cx="10515600" cy="25098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u="sng" dirty="0" err="1">
                <a:latin typeface="Times New Roman" panose="02020603050405020304" pitchFamily="18" charset="0"/>
                <a:cs typeface="Times New Roman" panose="02020603050405020304" pitchFamily="18" charset="0"/>
              </a:rPr>
              <a:t>Câu</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hỏi</a:t>
            </a:r>
            <a:r>
              <a:rPr lang="en-US" u="sng" dirty="0">
                <a:latin typeface="Times New Roman" panose="02020603050405020304" pitchFamily="18" charset="0"/>
                <a:cs typeface="Times New Roman" panose="02020603050405020304" pitchFamily="18" charset="0"/>
              </a:rPr>
              <a:t> 2:</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nhiêu</a:t>
            </a:r>
            <a:r>
              <a:rPr lang="en-US" dirty="0">
                <a:latin typeface="Times New Roman" panose="02020603050405020304" pitchFamily="18" charset="0"/>
                <a:cs typeface="Times New Roman" panose="02020603050405020304" pitchFamily="18" charset="0"/>
              </a:rPr>
              <a:t>?</a:t>
            </a:r>
          </a:p>
          <a:p>
            <a:pPr marL="0" indent="0">
              <a:buFont typeface="Arial" panose="020B0604020202020204" pitchFamily="34" charset="0"/>
              <a:buNone/>
            </a:pPr>
            <a:r>
              <a:rPr lang="en-US" dirty="0">
                <a:latin typeface="Times New Roman" panose="02020603050405020304" pitchFamily="18" charset="0"/>
                <a:cs typeface="Times New Roman" panose="02020603050405020304" pitchFamily="18" charset="0"/>
              </a:rPr>
              <a:t>	(A) 6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120</a:t>
            </a:r>
            <a:r>
              <a:rPr lang="en-US" baseline="30000" dirty="0">
                <a:latin typeface="Times New Roman" panose="02020603050405020304" pitchFamily="18" charset="0"/>
                <a:cs typeface="Times New Roman" panose="02020603050405020304" pitchFamily="18" charset="0"/>
              </a:rPr>
              <a:t>0</a:t>
            </a:r>
            <a:r>
              <a:rPr lang="en-US" dirty="0">
                <a:latin typeface="Times New Roman" panose="02020603050405020304" pitchFamily="18" charset="0"/>
                <a:cs typeface="Times New Roman" panose="02020603050405020304" pitchFamily="18" charset="0"/>
              </a:rPr>
              <a:t>				(B) 6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150</a:t>
            </a:r>
            <a:r>
              <a:rPr lang="en-US" baseline="30000" dirty="0">
                <a:latin typeface="Times New Roman" panose="02020603050405020304" pitchFamily="18" charset="0"/>
                <a:cs typeface="Times New Roman" panose="02020603050405020304" pitchFamily="18" charset="0"/>
              </a:rPr>
              <a:t>0</a:t>
            </a:r>
            <a:endParaRPr lang="en-US"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en-US" dirty="0">
                <a:latin typeface="Times New Roman" panose="02020603050405020304" pitchFamily="18" charset="0"/>
                <a:cs typeface="Times New Roman" panose="02020603050405020304" pitchFamily="18" charset="0"/>
              </a:rPr>
              <a:t>	(C) 4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120</a:t>
            </a:r>
            <a:r>
              <a:rPr lang="en-US" baseline="30000" dirty="0">
                <a:latin typeface="Times New Roman" panose="02020603050405020304" pitchFamily="18" charset="0"/>
                <a:cs typeface="Times New Roman" panose="02020603050405020304" pitchFamily="18" charset="0"/>
              </a:rPr>
              <a:t>0</a:t>
            </a:r>
            <a:r>
              <a:rPr lang="en-US" dirty="0">
                <a:latin typeface="Times New Roman" panose="02020603050405020304" pitchFamily="18" charset="0"/>
                <a:cs typeface="Times New Roman" panose="02020603050405020304" pitchFamily="18" charset="0"/>
              </a:rPr>
              <a:t>				(D) 4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90</a:t>
            </a:r>
            <a:r>
              <a:rPr lang="en-US" baseline="30000" dirty="0">
                <a:latin typeface="Times New Roman" panose="02020603050405020304" pitchFamily="18" charset="0"/>
                <a:cs typeface="Times New Roman" panose="02020603050405020304" pitchFamily="18" charset="0"/>
              </a:rPr>
              <a:t>0</a:t>
            </a:r>
            <a:endParaRPr lang="en-US" dirty="0">
              <a:latin typeface="Times New Roman" panose="02020603050405020304" pitchFamily="18" charset="0"/>
              <a:cs typeface="Times New Roman" panose="02020603050405020304" pitchFamily="18" charset="0"/>
            </a:endParaRPr>
          </a:p>
        </p:txBody>
      </p:sp>
      <p:sp>
        <p:nvSpPr>
          <p:cNvPr id="6" name="Oval 5"/>
          <p:cNvSpPr/>
          <p:nvPr/>
        </p:nvSpPr>
        <p:spPr>
          <a:xfrm>
            <a:off x="1711234" y="4458198"/>
            <a:ext cx="548640" cy="548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55888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1000"/>
                                        <p:tgtEl>
                                          <p:spTgt spid="4"/>
                                        </p:tgtEl>
                                      </p:cBhvr>
                                    </p:animEffect>
                                    <p:anim calcmode="lin" valueType="num">
                                      <p:cBhvr>
                                        <p:cTn id="30" dur="1000" fill="hold"/>
                                        <p:tgtEl>
                                          <p:spTgt spid="4"/>
                                        </p:tgtEl>
                                        <p:attrNameLst>
                                          <p:attrName>ppt_x</p:attrName>
                                        </p:attrNameLst>
                                      </p:cBhvr>
                                      <p:tavLst>
                                        <p:tav tm="0">
                                          <p:val>
                                            <p:strVal val="#ppt_x"/>
                                          </p:val>
                                        </p:tav>
                                        <p:tav tm="100000">
                                          <p:val>
                                            <p:strVal val="#ppt_x"/>
                                          </p:val>
                                        </p:tav>
                                      </p:tavLst>
                                    </p:anim>
                                    <p:anim calcmode="lin" valueType="num">
                                      <p:cBhvr>
                                        <p:cTn id="3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additive="base">
                                        <p:cTn id="36" dur="500" fill="hold"/>
                                        <p:tgtEl>
                                          <p:spTgt spid="5"/>
                                        </p:tgtEl>
                                        <p:attrNameLst>
                                          <p:attrName>ppt_x</p:attrName>
                                        </p:attrNameLst>
                                      </p:cBhvr>
                                      <p:tavLst>
                                        <p:tav tm="0">
                                          <p:val>
                                            <p:strVal val="#ppt_x"/>
                                          </p:val>
                                        </p:tav>
                                        <p:tav tm="100000">
                                          <p:val>
                                            <p:strVal val="#ppt_x"/>
                                          </p:val>
                                        </p:tav>
                                      </p:tavLst>
                                    </p:anim>
                                    <p:anim calcmode="lin" valueType="num">
                                      <p:cBhvr additive="base">
                                        <p:cTn id="3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circle(in)">
                                      <p:cBhvr>
                                        <p:cTn id="4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628" y="338999"/>
            <a:ext cx="10515600" cy="758281"/>
          </a:xfrm>
        </p:spPr>
        <p:txBody>
          <a:bodyPr>
            <a:normAutofit/>
          </a:bodyPr>
          <a:lstStyle/>
          <a:p>
            <a:r>
              <a:rPr lang="en-US" sz="3200">
                <a:solidFill>
                  <a:srgbClr val="FF0000"/>
                </a:solidFill>
                <a:sym typeface="Wingdings" panose="05000000000000000000" pitchFamily="2" charset="2"/>
              </a:rPr>
              <a:t> </a:t>
            </a:r>
            <a:r>
              <a:rPr lang="en-US" sz="3200" b="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PHẦN KHỞI ĐỘNG</a:t>
            </a:r>
            <a:endParaRPr lang="en-US" sz="320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33697" y="1097280"/>
            <a:ext cx="10515600" cy="1897289"/>
          </a:xfrm>
        </p:spPr>
        <p:txBody>
          <a:bodyPr/>
          <a:lstStyle/>
          <a:p>
            <a:pPr marL="0" indent="0">
              <a:buNone/>
            </a:pPr>
            <a:r>
              <a:rPr lang="en-US" u="sng" dirty="0" err="1">
                <a:latin typeface="Times New Roman" panose="02020603050405020304" pitchFamily="18" charset="0"/>
                <a:cs typeface="Times New Roman" panose="02020603050405020304" pitchFamily="18" charset="0"/>
              </a:rPr>
              <a:t>Câu</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hỏi</a:t>
            </a:r>
            <a:r>
              <a:rPr lang="en-US" u="sng" dirty="0">
                <a:latin typeface="Times New Roman" panose="02020603050405020304" pitchFamily="18" charset="0"/>
                <a:cs typeface="Times New Roman" panose="02020603050405020304" pitchFamily="18" charset="0"/>
              </a:rPr>
              <a:t> 3:</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 4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(B) 2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(C) 3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(D) 1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endParaRPr lang="en-US" dirty="0">
              <a:latin typeface="Times New Roman" panose="02020603050405020304" pitchFamily="18" charset="0"/>
              <a:cs typeface="Times New Roman" panose="02020603050405020304" pitchFamily="18" charset="0"/>
            </a:endParaRPr>
          </a:p>
        </p:txBody>
      </p:sp>
      <p:sp>
        <p:nvSpPr>
          <p:cNvPr id="4" name="Oval 3"/>
          <p:cNvSpPr/>
          <p:nvPr/>
        </p:nvSpPr>
        <p:spPr>
          <a:xfrm>
            <a:off x="1711234" y="1581241"/>
            <a:ext cx="548640" cy="548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p:cNvSpPr txBox="1">
            <a:spLocks/>
          </p:cNvSpPr>
          <p:nvPr/>
        </p:nvSpPr>
        <p:spPr>
          <a:xfrm>
            <a:off x="733697" y="3577453"/>
            <a:ext cx="10515600" cy="25098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u="sng" dirty="0" err="1">
                <a:latin typeface="Times New Roman" panose="02020603050405020304" pitchFamily="18" charset="0"/>
                <a:cs typeface="Times New Roman" panose="02020603050405020304" pitchFamily="18" charset="0"/>
              </a:rPr>
              <a:t>Câu</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hỏi</a:t>
            </a:r>
            <a:r>
              <a:rPr lang="en-US" u="sng" dirty="0">
                <a:latin typeface="Times New Roman" panose="02020603050405020304" pitchFamily="18" charset="0"/>
                <a:cs typeface="Times New Roman" panose="02020603050405020304" pitchFamily="18" charset="0"/>
              </a:rPr>
              <a:t> 4:</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nhiêu</a:t>
            </a:r>
            <a:r>
              <a:rPr lang="en-US" dirty="0">
                <a:latin typeface="Times New Roman" panose="02020603050405020304" pitchFamily="18" charset="0"/>
                <a:cs typeface="Times New Roman" panose="02020603050405020304" pitchFamily="18" charset="0"/>
              </a:rPr>
              <a:t>?</a:t>
            </a:r>
          </a:p>
          <a:p>
            <a:pPr marL="0" indent="0">
              <a:buFont typeface="Arial" panose="020B0604020202020204" pitchFamily="34" charset="0"/>
              <a:buNone/>
            </a:pPr>
            <a:r>
              <a:rPr lang="en-US" dirty="0">
                <a:latin typeface="Times New Roman" panose="02020603050405020304" pitchFamily="18" charset="0"/>
                <a:cs typeface="Times New Roman" panose="02020603050405020304" pitchFamily="18" charset="0"/>
              </a:rPr>
              <a:t>	(A) 90</a:t>
            </a:r>
            <a:r>
              <a:rPr lang="en-US" baseline="30000" dirty="0">
                <a:latin typeface="Times New Roman" panose="02020603050405020304" pitchFamily="18" charset="0"/>
                <a:cs typeface="Times New Roman" panose="02020603050405020304" pitchFamily="18" charset="0"/>
              </a:rPr>
              <a:t>0</a:t>
            </a:r>
            <a:r>
              <a:rPr lang="en-US" dirty="0">
                <a:latin typeface="Times New Roman" panose="02020603050405020304" pitchFamily="18" charset="0"/>
                <a:cs typeface="Times New Roman" panose="02020603050405020304" pitchFamily="18" charset="0"/>
              </a:rPr>
              <a:t>				(B) 50</a:t>
            </a:r>
            <a:r>
              <a:rPr lang="en-US" baseline="30000" dirty="0">
                <a:latin typeface="Times New Roman" panose="02020603050405020304" pitchFamily="18" charset="0"/>
                <a:cs typeface="Times New Roman" panose="02020603050405020304" pitchFamily="18" charset="0"/>
              </a:rPr>
              <a:t>0</a:t>
            </a:r>
            <a:endParaRPr lang="en-US"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en-US" dirty="0">
                <a:latin typeface="Times New Roman" panose="02020603050405020304" pitchFamily="18" charset="0"/>
                <a:cs typeface="Times New Roman" panose="02020603050405020304" pitchFamily="18" charset="0"/>
              </a:rPr>
              <a:t>	(C) 45</a:t>
            </a:r>
            <a:r>
              <a:rPr lang="en-US" baseline="30000" dirty="0">
                <a:latin typeface="Times New Roman" panose="02020603050405020304" pitchFamily="18" charset="0"/>
                <a:cs typeface="Times New Roman" panose="02020603050405020304" pitchFamily="18" charset="0"/>
              </a:rPr>
              <a:t>0</a:t>
            </a:r>
            <a:r>
              <a:rPr lang="en-US" dirty="0">
                <a:latin typeface="Times New Roman" panose="02020603050405020304" pitchFamily="18" charset="0"/>
                <a:cs typeface="Times New Roman" panose="02020603050405020304" pitchFamily="18" charset="0"/>
              </a:rPr>
              <a:t>				(D) 60</a:t>
            </a:r>
            <a:r>
              <a:rPr lang="en-US" baseline="30000" dirty="0">
                <a:latin typeface="Times New Roman" panose="02020603050405020304" pitchFamily="18" charset="0"/>
                <a:cs typeface="Times New Roman" panose="02020603050405020304" pitchFamily="18" charset="0"/>
              </a:rPr>
              <a:t>0</a:t>
            </a:r>
            <a:endParaRPr lang="en-US" dirty="0">
              <a:latin typeface="Times New Roman" panose="02020603050405020304" pitchFamily="18" charset="0"/>
              <a:cs typeface="Times New Roman" panose="02020603050405020304" pitchFamily="18" charset="0"/>
            </a:endParaRPr>
          </a:p>
        </p:txBody>
      </p:sp>
      <p:sp>
        <p:nvSpPr>
          <p:cNvPr id="6" name="Oval 5"/>
          <p:cNvSpPr/>
          <p:nvPr/>
        </p:nvSpPr>
        <p:spPr>
          <a:xfrm>
            <a:off x="6283234" y="4558052"/>
            <a:ext cx="548640" cy="548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368043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1000"/>
                                        <p:tgtEl>
                                          <p:spTgt spid="4"/>
                                        </p:tgtEl>
                                      </p:cBhvr>
                                    </p:animEffect>
                                    <p:anim calcmode="lin" valueType="num">
                                      <p:cBhvr>
                                        <p:cTn id="30" dur="1000" fill="hold"/>
                                        <p:tgtEl>
                                          <p:spTgt spid="4"/>
                                        </p:tgtEl>
                                        <p:attrNameLst>
                                          <p:attrName>ppt_x</p:attrName>
                                        </p:attrNameLst>
                                      </p:cBhvr>
                                      <p:tavLst>
                                        <p:tav tm="0">
                                          <p:val>
                                            <p:strVal val="#ppt_x"/>
                                          </p:val>
                                        </p:tav>
                                        <p:tav tm="100000">
                                          <p:val>
                                            <p:strVal val="#ppt_x"/>
                                          </p:val>
                                        </p:tav>
                                      </p:tavLst>
                                    </p:anim>
                                    <p:anim calcmode="lin" valueType="num">
                                      <p:cBhvr>
                                        <p:cTn id="3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additive="base">
                                        <p:cTn id="36" dur="500" fill="hold"/>
                                        <p:tgtEl>
                                          <p:spTgt spid="5"/>
                                        </p:tgtEl>
                                        <p:attrNameLst>
                                          <p:attrName>ppt_x</p:attrName>
                                        </p:attrNameLst>
                                      </p:cBhvr>
                                      <p:tavLst>
                                        <p:tav tm="0">
                                          <p:val>
                                            <p:strVal val="#ppt_x"/>
                                          </p:val>
                                        </p:tav>
                                        <p:tav tm="100000">
                                          <p:val>
                                            <p:strVal val="#ppt_x"/>
                                          </p:val>
                                        </p:tav>
                                      </p:tavLst>
                                    </p:anim>
                                    <p:anim calcmode="lin" valueType="num">
                                      <p:cBhvr additive="base">
                                        <p:cTn id="3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circle(in)">
                                      <p:cBhvr>
                                        <p:cTn id="4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9953" y="286750"/>
            <a:ext cx="7886700" cy="9019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II. CÂU HỎI TRẮC NGHIỆM</a:t>
            </a:r>
          </a:p>
        </p:txBody>
      </p:sp>
      <p:sp>
        <p:nvSpPr>
          <p:cNvPr id="3" name="Content Placeholder 2"/>
          <p:cNvSpPr>
            <a:spLocks noGrp="1"/>
          </p:cNvSpPr>
          <p:nvPr>
            <p:ph idx="1"/>
          </p:nvPr>
        </p:nvSpPr>
        <p:spPr>
          <a:xfrm>
            <a:off x="705393" y="1867990"/>
            <a:ext cx="10685417" cy="2521131"/>
          </a:xfrm>
        </p:spPr>
        <p:txBody>
          <a:bodyPr/>
          <a:lstStyle/>
          <a:p>
            <a:pPr marL="0" indent="0" algn="just">
              <a:buClr>
                <a:schemeClr val="accent1"/>
              </a:buClr>
              <a:buNone/>
            </a:pPr>
            <a:r>
              <a:rPr lang="vi-VN" dirty="0" smtClean="0">
                <a:latin typeface="Times New Roman" panose="02020603050405020304" pitchFamily="18" charset="0"/>
                <a:cs typeface="Times New Roman" panose="02020603050405020304" pitchFamily="18" charset="0"/>
              </a:rPr>
              <a:t>1.</a:t>
            </a:r>
            <a:r>
              <a:rPr lang="en-US" dirty="0" err="1" smtClean="0">
                <a:latin typeface="Times New Roman" panose="02020603050405020304" pitchFamily="18" charset="0"/>
                <a:cs typeface="Times New Roman" panose="02020603050405020304" pitchFamily="18" charset="0"/>
              </a:rPr>
              <a:t>Hình</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lượt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40 m, 30 m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25 m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a:t>
            </a:r>
          </a:p>
          <a:p>
            <a:pPr marL="0" indent="0">
              <a:buClr>
                <a:schemeClr val="accent1"/>
              </a:buClr>
              <a:buNone/>
            </a:pPr>
            <a:r>
              <a:rPr lang="en-US" dirty="0">
                <a:latin typeface="Times New Roman" panose="02020603050405020304" pitchFamily="18" charset="0"/>
                <a:cs typeface="Times New Roman" panose="02020603050405020304" pitchFamily="18" charset="0"/>
              </a:rPr>
              <a:t>	(A) 1 750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(B) 175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a:t>
            </a:r>
          </a:p>
          <a:p>
            <a:pPr marL="0" indent="0">
              <a:buClr>
                <a:schemeClr val="accent1"/>
              </a:buClr>
              <a:buNone/>
            </a:pPr>
            <a:r>
              <a:rPr lang="en-US" dirty="0">
                <a:latin typeface="Times New Roman" panose="02020603050405020304" pitchFamily="18" charset="0"/>
                <a:cs typeface="Times New Roman" panose="02020603050405020304" pitchFamily="18" charset="0"/>
              </a:rPr>
              <a:t>	(C) 875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(D) 8 750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579801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60624"/>
            <a:ext cx="7886700" cy="588463"/>
          </a:xfrm>
        </p:spPr>
        <p:txBody>
          <a:bodyPr>
            <a:normAutofit fontScale="90000"/>
          </a:bodyPr>
          <a:lstStyle/>
          <a:p>
            <a:pPr algn="ctr"/>
            <a:r>
              <a:rPr lang="en-US" sz="4000" b="1" i="1">
                <a:latin typeface="Times New Roman" panose="02020603050405020304" pitchFamily="18" charset="0"/>
                <a:cs typeface="Times New Roman" panose="02020603050405020304" pitchFamily="18" charset="0"/>
              </a:rPr>
              <a:t>Giải</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62149" y="3356109"/>
                <a:ext cx="10541725" cy="3043645"/>
              </a:xfrm>
            </p:spPr>
            <p:txBody>
              <a:bodyPr>
                <a:normAutofit/>
              </a:bodyPr>
              <a:lstStyle/>
              <a:p>
                <a:pPr marL="0" indent="0">
                  <a:buNone/>
                </a:pPr>
                <a:r>
                  <a:rPr lang="en-US">
                    <a:latin typeface="Times New Roman" panose="02020603050405020304" pitchFamily="18" charset="0"/>
                    <a:cs typeface="Times New Roman" panose="02020603050405020304" pitchFamily="18" charset="0"/>
                  </a:rPr>
                  <a:t>Công thức tính diện tích hình thang cân là:</a:t>
                </a:r>
              </a:p>
              <a:p>
                <a:pPr marL="0" indent="0" algn="ctr">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cs typeface="Times New Roman" panose="02020603050405020304" pitchFamily="18" charset="0"/>
                        </a:rPr>
                        <m:t>𝑆</m:t>
                      </m:r>
                      <m:r>
                        <a:rPr lang="en-US" b="0" i="1" smtClean="0">
                          <a:latin typeface="Cambria Math" panose="02040503050406030204" pitchFamily="18" charset="0"/>
                          <a:cs typeface="Times New Roman" panose="02020603050405020304" pitchFamily="18" charset="0"/>
                        </a:rPr>
                        <m:t>=</m:t>
                      </m:r>
                      <m:f>
                        <m:fPr>
                          <m:ctrlPr>
                            <a:rPr lang="en-US"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h</m:t>
                          </m:r>
                        </m:num>
                        <m:den>
                          <m:r>
                            <a:rPr lang="en-US" b="0" i="1" smtClean="0">
                              <a:latin typeface="Cambria Math" panose="02040503050406030204" pitchFamily="18" charset="0"/>
                              <a:cs typeface="Times New Roman" panose="02020603050405020304" pitchFamily="18" charset="0"/>
                            </a:rPr>
                            <m:t>2</m:t>
                          </m:r>
                        </m:den>
                      </m:f>
                      <m:d>
                        <m:dPr>
                          <m:ctrlPr>
                            <a:rPr lang="en-US" b="0" i="1" smtClean="0">
                              <a:latin typeface="Cambria Math" panose="02040503050406030204" pitchFamily="18" charset="0"/>
                              <a:cs typeface="Times New Roman" panose="02020603050405020304" pitchFamily="18" charset="0"/>
                            </a:rPr>
                          </m:ctrlPr>
                        </m:dPr>
                        <m:e>
                          <m:r>
                            <a:rPr lang="en-US" b="0" i="1" smtClean="0">
                              <a:latin typeface="Cambria Math" panose="02040503050406030204" pitchFamily="18" charset="0"/>
                              <a:cs typeface="Times New Roman" panose="02020603050405020304" pitchFamily="18" charset="0"/>
                            </a:rPr>
                            <m:t>𝑎</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𝑏</m:t>
                          </m:r>
                        </m:e>
                      </m:d>
                      <m:r>
                        <a:rPr lang="en-US" b="0" i="0" smtClean="0">
                          <a:latin typeface="Cambria Math" panose="02040503050406030204" pitchFamily="18" charset="0"/>
                          <a:cs typeface="Times New Roman" panose="02020603050405020304" pitchFamily="18" charset="0"/>
                        </a:rPr>
                        <m:t>=</m:t>
                      </m:r>
                      <m:f>
                        <m:fPr>
                          <m:ctrlPr>
                            <a:rPr lang="en-US" b="0"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25</m:t>
                          </m:r>
                        </m:num>
                        <m:den>
                          <m:r>
                            <a:rPr lang="en-US" b="0" i="1" smtClean="0">
                              <a:latin typeface="Cambria Math" panose="02040503050406030204" pitchFamily="18" charset="0"/>
                              <a:cs typeface="Times New Roman" panose="02020603050405020304" pitchFamily="18" charset="0"/>
                            </a:rPr>
                            <m:t>2</m:t>
                          </m:r>
                        </m:den>
                      </m:f>
                      <m:d>
                        <m:dPr>
                          <m:ctrlPr>
                            <a:rPr lang="en-US" b="0" i="1" smtClean="0">
                              <a:latin typeface="Cambria Math" panose="02040503050406030204" pitchFamily="18" charset="0"/>
                              <a:cs typeface="Times New Roman" panose="02020603050405020304" pitchFamily="18" charset="0"/>
                            </a:rPr>
                          </m:ctrlPr>
                        </m:dPr>
                        <m:e>
                          <m:r>
                            <a:rPr lang="en-US" b="0" i="1" smtClean="0">
                              <a:latin typeface="Cambria Math" panose="02040503050406030204" pitchFamily="18" charset="0"/>
                              <a:cs typeface="Times New Roman" panose="02020603050405020304" pitchFamily="18" charset="0"/>
                            </a:rPr>
                            <m:t>30+40</m:t>
                          </m:r>
                        </m:e>
                      </m:d>
                      <m:r>
                        <a:rPr lang="en-US" b="0" i="1" smtClean="0">
                          <a:latin typeface="Cambria Math" panose="02040503050406030204" pitchFamily="18" charset="0"/>
                          <a:ea typeface="Cambria Math" panose="02040503050406030204" pitchFamily="18" charset="0"/>
                          <a:cs typeface="Times New Roman" panose="02020603050405020304" pitchFamily="18" charset="0"/>
                        </a:rPr>
                        <m:t>=875(</m:t>
                      </m:r>
                      <m:sSup>
                        <m:sSupPr>
                          <m:ctrlPr>
                            <a:rPr lang="en-US" b="0" i="1" smtClean="0">
                              <a:latin typeface="Cambria Math" panose="02040503050406030204" pitchFamily="18" charset="0"/>
                              <a:ea typeface="Cambria Math" panose="02040503050406030204" pitchFamily="18" charset="0"/>
                              <a:cs typeface="Times New Roman" panose="02020603050405020304" pitchFamily="18" charset="0"/>
                            </a:rPr>
                          </m:ctrlPr>
                        </m:sSupPr>
                        <m:e>
                          <m:r>
                            <a:rPr lang="en-US" b="0" i="1" smtClean="0">
                              <a:latin typeface="Cambria Math" panose="02040503050406030204" pitchFamily="18" charset="0"/>
                              <a:ea typeface="Cambria Math" panose="02040503050406030204" pitchFamily="18" charset="0"/>
                              <a:cs typeface="Times New Roman" panose="02020603050405020304" pitchFamily="18" charset="0"/>
                            </a:rPr>
                            <m:t>𝑚</m:t>
                          </m:r>
                        </m:e>
                        <m:sup>
                          <m:r>
                            <a:rPr lang="en-US" b="0" i="1" smtClean="0">
                              <a:latin typeface="Cambria Math" panose="02040503050406030204" pitchFamily="18" charset="0"/>
                              <a:ea typeface="Cambria Math" panose="02040503050406030204" pitchFamily="18" charset="0"/>
                              <a:cs typeface="Times New Roman" panose="02020603050405020304" pitchFamily="18" charset="0"/>
                            </a:rPr>
                            <m:t>2</m:t>
                          </m:r>
                        </m:sup>
                      </m:sSup>
                      <m:r>
                        <a:rPr lang="en-US" b="0" i="1" smtClean="0">
                          <a:latin typeface="Cambria Math" panose="02040503050406030204" pitchFamily="18" charset="0"/>
                          <a:ea typeface="Cambria Math" panose="02040503050406030204" pitchFamily="18" charset="0"/>
                          <a:cs typeface="Times New Roman" panose="02020603050405020304" pitchFamily="18" charset="0"/>
                        </a:rPr>
                        <m:t>)</m:t>
                      </m:r>
                    </m:oMath>
                  </m:oMathPara>
                </a14:m>
                <a:endParaRPr lang="en-US">
                  <a:latin typeface="Times New Roman" panose="02020603050405020304" pitchFamily="18" charset="0"/>
                  <a:cs typeface="Times New Roman" panose="02020603050405020304" pitchFamily="18" charset="0"/>
                </a:endParaRPr>
              </a:p>
              <a:p>
                <a:pPr marL="0" indent="0">
                  <a:buNone/>
                </a:pPr>
                <a:r>
                  <a:rPr lang="en-US">
                    <a:latin typeface="Times New Roman" panose="02020603050405020304" pitchFamily="18" charset="0"/>
                    <a:cs typeface="Times New Roman" panose="02020603050405020304" pitchFamily="18" charset="0"/>
                  </a:rPr>
                  <a:t>Vậy ta được diện tích hình thang cân bằng 875 m</a:t>
                </a:r>
                <a:r>
                  <a:rPr lang="en-US" baseline="30000">
                    <a:latin typeface="Times New Roman" panose="02020603050405020304" pitchFamily="18" charset="0"/>
                    <a:cs typeface="Times New Roman" panose="02020603050405020304" pitchFamily="18" charset="0"/>
                  </a:rPr>
                  <a:t>2</a:t>
                </a:r>
                <a:r>
                  <a:rPr lang="en-US">
                    <a:latin typeface="Times New Roman" panose="02020603050405020304" pitchFamily="18" charset="0"/>
                    <a:cs typeface="Times New Roman" panose="02020603050405020304" pitchFamily="18" charset="0"/>
                  </a:rPr>
                  <a:t>. Từ đó ta chọn đáp án (C).</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62149" y="3356109"/>
                <a:ext cx="10541725" cy="3043645"/>
              </a:xfrm>
              <a:blipFill>
                <a:blip r:embed="rId2"/>
                <a:stretch>
                  <a:fillRect l="-1156" t="-3607" r="-578"/>
                </a:stretch>
              </a:blipFill>
            </p:spPr>
            <p:txBody>
              <a:bodyPr/>
              <a:lstStyle/>
              <a:p>
                <a:r>
                  <a:rPr lang="en-US">
                    <a:noFill/>
                  </a:rPr>
                  <a:t> </a:t>
                </a:r>
              </a:p>
            </p:txBody>
          </p:sp>
        </mc:Fallback>
      </mc:AlternateContent>
      <p:sp>
        <p:nvSpPr>
          <p:cNvPr id="7" name="Trapezoid 6"/>
          <p:cNvSpPr/>
          <p:nvPr/>
        </p:nvSpPr>
        <p:spPr>
          <a:xfrm>
            <a:off x="4652555" y="1195252"/>
            <a:ext cx="2886891" cy="1554480"/>
          </a:xfrm>
          <a:prstGeom prst="trapezoid">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0"/>
            <a:endCxn id="7" idx="2"/>
          </p:cNvCxnSpPr>
          <p:nvPr/>
        </p:nvCxnSpPr>
        <p:spPr>
          <a:xfrm>
            <a:off x="6096000" y="1195252"/>
            <a:ext cx="0" cy="1554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715773" y="853525"/>
            <a:ext cx="655949" cy="369332"/>
          </a:xfrm>
          <a:prstGeom prst="rect">
            <a:avLst/>
          </a:prstGeom>
          <a:noFill/>
        </p:spPr>
        <p:txBody>
          <a:bodyPr wrap="none" rtlCol="0">
            <a:spAutoFit/>
          </a:bodyPr>
          <a:lstStyle/>
          <a:p>
            <a:r>
              <a:rPr lang="en-US"/>
              <a:t>30 m</a:t>
            </a:r>
          </a:p>
        </p:txBody>
      </p:sp>
      <p:sp>
        <p:nvSpPr>
          <p:cNvPr id="14" name="TextBox 13"/>
          <p:cNvSpPr txBox="1"/>
          <p:nvPr/>
        </p:nvSpPr>
        <p:spPr>
          <a:xfrm>
            <a:off x="5768025" y="2818312"/>
            <a:ext cx="655949" cy="369332"/>
          </a:xfrm>
          <a:prstGeom prst="rect">
            <a:avLst/>
          </a:prstGeom>
          <a:noFill/>
        </p:spPr>
        <p:txBody>
          <a:bodyPr wrap="none" rtlCol="0">
            <a:spAutoFit/>
          </a:bodyPr>
          <a:lstStyle/>
          <a:p>
            <a:r>
              <a:rPr lang="en-US"/>
              <a:t>40 m</a:t>
            </a:r>
          </a:p>
        </p:txBody>
      </p:sp>
      <p:sp>
        <p:nvSpPr>
          <p:cNvPr id="15" name="TextBox 14"/>
          <p:cNvSpPr txBox="1"/>
          <p:nvPr/>
        </p:nvSpPr>
        <p:spPr>
          <a:xfrm>
            <a:off x="6095999" y="1801628"/>
            <a:ext cx="655949" cy="369332"/>
          </a:xfrm>
          <a:prstGeom prst="rect">
            <a:avLst/>
          </a:prstGeom>
          <a:noFill/>
        </p:spPr>
        <p:txBody>
          <a:bodyPr wrap="none" rtlCol="0">
            <a:spAutoFit/>
          </a:bodyPr>
          <a:lstStyle/>
          <a:p>
            <a:r>
              <a:rPr lang="en-US"/>
              <a:t>25 m</a:t>
            </a:r>
          </a:p>
        </p:txBody>
      </p:sp>
    </p:spTree>
    <p:extLst>
      <p:ext uri="{BB962C8B-B14F-4D97-AF65-F5344CB8AC3E}">
        <p14:creationId xmlns:p14="http://schemas.microsoft.com/office/powerpoint/2010/main" val="1498050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down)">
                                      <p:cBhvr>
                                        <p:cTn id="10" dur="500"/>
                                        <p:tgtEl>
                                          <p:spTgt spid="12"/>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down)">
                                      <p:cBhvr>
                                        <p:cTn id="13" dur="500"/>
                                        <p:tgtEl>
                                          <p:spTgt spid="13"/>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barn(inVertical)">
                                      <p:cBhvr>
                                        <p:cTn id="24" dur="5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barn(inVertical)">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barn(inVertical)">
                                      <p:cBhvr>
                                        <p:cTn id="3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9953" y="286750"/>
            <a:ext cx="7886700" cy="9019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II. CÂU HỎI TRẮC NGHIỆM</a:t>
            </a:r>
          </a:p>
        </p:txBody>
      </p:sp>
      <p:sp>
        <p:nvSpPr>
          <p:cNvPr id="3" name="Content Placeholder 2"/>
          <p:cNvSpPr>
            <a:spLocks noGrp="1"/>
          </p:cNvSpPr>
          <p:nvPr>
            <p:ph idx="1"/>
          </p:nvPr>
        </p:nvSpPr>
        <p:spPr>
          <a:xfrm>
            <a:off x="705394" y="1867990"/>
            <a:ext cx="10789920" cy="2521131"/>
          </a:xfrm>
        </p:spPr>
        <p:txBody>
          <a:bodyPr/>
          <a:lstStyle/>
          <a:p>
            <a:pPr marL="0" indent="0" algn="just">
              <a:buClr>
                <a:schemeClr val="accent1"/>
              </a:buClr>
              <a:buNone/>
            </a:pPr>
            <a:r>
              <a:rPr lang="vi-VN" dirty="0" smtClean="0">
                <a:latin typeface="Times New Roman" panose="02020603050405020304" pitchFamily="18" charset="0"/>
                <a:cs typeface="Times New Roman" panose="02020603050405020304" pitchFamily="18" charset="0"/>
              </a:rPr>
              <a:t>2. </a:t>
            </a:r>
            <a:r>
              <a:rPr lang="en-US" dirty="0" err="1" smtClean="0">
                <a:latin typeface="Times New Roman" panose="02020603050405020304" pitchFamily="18" charset="0"/>
                <a:cs typeface="Times New Roman" panose="02020603050405020304" pitchFamily="18" charset="0"/>
              </a:rPr>
              <a:t>Hình</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lượt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70 </a:t>
            </a:r>
            <a:r>
              <a:rPr lang="en-US" dirty="0" err="1">
                <a:latin typeface="Times New Roman" panose="02020603050405020304" pitchFamily="18" charset="0"/>
                <a:cs typeface="Times New Roman" panose="02020603050405020304" pitchFamily="18" charset="0"/>
              </a:rPr>
              <a:t>dm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50 </a:t>
            </a:r>
            <a:r>
              <a:rPr lang="en-US" dirty="0" err="1">
                <a:latin typeface="Times New Roman" panose="02020603050405020304" pitchFamily="18" charset="0"/>
                <a:cs typeface="Times New Roman" panose="02020603050405020304" pitchFamily="18" charset="0"/>
              </a:rPr>
              <a:t>dm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a:t>
            </a:r>
          </a:p>
          <a:p>
            <a:pPr marL="0" indent="0">
              <a:buClr>
                <a:schemeClr val="accent1"/>
              </a:buClr>
              <a:buNone/>
            </a:pPr>
            <a:r>
              <a:rPr lang="en-US" dirty="0">
                <a:latin typeface="Times New Roman" panose="02020603050405020304" pitchFamily="18" charset="0"/>
                <a:cs typeface="Times New Roman" panose="02020603050405020304" pitchFamily="18" charset="0"/>
              </a:rPr>
              <a:t>	(A) 35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(B) 3500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a:t>
            </a:r>
          </a:p>
          <a:p>
            <a:pPr marL="0" indent="0">
              <a:buClr>
                <a:schemeClr val="accent1"/>
              </a:buClr>
              <a:buNone/>
            </a:pPr>
            <a:r>
              <a:rPr lang="en-US" dirty="0">
                <a:latin typeface="Times New Roman" panose="02020603050405020304" pitchFamily="18" charset="0"/>
                <a:cs typeface="Times New Roman" panose="02020603050405020304" pitchFamily="18" charset="0"/>
              </a:rPr>
              <a:t>	(C) 17,5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(D) 350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4294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60624"/>
            <a:ext cx="7886700" cy="588463"/>
          </a:xfrm>
        </p:spPr>
        <p:txBody>
          <a:bodyPr>
            <a:normAutofit fontScale="90000"/>
          </a:bodyPr>
          <a:lstStyle/>
          <a:p>
            <a:pPr algn="ctr"/>
            <a:r>
              <a:rPr lang="en-US" sz="4000" b="1" i="1">
                <a:latin typeface="Times New Roman" panose="02020603050405020304" pitchFamily="18" charset="0"/>
                <a:cs typeface="Times New Roman" panose="02020603050405020304" pitchFamily="18" charset="0"/>
              </a:rPr>
              <a:t>Giải</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6023" y="3106615"/>
                <a:ext cx="10528663" cy="3516254"/>
              </a:xfrm>
            </p:spPr>
            <p:txBody>
              <a:bodyPr>
                <a:normAutofit/>
              </a:bodyPr>
              <a:lstStyle/>
              <a:p>
                <a:pPr marL="0" indent="0">
                  <a:buNone/>
                </a:pPr>
                <a:r>
                  <a:rPr lang="en-US">
                    <a:latin typeface="Times New Roman" panose="02020603050405020304" pitchFamily="18" charset="0"/>
                    <a:cs typeface="Times New Roman" panose="02020603050405020304" pitchFamily="18" charset="0"/>
                  </a:rPr>
                  <a:t>Vì đáp án có đơn vị là mét vuông nên ta sẽ đổi đơn vị cho đường cao và cạnh của hình bình hành trên:</a:t>
                </a:r>
              </a:p>
              <a:p>
                <a:pPr marL="0" indent="0" algn="ctr">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cs typeface="Times New Roman" panose="02020603050405020304" pitchFamily="18" charset="0"/>
                        </a:rPr>
                        <m:t>h</m:t>
                      </m:r>
                      <m:r>
                        <a:rPr lang="en-US" b="0" i="1" smtClean="0">
                          <a:latin typeface="Cambria Math" panose="02040503050406030204" pitchFamily="18" charset="0"/>
                          <a:cs typeface="Times New Roman" panose="02020603050405020304" pitchFamily="18" charset="0"/>
                        </a:rPr>
                        <m:t>=50 </m:t>
                      </m:r>
                      <m:r>
                        <a:rPr lang="en-US" b="0" i="1" smtClean="0">
                          <a:latin typeface="Cambria Math" panose="02040503050406030204" pitchFamily="18" charset="0"/>
                          <a:cs typeface="Times New Roman" panose="02020603050405020304" pitchFamily="18" charset="0"/>
                        </a:rPr>
                        <m:t>𝑑𝑚</m:t>
                      </m:r>
                      <m:r>
                        <a:rPr lang="en-US" b="0" i="1" smtClean="0">
                          <a:latin typeface="Cambria Math" panose="02040503050406030204" pitchFamily="18" charset="0"/>
                          <a:cs typeface="Times New Roman" panose="02020603050405020304" pitchFamily="18" charset="0"/>
                        </a:rPr>
                        <m:t>=5 </m:t>
                      </m:r>
                      <m:r>
                        <a:rPr lang="en-US" b="0" i="1" smtClean="0">
                          <a:latin typeface="Cambria Math" panose="02040503050406030204" pitchFamily="18" charset="0"/>
                          <a:cs typeface="Times New Roman" panose="02020603050405020304" pitchFamily="18" charset="0"/>
                        </a:rPr>
                        <m:t>𝑚</m:t>
                      </m:r>
                    </m:oMath>
                  </m:oMathPara>
                </a14:m>
                <a:endParaRPr lang="en-US">
                  <a:latin typeface="Times New Roman" panose="02020603050405020304" pitchFamily="18" charset="0"/>
                  <a:cs typeface="Times New Roman" panose="02020603050405020304" pitchFamily="18" charset="0"/>
                </a:endParaRPr>
              </a:p>
              <a:p>
                <a:pPr marL="0" indent="0" algn="ctr">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cs typeface="Times New Roman" panose="02020603050405020304" pitchFamily="18" charset="0"/>
                        </a:rPr>
                        <m:t>𝑎</m:t>
                      </m:r>
                      <m:r>
                        <a:rPr lang="en-US" b="0" i="1" smtClean="0">
                          <a:latin typeface="Cambria Math" panose="02040503050406030204" pitchFamily="18" charset="0"/>
                          <a:cs typeface="Times New Roman" panose="02020603050405020304" pitchFamily="18" charset="0"/>
                        </a:rPr>
                        <m:t>=70 </m:t>
                      </m:r>
                      <m:r>
                        <a:rPr lang="en-US" b="0" i="1" smtClean="0">
                          <a:latin typeface="Cambria Math" panose="02040503050406030204" pitchFamily="18" charset="0"/>
                          <a:cs typeface="Times New Roman" panose="02020603050405020304" pitchFamily="18" charset="0"/>
                        </a:rPr>
                        <m:t>𝑑𝑚</m:t>
                      </m:r>
                      <m:r>
                        <a:rPr lang="en-US" b="0" i="1" smtClean="0">
                          <a:latin typeface="Cambria Math" panose="02040503050406030204" pitchFamily="18" charset="0"/>
                          <a:cs typeface="Times New Roman" panose="02020603050405020304" pitchFamily="18" charset="0"/>
                        </a:rPr>
                        <m:t>=7 </m:t>
                      </m:r>
                      <m:r>
                        <a:rPr lang="en-US" b="0" i="1" smtClean="0">
                          <a:latin typeface="Cambria Math" panose="02040503050406030204" pitchFamily="18" charset="0"/>
                          <a:cs typeface="Times New Roman" panose="02020603050405020304" pitchFamily="18" charset="0"/>
                        </a:rPr>
                        <m:t>𝑚</m:t>
                      </m:r>
                    </m:oMath>
                  </m:oMathPara>
                </a14:m>
                <a:endParaRPr lang="en-US">
                  <a:latin typeface="Times New Roman" panose="02020603050405020304" pitchFamily="18" charset="0"/>
                  <a:cs typeface="Times New Roman" panose="02020603050405020304" pitchFamily="18" charset="0"/>
                </a:endParaRPr>
              </a:p>
              <a:p>
                <a:pPr marL="0" indent="0">
                  <a:buNone/>
                </a:pPr>
                <a:r>
                  <a:rPr lang="en-US">
                    <a:latin typeface="Times New Roman" panose="02020603050405020304" pitchFamily="18" charset="0"/>
                    <a:cs typeface="Times New Roman" panose="02020603050405020304" pitchFamily="18" charset="0"/>
                  </a:rPr>
                  <a:t>Công thức tính diện tích hình thang cân là:</a:t>
                </a:r>
              </a:p>
              <a:p>
                <a:pPr marL="0" indent="0" algn="ctr">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cs typeface="Times New Roman" panose="02020603050405020304" pitchFamily="18" charset="0"/>
                        </a:rPr>
                        <m:t>𝑆</m:t>
                      </m:r>
                      <m:r>
                        <a:rPr lang="en-US" b="0" i="1"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h</m:t>
                      </m:r>
                      <m:r>
                        <a:rPr lang="en-US" b="0" i="0" smtClean="0">
                          <a:latin typeface="Cambria Math" panose="02040503050406030204" pitchFamily="18" charset="0"/>
                          <a:cs typeface="Times New Roman" panose="02020603050405020304" pitchFamily="18" charset="0"/>
                        </a:rPr>
                        <m:t>.</m:t>
                      </m:r>
                      <m:r>
                        <m:rPr>
                          <m:sty m:val="p"/>
                        </m:rPr>
                        <a:rPr lang="en-US" b="0" i="0" smtClean="0">
                          <a:latin typeface="Cambria Math" panose="02040503050406030204" pitchFamily="18" charset="0"/>
                          <a:cs typeface="Times New Roman" panose="02020603050405020304" pitchFamily="18" charset="0"/>
                        </a:rPr>
                        <m:t>a</m:t>
                      </m:r>
                      <m:r>
                        <a:rPr lang="en-US" b="0" i="0" smtClean="0">
                          <a:latin typeface="Cambria Math" panose="02040503050406030204" pitchFamily="18" charset="0"/>
                          <a:cs typeface="Times New Roman" panose="02020603050405020304" pitchFamily="18" charset="0"/>
                        </a:rPr>
                        <m:t>=</m:t>
                      </m:r>
                      <m:r>
                        <a:rPr lang="en-US" b="0" i="1" smtClean="0">
                          <a:latin typeface="Cambria Math" panose="02040503050406030204" pitchFamily="18" charset="0"/>
                          <a:cs typeface="Times New Roman" panose="02020603050405020304" pitchFamily="18" charset="0"/>
                        </a:rPr>
                        <m:t>5.7</m:t>
                      </m:r>
                      <m:r>
                        <a:rPr lang="en-US" b="0" i="1" smtClean="0">
                          <a:latin typeface="Cambria Math" panose="02040503050406030204" pitchFamily="18" charset="0"/>
                          <a:ea typeface="Cambria Math" panose="02040503050406030204" pitchFamily="18" charset="0"/>
                          <a:cs typeface="Times New Roman" panose="02020603050405020304" pitchFamily="18" charset="0"/>
                        </a:rPr>
                        <m:t>=35(</m:t>
                      </m:r>
                      <m:sSup>
                        <m:sSupPr>
                          <m:ctrlPr>
                            <a:rPr lang="en-US" b="0" i="1" smtClean="0">
                              <a:latin typeface="Cambria Math" panose="02040503050406030204" pitchFamily="18" charset="0"/>
                              <a:ea typeface="Cambria Math" panose="02040503050406030204" pitchFamily="18" charset="0"/>
                              <a:cs typeface="Times New Roman" panose="02020603050405020304" pitchFamily="18" charset="0"/>
                            </a:rPr>
                          </m:ctrlPr>
                        </m:sSupPr>
                        <m:e>
                          <m:r>
                            <a:rPr lang="en-US" b="0" i="1" smtClean="0">
                              <a:latin typeface="Cambria Math" panose="02040503050406030204" pitchFamily="18" charset="0"/>
                              <a:ea typeface="Cambria Math" panose="02040503050406030204" pitchFamily="18" charset="0"/>
                              <a:cs typeface="Times New Roman" panose="02020603050405020304" pitchFamily="18" charset="0"/>
                            </a:rPr>
                            <m:t>𝑚</m:t>
                          </m:r>
                        </m:e>
                        <m:sup>
                          <m:r>
                            <a:rPr lang="en-US" b="0" i="1" smtClean="0">
                              <a:latin typeface="Cambria Math" panose="02040503050406030204" pitchFamily="18" charset="0"/>
                              <a:ea typeface="Cambria Math" panose="02040503050406030204" pitchFamily="18" charset="0"/>
                              <a:cs typeface="Times New Roman" panose="02020603050405020304" pitchFamily="18" charset="0"/>
                            </a:rPr>
                            <m:t>2</m:t>
                          </m:r>
                        </m:sup>
                      </m:sSup>
                      <m:r>
                        <a:rPr lang="en-US" b="0" i="1" smtClean="0">
                          <a:latin typeface="Cambria Math" panose="02040503050406030204" pitchFamily="18" charset="0"/>
                          <a:ea typeface="Cambria Math" panose="02040503050406030204" pitchFamily="18" charset="0"/>
                          <a:cs typeface="Times New Roman" panose="02020603050405020304" pitchFamily="18" charset="0"/>
                        </a:rPr>
                        <m:t>)</m:t>
                      </m:r>
                    </m:oMath>
                  </m:oMathPara>
                </a14:m>
                <a:endParaRPr lang="en-US">
                  <a:latin typeface="Times New Roman" panose="02020603050405020304" pitchFamily="18" charset="0"/>
                  <a:cs typeface="Times New Roman" panose="02020603050405020304" pitchFamily="18" charset="0"/>
                </a:endParaRPr>
              </a:p>
              <a:p>
                <a:pPr marL="0" indent="0">
                  <a:buNone/>
                </a:pPr>
                <a:r>
                  <a:rPr lang="en-US">
                    <a:latin typeface="Times New Roman" panose="02020603050405020304" pitchFamily="18" charset="0"/>
                    <a:cs typeface="Times New Roman" panose="02020603050405020304" pitchFamily="18" charset="0"/>
                  </a:rPr>
                  <a:t>Vậy ta được diện tích hình bình hành bằng 35 m</a:t>
                </a:r>
                <a:r>
                  <a:rPr lang="en-US" baseline="30000">
                    <a:latin typeface="Times New Roman" panose="02020603050405020304" pitchFamily="18" charset="0"/>
                    <a:cs typeface="Times New Roman" panose="02020603050405020304" pitchFamily="18" charset="0"/>
                  </a:rPr>
                  <a:t>2</a:t>
                </a:r>
                <a:r>
                  <a:rPr lang="en-US">
                    <a:latin typeface="Times New Roman" panose="02020603050405020304" pitchFamily="18" charset="0"/>
                    <a:cs typeface="Times New Roman" panose="02020603050405020304" pitchFamily="18" charset="0"/>
                  </a:rPr>
                  <a:t>. Từ đó ta chọn đáp án (A).</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6023" y="3106615"/>
                <a:ext cx="10528663" cy="3516254"/>
              </a:xfrm>
              <a:blipFill>
                <a:blip r:embed="rId2"/>
                <a:stretch>
                  <a:fillRect l="-1158" t="-3125" r="-926" b="-2257"/>
                </a:stretch>
              </a:blipFill>
            </p:spPr>
            <p:txBody>
              <a:bodyPr/>
              <a:lstStyle/>
              <a:p>
                <a:r>
                  <a:rPr lang="en-US">
                    <a:noFill/>
                  </a:rPr>
                  <a:t> </a:t>
                </a:r>
              </a:p>
            </p:txBody>
          </p:sp>
        </mc:Fallback>
      </mc:AlternateContent>
      <p:sp>
        <p:nvSpPr>
          <p:cNvPr id="14" name="TextBox 13"/>
          <p:cNvSpPr txBox="1"/>
          <p:nvPr/>
        </p:nvSpPr>
        <p:spPr>
          <a:xfrm>
            <a:off x="5583013" y="2603975"/>
            <a:ext cx="777777" cy="369332"/>
          </a:xfrm>
          <a:prstGeom prst="rect">
            <a:avLst/>
          </a:prstGeom>
          <a:noFill/>
        </p:spPr>
        <p:txBody>
          <a:bodyPr wrap="none" rtlCol="0">
            <a:spAutoFit/>
          </a:bodyPr>
          <a:lstStyle/>
          <a:p>
            <a:r>
              <a:rPr lang="en-US"/>
              <a:t>70 dm</a:t>
            </a:r>
          </a:p>
        </p:txBody>
      </p:sp>
      <p:sp>
        <p:nvSpPr>
          <p:cNvPr id="15" name="TextBox 14"/>
          <p:cNvSpPr txBox="1"/>
          <p:nvPr/>
        </p:nvSpPr>
        <p:spPr>
          <a:xfrm>
            <a:off x="5971902" y="1541864"/>
            <a:ext cx="777777" cy="369332"/>
          </a:xfrm>
          <a:prstGeom prst="rect">
            <a:avLst/>
          </a:prstGeom>
          <a:noFill/>
        </p:spPr>
        <p:txBody>
          <a:bodyPr wrap="none" rtlCol="0">
            <a:spAutoFit/>
          </a:bodyPr>
          <a:lstStyle/>
          <a:p>
            <a:r>
              <a:rPr lang="en-US"/>
              <a:t>50 dm</a:t>
            </a:r>
          </a:p>
        </p:txBody>
      </p:sp>
      <p:sp>
        <p:nvSpPr>
          <p:cNvPr id="4" name="Parallelogram 3"/>
          <p:cNvSpPr/>
          <p:nvPr/>
        </p:nvSpPr>
        <p:spPr>
          <a:xfrm>
            <a:off x="4228010" y="890509"/>
            <a:ext cx="3487783" cy="1672045"/>
          </a:xfrm>
          <a:prstGeom prst="parallelogram">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a:stCxn id="4" idx="0"/>
            <a:endCxn id="4" idx="4"/>
          </p:cNvCxnSpPr>
          <p:nvPr/>
        </p:nvCxnSpPr>
        <p:spPr>
          <a:xfrm>
            <a:off x="5971901" y="890509"/>
            <a:ext cx="0" cy="16720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59538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down)">
                                      <p:cBhvr>
                                        <p:cTn id="10" dur="500"/>
                                        <p:tgtEl>
                                          <p:spTgt spid="1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par>
                                <p:cTn id="14" presetID="22" presetClass="entr" presetSubtype="4"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barn(inVertical)">
                                      <p:cBhvr>
                                        <p:cTn id="21" dur="5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barn(inVertical)">
                                      <p:cBhvr>
                                        <p:cTn id="26" dur="5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barn(inVertical)">
                                      <p:cBhvr>
                                        <p:cTn id="31" dur="5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barn(inVertical)">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barn(inVertical)">
                                      <p:cBhvr>
                                        <p:cTn id="41" dur="500"/>
                                        <p:tgtEl>
                                          <p:spTgt spid="3">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barn(inVertical)">
                                      <p:cBhvr>
                                        <p:cTn id="4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4" grpId="0"/>
      <p:bldP spid="15"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9953" y="286750"/>
            <a:ext cx="7886700" cy="9019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III. BÀI TẬP TỰ LUẬN</a:t>
            </a:r>
          </a:p>
        </p:txBody>
      </p:sp>
      <p:sp>
        <p:nvSpPr>
          <p:cNvPr id="3" name="Content Placeholder 2"/>
          <p:cNvSpPr>
            <a:spLocks noGrp="1"/>
          </p:cNvSpPr>
          <p:nvPr>
            <p:ph idx="1"/>
          </p:nvPr>
        </p:nvSpPr>
        <p:spPr>
          <a:xfrm>
            <a:off x="901337" y="1293223"/>
            <a:ext cx="10541726" cy="2991394"/>
          </a:xfrm>
        </p:spPr>
        <p:txBody>
          <a:bodyPr>
            <a:normAutofit/>
          </a:bodyPr>
          <a:lstStyle/>
          <a:p>
            <a:pPr marL="0" indent="0" algn="just">
              <a:buClr>
                <a:schemeClr val="accent1"/>
              </a:buClr>
              <a:buNone/>
            </a:pPr>
            <a:r>
              <a:rPr lang="en-US" b="1" dirty="0" err="1">
                <a:solidFill>
                  <a:srgbClr val="FF0000"/>
                </a:solidFill>
                <a:latin typeface="Times New Roman" panose="02020603050405020304" pitchFamily="18" charset="0"/>
                <a:cs typeface="Times New Roman" panose="02020603050405020304" pitchFamily="18" charset="0"/>
              </a:rPr>
              <a:t>Bài</a:t>
            </a:r>
            <a:r>
              <a:rPr lang="en-US" b="1" dirty="0">
                <a:solidFill>
                  <a:srgbClr val="FF0000"/>
                </a:solidFill>
                <a:latin typeface="Times New Roman" panose="02020603050405020304" pitchFamily="18" charset="0"/>
                <a:cs typeface="Times New Roman" panose="02020603050405020304" pitchFamily="18" charset="0"/>
              </a:rPr>
              <a:t> 1 (SGK/93)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đây</a:t>
            </a:r>
            <a:r>
              <a:rPr lang="en-US" dirty="0">
                <a:latin typeface="Times New Roman" panose="02020603050405020304" pitchFamily="18" charset="0"/>
                <a:cs typeface="Times New Roman" panose="02020603050405020304" pitchFamily="18" charset="0"/>
              </a:rPr>
              <a:t>:</a:t>
            </a:r>
          </a:p>
          <a:p>
            <a:pPr marL="971550" lvl="1" indent="-514350" algn="just">
              <a:buClr>
                <a:schemeClr val="accent1"/>
              </a:buClr>
              <a:buFont typeface="+mj-lt"/>
              <a:buAutoNum type="alphaLcParenR"/>
            </a:pPr>
            <a:r>
              <a:rPr lang="en-US" dirty="0">
                <a:latin typeface="Times New Roman" panose="02020603050405020304" pitchFamily="18" charset="0"/>
                <a:cs typeface="Times New Roman" panose="02020603050405020304" pitchFamily="18" charset="0"/>
              </a:rPr>
              <a:t>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5 cm.</a:t>
            </a:r>
          </a:p>
          <a:p>
            <a:pPr marL="971550" lvl="1" indent="-514350" algn="just">
              <a:buClr>
                <a:schemeClr val="accent1"/>
              </a:buClr>
              <a:buFont typeface="+mj-lt"/>
              <a:buAutoNum type="alphaLcParenR"/>
            </a:pP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5 cm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rộng</a:t>
            </a:r>
            <a:r>
              <a:rPr lang="en-US" dirty="0">
                <a:latin typeface="Times New Roman" panose="02020603050405020304" pitchFamily="18" charset="0"/>
                <a:cs typeface="Times New Roman" panose="02020603050405020304" pitchFamily="18" charset="0"/>
              </a:rPr>
              <a:t> 3 cm.</a:t>
            </a:r>
          </a:p>
          <a:p>
            <a:pPr marL="971550" lvl="1" indent="-514350" algn="just">
              <a:buClr>
                <a:schemeClr val="accent1"/>
              </a:buClr>
              <a:buFont typeface="+mj-lt"/>
              <a:buAutoNum type="alphaLcParenR"/>
            </a:pP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3 cm.</a:t>
            </a:r>
          </a:p>
          <a:p>
            <a:pPr marL="971550" lvl="1" indent="-514350" algn="just">
              <a:buClr>
                <a:schemeClr val="accent1"/>
              </a:buClr>
              <a:buFont typeface="+mj-lt"/>
              <a:buAutoNum type="alphaLcParenR"/>
            </a:pP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6 cm, 8 cm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4 cm.</a:t>
            </a:r>
          </a:p>
          <a:p>
            <a:pPr marL="971550" lvl="1" indent="-514350" algn="just">
              <a:buClr>
                <a:schemeClr val="accent1"/>
              </a:buClr>
              <a:buFont typeface="+mj-lt"/>
              <a:buAutoNum type="alphaLcParenR"/>
            </a:pP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5 cm. </a:t>
            </a:r>
          </a:p>
        </p:txBody>
      </p:sp>
    </p:spTree>
    <p:extLst>
      <p:ext uri="{BB962C8B-B14F-4D97-AF65-F5344CB8AC3E}">
        <p14:creationId xmlns:p14="http://schemas.microsoft.com/office/powerpoint/2010/main" val="36777782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60624"/>
            <a:ext cx="7886700" cy="588463"/>
          </a:xfrm>
        </p:spPr>
        <p:txBody>
          <a:bodyPr>
            <a:normAutofit fontScale="90000"/>
          </a:bodyPr>
          <a:lstStyle/>
          <a:p>
            <a:pPr algn="ctr"/>
            <a:r>
              <a:rPr lang="en-US" sz="4000" b="1" i="1">
                <a:latin typeface="Times New Roman" panose="02020603050405020304" pitchFamily="18" charset="0"/>
                <a:cs typeface="Times New Roman" panose="02020603050405020304" pitchFamily="18" charset="0"/>
              </a:rPr>
              <a:t>Giải</a:t>
            </a:r>
          </a:p>
        </p:txBody>
      </p:sp>
      <p:grpSp>
        <p:nvGrpSpPr>
          <p:cNvPr id="30" name="Group 29"/>
          <p:cNvGrpSpPr/>
          <p:nvPr/>
        </p:nvGrpSpPr>
        <p:grpSpPr>
          <a:xfrm>
            <a:off x="2152651" y="849086"/>
            <a:ext cx="1863809" cy="1976064"/>
            <a:chOff x="628650" y="849086"/>
            <a:chExt cx="1863809" cy="1976064"/>
          </a:xfrm>
        </p:grpSpPr>
        <p:sp>
          <p:nvSpPr>
            <p:cNvPr id="7" name="Isosceles Triangle 6"/>
            <p:cNvSpPr/>
            <p:nvPr/>
          </p:nvSpPr>
          <p:spPr>
            <a:xfrm>
              <a:off x="628650" y="849086"/>
              <a:ext cx="1863809" cy="1606732"/>
            </a:xfrm>
            <a:prstGeom prst="triangl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8" name="TextBox 7"/>
            <p:cNvSpPr txBox="1"/>
            <p:nvPr/>
          </p:nvSpPr>
          <p:spPr>
            <a:xfrm>
              <a:off x="1410788" y="2455818"/>
              <a:ext cx="927463" cy="369332"/>
            </a:xfrm>
            <a:prstGeom prst="rect">
              <a:avLst/>
            </a:prstGeom>
            <a:noFill/>
          </p:spPr>
          <p:txBody>
            <a:bodyPr wrap="square" rtlCol="0">
              <a:spAutoFit/>
            </a:bodyPr>
            <a:lstStyle/>
            <a:p>
              <a:r>
                <a:rPr lang="en-US">
                  <a:latin typeface="Times New Roman" panose="02020603050405020304" pitchFamily="18" charset="0"/>
                  <a:cs typeface="Times New Roman" panose="02020603050405020304" pitchFamily="18" charset="0"/>
                </a:rPr>
                <a:t>a)</a:t>
              </a:r>
            </a:p>
          </p:txBody>
        </p:sp>
        <p:sp>
          <p:nvSpPr>
            <p:cNvPr id="9" name="TextBox 8"/>
            <p:cNvSpPr txBox="1"/>
            <p:nvPr/>
          </p:nvSpPr>
          <p:spPr>
            <a:xfrm rot="18076022">
              <a:off x="653501" y="1252883"/>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5 cm</a:t>
              </a:r>
            </a:p>
          </p:txBody>
        </p:sp>
      </p:grpSp>
      <p:grpSp>
        <p:nvGrpSpPr>
          <p:cNvPr id="31" name="Group 30"/>
          <p:cNvGrpSpPr/>
          <p:nvPr/>
        </p:nvGrpSpPr>
        <p:grpSpPr>
          <a:xfrm>
            <a:off x="4985657" y="849086"/>
            <a:ext cx="2651760" cy="1976064"/>
            <a:chOff x="3461657" y="849086"/>
            <a:chExt cx="2651760" cy="1976064"/>
          </a:xfrm>
        </p:grpSpPr>
        <p:sp>
          <p:nvSpPr>
            <p:cNvPr id="11" name="TextBox 10"/>
            <p:cNvSpPr txBox="1"/>
            <p:nvPr/>
          </p:nvSpPr>
          <p:spPr>
            <a:xfrm>
              <a:off x="4663440" y="2455818"/>
              <a:ext cx="927463" cy="369332"/>
            </a:xfrm>
            <a:prstGeom prst="rect">
              <a:avLst/>
            </a:prstGeom>
            <a:noFill/>
          </p:spPr>
          <p:txBody>
            <a:bodyPr wrap="square" rtlCol="0">
              <a:spAutoFit/>
            </a:bodyPr>
            <a:lstStyle/>
            <a:p>
              <a:r>
                <a:rPr lang="en-US">
                  <a:latin typeface="Times New Roman" panose="02020603050405020304" pitchFamily="18" charset="0"/>
                  <a:cs typeface="Times New Roman" panose="02020603050405020304" pitchFamily="18" charset="0"/>
                </a:rPr>
                <a:t>b)</a:t>
              </a:r>
            </a:p>
          </p:txBody>
        </p:sp>
        <p:sp>
          <p:nvSpPr>
            <p:cNvPr id="10" name="Rectangle 9"/>
            <p:cNvSpPr/>
            <p:nvPr/>
          </p:nvSpPr>
          <p:spPr>
            <a:xfrm>
              <a:off x="3461657" y="849086"/>
              <a:ext cx="2651760" cy="1606732"/>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7" name="TextBox 16"/>
            <p:cNvSpPr txBox="1"/>
            <p:nvPr/>
          </p:nvSpPr>
          <p:spPr>
            <a:xfrm>
              <a:off x="5476704" y="1467786"/>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3 cm</a:t>
              </a:r>
            </a:p>
          </p:txBody>
        </p:sp>
        <p:sp>
          <p:nvSpPr>
            <p:cNvPr id="18" name="TextBox 17"/>
            <p:cNvSpPr txBox="1"/>
            <p:nvPr/>
          </p:nvSpPr>
          <p:spPr>
            <a:xfrm>
              <a:off x="4469180" y="1976921"/>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5 cm</a:t>
              </a:r>
            </a:p>
          </p:txBody>
        </p:sp>
      </p:grpSp>
      <p:grpSp>
        <p:nvGrpSpPr>
          <p:cNvPr id="33" name="Group 32"/>
          <p:cNvGrpSpPr/>
          <p:nvPr/>
        </p:nvGrpSpPr>
        <p:grpSpPr>
          <a:xfrm>
            <a:off x="2184222" y="3370395"/>
            <a:ext cx="1843682" cy="2188641"/>
            <a:chOff x="648777" y="3370217"/>
            <a:chExt cx="1843682" cy="2188641"/>
          </a:xfrm>
        </p:grpSpPr>
        <p:sp>
          <p:nvSpPr>
            <p:cNvPr id="12" name="TextBox 11"/>
            <p:cNvSpPr txBox="1"/>
            <p:nvPr/>
          </p:nvSpPr>
          <p:spPr>
            <a:xfrm>
              <a:off x="1410788" y="5189526"/>
              <a:ext cx="927463" cy="369332"/>
            </a:xfrm>
            <a:prstGeom prst="rect">
              <a:avLst/>
            </a:prstGeom>
            <a:noFill/>
          </p:spPr>
          <p:txBody>
            <a:bodyPr wrap="square" rtlCol="0">
              <a:spAutoFit/>
            </a:bodyPr>
            <a:lstStyle/>
            <a:p>
              <a:r>
                <a:rPr lang="en-US">
                  <a:latin typeface="Times New Roman" panose="02020603050405020304" pitchFamily="18" charset="0"/>
                  <a:cs typeface="Times New Roman" panose="02020603050405020304" pitchFamily="18" charset="0"/>
                </a:rPr>
                <a:t>c)</a:t>
              </a:r>
            </a:p>
          </p:txBody>
        </p:sp>
        <p:sp>
          <p:nvSpPr>
            <p:cNvPr id="19" name="Rectangle 18"/>
            <p:cNvSpPr/>
            <p:nvPr/>
          </p:nvSpPr>
          <p:spPr>
            <a:xfrm>
              <a:off x="648777" y="3370217"/>
              <a:ext cx="1843682" cy="1843682"/>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0" name="TextBox 19"/>
            <p:cNvSpPr txBox="1"/>
            <p:nvPr/>
          </p:nvSpPr>
          <p:spPr>
            <a:xfrm>
              <a:off x="1252261" y="3377803"/>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3 cm</a:t>
              </a:r>
            </a:p>
          </p:txBody>
        </p:sp>
        <p:sp>
          <p:nvSpPr>
            <p:cNvPr id="21" name="TextBox 20"/>
            <p:cNvSpPr txBox="1"/>
            <p:nvPr/>
          </p:nvSpPr>
          <p:spPr>
            <a:xfrm>
              <a:off x="1855746" y="4107392"/>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3 cm</a:t>
              </a:r>
            </a:p>
          </p:txBody>
        </p:sp>
      </p:grpSp>
      <p:grpSp>
        <p:nvGrpSpPr>
          <p:cNvPr id="34" name="Group 33"/>
          <p:cNvGrpSpPr/>
          <p:nvPr/>
        </p:nvGrpSpPr>
        <p:grpSpPr>
          <a:xfrm>
            <a:off x="4437954" y="3370395"/>
            <a:ext cx="2912080" cy="2212658"/>
            <a:chOff x="2913954" y="3370395"/>
            <a:chExt cx="2912080" cy="2212658"/>
          </a:xfrm>
        </p:grpSpPr>
        <p:sp>
          <p:nvSpPr>
            <p:cNvPr id="13" name="TextBox 12"/>
            <p:cNvSpPr txBox="1"/>
            <p:nvPr/>
          </p:nvSpPr>
          <p:spPr>
            <a:xfrm>
              <a:off x="4108268" y="5213721"/>
              <a:ext cx="927463" cy="369332"/>
            </a:xfrm>
            <a:prstGeom prst="rect">
              <a:avLst/>
            </a:prstGeom>
            <a:noFill/>
          </p:spPr>
          <p:txBody>
            <a:bodyPr wrap="square" rtlCol="0">
              <a:spAutoFit/>
            </a:bodyPr>
            <a:lstStyle/>
            <a:p>
              <a:r>
                <a:rPr lang="en-US">
                  <a:latin typeface="Times New Roman" panose="02020603050405020304" pitchFamily="18" charset="0"/>
                  <a:cs typeface="Times New Roman" panose="02020603050405020304" pitchFamily="18" charset="0"/>
                </a:rPr>
                <a:t>d)</a:t>
              </a:r>
            </a:p>
          </p:txBody>
        </p:sp>
        <p:sp>
          <p:nvSpPr>
            <p:cNvPr id="22" name="Parallelogram 21"/>
            <p:cNvSpPr/>
            <p:nvPr/>
          </p:nvSpPr>
          <p:spPr>
            <a:xfrm>
              <a:off x="3095943" y="3370395"/>
              <a:ext cx="2730091" cy="1843682"/>
            </a:xfrm>
            <a:prstGeom prst="parallelogram">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cxnSp>
          <p:nvCxnSpPr>
            <p:cNvPr id="24" name="Straight Connector 23"/>
            <p:cNvCxnSpPr>
              <a:stCxn id="22" idx="0"/>
              <a:endCxn id="22" idx="4"/>
            </p:cNvCxnSpPr>
            <p:nvPr/>
          </p:nvCxnSpPr>
          <p:spPr>
            <a:xfrm>
              <a:off x="4460989" y="3370395"/>
              <a:ext cx="0" cy="184368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522534" y="4792461"/>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8 cm</a:t>
              </a:r>
            </a:p>
          </p:txBody>
        </p:sp>
        <p:sp>
          <p:nvSpPr>
            <p:cNvPr id="26" name="TextBox 25"/>
            <p:cNvSpPr txBox="1"/>
            <p:nvPr/>
          </p:nvSpPr>
          <p:spPr>
            <a:xfrm rot="17176441">
              <a:off x="2780263" y="3934708"/>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6 cm</a:t>
              </a:r>
            </a:p>
          </p:txBody>
        </p:sp>
        <p:sp>
          <p:nvSpPr>
            <p:cNvPr id="27" name="TextBox 26"/>
            <p:cNvSpPr txBox="1"/>
            <p:nvPr/>
          </p:nvSpPr>
          <p:spPr>
            <a:xfrm>
              <a:off x="4572000" y="4107392"/>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4 cm</a:t>
              </a:r>
            </a:p>
          </p:txBody>
        </p:sp>
      </p:grpSp>
      <p:grpSp>
        <p:nvGrpSpPr>
          <p:cNvPr id="35" name="Group 34"/>
          <p:cNvGrpSpPr/>
          <p:nvPr/>
        </p:nvGrpSpPr>
        <p:grpSpPr>
          <a:xfrm>
            <a:off x="7515955" y="2215485"/>
            <a:ext cx="2749466" cy="2087699"/>
            <a:chOff x="6056349" y="2344273"/>
            <a:chExt cx="2749466" cy="2087699"/>
          </a:xfrm>
        </p:grpSpPr>
        <p:grpSp>
          <p:nvGrpSpPr>
            <p:cNvPr id="32" name="Group 31"/>
            <p:cNvGrpSpPr/>
            <p:nvPr/>
          </p:nvGrpSpPr>
          <p:grpSpPr>
            <a:xfrm>
              <a:off x="6056349" y="2346253"/>
              <a:ext cx="2749466" cy="2085719"/>
              <a:chOff x="6056349" y="2346253"/>
              <a:chExt cx="2749466" cy="2085719"/>
            </a:xfrm>
          </p:grpSpPr>
          <p:sp>
            <p:nvSpPr>
              <p:cNvPr id="16" name="TextBox 15"/>
              <p:cNvSpPr txBox="1"/>
              <p:nvPr/>
            </p:nvSpPr>
            <p:spPr>
              <a:xfrm>
                <a:off x="7270906" y="4062640"/>
                <a:ext cx="927463" cy="369332"/>
              </a:xfrm>
              <a:prstGeom prst="rect">
                <a:avLst/>
              </a:prstGeom>
              <a:noFill/>
            </p:spPr>
            <p:txBody>
              <a:bodyPr wrap="square" rtlCol="0">
                <a:spAutoFit/>
              </a:bodyPr>
              <a:lstStyle/>
              <a:p>
                <a:r>
                  <a:rPr lang="en-US">
                    <a:latin typeface="Times New Roman" panose="02020603050405020304" pitchFamily="18" charset="0"/>
                    <a:cs typeface="Times New Roman" panose="02020603050405020304" pitchFamily="18" charset="0"/>
                  </a:rPr>
                  <a:t>e)</a:t>
                </a:r>
              </a:p>
            </p:txBody>
          </p:sp>
          <p:sp>
            <p:nvSpPr>
              <p:cNvPr id="28" name="Diamond 27"/>
              <p:cNvSpPr/>
              <p:nvPr/>
            </p:nvSpPr>
            <p:spPr>
              <a:xfrm>
                <a:off x="6056349" y="2346253"/>
                <a:ext cx="2749466" cy="1636685"/>
              </a:xfrm>
              <a:prstGeom prst="diamond">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sp>
          <p:nvSpPr>
            <p:cNvPr id="29" name="TextBox 28"/>
            <p:cNvSpPr txBox="1"/>
            <p:nvPr/>
          </p:nvSpPr>
          <p:spPr>
            <a:xfrm rot="19733293">
              <a:off x="6349638" y="2344273"/>
              <a:ext cx="636713"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5 cm</a:t>
              </a:r>
            </a:p>
          </p:txBody>
        </p:sp>
      </p:grpSp>
    </p:spTree>
    <p:extLst>
      <p:ext uri="{BB962C8B-B14F-4D97-AF65-F5344CB8AC3E}">
        <p14:creationId xmlns:p14="http://schemas.microsoft.com/office/powerpoint/2010/main" val="14071528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1000"/>
                                        <p:tgtEl>
                                          <p:spTgt spid="30"/>
                                        </p:tgtEl>
                                      </p:cBhvr>
                                    </p:animEffect>
                                    <p:anim calcmode="lin" valueType="num">
                                      <p:cBhvr>
                                        <p:cTn id="8" dur="1000" fill="hold"/>
                                        <p:tgtEl>
                                          <p:spTgt spid="30"/>
                                        </p:tgtEl>
                                        <p:attrNameLst>
                                          <p:attrName>ppt_x</p:attrName>
                                        </p:attrNameLst>
                                      </p:cBhvr>
                                      <p:tavLst>
                                        <p:tav tm="0">
                                          <p:val>
                                            <p:strVal val="#ppt_x"/>
                                          </p:val>
                                        </p:tav>
                                        <p:tav tm="100000">
                                          <p:val>
                                            <p:strVal val="#ppt_x"/>
                                          </p:val>
                                        </p:tav>
                                      </p:tavLst>
                                    </p:anim>
                                    <p:anim calcmode="lin" valueType="num">
                                      <p:cBhvr>
                                        <p:cTn id="9"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1"/>
                                        </p:tgtEl>
                                        <p:attrNameLst>
                                          <p:attrName>style.visibility</p:attrName>
                                        </p:attrNameLst>
                                      </p:cBhvr>
                                      <p:to>
                                        <p:strVal val="visible"/>
                                      </p:to>
                                    </p:set>
                                    <p:animEffect transition="in" filter="fade">
                                      <p:cBhvr>
                                        <p:cTn id="14" dur="1000"/>
                                        <p:tgtEl>
                                          <p:spTgt spid="31"/>
                                        </p:tgtEl>
                                      </p:cBhvr>
                                    </p:animEffect>
                                    <p:anim calcmode="lin" valueType="num">
                                      <p:cBhvr>
                                        <p:cTn id="15" dur="1000" fill="hold"/>
                                        <p:tgtEl>
                                          <p:spTgt spid="31"/>
                                        </p:tgtEl>
                                        <p:attrNameLst>
                                          <p:attrName>ppt_x</p:attrName>
                                        </p:attrNameLst>
                                      </p:cBhvr>
                                      <p:tavLst>
                                        <p:tav tm="0">
                                          <p:val>
                                            <p:strVal val="#ppt_x"/>
                                          </p:val>
                                        </p:tav>
                                        <p:tav tm="100000">
                                          <p:val>
                                            <p:strVal val="#ppt_x"/>
                                          </p:val>
                                        </p:tav>
                                      </p:tavLst>
                                    </p:anim>
                                    <p:anim calcmode="lin" valueType="num">
                                      <p:cBhvr>
                                        <p:cTn id="1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fade">
                                      <p:cBhvr>
                                        <p:cTn id="21" dur="1000"/>
                                        <p:tgtEl>
                                          <p:spTgt spid="33"/>
                                        </p:tgtEl>
                                      </p:cBhvr>
                                    </p:animEffect>
                                    <p:anim calcmode="lin" valueType="num">
                                      <p:cBhvr>
                                        <p:cTn id="22" dur="1000" fill="hold"/>
                                        <p:tgtEl>
                                          <p:spTgt spid="33"/>
                                        </p:tgtEl>
                                        <p:attrNameLst>
                                          <p:attrName>ppt_x</p:attrName>
                                        </p:attrNameLst>
                                      </p:cBhvr>
                                      <p:tavLst>
                                        <p:tav tm="0">
                                          <p:val>
                                            <p:strVal val="#ppt_x"/>
                                          </p:val>
                                        </p:tav>
                                        <p:tav tm="100000">
                                          <p:val>
                                            <p:strVal val="#ppt_x"/>
                                          </p:val>
                                        </p:tav>
                                      </p:tavLst>
                                    </p:anim>
                                    <p:anim calcmode="lin" valueType="num">
                                      <p:cBhvr>
                                        <p:cTn id="23"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fade">
                                      <p:cBhvr>
                                        <p:cTn id="28" dur="1000"/>
                                        <p:tgtEl>
                                          <p:spTgt spid="34"/>
                                        </p:tgtEl>
                                      </p:cBhvr>
                                    </p:animEffect>
                                    <p:anim calcmode="lin" valueType="num">
                                      <p:cBhvr>
                                        <p:cTn id="29" dur="1000" fill="hold"/>
                                        <p:tgtEl>
                                          <p:spTgt spid="34"/>
                                        </p:tgtEl>
                                        <p:attrNameLst>
                                          <p:attrName>ppt_x</p:attrName>
                                        </p:attrNameLst>
                                      </p:cBhvr>
                                      <p:tavLst>
                                        <p:tav tm="0">
                                          <p:val>
                                            <p:strVal val="#ppt_x"/>
                                          </p:val>
                                        </p:tav>
                                        <p:tav tm="100000">
                                          <p:val>
                                            <p:strVal val="#ppt_x"/>
                                          </p:val>
                                        </p:tav>
                                      </p:tavLst>
                                    </p:anim>
                                    <p:anim calcmode="lin" valueType="num">
                                      <p:cBhvr>
                                        <p:cTn id="30"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5"/>
                                        </p:tgtEl>
                                        <p:attrNameLst>
                                          <p:attrName>style.visibility</p:attrName>
                                        </p:attrNameLst>
                                      </p:cBhvr>
                                      <p:to>
                                        <p:strVal val="visible"/>
                                      </p:to>
                                    </p:set>
                                    <p:animEffect transition="in" filter="fade">
                                      <p:cBhvr>
                                        <p:cTn id="35" dur="1000"/>
                                        <p:tgtEl>
                                          <p:spTgt spid="35"/>
                                        </p:tgtEl>
                                      </p:cBhvr>
                                    </p:animEffect>
                                    <p:anim calcmode="lin" valueType="num">
                                      <p:cBhvr>
                                        <p:cTn id="36" dur="1000" fill="hold"/>
                                        <p:tgtEl>
                                          <p:spTgt spid="35"/>
                                        </p:tgtEl>
                                        <p:attrNameLst>
                                          <p:attrName>ppt_x</p:attrName>
                                        </p:attrNameLst>
                                      </p:cBhvr>
                                      <p:tavLst>
                                        <p:tav tm="0">
                                          <p:val>
                                            <p:strVal val="#ppt_x"/>
                                          </p:val>
                                        </p:tav>
                                        <p:tav tm="100000">
                                          <p:val>
                                            <p:strVal val="#ppt_x"/>
                                          </p:val>
                                        </p:tav>
                                      </p:tavLst>
                                    </p:anim>
                                    <p:anim calcmode="lin" valueType="num">
                                      <p:cBhvr>
                                        <p:cTn id="37"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57150">
          <a:solidFill>
            <a:srgbClr val="92D050"/>
          </a:solidFill>
        </a:ln>
      </a:spPr>
      <a:bodyPr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ln>
          <a:noFill/>
        </a:ln>
      </a:spPr>
      <a:bodyPr vert="horz" lIns="91440" tIns="45720" rIns="91440" bIns="45720" rtlCol="0">
        <a:normAutofit/>
      </a:bodyPr>
      <a:lstStyle>
        <a:defPPr algn="just">
          <a:defRPr b="1">
            <a:solidFill>
              <a:srgbClr val="0000FF"/>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609</TotalTime>
  <Words>623</Words>
  <Application>Microsoft Office PowerPoint</Application>
  <PresentationFormat>Widescreen</PresentationFormat>
  <Paragraphs>85</Paragraphs>
  <Slides>17</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Arial</vt:lpstr>
      <vt:lpstr>Calibri</vt:lpstr>
      <vt:lpstr>Calibri Light</vt:lpstr>
      <vt:lpstr>Cambria Math</vt:lpstr>
      <vt:lpstr>Chu Van An</vt:lpstr>
      <vt:lpstr>Times New Roman</vt:lpstr>
      <vt:lpstr>Wingdings</vt:lpstr>
      <vt:lpstr>Office Theme</vt:lpstr>
      <vt:lpstr>Chủ đề Office</vt:lpstr>
      <vt:lpstr>BÀI GIẢNG MÔN TOÁN 6</vt:lpstr>
      <vt:lpstr>I. PHẦN KHỞI ĐỘNG</vt:lpstr>
      <vt:lpstr> PHẦN KHỞI ĐỘNG</vt:lpstr>
      <vt:lpstr>II. CÂU HỎI TRẮC NGHIỆM</vt:lpstr>
      <vt:lpstr>Giải</vt:lpstr>
      <vt:lpstr>II. CÂU HỎI TRẮC NGHIỆM</vt:lpstr>
      <vt:lpstr>Giải</vt:lpstr>
      <vt:lpstr>III. BÀI TẬP TỰ LUẬN</vt:lpstr>
      <vt:lpstr>Giải</vt:lpstr>
      <vt:lpstr>III. BÀI TẬP TỰ LUẬN</vt:lpstr>
      <vt:lpstr>PowerPoint Presentation</vt:lpstr>
      <vt:lpstr>III. BÀI TẬP TỰ LUẬN</vt:lpstr>
      <vt:lpstr>III. BÀI TẬP TỰ LUẬN</vt:lpstr>
      <vt:lpstr>III. BÀI TẬP TỰ LUẬN</vt:lpstr>
      <vt:lpstr>III. BÀI TẬP TỰ LUẬN</vt:lpstr>
      <vt:lpstr>Giải</vt:lpstr>
      <vt:lpstr>KẾT THÚC BÀI GIẢNG CHÚC CÁC EM HỌC TỐT!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GIẢNG MÔN TOÁN 6</dc:title>
  <dc:creator>DELL</dc:creator>
  <cp:lastModifiedBy>HP</cp:lastModifiedBy>
  <cp:revision>118</cp:revision>
  <dcterms:created xsi:type="dcterms:W3CDTF">2021-08-31T10:30:12Z</dcterms:created>
  <dcterms:modified xsi:type="dcterms:W3CDTF">2021-10-18T07:55:57Z</dcterms:modified>
</cp:coreProperties>
</file>