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4" r:id="rId4"/>
    <p:sldId id="257" r:id="rId5"/>
    <p:sldId id="281" r:id="rId6"/>
    <p:sldId id="265" r:id="rId7"/>
    <p:sldId id="282" r:id="rId8"/>
    <p:sldId id="283" r:id="rId9"/>
    <p:sldId id="284" r:id="rId10"/>
    <p:sldId id="285" r:id="rId11"/>
    <p:sldId id="292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00"/>
    <a:srgbClr val="0000FF"/>
    <a:srgbClr val="FFFF00"/>
    <a:srgbClr val="FF0000"/>
    <a:srgbClr val="0033CC"/>
    <a:srgbClr val="000000"/>
    <a:srgbClr val="0066FF"/>
    <a:srgbClr val="FF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25A94-59FE-451B-9DB6-FEB95CAE7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5513F-3A0F-4318-A844-6C22DC1D2B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36A35-FB32-4188-AFB0-441AAE869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0466F-4320-442E-9B38-7EA2FF86A1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36618-2ABE-4384-8CAC-FDB1C56021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0D92F-AB4A-49B9-8C04-C3D7A1084D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302AF-D2CC-4B91-AA88-B7770EE0C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21DA3-4A4D-4C36-A141-00FC421473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531A6B-D092-41AA-912B-0493FB91FF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CF6AB-7CD6-439B-B04F-02B524CD02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493A3-E18D-4162-8B09-1650C21E1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F680E-4045-490D-B5B0-6079BA8510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A587A48-D86B-47E1-896A-A7272BB3B0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pull dir="r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audio" Target="../media/audio3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4.xml"/><Relationship Id="rId1" Type="http://schemas.openxmlformats.org/officeDocument/2006/relationships/video" Target="NULL" TargetMode="Externa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95536" y="2935287"/>
            <a:ext cx="2438400" cy="8620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*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Nhạc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lí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1600" dirty="0"/>
              <a:t>		                                             </a:t>
            </a:r>
          </a:p>
        </p:txBody>
      </p:sp>
      <p:sp>
        <p:nvSpPr>
          <p:cNvPr id="4100" name="Text Box 4" descr="Purple mesh"/>
          <p:cNvSpPr txBox="1">
            <a:spLocks noChangeArrowheads="1"/>
          </p:cNvSpPr>
          <p:nvPr/>
        </p:nvSpPr>
        <p:spPr bwMode="auto">
          <a:xfrm>
            <a:off x="2411760" y="369093"/>
            <a:ext cx="3429000" cy="646113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9900CC"/>
            </a:extrusionClr>
          </a:sp3d>
        </p:spPr>
        <p:txBody>
          <a:bodyPr>
            <a:spAutoFit/>
            <a:flatTx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en-US" sz="5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3" name="WordArt 7"/>
          <p:cNvSpPr>
            <a:spLocks noChangeArrowheads="1" noChangeShapeType="1" noTextEdit="1"/>
          </p:cNvSpPr>
          <p:nvPr/>
        </p:nvSpPr>
        <p:spPr bwMode="auto">
          <a:xfrm>
            <a:off x="2286000" y="2976562"/>
            <a:ext cx="6324600" cy="16002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0"/>
                <a:gd name="adj2" fmla="val 551"/>
              </a:avLst>
            </a:prstTxWarp>
          </a:bodyPr>
          <a:lstStyle/>
          <a:p>
            <a:r>
              <a:rPr lang="en-US" sz="3200" kern="10" spc="-36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- </a:t>
            </a:r>
            <a:r>
              <a:rPr lang="en-US" sz="3200" kern="10" spc="-36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Cung</a:t>
            </a:r>
            <a:r>
              <a:rPr lang="en-US" sz="3200" kern="10" spc="-36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en-US" sz="3200" kern="10" spc="-36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và</a:t>
            </a:r>
            <a:r>
              <a:rPr lang="en-US" sz="3200" kern="10" spc="-36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en-US" sz="3200" kern="10" spc="-36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nửa</a:t>
            </a:r>
            <a:r>
              <a:rPr lang="en-US" sz="3200" kern="10" spc="-36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en-US" sz="3200" kern="10" spc="-360" dirty="0" err="1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cung</a:t>
            </a:r>
            <a:endParaRPr lang="en-US" sz="3200" kern="10" spc="-36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4104" name="WordArt 8"/>
          <p:cNvSpPr>
            <a:spLocks noChangeArrowheads="1" noChangeShapeType="1" noTextEdit="1"/>
          </p:cNvSpPr>
          <p:nvPr/>
        </p:nvSpPr>
        <p:spPr bwMode="auto">
          <a:xfrm>
            <a:off x="759172" y="2030412"/>
            <a:ext cx="7701260" cy="63658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0"/>
                <a:gd name="adj2" fmla="val 0"/>
              </a:avLst>
            </a:prstTxWarp>
          </a:bodyPr>
          <a:lstStyle/>
          <a:p>
            <a:pPr algn="ctr"/>
            <a:endParaRPr lang="en-US" sz="32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CC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32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6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  <p:bldP spid="4100" grpId="0" animBg="1"/>
      <p:bldP spid="4103" grpId="0" animBg="1"/>
      <p:bldP spid="410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350"/>
            <a:ext cx="9144000" cy="684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00063" y="1219200"/>
            <a:ext cx="493712" cy="3297238"/>
            <a:chOff x="-7" y="768"/>
            <a:chExt cx="311" cy="2077"/>
          </a:xfrm>
        </p:grpSpPr>
        <p:grpSp>
          <p:nvGrpSpPr>
            <p:cNvPr id="19500" name="Group 4"/>
            <p:cNvGrpSpPr>
              <a:grpSpLocks/>
            </p:cNvGrpSpPr>
            <p:nvPr/>
          </p:nvGrpSpPr>
          <p:grpSpPr bwMode="auto">
            <a:xfrm rot="5400000">
              <a:off x="-879" y="1752"/>
              <a:ext cx="2064" cy="96"/>
              <a:chOff x="0" y="1896"/>
              <a:chExt cx="5760" cy="120"/>
            </a:xfrm>
          </p:grpSpPr>
          <p:sp>
            <p:nvSpPr>
              <p:cNvPr id="19521" name="Rectangle 5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19522" name="Rectangle 6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19501" name="Group 7"/>
            <p:cNvGrpSpPr>
              <a:grpSpLocks/>
            </p:cNvGrpSpPr>
            <p:nvPr/>
          </p:nvGrpSpPr>
          <p:grpSpPr bwMode="auto">
            <a:xfrm rot="5400000">
              <a:off x="66" y="2608"/>
              <a:ext cx="173" cy="302"/>
              <a:chOff x="1872" y="1045"/>
              <a:chExt cx="2015" cy="3182"/>
            </a:xfrm>
          </p:grpSpPr>
          <p:sp>
            <p:nvSpPr>
              <p:cNvPr id="20488" name="AutoShape 8"/>
              <p:cNvSpPr>
                <a:spLocks noChangeArrowheads="1"/>
              </p:cNvSpPr>
              <p:nvPr/>
            </p:nvSpPr>
            <p:spPr bwMode="gray">
              <a:xfrm rot="16200000" flipH="1">
                <a:off x="1818" y="2531"/>
                <a:ext cx="306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600">
                  <a:latin typeface="Arial"/>
                </a:endParaRPr>
              </a:p>
            </p:txBody>
          </p:sp>
          <p:sp>
            <p:nvSpPr>
              <p:cNvPr id="20489" name="AutoShape 9"/>
              <p:cNvSpPr>
                <a:spLocks noChangeArrowheads="1"/>
              </p:cNvSpPr>
              <p:nvPr/>
            </p:nvSpPr>
            <p:spPr bwMode="gray">
              <a:xfrm rot="5400000" flipH="1">
                <a:off x="3624" y="2500"/>
                <a:ext cx="306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600">
                  <a:latin typeface="Arial"/>
                </a:endParaRPr>
              </a:p>
            </p:txBody>
          </p:sp>
          <p:sp>
            <p:nvSpPr>
              <p:cNvPr id="20490" name="AutoShape 10"/>
              <p:cNvSpPr>
                <a:spLocks noChangeArrowheads="1"/>
              </p:cNvSpPr>
              <p:nvPr/>
            </p:nvSpPr>
            <p:spPr bwMode="gray">
              <a:xfrm rot="10800000" flipH="1">
                <a:off x="2716" y="3410"/>
                <a:ext cx="314" cy="21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600">
                  <a:latin typeface="Arial"/>
                </a:endParaRPr>
              </a:p>
            </p:txBody>
          </p:sp>
          <p:sp>
            <p:nvSpPr>
              <p:cNvPr id="19515" name="Oval 11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19516" name="Oval 12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20493" name="Oval 13"/>
              <p:cNvSpPr>
                <a:spLocks noChangeArrowheads="1"/>
              </p:cNvSpPr>
              <p:nvPr/>
            </p:nvSpPr>
            <p:spPr bwMode="gray">
              <a:xfrm>
                <a:off x="1924" y="1040"/>
                <a:ext cx="1910" cy="3161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en-US" sz="1600">
                  <a:latin typeface="Arial"/>
                </a:endParaRPr>
              </a:p>
            </p:txBody>
          </p:sp>
          <p:sp>
            <p:nvSpPr>
              <p:cNvPr id="19518" name="Oval 14"/>
              <p:cNvSpPr>
                <a:spLocks noChangeArrowheads="1"/>
              </p:cNvSpPr>
              <p:nvPr/>
            </p:nvSpPr>
            <p:spPr bwMode="gray">
              <a:xfrm>
                <a:off x="1927" y="1052"/>
                <a:ext cx="1906" cy="3162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 sz="1600"/>
              </a:p>
            </p:txBody>
          </p:sp>
          <p:sp>
            <p:nvSpPr>
              <p:cNvPr id="13" name="Oval 15"/>
              <p:cNvSpPr>
                <a:spLocks noChangeArrowheads="1"/>
              </p:cNvSpPr>
              <p:nvPr/>
            </p:nvSpPr>
            <p:spPr bwMode="gray">
              <a:xfrm>
                <a:off x="2309" y="1050"/>
                <a:ext cx="1118" cy="3161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 sz="1600">
                  <a:latin typeface="Arial"/>
                </a:endParaRPr>
              </a:p>
            </p:txBody>
          </p:sp>
          <p:sp>
            <p:nvSpPr>
              <p:cNvPr id="19520" name="Oval 16"/>
              <p:cNvSpPr>
                <a:spLocks noChangeArrowheads="1"/>
              </p:cNvSpPr>
              <p:nvPr/>
            </p:nvSpPr>
            <p:spPr bwMode="gray">
              <a:xfrm>
                <a:off x="2319" y="1062"/>
                <a:ext cx="1097" cy="3165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sz="1600"/>
              </a:p>
            </p:txBody>
          </p:sp>
        </p:grpSp>
        <p:grpSp>
          <p:nvGrpSpPr>
            <p:cNvPr id="19502" name="Group 17"/>
            <p:cNvGrpSpPr>
              <a:grpSpLocks/>
            </p:cNvGrpSpPr>
            <p:nvPr/>
          </p:nvGrpSpPr>
          <p:grpSpPr bwMode="auto">
            <a:xfrm rot="5400000">
              <a:off x="57" y="1661"/>
              <a:ext cx="173" cy="302"/>
              <a:chOff x="1872" y="1045"/>
              <a:chExt cx="2015" cy="3182"/>
            </a:xfrm>
          </p:grpSpPr>
          <p:sp>
            <p:nvSpPr>
              <p:cNvPr id="20498" name="AutoShape 18"/>
              <p:cNvSpPr>
                <a:spLocks noChangeArrowheads="1"/>
              </p:cNvSpPr>
              <p:nvPr/>
            </p:nvSpPr>
            <p:spPr bwMode="gray">
              <a:xfrm rot="16200000" flipH="1">
                <a:off x="1818" y="2531"/>
                <a:ext cx="306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600">
                  <a:latin typeface="Arial"/>
                </a:endParaRPr>
              </a:p>
            </p:txBody>
          </p:sp>
          <p:sp>
            <p:nvSpPr>
              <p:cNvPr id="14" name="AutoShape 19"/>
              <p:cNvSpPr>
                <a:spLocks noChangeArrowheads="1"/>
              </p:cNvSpPr>
              <p:nvPr/>
            </p:nvSpPr>
            <p:spPr bwMode="gray">
              <a:xfrm rot="5400000" flipH="1">
                <a:off x="3618" y="2484"/>
                <a:ext cx="316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600">
                  <a:latin typeface="Arial"/>
                </a:endParaRPr>
              </a:p>
            </p:txBody>
          </p:sp>
          <p:sp>
            <p:nvSpPr>
              <p:cNvPr id="20500" name="AutoShape 20"/>
              <p:cNvSpPr>
                <a:spLocks noChangeArrowheads="1"/>
              </p:cNvSpPr>
              <p:nvPr/>
            </p:nvSpPr>
            <p:spPr bwMode="gray">
              <a:xfrm rot="10800000" flipH="1">
                <a:off x="2716" y="3410"/>
                <a:ext cx="314" cy="21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600">
                  <a:latin typeface="Arial"/>
                </a:endParaRPr>
              </a:p>
            </p:txBody>
          </p:sp>
          <p:sp>
            <p:nvSpPr>
              <p:cNvPr id="19506" name="Oval 21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19507" name="Oval 22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16" name="Oval 23"/>
              <p:cNvSpPr>
                <a:spLocks noChangeArrowheads="1"/>
              </p:cNvSpPr>
              <p:nvPr/>
            </p:nvSpPr>
            <p:spPr bwMode="gray">
              <a:xfrm>
                <a:off x="1924" y="1040"/>
                <a:ext cx="1910" cy="3161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en-US" sz="1600">
                  <a:latin typeface="Arial"/>
                </a:endParaRPr>
              </a:p>
            </p:txBody>
          </p:sp>
          <p:sp>
            <p:nvSpPr>
              <p:cNvPr id="19509" name="Oval 24"/>
              <p:cNvSpPr>
                <a:spLocks noChangeArrowheads="1"/>
              </p:cNvSpPr>
              <p:nvPr/>
            </p:nvSpPr>
            <p:spPr bwMode="gray">
              <a:xfrm>
                <a:off x="1927" y="1052"/>
                <a:ext cx="1906" cy="3162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 sz="1600"/>
              </a:p>
            </p:txBody>
          </p:sp>
          <p:sp>
            <p:nvSpPr>
              <p:cNvPr id="20505" name="Oval 25"/>
              <p:cNvSpPr>
                <a:spLocks noChangeArrowheads="1"/>
              </p:cNvSpPr>
              <p:nvPr/>
            </p:nvSpPr>
            <p:spPr bwMode="gray">
              <a:xfrm>
                <a:off x="2309" y="1050"/>
                <a:ext cx="1106" cy="3161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 sz="1600">
                  <a:latin typeface="Arial"/>
                </a:endParaRPr>
              </a:p>
            </p:txBody>
          </p:sp>
          <p:sp>
            <p:nvSpPr>
              <p:cNvPr id="19511" name="Oval 26"/>
              <p:cNvSpPr>
                <a:spLocks noChangeArrowheads="1"/>
              </p:cNvSpPr>
              <p:nvPr/>
            </p:nvSpPr>
            <p:spPr bwMode="gray">
              <a:xfrm>
                <a:off x="2319" y="1062"/>
                <a:ext cx="1097" cy="3165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sz="1600"/>
              </a:p>
            </p:txBody>
          </p:sp>
        </p:grpSp>
      </p:grpSp>
      <p:grpSp>
        <p:nvGrpSpPr>
          <p:cNvPr id="8" name="Group 27"/>
          <p:cNvGrpSpPr>
            <a:grpSpLocks/>
          </p:cNvGrpSpPr>
          <p:nvPr/>
        </p:nvGrpSpPr>
        <p:grpSpPr bwMode="auto">
          <a:xfrm>
            <a:off x="1028700" y="2514600"/>
            <a:ext cx="7010400" cy="619125"/>
            <a:chOff x="384" y="1344"/>
            <a:chExt cx="3072" cy="390"/>
          </a:xfrm>
        </p:grpSpPr>
        <p:sp>
          <p:nvSpPr>
            <p:cNvPr id="19" name="AutoShape 28"/>
            <p:cNvSpPr>
              <a:spLocks noChangeArrowheads="1"/>
            </p:cNvSpPr>
            <p:nvPr/>
          </p:nvSpPr>
          <p:spPr bwMode="gray">
            <a:xfrm>
              <a:off x="384" y="1344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6471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20509" name="AutoShape 29"/>
            <p:cNvSpPr>
              <a:spLocks noChangeArrowheads="1"/>
            </p:cNvSpPr>
            <p:nvPr/>
          </p:nvSpPr>
          <p:spPr bwMode="gray">
            <a:xfrm>
              <a:off x="451" y="1379"/>
              <a:ext cx="592" cy="31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20510" name="Freeform 30"/>
            <p:cNvSpPr>
              <a:spLocks/>
            </p:cNvSpPr>
            <p:nvPr/>
          </p:nvSpPr>
          <p:spPr bwMode="gray">
            <a:xfrm>
              <a:off x="488" y="1399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54510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54510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600"/>
            </a:p>
          </p:txBody>
        </p:sp>
        <p:sp>
          <p:nvSpPr>
            <p:cNvPr id="20511" name="Text Box 31"/>
            <p:cNvSpPr txBox="1">
              <a:spLocks noChangeArrowheads="1"/>
            </p:cNvSpPr>
            <p:nvPr/>
          </p:nvSpPr>
          <p:spPr bwMode="gray">
            <a:xfrm>
              <a:off x="646" y="1373"/>
              <a:ext cx="179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A</a:t>
              </a:r>
            </a:p>
          </p:txBody>
        </p:sp>
        <p:sp>
          <p:nvSpPr>
            <p:cNvPr id="19499" name="Text Box 32"/>
            <p:cNvSpPr txBox="1">
              <a:spLocks noChangeArrowheads="1"/>
            </p:cNvSpPr>
            <p:nvPr/>
          </p:nvSpPr>
          <p:spPr bwMode="gray">
            <a:xfrm>
              <a:off x="1124" y="1404"/>
              <a:ext cx="2258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sz="2800" b="1">
                  <a:solidFill>
                    <a:srgbClr val="0000FF"/>
                  </a:solidFill>
                </a:rPr>
                <a:t>1 cung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990600" y="4056063"/>
            <a:ext cx="7086600" cy="606425"/>
            <a:chOff x="384" y="2112"/>
            <a:chExt cx="3072" cy="382"/>
          </a:xfrm>
        </p:grpSpPr>
        <p:sp>
          <p:nvSpPr>
            <p:cNvPr id="20514" name="AutoShape 34"/>
            <p:cNvSpPr>
              <a:spLocks noChangeArrowheads="1"/>
            </p:cNvSpPr>
            <p:nvPr/>
          </p:nvSpPr>
          <p:spPr bwMode="gray">
            <a:xfrm>
              <a:off x="384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20515" name="AutoShape 35"/>
            <p:cNvSpPr>
              <a:spLocks noChangeArrowheads="1"/>
            </p:cNvSpPr>
            <p:nvPr/>
          </p:nvSpPr>
          <p:spPr bwMode="gray">
            <a:xfrm>
              <a:off x="451" y="2147"/>
              <a:ext cx="593" cy="31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hlink">
                    <a:gamma/>
                    <a:tint val="72549"/>
                    <a:invGamma/>
                  </a:schemeClr>
                </a:gs>
                <a:gs pos="100000">
                  <a:schemeClr val="hlink"/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20516" name="Freeform 36"/>
            <p:cNvSpPr>
              <a:spLocks/>
            </p:cNvSpPr>
            <p:nvPr/>
          </p:nvSpPr>
          <p:spPr bwMode="gray">
            <a:xfrm>
              <a:off x="488" y="2167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600"/>
            </a:p>
          </p:txBody>
        </p:sp>
        <p:sp>
          <p:nvSpPr>
            <p:cNvPr id="20517" name="Text Box 37"/>
            <p:cNvSpPr txBox="1">
              <a:spLocks noChangeArrowheads="1"/>
            </p:cNvSpPr>
            <p:nvPr/>
          </p:nvSpPr>
          <p:spPr bwMode="gray">
            <a:xfrm>
              <a:off x="650" y="2160"/>
              <a:ext cx="177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B</a:t>
              </a:r>
            </a:p>
          </p:txBody>
        </p:sp>
        <p:sp>
          <p:nvSpPr>
            <p:cNvPr id="19494" name="Text Box 38"/>
            <p:cNvSpPr txBox="1">
              <a:spLocks noChangeArrowheads="1"/>
            </p:cNvSpPr>
            <p:nvPr/>
          </p:nvSpPr>
          <p:spPr bwMode="gray">
            <a:xfrm>
              <a:off x="1124" y="2164"/>
              <a:ext cx="2258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sz="2800" b="1">
                  <a:solidFill>
                    <a:srgbClr val="0000FF"/>
                  </a:solidFill>
                </a:rPr>
                <a:t>Nửa cung</a:t>
              </a:r>
            </a:p>
          </p:txBody>
        </p:sp>
      </p:grpSp>
      <p:sp>
        <p:nvSpPr>
          <p:cNvPr id="20519" name="AutoShape 39"/>
          <p:cNvSpPr>
            <a:spLocks noChangeArrowheads="1"/>
          </p:cNvSpPr>
          <p:nvPr/>
        </p:nvSpPr>
        <p:spPr bwMode="gray">
          <a:xfrm>
            <a:off x="457200" y="304800"/>
            <a:ext cx="8305800" cy="1600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99"/>
              </a:gs>
              <a:gs pos="50000">
                <a:srgbClr val="CCFFFF"/>
              </a:gs>
              <a:gs pos="100000">
                <a:srgbClr val="FFFF99"/>
              </a:gs>
            </a:gsLst>
            <a:lin ang="270000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solidFill>
                  <a:srgbClr val="FF3300"/>
                </a:solidFill>
                <a:latin typeface="Times New Roman" pitchFamily="18" charset="0"/>
              </a:rPr>
              <a:t>Trong 7 bậc âm tự nhiên khoảng cách của </a:t>
            </a:r>
            <a:br>
              <a:rPr lang="en-US" sz="2800" b="1">
                <a:solidFill>
                  <a:srgbClr val="FF3300"/>
                </a:solidFill>
                <a:latin typeface="Times New Roman" pitchFamily="18" charset="0"/>
              </a:rPr>
            </a:br>
            <a:r>
              <a:rPr lang="en-US" sz="2800" b="1">
                <a:solidFill>
                  <a:srgbClr val="FF3300"/>
                </a:solidFill>
                <a:latin typeface="Times New Roman" pitchFamily="18" charset="0"/>
              </a:rPr>
              <a:t>Mi-Pha và Si-</a:t>
            </a:r>
            <a:r>
              <a:rPr lang="en-US" sz="2800" b="1">
                <a:solidFill>
                  <a:srgbClr val="FF3300"/>
                </a:solidFill>
                <a:latin typeface="Arial"/>
              </a:rPr>
              <a:t>Đ</a:t>
            </a:r>
            <a:r>
              <a:rPr lang="en-US" sz="2800" b="1">
                <a:solidFill>
                  <a:srgbClr val="FF3300"/>
                </a:solidFill>
                <a:latin typeface="Times New Roman" pitchFamily="18" charset="0"/>
              </a:rPr>
              <a:t>ô là:</a:t>
            </a:r>
          </a:p>
        </p:txBody>
      </p:sp>
      <p:sp>
        <p:nvSpPr>
          <p:cNvPr id="20520" name="AutoShape 4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6400800"/>
            <a:ext cx="457200" cy="457200"/>
          </a:xfrm>
          <a:prstGeom prst="actionButtonInformatio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grpSp>
        <p:nvGrpSpPr>
          <p:cNvPr id="10" name="Group 41"/>
          <p:cNvGrpSpPr>
            <a:grpSpLocks/>
          </p:cNvGrpSpPr>
          <p:nvPr/>
        </p:nvGrpSpPr>
        <p:grpSpPr bwMode="auto">
          <a:xfrm>
            <a:off x="857250" y="4038600"/>
            <a:ext cx="7219950" cy="654050"/>
            <a:chOff x="384" y="3614"/>
            <a:chExt cx="4512" cy="412"/>
          </a:xfrm>
        </p:grpSpPr>
        <p:sp>
          <p:nvSpPr>
            <p:cNvPr id="20522" name="AutoShape 42"/>
            <p:cNvSpPr>
              <a:spLocks noChangeArrowheads="1"/>
            </p:cNvSpPr>
            <p:nvPr/>
          </p:nvSpPr>
          <p:spPr bwMode="gray">
            <a:xfrm>
              <a:off x="384" y="3614"/>
              <a:ext cx="451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8383"/>
                </a:gs>
              </a:gsLst>
              <a:lin ang="54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20523" name="AutoShape 43"/>
            <p:cNvSpPr>
              <a:spLocks noChangeArrowheads="1"/>
            </p:cNvSpPr>
            <p:nvPr/>
          </p:nvSpPr>
          <p:spPr bwMode="gray">
            <a:xfrm>
              <a:off x="482" y="3649"/>
              <a:ext cx="870" cy="31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2">
                    <a:gamma/>
                    <a:tint val="63529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20524" name="Freeform 44"/>
            <p:cNvSpPr>
              <a:spLocks/>
            </p:cNvSpPr>
            <p:nvPr/>
          </p:nvSpPr>
          <p:spPr bwMode="gray">
            <a:xfrm>
              <a:off x="537" y="3669"/>
              <a:ext cx="436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gamma/>
                    <a:tint val="48627"/>
                    <a:invGamma/>
                  </a:schemeClr>
                </a:gs>
                <a:gs pos="100000">
                  <a:schemeClr val="accent2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600"/>
            </a:p>
          </p:txBody>
        </p:sp>
        <p:sp>
          <p:nvSpPr>
            <p:cNvPr id="20525" name="Text Box 45"/>
            <p:cNvSpPr txBox="1">
              <a:spLocks noChangeArrowheads="1"/>
            </p:cNvSpPr>
            <p:nvPr/>
          </p:nvSpPr>
          <p:spPr bwMode="gray">
            <a:xfrm>
              <a:off x="708" y="3648"/>
              <a:ext cx="360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  B</a:t>
              </a:r>
            </a:p>
          </p:txBody>
        </p:sp>
        <p:sp>
          <p:nvSpPr>
            <p:cNvPr id="19489" name="Text Box 46"/>
            <p:cNvSpPr txBox="1">
              <a:spLocks noChangeArrowheads="1"/>
            </p:cNvSpPr>
            <p:nvPr/>
          </p:nvSpPr>
          <p:spPr bwMode="gray">
            <a:xfrm>
              <a:off x="1440" y="3696"/>
              <a:ext cx="3316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sz="2800" b="1">
                  <a:solidFill>
                    <a:srgbClr val="0000FF"/>
                  </a:solidFill>
                </a:rPr>
                <a:t>Nửa cung</a:t>
              </a:r>
            </a:p>
          </p:txBody>
        </p:sp>
      </p:grpSp>
      <p:grpSp>
        <p:nvGrpSpPr>
          <p:cNvPr id="20" name="Group 47"/>
          <p:cNvGrpSpPr>
            <a:grpSpLocks/>
          </p:cNvGrpSpPr>
          <p:nvPr/>
        </p:nvGrpSpPr>
        <p:grpSpPr bwMode="auto">
          <a:xfrm rot="5400000">
            <a:off x="213519" y="2370931"/>
            <a:ext cx="992188" cy="930275"/>
            <a:chOff x="1872" y="1824"/>
            <a:chExt cx="2014" cy="1821"/>
          </a:xfrm>
        </p:grpSpPr>
        <p:sp>
          <p:nvSpPr>
            <p:cNvPr id="20528" name="AutoShape 48"/>
            <p:cNvSpPr>
              <a:spLocks noChangeArrowheads="1"/>
            </p:cNvSpPr>
            <p:nvPr/>
          </p:nvSpPr>
          <p:spPr bwMode="gray">
            <a:xfrm rot="16200000" flipH="1">
              <a:off x="1821" y="2537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20529" name="AutoShape 49"/>
            <p:cNvSpPr>
              <a:spLocks noChangeArrowheads="1"/>
            </p:cNvSpPr>
            <p:nvPr/>
          </p:nvSpPr>
          <p:spPr bwMode="gray">
            <a:xfrm rot="5400000" flipH="1">
              <a:off x="3629" y="2502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20530" name="AutoShape 5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19479" name="Oval 5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9480" name="Oval 5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0533" name="Oval 53"/>
            <p:cNvSpPr>
              <a:spLocks noChangeArrowheads="1"/>
            </p:cNvSpPr>
            <p:nvPr/>
          </p:nvSpPr>
          <p:spPr bwMode="gray">
            <a:xfrm>
              <a:off x="2620" y="2172"/>
              <a:ext cx="528" cy="93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19482" name="Oval 54"/>
            <p:cNvSpPr>
              <a:spLocks noChangeArrowheads="1"/>
            </p:cNvSpPr>
            <p:nvPr/>
          </p:nvSpPr>
          <p:spPr bwMode="gray">
            <a:xfrm>
              <a:off x="2621" y="2167"/>
              <a:ext cx="527" cy="932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 sz="1600"/>
            </a:p>
          </p:txBody>
        </p:sp>
        <p:sp>
          <p:nvSpPr>
            <p:cNvPr id="20535" name="Oval 55"/>
            <p:cNvSpPr>
              <a:spLocks noChangeArrowheads="1"/>
            </p:cNvSpPr>
            <p:nvPr/>
          </p:nvSpPr>
          <p:spPr bwMode="gray">
            <a:xfrm>
              <a:off x="2336" y="2172"/>
              <a:ext cx="1096" cy="93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19484" name="Oval 56"/>
            <p:cNvSpPr>
              <a:spLocks noChangeArrowheads="1"/>
            </p:cNvSpPr>
            <p:nvPr/>
          </p:nvSpPr>
          <p:spPr bwMode="gray">
            <a:xfrm>
              <a:off x="2337" y="2167"/>
              <a:ext cx="1096" cy="932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sz="1600"/>
            </a:p>
          </p:txBody>
        </p:sp>
      </p:grpSp>
      <p:grpSp>
        <p:nvGrpSpPr>
          <p:cNvPr id="21" name="Group 57"/>
          <p:cNvGrpSpPr>
            <a:grpSpLocks/>
          </p:cNvGrpSpPr>
          <p:nvPr/>
        </p:nvGrpSpPr>
        <p:grpSpPr bwMode="auto">
          <a:xfrm rot="5400000">
            <a:off x="218282" y="3915569"/>
            <a:ext cx="992187" cy="930275"/>
            <a:chOff x="1872" y="1824"/>
            <a:chExt cx="2014" cy="1821"/>
          </a:xfrm>
        </p:grpSpPr>
        <p:sp>
          <p:nvSpPr>
            <p:cNvPr id="20538" name="AutoShape 58"/>
            <p:cNvSpPr>
              <a:spLocks noChangeArrowheads="1"/>
            </p:cNvSpPr>
            <p:nvPr/>
          </p:nvSpPr>
          <p:spPr bwMode="gray">
            <a:xfrm rot="16200000" flipH="1">
              <a:off x="1821" y="2537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20539" name="AutoShape 59"/>
            <p:cNvSpPr>
              <a:spLocks noChangeArrowheads="1"/>
            </p:cNvSpPr>
            <p:nvPr/>
          </p:nvSpPr>
          <p:spPr bwMode="gray">
            <a:xfrm rot="5400000" flipH="1">
              <a:off x="3629" y="2502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20540" name="AutoShape 6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19470" name="Oval 6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9471" name="Oval 6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0543" name="Oval 63"/>
            <p:cNvSpPr>
              <a:spLocks noChangeArrowheads="1"/>
            </p:cNvSpPr>
            <p:nvPr/>
          </p:nvSpPr>
          <p:spPr bwMode="gray">
            <a:xfrm>
              <a:off x="2620" y="2172"/>
              <a:ext cx="528" cy="93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19473" name="Oval 64"/>
            <p:cNvSpPr>
              <a:spLocks noChangeArrowheads="1"/>
            </p:cNvSpPr>
            <p:nvPr/>
          </p:nvSpPr>
          <p:spPr bwMode="gray">
            <a:xfrm>
              <a:off x="2621" y="2167"/>
              <a:ext cx="527" cy="932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 sz="1600"/>
            </a:p>
          </p:txBody>
        </p:sp>
        <p:sp>
          <p:nvSpPr>
            <p:cNvPr id="20545" name="Oval 65"/>
            <p:cNvSpPr>
              <a:spLocks noChangeArrowheads="1"/>
            </p:cNvSpPr>
            <p:nvPr/>
          </p:nvSpPr>
          <p:spPr bwMode="gray">
            <a:xfrm>
              <a:off x="2336" y="2172"/>
              <a:ext cx="1096" cy="93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19475" name="Oval 66"/>
            <p:cNvSpPr>
              <a:spLocks noChangeArrowheads="1"/>
            </p:cNvSpPr>
            <p:nvPr/>
          </p:nvSpPr>
          <p:spPr bwMode="gray">
            <a:xfrm>
              <a:off x="2337" y="2167"/>
              <a:ext cx="1096" cy="932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sz="1600"/>
            </a:p>
          </p:txBody>
        </p:sp>
      </p:grp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0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205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1" presetClass="entr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20"/>
                  </p:tgtEl>
                </p:cond>
              </p:nextCondLst>
            </p:seq>
          </p:childTnLst>
        </p:cTn>
      </p:par>
    </p:tnLst>
    <p:bldLst>
      <p:bldP spid="20519" grpId="0" build="allAtOnce" animBg="1"/>
      <p:bldP spid="205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8420"/>
            <a:ext cx="9144000" cy="6915785"/>
          </a:xfrm>
          <a:prstGeom prst="rect">
            <a:avLst/>
          </a:prstGeom>
        </p:spPr>
      </p:pic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 xmlns="" r:embed=""/>
              </p:ext>
            </p:extLst>
          </p:nvPr>
        </p:nvPicPr>
        <p:blipFill>
          <a:blip r:embed="rId4" cstate="print"/>
          <a:stretch>
            <a:fillRect/>
          </a:stretch>
        </p:blipFill>
        <p:spPr>
          <a:xfrm>
            <a:off x="8572500" y="6096000"/>
            <a:ext cx="4572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1829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advTm="2286">
        <p14:flash/>
      </p:transition>
    </mc:Choice>
    <mc:Fallback>
      <p:transition spd="slow" advTm="2286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467544" y="1066800"/>
            <a:ext cx="8066856" cy="9541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sym typeface="Wingdings" pitchFamily="2" charset="2"/>
              </a:rPr>
              <a:t>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nửa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đơn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vị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dùng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để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chỉ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khoảng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cách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về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độ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cao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giữa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2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âm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thanh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liền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bậc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762000" y="2286000"/>
            <a:ext cx="28194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sym typeface="Wingdings" pitchFamily="2" charset="2"/>
              </a:rPr>
              <a:t></a:t>
            </a:r>
            <a:r>
              <a:rPr lang="en-US" sz="2400" dirty="0">
                <a:solidFill>
                  <a:srgbClr val="0000CC"/>
                </a:solidFill>
                <a:sym typeface="Wingdings" pitchFamily="2" charset="2"/>
              </a:rPr>
              <a:t> </a:t>
            </a:r>
            <a:r>
              <a:rPr lang="en-US" sz="2000" b="1" dirty="0" err="1">
                <a:solidFill>
                  <a:srgbClr val="0000CC"/>
                </a:solidFill>
              </a:rPr>
              <a:t>Kí</a:t>
            </a:r>
            <a:r>
              <a:rPr lang="en-US" sz="2000" b="1" dirty="0">
                <a:solidFill>
                  <a:srgbClr val="0000CC"/>
                </a:solidFill>
              </a:rPr>
              <a:t> </a:t>
            </a:r>
            <a:r>
              <a:rPr lang="en-US" sz="2000" b="1" dirty="0" err="1">
                <a:solidFill>
                  <a:srgbClr val="0000CC"/>
                </a:solidFill>
              </a:rPr>
              <a:t>hiệu</a:t>
            </a:r>
            <a:r>
              <a:rPr lang="en-US" sz="2000" b="1" dirty="0">
                <a:solidFill>
                  <a:srgbClr val="0000CC"/>
                </a:solidFill>
              </a:rPr>
              <a:t>: 1 </a:t>
            </a:r>
            <a:r>
              <a:rPr lang="en-US" sz="2000" b="1" dirty="0" err="1">
                <a:solidFill>
                  <a:srgbClr val="0000CC"/>
                </a:solidFill>
              </a:rPr>
              <a:t>cung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11269" name="Freeform 5"/>
          <p:cNvSpPr>
            <a:spLocks/>
          </p:cNvSpPr>
          <p:nvPr/>
        </p:nvSpPr>
        <p:spPr bwMode="auto">
          <a:xfrm>
            <a:off x="4114800" y="2667000"/>
            <a:ext cx="838200" cy="152400"/>
          </a:xfrm>
          <a:custGeom>
            <a:avLst/>
            <a:gdLst>
              <a:gd name="T0" fmla="*/ 0 w 480"/>
              <a:gd name="T1" fmla="*/ 0 h 96"/>
              <a:gd name="T2" fmla="*/ 731853407 w 480"/>
              <a:gd name="T3" fmla="*/ 241935022 h 96"/>
              <a:gd name="T4" fmla="*/ 1463706814 w 480"/>
              <a:gd name="T5" fmla="*/ 0 h 96"/>
              <a:gd name="T6" fmla="*/ 0 60000 65536"/>
              <a:gd name="T7" fmla="*/ 0 60000 65536"/>
              <a:gd name="T8" fmla="*/ 0 60000 65536"/>
              <a:gd name="T9" fmla="*/ 0 w 480"/>
              <a:gd name="T10" fmla="*/ 0 h 96"/>
              <a:gd name="T11" fmla="*/ 480 w 480"/>
              <a:gd name="T12" fmla="*/ 96 h 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96">
                <a:moveTo>
                  <a:pt x="0" y="0"/>
                </a:moveTo>
                <a:cubicBezTo>
                  <a:pt x="80" y="48"/>
                  <a:pt x="160" y="96"/>
                  <a:pt x="240" y="96"/>
                </a:cubicBezTo>
                <a:cubicBezTo>
                  <a:pt x="320" y="96"/>
                  <a:pt x="440" y="16"/>
                  <a:pt x="480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838200" y="2819400"/>
            <a:ext cx="35052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>
                <a:solidFill>
                  <a:srgbClr val="0000CC"/>
                </a:solidFill>
              </a:rPr>
              <a:t>                    </a:t>
            </a:r>
            <a:r>
              <a:rPr lang="en-US" sz="2000" b="1" dirty="0">
                <a:solidFill>
                  <a:srgbClr val="0000CC"/>
                </a:solidFill>
              </a:rPr>
              <a:t> - </a:t>
            </a:r>
            <a:r>
              <a:rPr lang="en-US" sz="2000" b="1" dirty="0" err="1">
                <a:solidFill>
                  <a:srgbClr val="0000CC"/>
                </a:solidFill>
              </a:rPr>
              <a:t>Nửa</a:t>
            </a:r>
            <a:r>
              <a:rPr lang="en-US" sz="2000" b="1" dirty="0">
                <a:solidFill>
                  <a:srgbClr val="0000CC"/>
                </a:solidFill>
              </a:rPr>
              <a:t> </a:t>
            </a:r>
            <a:r>
              <a:rPr lang="en-US" sz="2000" b="1" dirty="0" err="1">
                <a:solidFill>
                  <a:srgbClr val="0000CC"/>
                </a:solidFill>
              </a:rPr>
              <a:t>cung</a:t>
            </a:r>
            <a:endParaRPr lang="en-US" sz="2000" b="1" dirty="0">
              <a:solidFill>
                <a:srgbClr val="0000CC"/>
              </a:solidFill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114800" y="2971800"/>
            <a:ext cx="914400" cy="304800"/>
            <a:chOff x="2688" y="3072"/>
            <a:chExt cx="576" cy="192"/>
          </a:xfrm>
        </p:grpSpPr>
        <p:sp>
          <p:nvSpPr>
            <p:cNvPr id="10284" name="Line 8"/>
            <p:cNvSpPr>
              <a:spLocks noChangeShapeType="1"/>
            </p:cNvSpPr>
            <p:nvPr/>
          </p:nvSpPr>
          <p:spPr bwMode="auto">
            <a:xfrm>
              <a:off x="2688" y="3072"/>
              <a:ext cx="288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5" name="Line 9"/>
            <p:cNvSpPr>
              <a:spLocks noChangeShapeType="1"/>
            </p:cNvSpPr>
            <p:nvPr/>
          </p:nvSpPr>
          <p:spPr bwMode="auto">
            <a:xfrm flipV="1">
              <a:off x="2976" y="3072"/>
              <a:ext cx="288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762000" y="1828800"/>
            <a:ext cx="70866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sym typeface="Wingdings" pitchFamily="2" charset="2"/>
              </a:rPr>
              <a:t></a:t>
            </a:r>
            <a:r>
              <a:rPr lang="en-US" sz="2400" b="1" dirty="0">
                <a:solidFill>
                  <a:srgbClr val="0000CC"/>
                </a:solidFill>
                <a:sym typeface="Wingdings" pitchFamily="2" charset="2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</a:rPr>
              <a:t>cung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 2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</a:rPr>
              <a:t>nửa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</a:rPr>
              <a:t>cung</a:t>
            </a:r>
            <a:endParaRPr lang="en-US" sz="20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533400" y="4267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800080"/>
                </a:solidFill>
              </a:rPr>
              <a:t>* Trong 7 bậc âm: Đô, Rê, Mi, Pha, Son, La, Si, (Đô), có những khoảng cách cung và nửa cung như sau:</a:t>
            </a:r>
          </a:p>
        </p:txBody>
      </p:sp>
      <p:pic>
        <p:nvPicPr>
          <p:cNvPr id="11276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4022725"/>
            <a:ext cx="86106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762000" y="4826000"/>
            <a:ext cx="7696200" cy="1074738"/>
            <a:chOff x="480" y="3040"/>
            <a:chExt cx="4848" cy="677"/>
          </a:xfrm>
        </p:grpSpPr>
        <p:sp>
          <p:nvSpPr>
            <p:cNvPr id="10274" name="Oval 14"/>
            <p:cNvSpPr>
              <a:spLocks noChangeArrowheads="1"/>
            </p:cNvSpPr>
            <p:nvPr/>
          </p:nvSpPr>
          <p:spPr bwMode="auto">
            <a:xfrm>
              <a:off x="1104" y="3491"/>
              <a:ext cx="288" cy="15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5" name="Oval 15"/>
            <p:cNvSpPr>
              <a:spLocks noChangeArrowheads="1"/>
            </p:cNvSpPr>
            <p:nvPr/>
          </p:nvSpPr>
          <p:spPr bwMode="auto">
            <a:xfrm>
              <a:off x="5040" y="3040"/>
              <a:ext cx="288" cy="15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6" name="Oval 16"/>
            <p:cNvSpPr>
              <a:spLocks noChangeArrowheads="1"/>
            </p:cNvSpPr>
            <p:nvPr/>
          </p:nvSpPr>
          <p:spPr bwMode="auto">
            <a:xfrm>
              <a:off x="4464" y="3115"/>
              <a:ext cx="288" cy="15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7" name="Oval 17"/>
            <p:cNvSpPr>
              <a:spLocks noChangeArrowheads="1"/>
            </p:cNvSpPr>
            <p:nvPr/>
          </p:nvSpPr>
          <p:spPr bwMode="auto">
            <a:xfrm>
              <a:off x="3840" y="3190"/>
              <a:ext cx="288" cy="15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8" name="Oval 18"/>
            <p:cNvSpPr>
              <a:spLocks noChangeArrowheads="1"/>
            </p:cNvSpPr>
            <p:nvPr/>
          </p:nvSpPr>
          <p:spPr bwMode="auto">
            <a:xfrm>
              <a:off x="3120" y="3266"/>
              <a:ext cx="288" cy="15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9" name="Oval 19"/>
            <p:cNvSpPr>
              <a:spLocks noChangeArrowheads="1"/>
            </p:cNvSpPr>
            <p:nvPr/>
          </p:nvSpPr>
          <p:spPr bwMode="auto">
            <a:xfrm>
              <a:off x="2448" y="3341"/>
              <a:ext cx="288" cy="15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0" name="Oval 20"/>
            <p:cNvSpPr>
              <a:spLocks noChangeArrowheads="1"/>
            </p:cNvSpPr>
            <p:nvPr/>
          </p:nvSpPr>
          <p:spPr bwMode="auto">
            <a:xfrm>
              <a:off x="1776" y="3416"/>
              <a:ext cx="288" cy="15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281" name="Group 21"/>
            <p:cNvGrpSpPr>
              <a:grpSpLocks/>
            </p:cNvGrpSpPr>
            <p:nvPr/>
          </p:nvGrpSpPr>
          <p:grpSpPr bwMode="auto">
            <a:xfrm>
              <a:off x="480" y="3566"/>
              <a:ext cx="384" cy="151"/>
              <a:chOff x="480" y="2784"/>
              <a:chExt cx="384" cy="192"/>
            </a:xfrm>
          </p:grpSpPr>
          <p:sp>
            <p:nvSpPr>
              <p:cNvPr id="10282" name="Oval 22"/>
              <p:cNvSpPr>
                <a:spLocks noChangeArrowheads="1"/>
              </p:cNvSpPr>
              <p:nvPr/>
            </p:nvSpPr>
            <p:spPr bwMode="auto">
              <a:xfrm>
                <a:off x="528" y="2784"/>
                <a:ext cx="288" cy="19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3" name="Line 23"/>
              <p:cNvSpPr>
                <a:spLocks noChangeShapeType="1"/>
              </p:cNvSpPr>
              <p:nvPr/>
            </p:nvSpPr>
            <p:spPr bwMode="auto">
              <a:xfrm>
                <a:off x="480" y="2880"/>
                <a:ext cx="38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1288" name="Freeform 24"/>
          <p:cNvSpPr>
            <a:spLocks/>
          </p:cNvSpPr>
          <p:nvPr/>
        </p:nvSpPr>
        <p:spPr bwMode="auto">
          <a:xfrm rot="-474909">
            <a:off x="990600" y="5867400"/>
            <a:ext cx="914400" cy="179388"/>
          </a:xfrm>
          <a:custGeom>
            <a:avLst/>
            <a:gdLst>
              <a:gd name="T0" fmla="*/ 0 w 1152"/>
              <a:gd name="T1" fmla="*/ 0 h 240"/>
              <a:gd name="T2" fmla="*/ 362902445 w 1152"/>
              <a:gd name="T3" fmla="*/ 134083573 h 240"/>
              <a:gd name="T4" fmla="*/ 725804891 w 1152"/>
              <a:gd name="T5" fmla="*/ 0 h 240"/>
              <a:gd name="T6" fmla="*/ 0 60000 65536"/>
              <a:gd name="T7" fmla="*/ 0 60000 65536"/>
              <a:gd name="T8" fmla="*/ 0 60000 65536"/>
              <a:gd name="T9" fmla="*/ 0 w 1152"/>
              <a:gd name="T10" fmla="*/ 0 h 240"/>
              <a:gd name="T11" fmla="*/ 1152 w 1152"/>
              <a:gd name="T12" fmla="*/ 240 h 2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2" h="240">
                <a:moveTo>
                  <a:pt x="0" y="0"/>
                </a:moveTo>
                <a:cubicBezTo>
                  <a:pt x="192" y="120"/>
                  <a:pt x="384" y="240"/>
                  <a:pt x="576" y="240"/>
                </a:cubicBezTo>
                <a:cubicBezTo>
                  <a:pt x="768" y="240"/>
                  <a:pt x="1056" y="40"/>
                  <a:pt x="1152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9" name="Freeform 25"/>
          <p:cNvSpPr>
            <a:spLocks/>
          </p:cNvSpPr>
          <p:nvPr/>
        </p:nvSpPr>
        <p:spPr bwMode="auto">
          <a:xfrm rot="-459522">
            <a:off x="1981200" y="5711825"/>
            <a:ext cx="990600" cy="238125"/>
          </a:xfrm>
          <a:custGeom>
            <a:avLst/>
            <a:gdLst>
              <a:gd name="T0" fmla="*/ 0 w 1152"/>
              <a:gd name="T1" fmla="*/ 0 h 240"/>
              <a:gd name="T2" fmla="*/ 425906333 w 1152"/>
              <a:gd name="T3" fmla="*/ 236264650 h 240"/>
              <a:gd name="T4" fmla="*/ 851812666 w 1152"/>
              <a:gd name="T5" fmla="*/ 0 h 240"/>
              <a:gd name="T6" fmla="*/ 0 60000 65536"/>
              <a:gd name="T7" fmla="*/ 0 60000 65536"/>
              <a:gd name="T8" fmla="*/ 0 60000 65536"/>
              <a:gd name="T9" fmla="*/ 0 w 1152"/>
              <a:gd name="T10" fmla="*/ 0 h 240"/>
              <a:gd name="T11" fmla="*/ 1152 w 1152"/>
              <a:gd name="T12" fmla="*/ 240 h 2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2" h="240">
                <a:moveTo>
                  <a:pt x="0" y="0"/>
                </a:moveTo>
                <a:cubicBezTo>
                  <a:pt x="192" y="120"/>
                  <a:pt x="384" y="240"/>
                  <a:pt x="576" y="240"/>
                </a:cubicBezTo>
                <a:cubicBezTo>
                  <a:pt x="768" y="240"/>
                  <a:pt x="1056" y="40"/>
                  <a:pt x="1152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0" name="Freeform 26"/>
          <p:cNvSpPr>
            <a:spLocks/>
          </p:cNvSpPr>
          <p:nvPr/>
        </p:nvSpPr>
        <p:spPr bwMode="auto">
          <a:xfrm rot="-492588">
            <a:off x="4114800" y="5486400"/>
            <a:ext cx="914400" cy="179388"/>
          </a:xfrm>
          <a:custGeom>
            <a:avLst/>
            <a:gdLst>
              <a:gd name="T0" fmla="*/ 0 w 1152"/>
              <a:gd name="T1" fmla="*/ 0 h 240"/>
              <a:gd name="T2" fmla="*/ 362902445 w 1152"/>
              <a:gd name="T3" fmla="*/ 134083573 h 240"/>
              <a:gd name="T4" fmla="*/ 725804891 w 1152"/>
              <a:gd name="T5" fmla="*/ 0 h 240"/>
              <a:gd name="T6" fmla="*/ 0 60000 65536"/>
              <a:gd name="T7" fmla="*/ 0 60000 65536"/>
              <a:gd name="T8" fmla="*/ 0 60000 65536"/>
              <a:gd name="T9" fmla="*/ 0 w 1152"/>
              <a:gd name="T10" fmla="*/ 0 h 240"/>
              <a:gd name="T11" fmla="*/ 1152 w 1152"/>
              <a:gd name="T12" fmla="*/ 240 h 2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2" h="240">
                <a:moveTo>
                  <a:pt x="0" y="0"/>
                </a:moveTo>
                <a:cubicBezTo>
                  <a:pt x="192" y="120"/>
                  <a:pt x="384" y="240"/>
                  <a:pt x="576" y="240"/>
                </a:cubicBezTo>
                <a:cubicBezTo>
                  <a:pt x="768" y="240"/>
                  <a:pt x="1056" y="40"/>
                  <a:pt x="1152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1" name="Freeform 27"/>
          <p:cNvSpPr>
            <a:spLocks/>
          </p:cNvSpPr>
          <p:nvPr/>
        </p:nvSpPr>
        <p:spPr bwMode="auto">
          <a:xfrm rot="-362241">
            <a:off x="5338763" y="5362575"/>
            <a:ext cx="990600" cy="238125"/>
          </a:xfrm>
          <a:custGeom>
            <a:avLst/>
            <a:gdLst>
              <a:gd name="T0" fmla="*/ 0 w 1152"/>
              <a:gd name="T1" fmla="*/ 0 h 240"/>
              <a:gd name="T2" fmla="*/ 425906333 w 1152"/>
              <a:gd name="T3" fmla="*/ 236264650 h 240"/>
              <a:gd name="T4" fmla="*/ 851812666 w 1152"/>
              <a:gd name="T5" fmla="*/ 0 h 240"/>
              <a:gd name="T6" fmla="*/ 0 60000 65536"/>
              <a:gd name="T7" fmla="*/ 0 60000 65536"/>
              <a:gd name="T8" fmla="*/ 0 60000 65536"/>
              <a:gd name="T9" fmla="*/ 0 w 1152"/>
              <a:gd name="T10" fmla="*/ 0 h 240"/>
              <a:gd name="T11" fmla="*/ 1152 w 1152"/>
              <a:gd name="T12" fmla="*/ 240 h 2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2" h="240">
                <a:moveTo>
                  <a:pt x="0" y="0"/>
                </a:moveTo>
                <a:cubicBezTo>
                  <a:pt x="192" y="120"/>
                  <a:pt x="384" y="240"/>
                  <a:pt x="576" y="240"/>
                </a:cubicBezTo>
                <a:cubicBezTo>
                  <a:pt x="768" y="240"/>
                  <a:pt x="1056" y="40"/>
                  <a:pt x="1152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2" name="Freeform 28"/>
          <p:cNvSpPr>
            <a:spLocks/>
          </p:cNvSpPr>
          <p:nvPr/>
        </p:nvSpPr>
        <p:spPr bwMode="auto">
          <a:xfrm rot="-474430">
            <a:off x="6400800" y="5243513"/>
            <a:ext cx="914400" cy="179387"/>
          </a:xfrm>
          <a:custGeom>
            <a:avLst/>
            <a:gdLst>
              <a:gd name="T0" fmla="*/ 0 w 1152"/>
              <a:gd name="T1" fmla="*/ 0 h 240"/>
              <a:gd name="T2" fmla="*/ 362902445 w 1152"/>
              <a:gd name="T3" fmla="*/ 134082078 h 240"/>
              <a:gd name="T4" fmla="*/ 725804891 w 1152"/>
              <a:gd name="T5" fmla="*/ 0 h 240"/>
              <a:gd name="T6" fmla="*/ 0 60000 65536"/>
              <a:gd name="T7" fmla="*/ 0 60000 65536"/>
              <a:gd name="T8" fmla="*/ 0 60000 65536"/>
              <a:gd name="T9" fmla="*/ 0 w 1152"/>
              <a:gd name="T10" fmla="*/ 0 h 240"/>
              <a:gd name="T11" fmla="*/ 1152 w 1152"/>
              <a:gd name="T12" fmla="*/ 240 h 2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2" h="240">
                <a:moveTo>
                  <a:pt x="0" y="0"/>
                </a:moveTo>
                <a:cubicBezTo>
                  <a:pt x="192" y="120"/>
                  <a:pt x="384" y="240"/>
                  <a:pt x="576" y="240"/>
                </a:cubicBezTo>
                <a:cubicBezTo>
                  <a:pt x="768" y="240"/>
                  <a:pt x="1056" y="40"/>
                  <a:pt x="1152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685800" y="3505200"/>
            <a:ext cx="6400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</a:rPr>
              <a:t>* Cung và nửa cung trong 7 bậc âm tự nhiên</a:t>
            </a:r>
          </a:p>
        </p:txBody>
      </p:sp>
      <p:grpSp>
        <p:nvGrpSpPr>
          <p:cNvPr id="10" name="Group 30"/>
          <p:cNvGrpSpPr>
            <a:grpSpLocks/>
          </p:cNvGrpSpPr>
          <p:nvPr/>
        </p:nvGrpSpPr>
        <p:grpSpPr bwMode="auto">
          <a:xfrm rot="-498439">
            <a:off x="7391400" y="5105400"/>
            <a:ext cx="985838" cy="309563"/>
            <a:chOff x="2688" y="3072"/>
            <a:chExt cx="576" cy="192"/>
          </a:xfrm>
        </p:grpSpPr>
        <p:sp>
          <p:nvSpPr>
            <p:cNvPr id="10272" name="Line 31"/>
            <p:cNvSpPr>
              <a:spLocks noChangeShapeType="1"/>
            </p:cNvSpPr>
            <p:nvPr/>
          </p:nvSpPr>
          <p:spPr bwMode="auto">
            <a:xfrm>
              <a:off x="2688" y="3072"/>
              <a:ext cx="288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3" name="Line 32"/>
            <p:cNvSpPr>
              <a:spLocks noChangeShapeType="1"/>
            </p:cNvSpPr>
            <p:nvPr/>
          </p:nvSpPr>
          <p:spPr bwMode="auto">
            <a:xfrm flipV="1">
              <a:off x="2976" y="3072"/>
              <a:ext cx="288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33"/>
          <p:cNvGrpSpPr>
            <a:grpSpLocks/>
          </p:cNvGrpSpPr>
          <p:nvPr/>
        </p:nvGrpSpPr>
        <p:grpSpPr bwMode="auto">
          <a:xfrm rot="-430449">
            <a:off x="3124200" y="5638800"/>
            <a:ext cx="914400" cy="381000"/>
            <a:chOff x="2688" y="3072"/>
            <a:chExt cx="576" cy="192"/>
          </a:xfrm>
        </p:grpSpPr>
        <p:sp>
          <p:nvSpPr>
            <p:cNvPr id="10270" name="Line 34"/>
            <p:cNvSpPr>
              <a:spLocks noChangeShapeType="1"/>
            </p:cNvSpPr>
            <p:nvPr/>
          </p:nvSpPr>
          <p:spPr bwMode="auto">
            <a:xfrm>
              <a:off x="2688" y="3072"/>
              <a:ext cx="288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Line 35"/>
            <p:cNvSpPr>
              <a:spLocks noChangeShapeType="1"/>
            </p:cNvSpPr>
            <p:nvPr/>
          </p:nvSpPr>
          <p:spPr bwMode="auto">
            <a:xfrm flipV="1">
              <a:off x="2976" y="3072"/>
              <a:ext cx="288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00" name="Text Box 36"/>
          <p:cNvSpPr txBox="1">
            <a:spLocks noChangeArrowheads="1"/>
          </p:cNvSpPr>
          <p:nvPr/>
        </p:nvSpPr>
        <p:spPr bwMode="auto">
          <a:xfrm>
            <a:off x="914400" y="60960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1 cung</a:t>
            </a:r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1905000" y="60960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1 cung</a:t>
            </a:r>
          </a:p>
        </p:txBody>
      </p:sp>
      <p:sp>
        <p:nvSpPr>
          <p:cNvPr id="11302" name="Text Box 38"/>
          <p:cNvSpPr txBox="1">
            <a:spLocks noChangeArrowheads="1"/>
          </p:cNvSpPr>
          <p:nvPr/>
        </p:nvSpPr>
        <p:spPr bwMode="auto">
          <a:xfrm>
            <a:off x="5410200" y="60960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1 cung</a:t>
            </a:r>
          </a:p>
        </p:txBody>
      </p:sp>
      <p:sp>
        <p:nvSpPr>
          <p:cNvPr id="11303" name="Text Box 39"/>
          <p:cNvSpPr txBox="1">
            <a:spLocks noChangeArrowheads="1"/>
          </p:cNvSpPr>
          <p:nvPr/>
        </p:nvSpPr>
        <p:spPr bwMode="auto">
          <a:xfrm>
            <a:off x="2895600" y="60960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Nửa cung</a:t>
            </a:r>
          </a:p>
        </p:txBody>
      </p:sp>
      <p:sp>
        <p:nvSpPr>
          <p:cNvPr id="11304" name="Text Box 40"/>
          <p:cNvSpPr txBox="1">
            <a:spLocks noChangeArrowheads="1"/>
          </p:cNvSpPr>
          <p:nvPr/>
        </p:nvSpPr>
        <p:spPr bwMode="auto">
          <a:xfrm>
            <a:off x="4267200" y="60960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1 cung</a:t>
            </a:r>
          </a:p>
        </p:txBody>
      </p:sp>
      <p:sp>
        <p:nvSpPr>
          <p:cNvPr id="11305" name="Text Box 41"/>
          <p:cNvSpPr txBox="1">
            <a:spLocks noChangeArrowheads="1"/>
          </p:cNvSpPr>
          <p:nvPr/>
        </p:nvSpPr>
        <p:spPr bwMode="auto">
          <a:xfrm>
            <a:off x="6400800" y="60960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1 cung</a:t>
            </a:r>
          </a:p>
        </p:txBody>
      </p:sp>
      <p:sp>
        <p:nvSpPr>
          <p:cNvPr id="11306" name="Text Box 42"/>
          <p:cNvSpPr txBox="1">
            <a:spLocks noChangeArrowheads="1"/>
          </p:cNvSpPr>
          <p:nvPr/>
        </p:nvSpPr>
        <p:spPr bwMode="auto">
          <a:xfrm>
            <a:off x="7391400" y="6096000"/>
            <a:ext cx="175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Nửa cung</a:t>
            </a:r>
          </a:p>
        </p:txBody>
      </p:sp>
      <p:sp>
        <p:nvSpPr>
          <p:cNvPr id="10267" name="AutoShape 43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477000"/>
            <a:ext cx="457200" cy="3810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8" name="Text Box 44"/>
          <p:cNvSpPr txBox="1">
            <a:spLocks noChangeArrowheads="1"/>
          </p:cNvSpPr>
          <p:nvPr/>
        </p:nvSpPr>
        <p:spPr bwMode="auto">
          <a:xfrm>
            <a:off x="152400" y="152400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</a:rPr>
              <a:t>II. Nhạc lí:</a:t>
            </a:r>
            <a:endParaRPr lang="en-US" sz="1600"/>
          </a:p>
        </p:txBody>
      </p:sp>
      <p:sp>
        <p:nvSpPr>
          <p:cNvPr id="10269" name="Text Box 45"/>
          <p:cNvSpPr txBox="1">
            <a:spLocks noChangeArrowheads="1"/>
          </p:cNvSpPr>
          <p:nvPr/>
        </p:nvSpPr>
        <p:spPr bwMode="auto">
          <a:xfrm>
            <a:off x="152400" y="609600"/>
            <a:ext cx="5943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>
                <a:solidFill>
                  <a:srgbClr val="000066"/>
                </a:solidFill>
              </a:rPr>
              <a:t>1. </a:t>
            </a:r>
            <a:r>
              <a:rPr lang="en-US" sz="3200" b="1" u="sng" dirty="0" err="1">
                <a:solidFill>
                  <a:srgbClr val="000066"/>
                </a:solidFill>
              </a:rPr>
              <a:t>Cung</a:t>
            </a:r>
            <a:r>
              <a:rPr lang="en-US" sz="3200" b="1" u="sng" dirty="0">
                <a:solidFill>
                  <a:srgbClr val="000066"/>
                </a:solidFill>
              </a:rPr>
              <a:t> </a:t>
            </a:r>
            <a:r>
              <a:rPr lang="en-US" sz="3200" b="1" u="sng" dirty="0" err="1">
                <a:solidFill>
                  <a:srgbClr val="000066"/>
                </a:solidFill>
              </a:rPr>
              <a:t>và</a:t>
            </a:r>
            <a:r>
              <a:rPr lang="en-US" sz="3200" b="1" u="sng" dirty="0">
                <a:solidFill>
                  <a:srgbClr val="000066"/>
                </a:solidFill>
              </a:rPr>
              <a:t> </a:t>
            </a:r>
            <a:r>
              <a:rPr lang="en-US" sz="3200" b="1" u="sng" dirty="0" err="1">
                <a:solidFill>
                  <a:srgbClr val="000066"/>
                </a:solidFill>
              </a:rPr>
              <a:t>nửa</a:t>
            </a:r>
            <a:r>
              <a:rPr lang="en-US" sz="3200" b="1" u="sng" dirty="0">
                <a:solidFill>
                  <a:srgbClr val="000066"/>
                </a:solidFill>
              </a:rPr>
              <a:t> </a:t>
            </a:r>
            <a:r>
              <a:rPr lang="en-US" sz="3200" b="1" u="sng" dirty="0" err="1">
                <a:solidFill>
                  <a:srgbClr val="000066"/>
                </a:solidFill>
              </a:rPr>
              <a:t>cung</a:t>
            </a:r>
            <a:r>
              <a:rPr lang="en-US" sz="3200" b="1" u="sng" dirty="0">
                <a:solidFill>
                  <a:srgbClr val="000066"/>
                </a:solidFill>
              </a:rPr>
              <a:t>: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8" dur="5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1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8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11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7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1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6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1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9" dur="500"/>
                                        <p:tgtEl>
                                          <p:spTgt spid="11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68" grpId="0"/>
      <p:bldP spid="11269" grpId="0" animBg="1"/>
      <p:bldP spid="11270" grpId="0"/>
      <p:bldP spid="11274" grpId="0"/>
      <p:bldP spid="11275" grpId="0"/>
      <p:bldP spid="11275" grpId="1"/>
      <p:bldP spid="11288" grpId="0" animBg="1"/>
      <p:bldP spid="11289" grpId="0" animBg="1"/>
      <p:bldP spid="11290" grpId="0" animBg="1"/>
      <p:bldP spid="11291" grpId="0" animBg="1"/>
      <p:bldP spid="11292" grpId="0" animBg="1"/>
      <p:bldP spid="11293" grpId="0"/>
      <p:bldP spid="11300" grpId="0"/>
      <p:bldP spid="11301" grpId="0"/>
      <p:bldP spid="11302" grpId="0"/>
      <p:bldP spid="11303" grpId="0"/>
      <p:bldP spid="11304" grpId="0"/>
      <p:bldP spid="11305" grpId="0"/>
      <p:bldP spid="1130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04800" y="1219200"/>
            <a:ext cx="86106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en-US" sz="32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2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32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2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2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smtClean="0">
                <a:solidFill>
                  <a:srgbClr val="000099"/>
                </a:solidFill>
              </a:rPr>
              <a:t>: </a:t>
            </a:r>
            <a:r>
              <a:rPr lang="en-US" sz="32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ĐÔ-RÊ, RÊ-MI, PHA-SON, SON-LA, LA-SI</a:t>
            </a:r>
            <a:r>
              <a:rPr lang="en-US" sz="3200" b="1" i="1" dirty="0" smtClean="0">
                <a:solidFill>
                  <a:srgbClr val="000099"/>
                </a:solidFill>
              </a:rPr>
              <a:t> </a:t>
            </a:r>
          </a:p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en-US" sz="32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2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32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MI-PHA, SI-ĐÔ</a:t>
            </a:r>
            <a:endParaRPr lang="en-US" sz="3200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4" name="AutoShape 2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763000" y="6477000"/>
            <a:ext cx="381000" cy="3048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43" name="Group 3"/>
          <p:cNvGraphicFramePr>
            <a:graphicFrameLocks noGrp="1"/>
          </p:cNvGraphicFramePr>
          <p:nvPr>
            <p:ph/>
          </p:nvPr>
        </p:nvGraphicFramePr>
        <p:xfrm>
          <a:off x="457200" y="2057400"/>
          <a:ext cx="8229600" cy="3048000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04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1127125" y="2057400"/>
            <a:ext cx="549275" cy="17081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0600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870325" y="2057400"/>
            <a:ext cx="549275" cy="17081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0600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4784725" y="2057400"/>
            <a:ext cx="549275" cy="17081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0600"/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5699125" y="2057400"/>
            <a:ext cx="549275" cy="17081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0600"/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7527925" y="2057400"/>
            <a:ext cx="549275" cy="17081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0600"/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2041525" y="2057400"/>
            <a:ext cx="549275" cy="17081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0600"/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828800" y="4343400"/>
            <a:ext cx="6248400" cy="1981200"/>
            <a:chOff x="960" y="2160"/>
            <a:chExt cx="3936" cy="1248"/>
          </a:xfrm>
        </p:grpSpPr>
        <p:sp>
          <p:nvSpPr>
            <p:cNvPr id="9272" name="Line 32"/>
            <p:cNvSpPr>
              <a:spLocks noChangeShapeType="1"/>
            </p:cNvSpPr>
            <p:nvPr/>
          </p:nvSpPr>
          <p:spPr bwMode="auto">
            <a:xfrm flipH="1">
              <a:off x="1536" y="2208"/>
              <a:ext cx="192" cy="91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3" name="Text Box 33"/>
            <p:cNvSpPr txBox="1">
              <a:spLocks noChangeArrowheads="1"/>
            </p:cNvSpPr>
            <p:nvPr/>
          </p:nvSpPr>
          <p:spPr bwMode="auto">
            <a:xfrm>
              <a:off x="960" y="3120"/>
              <a:ext cx="1392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Nửa cung</a:t>
              </a:r>
            </a:p>
          </p:txBody>
        </p:sp>
        <p:sp>
          <p:nvSpPr>
            <p:cNvPr id="9274" name="Line 34"/>
            <p:cNvSpPr>
              <a:spLocks noChangeShapeType="1"/>
            </p:cNvSpPr>
            <p:nvPr/>
          </p:nvSpPr>
          <p:spPr bwMode="auto">
            <a:xfrm flipH="1">
              <a:off x="4176" y="2160"/>
              <a:ext cx="0" cy="91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5" name="Text Box 35"/>
            <p:cNvSpPr txBox="1">
              <a:spLocks noChangeArrowheads="1"/>
            </p:cNvSpPr>
            <p:nvPr/>
          </p:nvSpPr>
          <p:spPr bwMode="auto">
            <a:xfrm>
              <a:off x="3504" y="3024"/>
              <a:ext cx="1392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Nửa cung</a:t>
              </a:r>
            </a:p>
          </p:txBody>
        </p:sp>
      </p:grpSp>
      <p:sp>
        <p:nvSpPr>
          <p:cNvPr id="9249" name="Text Box 44"/>
          <p:cNvSpPr txBox="1">
            <a:spLocks noChangeArrowheads="1"/>
          </p:cNvSpPr>
          <p:nvPr/>
        </p:nvSpPr>
        <p:spPr bwMode="auto">
          <a:xfrm>
            <a:off x="457200" y="4495800"/>
            <a:ext cx="906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 </a:t>
            </a:r>
            <a:r>
              <a:rPr lang="en-US" sz="2400" dirty="0" err="1"/>
              <a:t>Đồ</a:t>
            </a:r>
            <a:r>
              <a:rPr lang="en-US" sz="2400" dirty="0"/>
              <a:t>     </a:t>
            </a:r>
            <a:r>
              <a:rPr lang="vi-VN" sz="2400" dirty="0"/>
              <a:t>    </a:t>
            </a:r>
            <a:r>
              <a:rPr lang="en-US" sz="2400" dirty="0" err="1"/>
              <a:t>Rê</a:t>
            </a:r>
            <a:r>
              <a:rPr lang="en-US" sz="2400" dirty="0"/>
              <a:t>     </a:t>
            </a:r>
            <a:r>
              <a:rPr lang="en-US" sz="2400" dirty="0" err="1"/>
              <a:t>Mi</a:t>
            </a:r>
            <a:r>
              <a:rPr lang="en-US" sz="2400" dirty="0"/>
              <a:t>    </a:t>
            </a:r>
            <a:r>
              <a:rPr lang="en-US" sz="2400" dirty="0" err="1"/>
              <a:t>Pha</a:t>
            </a:r>
            <a:r>
              <a:rPr lang="en-US" sz="2400" dirty="0"/>
              <a:t>   </a:t>
            </a:r>
            <a:r>
              <a:rPr lang="vi-VN" sz="2400" dirty="0"/>
              <a:t>    </a:t>
            </a:r>
            <a:r>
              <a:rPr lang="en-US" sz="2400" dirty="0"/>
              <a:t>Son     La     </a:t>
            </a:r>
            <a:r>
              <a:rPr lang="vi-VN" sz="2400" dirty="0"/>
              <a:t>  </a:t>
            </a:r>
            <a:r>
              <a:rPr lang="en-US" sz="2400" dirty="0"/>
              <a:t>Si    </a:t>
            </a:r>
            <a:r>
              <a:rPr lang="vi-VN" sz="2400" dirty="0"/>
              <a:t>      </a:t>
            </a:r>
            <a:r>
              <a:rPr lang="en-US" sz="2400" dirty="0"/>
              <a:t>(</a:t>
            </a:r>
            <a:r>
              <a:rPr lang="en-US" sz="2400" dirty="0" err="1"/>
              <a:t>Đô</a:t>
            </a:r>
            <a:r>
              <a:rPr lang="en-US" sz="2400" dirty="0"/>
              <a:t>    </a:t>
            </a:r>
            <a:r>
              <a:rPr lang="en-US" sz="2400" dirty="0" err="1"/>
              <a:t>Rê</a:t>
            </a:r>
            <a:r>
              <a:rPr lang="en-US" sz="2400" dirty="0"/>
              <a:t>…...)</a:t>
            </a:r>
          </a:p>
        </p:txBody>
      </p: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914400" y="3962400"/>
            <a:ext cx="7315200" cy="228600"/>
            <a:chOff x="576" y="2496"/>
            <a:chExt cx="4608" cy="144"/>
          </a:xfrm>
        </p:grpSpPr>
        <p:sp>
          <p:nvSpPr>
            <p:cNvPr id="9259" name="Freeform 46"/>
            <p:cNvSpPr>
              <a:spLocks/>
            </p:cNvSpPr>
            <p:nvPr/>
          </p:nvSpPr>
          <p:spPr bwMode="auto">
            <a:xfrm>
              <a:off x="1152" y="2496"/>
              <a:ext cx="576" cy="144"/>
            </a:xfrm>
            <a:custGeom>
              <a:avLst/>
              <a:gdLst>
                <a:gd name="T0" fmla="*/ 0 w 1152"/>
                <a:gd name="T1" fmla="*/ 0 h 240"/>
                <a:gd name="T2" fmla="*/ 144 w 1152"/>
                <a:gd name="T3" fmla="*/ 86 h 240"/>
                <a:gd name="T4" fmla="*/ 288 w 1152"/>
                <a:gd name="T5" fmla="*/ 0 h 240"/>
                <a:gd name="T6" fmla="*/ 0 60000 65536"/>
                <a:gd name="T7" fmla="*/ 0 60000 65536"/>
                <a:gd name="T8" fmla="*/ 0 60000 65536"/>
                <a:gd name="T9" fmla="*/ 0 w 1152"/>
                <a:gd name="T10" fmla="*/ 0 h 240"/>
                <a:gd name="T11" fmla="*/ 1152 w 1152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2" h="240">
                  <a:moveTo>
                    <a:pt x="0" y="0"/>
                  </a:moveTo>
                  <a:cubicBezTo>
                    <a:pt x="192" y="120"/>
                    <a:pt x="384" y="240"/>
                    <a:pt x="576" y="240"/>
                  </a:cubicBezTo>
                  <a:cubicBezTo>
                    <a:pt x="768" y="240"/>
                    <a:pt x="1056" y="40"/>
                    <a:pt x="1152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0" name="Freeform 47"/>
            <p:cNvSpPr>
              <a:spLocks/>
            </p:cNvSpPr>
            <p:nvPr/>
          </p:nvSpPr>
          <p:spPr bwMode="auto">
            <a:xfrm>
              <a:off x="576" y="2496"/>
              <a:ext cx="576" cy="144"/>
            </a:xfrm>
            <a:custGeom>
              <a:avLst/>
              <a:gdLst>
                <a:gd name="T0" fmla="*/ 0 w 1152"/>
                <a:gd name="T1" fmla="*/ 0 h 240"/>
                <a:gd name="T2" fmla="*/ 144 w 1152"/>
                <a:gd name="T3" fmla="*/ 86 h 240"/>
                <a:gd name="T4" fmla="*/ 288 w 1152"/>
                <a:gd name="T5" fmla="*/ 0 h 240"/>
                <a:gd name="T6" fmla="*/ 0 60000 65536"/>
                <a:gd name="T7" fmla="*/ 0 60000 65536"/>
                <a:gd name="T8" fmla="*/ 0 60000 65536"/>
                <a:gd name="T9" fmla="*/ 0 w 1152"/>
                <a:gd name="T10" fmla="*/ 0 h 240"/>
                <a:gd name="T11" fmla="*/ 1152 w 1152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2" h="240">
                  <a:moveTo>
                    <a:pt x="0" y="0"/>
                  </a:moveTo>
                  <a:cubicBezTo>
                    <a:pt x="192" y="120"/>
                    <a:pt x="384" y="240"/>
                    <a:pt x="576" y="240"/>
                  </a:cubicBezTo>
                  <a:cubicBezTo>
                    <a:pt x="768" y="240"/>
                    <a:pt x="1056" y="40"/>
                    <a:pt x="1152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1" name="Freeform 48"/>
            <p:cNvSpPr>
              <a:spLocks/>
            </p:cNvSpPr>
            <p:nvPr/>
          </p:nvSpPr>
          <p:spPr bwMode="auto">
            <a:xfrm>
              <a:off x="2304" y="2496"/>
              <a:ext cx="576" cy="144"/>
            </a:xfrm>
            <a:custGeom>
              <a:avLst/>
              <a:gdLst>
                <a:gd name="T0" fmla="*/ 0 w 1152"/>
                <a:gd name="T1" fmla="*/ 0 h 240"/>
                <a:gd name="T2" fmla="*/ 144 w 1152"/>
                <a:gd name="T3" fmla="*/ 86 h 240"/>
                <a:gd name="T4" fmla="*/ 288 w 1152"/>
                <a:gd name="T5" fmla="*/ 0 h 240"/>
                <a:gd name="T6" fmla="*/ 0 60000 65536"/>
                <a:gd name="T7" fmla="*/ 0 60000 65536"/>
                <a:gd name="T8" fmla="*/ 0 60000 65536"/>
                <a:gd name="T9" fmla="*/ 0 w 1152"/>
                <a:gd name="T10" fmla="*/ 0 h 240"/>
                <a:gd name="T11" fmla="*/ 1152 w 1152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2" h="240">
                  <a:moveTo>
                    <a:pt x="0" y="0"/>
                  </a:moveTo>
                  <a:cubicBezTo>
                    <a:pt x="192" y="120"/>
                    <a:pt x="384" y="240"/>
                    <a:pt x="576" y="240"/>
                  </a:cubicBezTo>
                  <a:cubicBezTo>
                    <a:pt x="768" y="240"/>
                    <a:pt x="1056" y="40"/>
                    <a:pt x="1152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2" name="Freeform 49"/>
            <p:cNvSpPr>
              <a:spLocks/>
            </p:cNvSpPr>
            <p:nvPr/>
          </p:nvSpPr>
          <p:spPr bwMode="auto">
            <a:xfrm>
              <a:off x="2880" y="2496"/>
              <a:ext cx="576" cy="144"/>
            </a:xfrm>
            <a:custGeom>
              <a:avLst/>
              <a:gdLst>
                <a:gd name="T0" fmla="*/ 0 w 1152"/>
                <a:gd name="T1" fmla="*/ 0 h 240"/>
                <a:gd name="T2" fmla="*/ 144 w 1152"/>
                <a:gd name="T3" fmla="*/ 86 h 240"/>
                <a:gd name="T4" fmla="*/ 288 w 1152"/>
                <a:gd name="T5" fmla="*/ 0 h 240"/>
                <a:gd name="T6" fmla="*/ 0 60000 65536"/>
                <a:gd name="T7" fmla="*/ 0 60000 65536"/>
                <a:gd name="T8" fmla="*/ 0 60000 65536"/>
                <a:gd name="T9" fmla="*/ 0 w 1152"/>
                <a:gd name="T10" fmla="*/ 0 h 240"/>
                <a:gd name="T11" fmla="*/ 1152 w 1152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2" h="240">
                  <a:moveTo>
                    <a:pt x="0" y="0"/>
                  </a:moveTo>
                  <a:cubicBezTo>
                    <a:pt x="192" y="120"/>
                    <a:pt x="384" y="240"/>
                    <a:pt x="576" y="240"/>
                  </a:cubicBezTo>
                  <a:cubicBezTo>
                    <a:pt x="768" y="240"/>
                    <a:pt x="1056" y="40"/>
                    <a:pt x="1152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3" name="Freeform 50"/>
            <p:cNvSpPr>
              <a:spLocks/>
            </p:cNvSpPr>
            <p:nvPr/>
          </p:nvSpPr>
          <p:spPr bwMode="auto">
            <a:xfrm>
              <a:off x="3456" y="2496"/>
              <a:ext cx="576" cy="144"/>
            </a:xfrm>
            <a:custGeom>
              <a:avLst/>
              <a:gdLst>
                <a:gd name="T0" fmla="*/ 0 w 1152"/>
                <a:gd name="T1" fmla="*/ 0 h 240"/>
                <a:gd name="T2" fmla="*/ 144 w 1152"/>
                <a:gd name="T3" fmla="*/ 86 h 240"/>
                <a:gd name="T4" fmla="*/ 288 w 1152"/>
                <a:gd name="T5" fmla="*/ 0 h 240"/>
                <a:gd name="T6" fmla="*/ 0 60000 65536"/>
                <a:gd name="T7" fmla="*/ 0 60000 65536"/>
                <a:gd name="T8" fmla="*/ 0 60000 65536"/>
                <a:gd name="T9" fmla="*/ 0 w 1152"/>
                <a:gd name="T10" fmla="*/ 0 h 240"/>
                <a:gd name="T11" fmla="*/ 1152 w 1152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2" h="240">
                  <a:moveTo>
                    <a:pt x="0" y="0"/>
                  </a:moveTo>
                  <a:cubicBezTo>
                    <a:pt x="192" y="120"/>
                    <a:pt x="384" y="240"/>
                    <a:pt x="576" y="240"/>
                  </a:cubicBezTo>
                  <a:cubicBezTo>
                    <a:pt x="768" y="240"/>
                    <a:pt x="1056" y="40"/>
                    <a:pt x="1152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4" name="Freeform 51"/>
            <p:cNvSpPr>
              <a:spLocks/>
            </p:cNvSpPr>
            <p:nvPr/>
          </p:nvSpPr>
          <p:spPr bwMode="auto">
            <a:xfrm>
              <a:off x="4608" y="2496"/>
              <a:ext cx="576" cy="144"/>
            </a:xfrm>
            <a:custGeom>
              <a:avLst/>
              <a:gdLst>
                <a:gd name="T0" fmla="*/ 0 w 1152"/>
                <a:gd name="T1" fmla="*/ 0 h 240"/>
                <a:gd name="T2" fmla="*/ 144 w 1152"/>
                <a:gd name="T3" fmla="*/ 86 h 240"/>
                <a:gd name="T4" fmla="*/ 288 w 1152"/>
                <a:gd name="T5" fmla="*/ 0 h 240"/>
                <a:gd name="T6" fmla="*/ 0 60000 65536"/>
                <a:gd name="T7" fmla="*/ 0 60000 65536"/>
                <a:gd name="T8" fmla="*/ 0 60000 65536"/>
                <a:gd name="T9" fmla="*/ 0 w 1152"/>
                <a:gd name="T10" fmla="*/ 0 h 240"/>
                <a:gd name="T11" fmla="*/ 1152 w 1152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2" h="240">
                  <a:moveTo>
                    <a:pt x="0" y="0"/>
                  </a:moveTo>
                  <a:cubicBezTo>
                    <a:pt x="192" y="120"/>
                    <a:pt x="384" y="240"/>
                    <a:pt x="576" y="240"/>
                  </a:cubicBezTo>
                  <a:cubicBezTo>
                    <a:pt x="768" y="240"/>
                    <a:pt x="1056" y="40"/>
                    <a:pt x="1152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51" name="Text Box 52"/>
          <p:cNvSpPr txBox="1">
            <a:spLocks noChangeArrowheads="1"/>
          </p:cNvSpPr>
          <p:nvPr/>
        </p:nvSpPr>
        <p:spPr bwMode="auto">
          <a:xfrm>
            <a:off x="533400" y="762000"/>
            <a:ext cx="861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</a:rPr>
              <a:t>Quan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sát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các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nốt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nhạc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trên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phím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>
                <a:solidFill>
                  <a:srgbClr val="FF0000"/>
                </a:solidFill>
              </a:rPr>
              <a:t>đàn</a:t>
            </a:r>
            <a:endParaRPr lang="en-US" sz="3200" b="1"/>
          </a:p>
        </p:txBody>
      </p:sp>
      <p:grpSp>
        <p:nvGrpSpPr>
          <p:cNvPr id="5" name="Group 53"/>
          <p:cNvGrpSpPr>
            <a:grpSpLocks/>
          </p:cNvGrpSpPr>
          <p:nvPr/>
        </p:nvGrpSpPr>
        <p:grpSpPr bwMode="auto">
          <a:xfrm>
            <a:off x="2743200" y="3962400"/>
            <a:ext cx="4572000" cy="304800"/>
            <a:chOff x="1728" y="2496"/>
            <a:chExt cx="2880" cy="192"/>
          </a:xfrm>
        </p:grpSpPr>
        <p:grpSp>
          <p:nvGrpSpPr>
            <p:cNvPr id="9253" name="Group 54"/>
            <p:cNvGrpSpPr>
              <a:grpSpLocks/>
            </p:cNvGrpSpPr>
            <p:nvPr/>
          </p:nvGrpSpPr>
          <p:grpSpPr bwMode="auto">
            <a:xfrm>
              <a:off x="1728" y="2496"/>
              <a:ext cx="576" cy="192"/>
              <a:chOff x="2688" y="3072"/>
              <a:chExt cx="576" cy="192"/>
            </a:xfrm>
          </p:grpSpPr>
          <p:sp>
            <p:nvSpPr>
              <p:cNvPr id="9257" name="Line 55"/>
              <p:cNvSpPr>
                <a:spLocks noChangeShapeType="1"/>
              </p:cNvSpPr>
              <p:nvPr/>
            </p:nvSpPr>
            <p:spPr bwMode="auto">
              <a:xfrm>
                <a:off x="2688" y="3072"/>
                <a:ext cx="288" cy="19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8" name="Line 56"/>
              <p:cNvSpPr>
                <a:spLocks noChangeShapeType="1"/>
              </p:cNvSpPr>
              <p:nvPr/>
            </p:nvSpPr>
            <p:spPr bwMode="auto">
              <a:xfrm flipV="1">
                <a:off x="2976" y="3072"/>
                <a:ext cx="288" cy="19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54" name="Group 57"/>
            <p:cNvGrpSpPr>
              <a:grpSpLocks/>
            </p:cNvGrpSpPr>
            <p:nvPr/>
          </p:nvGrpSpPr>
          <p:grpSpPr bwMode="auto">
            <a:xfrm>
              <a:off x="4032" y="2496"/>
              <a:ext cx="576" cy="192"/>
              <a:chOff x="2688" y="3072"/>
              <a:chExt cx="576" cy="192"/>
            </a:xfrm>
          </p:grpSpPr>
          <p:sp>
            <p:nvSpPr>
              <p:cNvPr id="9255" name="Line 58"/>
              <p:cNvSpPr>
                <a:spLocks noChangeShapeType="1"/>
              </p:cNvSpPr>
              <p:nvPr/>
            </p:nvSpPr>
            <p:spPr bwMode="auto">
              <a:xfrm>
                <a:off x="2688" y="3072"/>
                <a:ext cx="288" cy="19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6" name="Line 59"/>
              <p:cNvSpPr>
                <a:spLocks noChangeShapeType="1"/>
              </p:cNvSpPr>
              <p:nvPr/>
            </p:nvSpPr>
            <p:spPr bwMode="auto">
              <a:xfrm flipV="1">
                <a:off x="2976" y="3072"/>
                <a:ext cx="288" cy="19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124200"/>
            <a:ext cx="8915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371600"/>
            <a:ext cx="8915400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429000" y="304800"/>
            <a:ext cx="4038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FF0000"/>
                </a:solidFill>
              </a:rPr>
              <a:t>Ví Dụ: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2428875" y="1981200"/>
            <a:ext cx="312738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#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022850" y="3565525"/>
            <a:ext cx="31115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04800" y="4752975"/>
            <a:ext cx="8839200" cy="1038225"/>
            <a:chOff x="192" y="2994"/>
            <a:chExt cx="5568" cy="654"/>
          </a:xfrm>
        </p:grpSpPr>
        <p:pic>
          <p:nvPicPr>
            <p:cNvPr id="11283" name="Picture 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92" y="2994"/>
              <a:ext cx="5568" cy="6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297" name="Rectangle 9"/>
            <p:cNvSpPr>
              <a:spLocks noChangeArrowheads="1"/>
            </p:cNvSpPr>
            <p:nvPr/>
          </p:nvSpPr>
          <p:spPr bwMode="auto">
            <a:xfrm>
              <a:off x="336" y="3024"/>
              <a:ext cx="224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4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#</a:t>
              </a: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6172200" y="5257800"/>
            <a:ext cx="76200" cy="304800"/>
            <a:chOff x="960" y="3744"/>
            <a:chExt cx="96" cy="240"/>
          </a:xfrm>
        </p:grpSpPr>
        <p:sp>
          <p:nvSpPr>
            <p:cNvPr id="11279" name="Line 11"/>
            <p:cNvSpPr>
              <a:spLocks noChangeShapeType="1"/>
            </p:cNvSpPr>
            <p:nvPr/>
          </p:nvSpPr>
          <p:spPr bwMode="auto">
            <a:xfrm>
              <a:off x="1056" y="3792"/>
              <a:ext cx="0" cy="19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0" name="Line 12"/>
            <p:cNvSpPr>
              <a:spLocks noChangeShapeType="1"/>
            </p:cNvSpPr>
            <p:nvPr/>
          </p:nvSpPr>
          <p:spPr bwMode="auto">
            <a:xfrm flipV="1">
              <a:off x="960" y="3888"/>
              <a:ext cx="96" cy="48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1" name="Line 13"/>
            <p:cNvSpPr>
              <a:spLocks noChangeShapeType="1"/>
            </p:cNvSpPr>
            <p:nvPr/>
          </p:nvSpPr>
          <p:spPr bwMode="auto">
            <a:xfrm flipV="1">
              <a:off x="960" y="3792"/>
              <a:ext cx="96" cy="48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Line 14"/>
            <p:cNvSpPr>
              <a:spLocks noChangeShapeType="1"/>
            </p:cNvSpPr>
            <p:nvPr/>
          </p:nvSpPr>
          <p:spPr bwMode="auto">
            <a:xfrm>
              <a:off x="960" y="3744"/>
              <a:ext cx="0" cy="19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2514600" y="5272088"/>
            <a:ext cx="312738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#</a:t>
            </a:r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3743325" y="5257800"/>
            <a:ext cx="312738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#</a:t>
            </a:r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6019800" y="5272088"/>
            <a:ext cx="312738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#</a:t>
            </a:r>
          </a:p>
        </p:txBody>
      </p:sp>
      <p:sp>
        <p:nvSpPr>
          <p:cNvPr id="12306" name="Oval 18"/>
          <p:cNvSpPr>
            <a:spLocks noChangeArrowheads="1"/>
          </p:cNvSpPr>
          <p:nvPr/>
        </p:nvSpPr>
        <p:spPr bwMode="auto">
          <a:xfrm>
            <a:off x="6019800" y="4953000"/>
            <a:ext cx="609600" cy="7620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Oval 19"/>
          <p:cNvSpPr>
            <a:spLocks noChangeArrowheads="1"/>
          </p:cNvSpPr>
          <p:nvPr/>
        </p:nvSpPr>
        <p:spPr bwMode="auto">
          <a:xfrm>
            <a:off x="4953000" y="3429000"/>
            <a:ext cx="609600" cy="914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Oval 20"/>
          <p:cNvSpPr>
            <a:spLocks noChangeArrowheads="1"/>
          </p:cNvSpPr>
          <p:nvPr/>
        </p:nvSpPr>
        <p:spPr bwMode="auto">
          <a:xfrm>
            <a:off x="2362200" y="1600200"/>
            <a:ext cx="609600" cy="914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2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1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2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2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6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0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2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"/>
                            </p:stCondLst>
                            <p:childTnLst>
                              <p:par>
                                <p:cTn id="6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500"/>
                            </p:stCondLst>
                            <p:childTnLst>
                              <p:par>
                                <p:cTn id="6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4" grpId="0"/>
      <p:bldP spid="12303" grpId="0"/>
      <p:bldP spid="12303" grpId="1"/>
      <p:bldP spid="12304" grpId="0"/>
      <p:bldP spid="12304" grpId="1"/>
      <p:bldP spid="12305" grpId="0"/>
      <p:bldP spid="12305" grpId="1"/>
      <p:bldP spid="12306" grpId="0" animBg="1"/>
      <p:bldP spid="12307" grpId="0" animBg="1"/>
      <p:bldP spid="1230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457200" y="319087"/>
            <a:ext cx="27432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endParaRPr lang="en-US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228600" y="16764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a. </a:t>
            </a:r>
            <a:r>
              <a:rPr lang="en-US" sz="2000" b="1">
                <a:solidFill>
                  <a:srgbClr val="0000FF"/>
                </a:solidFill>
              </a:rPr>
              <a:t>Dấu hoá: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838200" y="2133600"/>
            <a:ext cx="647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* Có 3 loại dấu hoá thường dùng: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838200" y="5211768"/>
            <a:ext cx="7753350" cy="515938"/>
            <a:chOff x="324" y="3427"/>
            <a:chExt cx="5232" cy="325"/>
          </a:xfrm>
        </p:grpSpPr>
        <p:sp>
          <p:nvSpPr>
            <p:cNvPr id="12350" name="Text Box 9"/>
            <p:cNvSpPr txBox="1">
              <a:spLocks noChangeArrowheads="1"/>
            </p:cNvSpPr>
            <p:nvPr/>
          </p:nvSpPr>
          <p:spPr bwMode="auto">
            <a:xfrm>
              <a:off x="324" y="3427"/>
              <a:ext cx="523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dirty="0">
                  <a:solidFill>
                    <a:srgbClr val="0000FF"/>
                  </a:solidFill>
                </a:rPr>
                <a:t>- </a:t>
              </a:r>
              <a:r>
                <a:rPr lang="en-US" sz="2000" b="1" dirty="0" err="1">
                  <a:solidFill>
                    <a:srgbClr val="0000FF"/>
                  </a:solidFill>
                </a:rPr>
                <a:t>Dấu</a:t>
              </a:r>
              <a:r>
                <a:rPr lang="en-US" sz="2000" b="1" dirty="0">
                  <a:solidFill>
                    <a:srgbClr val="0000FF"/>
                  </a:solidFill>
                </a:rPr>
                <a:t> </a:t>
              </a:r>
              <a:r>
                <a:rPr lang="en-US" sz="2000" b="1" dirty="0" err="1">
                  <a:solidFill>
                    <a:srgbClr val="0000FF"/>
                  </a:solidFill>
                </a:rPr>
                <a:t>bình</a:t>
              </a:r>
              <a:r>
                <a:rPr lang="en-US" sz="2000" b="1" dirty="0">
                  <a:solidFill>
                    <a:srgbClr val="0000FF"/>
                  </a:solidFill>
                </a:rPr>
                <a:t> (    ):</a:t>
              </a:r>
            </a:p>
          </p:txBody>
        </p:sp>
        <p:grpSp>
          <p:nvGrpSpPr>
            <p:cNvPr id="12351" name="Group 10"/>
            <p:cNvGrpSpPr>
              <a:grpSpLocks/>
            </p:cNvGrpSpPr>
            <p:nvPr/>
          </p:nvGrpSpPr>
          <p:grpSpPr bwMode="auto">
            <a:xfrm>
              <a:off x="1682" y="3590"/>
              <a:ext cx="120" cy="162"/>
              <a:chOff x="960" y="3782"/>
              <a:chExt cx="239" cy="202"/>
            </a:xfrm>
          </p:grpSpPr>
          <p:sp>
            <p:nvSpPr>
              <p:cNvPr id="12352" name="Line 11"/>
              <p:cNvSpPr>
                <a:spLocks noChangeShapeType="1"/>
              </p:cNvSpPr>
              <p:nvPr/>
            </p:nvSpPr>
            <p:spPr bwMode="auto">
              <a:xfrm>
                <a:off x="1056" y="3792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53" name="Line 12"/>
              <p:cNvSpPr>
                <a:spLocks noChangeShapeType="1"/>
              </p:cNvSpPr>
              <p:nvPr/>
            </p:nvSpPr>
            <p:spPr bwMode="auto">
              <a:xfrm flipV="1">
                <a:off x="960" y="3888"/>
                <a:ext cx="96" cy="48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54" name="Line 13"/>
              <p:cNvSpPr>
                <a:spLocks noChangeShapeType="1"/>
              </p:cNvSpPr>
              <p:nvPr/>
            </p:nvSpPr>
            <p:spPr bwMode="auto">
              <a:xfrm flipV="1">
                <a:off x="960" y="3792"/>
                <a:ext cx="96" cy="48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55" name="Line 14"/>
              <p:cNvSpPr>
                <a:spLocks noChangeShapeType="1"/>
              </p:cNvSpPr>
              <p:nvPr/>
            </p:nvSpPr>
            <p:spPr bwMode="auto">
              <a:xfrm>
                <a:off x="1199" y="3782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7" name="Group 15"/>
          <p:cNvGrpSpPr>
            <a:grpSpLocks/>
          </p:cNvGrpSpPr>
          <p:nvPr/>
        </p:nvGrpSpPr>
        <p:grpSpPr bwMode="auto">
          <a:xfrm>
            <a:off x="838200" y="3998912"/>
            <a:ext cx="7200900" cy="420688"/>
            <a:chOff x="506" y="2896"/>
            <a:chExt cx="4848" cy="265"/>
          </a:xfrm>
        </p:grpSpPr>
        <p:sp>
          <p:nvSpPr>
            <p:cNvPr id="12348" name="Text Box 16"/>
            <p:cNvSpPr txBox="1">
              <a:spLocks noChangeArrowheads="1"/>
            </p:cNvSpPr>
            <p:nvPr/>
          </p:nvSpPr>
          <p:spPr bwMode="auto">
            <a:xfrm>
              <a:off x="506" y="2896"/>
              <a:ext cx="484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dirty="0">
                  <a:solidFill>
                    <a:srgbClr val="0000FF"/>
                  </a:solidFill>
                </a:rPr>
                <a:t>- </a:t>
              </a:r>
              <a:r>
                <a:rPr lang="en-US" sz="2000" b="1" dirty="0" err="1">
                  <a:solidFill>
                    <a:srgbClr val="0000FF"/>
                  </a:solidFill>
                </a:rPr>
                <a:t>Dấu</a:t>
              </a:r>
              <a:r>
                <a:rPr lang="en-US" sz="2000" b="1" dirty="0">
                  <a:solidFill>
                    <a:srgbClr val="0000FF"/>
                  </a:solidFill>
                </a:rPr>
                <a:t> </a:t>
              </a:r>
              <a:r>
                <a:rPr lang="en-US" sz="2000" b="1" dirty="0" err="1">
                  <a:solidFill>
                    <a:srgbClr val="0000FF"/>
                  </a:solidFill>
                </a:rPr>
                <a:t>giáng</a:t>
              </a:r>
              <a:r>
                <a:rPr lang="en-US" sz="2000" b="1" dirty="0">
                  <a:solidFill>
                    <a:srgbClr val="0000FF"/>
                  </a:solidFill>
                </a:rPr>
                <a:t> (      ):</a:t>
              </a:r>
            </a:p>
          </p:txBody>
        </p:sp>
        <p:sp>
          <p:nvSpPr>
            <p:cNvPr id="13329" name="Rectangle 17"/>
            <p:cNvSpPr>
              <a:spLocks noChangeArrowheads="1"/>
            </p:cNvSpPr>
            <p:nvPr/>
          </p:nvSpPr>
          <p:spPr bwMode="auto">
            <a:xfrm>
              <a:off x="1647" y="2928"/>
              <a:ext cx="233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en-US" b="1" i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b</a:t>
              </a:r>
            </a:p>
          </p:txBody>
        </p:sp>
      </p:grpSp>
      <p:grpSp>
        <p:nvGrpSpPr>
          <p:cNvPr id="8" name="Group 18"/>
          <p:cNvGrpSpPr>
            <a:grpSpLocks/>
          </p:cNvGrpSpPr>
          <p:nvPr/>
        </p:nvGrpSpPr>
        <p:grpSpPr bwMode="auto">
          <a:xfrm>
            <a:off x="1447800" y="4419600"/>
            <a:ext cx="7315200" cy="914400"/>
            <a:chOff x="912" y="2784"/>
            <a:chExt cx="4608" cy="576"/>
          </a:xfrm>
        </p:grpSpPr>
        <p:pic>
          <p:nvPicPr>
            <p:cNvPr id="12342" name="Picture 1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12" y="2784"/>
              <a:ext cx="4608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2343" name="Group 20"/>
            <p:cNvGrpSpPr>
              <a:grpSpLocks/>
            </p:cNvGrpSpPr>
            <p:nvPr/>
          </p:nvGrpSpPr>
          <p:grpSpPr bwMode="auto">
            <a:xfrm>
              <a:off x="3456" y="3264"/>
              <a:ext cx="288" cy="96"/>
              <a:chOff x="1968" y="2400"/>
              <a:chExt cx="288" cy="96"/>
            </a:xfrm>
          </p:grpSpPr>
          <p:sp>
            <p:nvSpPr>
              <p:cNvPr id="12346" name="Oval 21"/>
              <p:cNvSpPr>
                <a:spLocks noChangeArrowheads="1"/>
              </p:cNvSpPr>
              <p:nvPr/>
            </p:nvSpPr>
            <p:spPr bwMode="auto">
              <a:xfrm>
                <a:off x="2016" y="2400"/>
                <a:ext cx="192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12347" name="Line 22"/>
              <p:cNvSpPr>
                <a:spLocks noChangeShapeType="1"/>
              </p:cNvSpPr>
              <p:nvPr/>
            </p:nvSpPr>
            <p:spPr bwMode="auto">
              <a:xfrm>
                <a:off x="1968" y="2448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44" name="Oval 23"/>
            <p:cNvSpPr>
              <a:spLocks noChangeArrowheads="1"/>
            </p:cNvSpPr>
            <p:nvPr/>
          </p:nvSpPr>
          <p:spPr bwMode="auto">
            <a:xfrm>
              <a:off x="2640" y="3216"/>
              <a:ext cx="192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2345" name="Oval 24"/>
            <p:cNvSpPr>
              <a:spLocks noChangeArrowheads="1"/>
            </p:cNvSpPr>
            <p:nvPr/>
          </p:nvSpPr>
          <p:spPr bwMode="auto">
            <a:xfrm>
              <a:off x="1968" y="3216"/>
              <a:ext cx="192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13" name="Group 25"/>
          <p:cNvGrpSpPr>
            <a:grpSpLocks/>
          </p:cNvGrpSpPr>
          <p:nvPr/>
        </p:nvGrpSpPr>
        <p:grpSpPr bwMode="auto">
          <a:xfrm>
            <a:off x="1524000" y="3048000"/>
            <a:ext cx="7162800" cy="914400"/>
            <a:chOff x="960" y="1920"/>
            <a:chExt cx="4512" cy="576"/>
          </a:xfrm>
        </p:grpSpPr>
        <p:pic>
          <p:nvPicPr>
            <p:cNvPr id="12334" name="Picture 2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60" y="1920"/>
              <a:ext cx="451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2335" name="Group 27"/>
            <p:cNvGrpSpPr>
              <a:grpSpLocks/>
            </p:cNvGrpSpPr>
            <p:nvPr/>
          </p:nvGrpSpPr>
          <p:grpSpPr bwMode="auto">
            <a:xfrm>
              <a:off x="1968" y="2400"/>
              <a:ext cx="288" cy="96"/>
              <a:chOff x="1968" y="2400"/>
              <a:chExt cx="288" cy="96"/>
            </a:xfrm>
          </p:grpSpPr>
          <p:sp>
            <p:nvSpPr>
              <p:cNvPr id="12340" name="Oval 28"/>
              <p:cNvSpPr>
                <a:spLocks noChangeArrowheads="1"/>
              </p:cNvSpPr>
              <p:nvPr/>
            </p:nvSpPr>
            <p:spPr bwMode="auto">
              <a:xfrm>
                <a:off x="2016" y="2400"/>
                <a:ext cx="192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12341" name="Line 29"/>
              <p:cNvSpPr>
                <a:spLocks noChangeShapeType="1"/>
              </p:cNvSpPr>
              <p:nvPr/>
            </p:nvSpPr>
            <p:spPr bwMode="auto">
              <a:xfrm>
                <a:off x="1968" y="2448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336" name="Group 30"/>
            <p:cNvGrpSpPr>
              <a:grpSpLocks/>
            </p:cNvGrpSpPr>
            <p:nvPr/>
          </p:nvGrpSpPr>
          <p:grpSpPr bwMode="auto">
            <a:xfrm>
              <a:off x="2640" y="2400"/>
              <a:ext cx="288" cy="96"/>
              <a:chOff x="1968" y="2400"/>
              <a:chExt cx="288" cy="96"/>
            </a:xfrm>
          </p:grpSpPr>
          <p:sp>
            <p:nvSpPr>
              <p:cNvPr id="12338" name="Oval 31"/>
              <p:cNvSpPr>
                <a:spLocks noChangeArrowheads="1"/>
              </p:cNvSpPr>
              <p:nvPr/>
            </p:nvSpPr>
            <p:spPr bwMode="auto">
              <a:xfrm>
                <a:off x="2016" y="2400"/>
                <a:ext cx="192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12339" name="Line 32"/>
              <p:cNvSpPr>
                <a:spLocks noChangeShapeType="1"/>
              </p:cNvSpPr>
              <p:nvPr/>
            </p:nvSpPr>
            <p:spPr bwMode="auto">
              <a:xfrm>
                <a:off x="1968" y="2448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37" name="Oval 33"/>
            <p:cNvSpPr>
              <a:spLocks noChangeArrowheads="1"/>
            </p:cNvSpPr>
            <p:nvPr/>
          </p:nvSpPr>
          <p:spPr bwMode="auto">
            <a:xfrm>
              <a:off x="3456" y="2352"/>
              <a:ext cx="192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13346" name="Rectangle 34"/>
          <p:cNvSpPr>
            <a:spLocks noChangeArrowheads="1"/>
          </p:cNvSpPr>
          <p:nvPr/>
        </p:nvSpPr>
        <p:spPr bwMode="auto">
          <a:xfrm>
            <a:off x="3895725" y="3671888"/>
            <a:ext cx="2984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1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#</a:t>
            </a:r>
          </a:p>
        </p:txBody>
      </p:sp>
      <p:sp>
        <p:nvSpPr>
          <p:cNvPr id="13347" name="Rectangle 35"/>
          <p:cNvSpPr>
            <a:spLocks noChangeArrowheads="1"/>
          </p:cNvSpPr>
          <p:nvPr/>
        </p:nvSpPr>
        <p:spPr bwMode="auto">
          <a:xfrm>
            <a:off x="3810000" y="4937125"/>
            <a:ext cx="31115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3348" name="Text Box 36"/>
          <p:cNvSpPr txBox="1">
            <a:spLocks noChangeArrowheads="1"/>
          </p:cNvSpPr>
          <p:nvPr/>
        </p:nvSpPr>
        <p:spPr bwMode="auto">
          <a:xfrm>
            <a:off x="3124200" y="2757488"/>
            <a:ext cx="39624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</a:rPr>
              <a:t>Nâng cao nốt nhạc lên nửa cung</a:t>
            </a:r>
          </a:p>
        </p:txBody>
      </p:sp>
      <p:sp>
        <p:nvSpPr>
          <p:cNvPr id="13349" name="Text Box 37"/>
          <p:cNvSpPr txBox="1">
            <a:spLocks noChangeArrowheads="1"/>
          </p:cNvSpPr>
          <p:nvPr/>
        </p:nvSpPr>
        <p:spPr bwMode="auto">
          <a:xfrm>
            <a:off x="3200400" y="4052888"/>
            <a:ext cx="39624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</a:rPr>
              <a:t>Hạ thấp nốt nhạc xuống nửa cung</a:t>
            </a:r>
          </a:p>
        </p:txBody>
      </p:sp>
      <p:sp>
        <p:nvSpPr>
          <p:cNvPr id="13350" name="Text Box 38"/>
          <p:cNvSpPr txBox="1">
            <a:spLocks noChangeArrowheads="1"/>
          </p:cNvSpPr>
          <p:nvPr/>
        </p:nvSpPr>
        <p:spPr bwMode="auto">
          <a:xfrm>
            <a:off x="2895600" y="5334000"/>
            <a:ext cx="6248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</a:rPr>
              <a:t>Chỉ sự huỷ bỏ hiệu lực của dấu thăng và dấu giáng.</a:t>
            </a:r>
          </a:p>
        </p:txBody>
      </p:sp>
      <p:grpSp>
        <p:nvGrpSpPr>
          <p:cNvPr id="26" name="Group 39"/>
          <p:cNvGrpSpPr>
            <a:grpSpLocks/>
          </p:cNvGrpSpPr>
          <p:nvPr/>
        </p:nvGrpSpPr>
        <p:grpSpPr bwMode="auto">
          <a:xfrm>
            <a:off x="1524000" y="5715000"/>
            <a:ext cx="7239000" cy="1038225"/>
            <a:chOff x="960" y="3600"/>
            <a:chExt cx="4560" cy="654"/>
          </a:xfrm>
        </p:grpSpPr>
        <p:pic>
          <p:nvPicPr>
            <p:cNvPr id="12332" name="Picture 40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60" y="3600"/>
              <a:ext cx="4560" cy="6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" name="Rectangle 41"/>
            <p:cNvSpPr>
              <a:spLocks noChangeArrowheads="1"/>
            </p:cNvSpPr>
            <p:nvPr/>
          </p:nvSpPr>
          <p:spPr bwMode="auto">
            <a:xfrm>
              <a:off x="1062" y="3657"/>
              <a:ext cx="188" cy="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#</a:t>
              </a:r>
            </a:p>
          </p:txBody>
        </p:sp>
      </p:grpSp>
      <p:sp>
        <p:nvSpPr>
          <p:cNvPr id="13354" name="Rectangle 42"/>
          <p:cNvSpPr>
            <a:spLocks noChangeArrowheads="1"/>
          </p:cNvSpPr>
          <p:nvPr/>
        </p:nvSpPr>
        <p:spPr bwMode="auto">
          <a:xfrm>
            <a:off x="3286125" y="6186488"/>
            <a:ext cx="2984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16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#</a:t>
            </a:r>
          </a:p>
        </p:txBody>
      </p:sp>
      <p:sp>
        <p:nvSpPr>
          <p:cNvPr id="13355" name="Rectangle 43"/>
          <p:cNvSpPr>
            <a:spLocks noChangeArrowheads="1"/>
          </p:cNvSpPr>
          <p:nvPr/>
        </p:nvSpPr>
        <p:spPr bwMode="auto">
          <a:xfrm>
            <a:off x="4267200" y="6186488"/>
            <a:ext cx="2984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16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#</a:t>
            </a:r>
          </a:p>
        </p:txBody>
      </p:sp>
      <p:sp>
        <p:nvSpPr>
          <p:cNvPr id="13356" name="Rectangle 44"/>
          <p:cNvSpPr>
            <a:spLocks noChangeArrowheads="1"/>
          </p:cNvSpPr>
          <p:nvPr/>
        </p:nvSpPr>
        <p:spPr bwMode="auto">
          <a:xfrm>
            <a:off x="6181725" y="6186488"/>
            <a:ext cx="2984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16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#</a:t>
            </a:r>
          </a:p>
        </p:txBody>
      </p:sp>
      <p:sp>
        <p:nvSpPr>
          <p:cNvPr id="13357" name="Oval 45"/>
          <p:cNvSpPr>
            <a:spLocks noChangeArrowheads="1"/>
          </p:cNvSpPr>
          <p:nvPr/>
        </p:nvSpPr>
        <p:spPr bwMode="auto">
          <a:xfrm>
            <a:off x="6172200" y="5867400"/>
            <a:ext cx="533400" cy="7620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grpSp>
        <p:nvGrpSpPr>
          <p:cNvPr id="27" name="Group 46"/>
          <p:cNvGrpSpPr>
            <a:grpSpLocks/>
          </p:cNvGrpSpPr>
          <p:nvPr/>
        </p:nvGrpSpPr>
        <p:grpSpPr bwMode="auto">
          <a:xfrm>
            <a:off x="6324600" y="6248400"/>
            <a:ext cx="76200" cy="304800"/>
            <a:chOff x="960" y="3744"/>
            <a:chExt cx="96" cy="240"/>
          </a:xfrm>
        </p:grpSpPr>
        <p:sp>
          <p:nvSpPr>
            <p:cNvPr id="12328" name="Line 47"/>
            <p:cNvSpPr>
              <a:spLocks noChangeShapeType="1"/>
            </p:cNvSpPr>
            <p:nvPr/>
          </p:nvSpPr>
          <p:spPr bwMode="auto">
            <a:xfrm>
              <a:off x="1056" y="3792"/>
              <a:ext cx="0" cy="19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9" name="Line 48"/>
            <p:cNvSpPr>
              <a:spLocks noChangeShapeType="1"/>
            </p:cNvSpPr>
            <p:nvPr/>
          </p:nvSpPr>
          <p:spPr bwMode="auto">
            <a:xfrm flipV="1">
              <a:off x="960" y="3888"/>
              <a:ext cx="96" cy="48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0" name="Line 49"/>
            <p:cNvSpPr>
              <a:spLocks noChangeShapeType="1"/>
            </p:cNvSpPr>
            <p:nvPr/>
          </p:nvSpPr>
          <p:spPr bwMode="auto">
            <a:xfrm flipV="1">
              <a:off x="960" y="3792"/>
              <a:ext cx="96" cy="48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1" name="Line 50"/>
            <p:cNvSpPr>
              <a:spLocks noChangeShapeType="1"/>
            </p:cNvSpPr>
            <p:nvPr/>
          </p:nvSpPr>
          <p:spPr bwMode="auto">
            <a:xfrm>
              <a:off x="960" y="3744"/>
              <a:ext cx="0" cy="19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" name="Group 51"/>
          <p:cNvGrpSpPr>
            <a:grpSpLocks/>
          </p:cNvGrpSpPr>
          <p:nvPr/>
        </p:nvGrpSpPr>
        <p:grpSpPr bwMode="auto">
          <a:xfrm>
            <a:off x="1524000" y="5715000"/>
            <a:ext cx="7239000" cy="1038225"/>
            <a:chOff x="960" y="3600"/>
            <a:chExt cx="4560" cy="654"/>
          </a:xfrm>
        </p:grpSpPr>
        <p:pic>
          <p:nvPicPr>
            <p:cNvPr id="12326" name="Picture 5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60" y="3600"/>
              <a:ext cx="4560" cy="6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65" name="Rectangle 53"/>
            <p:cNvSpPr>
              <a:spLocks noChangeArrowheads="1"/>
            </p:cNvSpPr>
            <p:nvPr/>
          </p:nvSpPr>
          <p:spPr bwMode="auto">
            <a:xfrm>
              <a:off x="1056" y="3686"/>
              <a:ext cx="240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en-US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b</a:t>
              </a:r>
            </a:p>
          </p:txBody>
        </p:sp>
      </p:grpSp>
      <p:sp>
        <p:nvSpPr>
          <p:cNvPr id="13366" name="Rectangle 54"/>
          <p:cNvSpPr>
            <a:spLocks noChangeArrowheads="1"/>
          </p:cNvSpPr>
          <p:nvPr/>
        </p:nvSpPr>
        <p:spPr bwMode="auto">
          <a:xfrm>
            <a:off x="2051050" y="6232525"/>
            <a:ext cx="31115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3367" name="Rectangle 55"/>
          <p:cNvSpPr>
            <a:spLocks noChangeArrowheads="1"/>
          </p:cNvSpPr>
          <p:nvPr/>
        </p:nvSpPr>
        <p:spPr bwMode="auto">
          <a:xfrm>
            <a:off x="2895600" y="6232525"/>
            <a:ext cx="31115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3368" name="Rectangle 56"/>
          <p:cNvSpPr>
            <a:spLocks noChangeArrowheads="1"/>
          </p:cNvSpPr>
          <p:nvPr/>
        </p:nvSpPr>
        <p:spPr bwMode="auto">
          <a:xfrm>
            <a:off x="4724400" y="6248400"/>
            <a:ext cx="31115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3369" name="Rectangle 57"/>
          <p:cNvSpPr>
            <a:spLocks noChangeArrowheads="1"/>
          </p:cNvSpPr>
          <p:nvPr/>
        </p:nvSpPr>
        <p:spPr bwMode="auto">
          <a:xfrm>
            <a:off x="6934200" y="6248400"/>
            <a:ext cx="31115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3370" name="Oval 58"/>
          <p:cNvSpPr>
            <a:spLocks noChangeArrowheads="1"/>
          </p:cNvSpPr>
          <p:nvPr/>
        </p:nvSpPr>
        <p:spPr bwMode="auto">
          <a:xfrm>
            <a:off x="6934200" y="5867400"/>
            <a:ext cx="533400" cy="838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grpSp>
        <p:nvGrpSpPr>
          <p:cNvPr id="29" name="Group 59"/>
          <p:cNvGrpSpPr>
            <a:grpSpLocks/>
          </p:cNvGrpSpPr>
          <p:nvPr/>
        </p:nvGrpSpPr>
        <p:grpSpPr bwMode="auto">
          <a:xfrm>
            <a:off x="7086600" y="6248400"/>
            <a:ext cx="76200" cy="304800"/>
            <a:chOff x="960" y="3744"/>
            <a:chExt cx="96" cy="240"/>
          </a:xfrm>
        </p:grpSpPr>
        <p:sp>
          <p:nvSpPr>
            <p:cNvPr id="12322" name="Line 60"/>
            <p:cNvSpPr>
              <a:spLocks noChangeShapeType="1"/>
            </p:cNvSpPr>
            <p:nvPr/>
          </p:nvSpPr>
          <p:spPr bwMode="auto">
            <a:xfrm>
              <a:off x="1056" y="3792"/>
              <a:ext cx="0" cy="19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Line 61"/>
            <p:cNvSpPr>
              <a:spLocks noChangeShapeType="1"/>
            </p:cNvSpPr>
            <p:nvPr/>
          </p:nvSpPr>
          <p:spPr bwMode="auto">
            <a:xfrm flipV="1">
              <a:off x="960" y="3888"/>
              <a:ext cx="96" cy="48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4" name="Line 62"/>
            <p:cNvSpPr>
              <a:spLocks noChangeShapeType="1"/>
            </p:cNvSpPr>
            <p:nvPr/>
          </p:nvSpPr>
          <p:spPr bwMode="auto">
            <a:xfrm flipV="1">
              <a:off x="960" y="3792"/>
              <a:ext cx="96" cy="48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5" name="Line 63"/>
            <p:cNvSpPr>
              <a:spLocks noChangeShapeType="1"/>
            </p:cNvSpPr>
            <p:nvPr/>
          </p:nvSpPr>
          <p:spPr bwMode="auto">
            <a:xfrm>
              <a:off x="960" y="3744"/>
              <a:ext cx="0" cy="19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76" name="Text Box 64"/>
          <p:cNvSpPr txBox="1">
            <a:spLocks noChangeArrowheads="1"/>
          </p:cNvSpPr>
          <p:nvPr/>
        </p:nvSpPr>
        <p:spPr bwMode="auto">
          <a:xfrm>
            <a:off x="1981200" y="1676400"/>
            <a:ext cx="647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Là kí hiệu dùng để thay đổi độ cao các nốt nhạc.</a:t>
            </a:r>
          </a:p>
        </p:txBody>
      </p:sp>
      <p:grpSp>
        <p:nvGrpSpPr>
          <p:cNvPr id="30" name="Group 65"/>
          <p:cNvGrpSpPr>
            <a:grpSpLocks/>
          </p:cNvGrpSpPr>
          <p:nvPr/>
        </p:nvGrpSpPr>
        <p:grpSpPr bwMode="auto">
          <a:xfrm>
            <a:off x="609600" y="2667000"/>
            <a:ext cx="7543800" cy="428625"/>
            <a:chOff x="528" y="2352"/>
            <a:chExt cx="4848" cy="270"/>
          </a:xfrm>
        </p:grpSpPr>
        <p:sp>
          <p:nvSpPr>
            <p:cNvPr id="12320" name="Text Box 66"/>
            <p:cNvSpPr txBox="1">
              <a:spLocks noChangeArrowheads="1"/>
            </p:cNvSpPr>
            <p:nvPr/>
          </p:nvSpPr>
          <p:spPr bwMode="auto">
            <a:xfrm>
              <a:off x="528" y="2352"/>
              <a:ext cx="484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dirty="0">
                  <a:solidFill>
                    <a:srgbClr val="0000FF"/>
                  </a:solidFill>
                </a:rPr>
                <a:t>- </a:t>
              </a:r>
              <a:r>
                <a:rPr lang="en-US" sz="2000" b="1" dirty="0" err="1">
                  <a:solidFill>
                    <a:srgbClr val="0000FF"/>
                  </a:solidFill>
                </a:rPr>
                <a:t>Dấu</a:t>
              </a:r>
              <a:r>
                <a:rPr lang="en-US" sz="2000" b="1" dirty="0">
                  <a:solidFill>
                    <a:srgbClr val="0000FF"/>
                  </a:solidFill>
                </a:rPr>
                <a:t> </a:t>
              </a:r>
              <a:r>
                <a:rPr lang="en-US" sz="2000" b="1" dirty="0" err="1">
                  <a:solidFill>
                    <a:srgbClr val="0000FF"/>
                  </a:solidFill>
                </a:rPr>
                <a:t>thăng</a:t>
              </a:r>
              <a:r>
                <a:rPr lang="en-US" sz="2000" b="1" dirty="0">
                  <a:solidFill>
                    <a:srgbClr val="0000FF"/>
                  </a:solidFill>
                </a:rPr>
                <a:t> </a:t>
              </a:r>
              <a:r>
                <a:rPr lang="en-US" sz="2000" dirty="0">
                  <a:solidFill>
                    <a:srgbClr val="0000FF"/>
                  </a:solidFill>
                </a:rPr>
                <a:t>(   ):</a:t>
              </a:r>
            </a:p>
          </p:txBody>
        </p:sp>
        <p:sp>
          <p:nvSpPr>
            <p:cNvPr id="13379" name="Rectangle 67"/>
            <p:cNvSpPr>
              <a:spLocks noChangeArrowheads="1"/>
            </p:cNvSpPr>
            <p:nvPr/>
          </p:nvSpPr>
          <p:spPr bwMode="auto">
            <a:xfrm>
              <a:off x="1558" y="2409"/>
              <a:ext cx="193" cy="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16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#</a:t>
              </a:r>
            </a:p>
          </p:txBody>
        </p:sp>
      </p:grp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13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500"/>
                                        <p:tgtEl>
                                          <p:spTgt spid="1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3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1" dur="500"/>
                                        <p:tgtEl>
                                          <p:spTgt spid="13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500"/>
                            </p:stCondLst>
                            <p:childTnLst>
                              <p:par>
                                <p:cTn id="7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5" dur="500"/>
                                        <p:tgtEl>
                                          <p:spTgt spid="13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0"/>
                            </p:stCondLst>
                            <p:childTnLst>
                              <p:par>
                                <p:cTn id="7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9" dur="500"/>
                                        <p:tgtEl>
                                          <p:spTgt spid="13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500"/>
                            </p:stCondLst>
                            <p:childTnLst>
                              <p:par>
                                <p:cTn id="8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13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500"/>
                            </p:stCondLst>
                            <p:childTnLst>
                              <p:par>
                                <p:cTn id="8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13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9500"/>
                            </p:stCondLst>
                            <p:childTnLst>
                              <p:par>
                                <p:cTn id="8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13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6" dur="500"/>
                                        <p:tgtEl>
                                          <p:spTgt spid="13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33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3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3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33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3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3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33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3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3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3000"/>
                            </p:stCondLst>
                            <p:childTnLst>
                              <p:par>
                                <p:cTn id="130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133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3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3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9" dur="500"/>
                                        <p:tgtEl>
                                          <p:spTgt spid="13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133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133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500"/>
                            </p:stCondLst>
                            <p:childTnLst>
                              <p:par>
                                <p:cTn id="14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13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133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8" dur="500"/>
                                        <p:tgtEl>
                                          <p:spTgt spid="13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utoUpdateAnimBg="0"/>
      <p:bldP spid="13319" grpId="0" autoUpdateAnimBg="0"/>
      <p:bldP spid="13346" grpId="0"/>
      <p:bldP spid="13347" grpId="0"/>
      <p:bldP spid="13348" grpId="0"/>
      <p:bldP spid="13349" grpId="0"/>
      <p:bldP spid="13350" grpId="0"/>
      <p:bldP spid="13354" grpId="0"/>
      <p:bldP spid="13354" grpId="1"/>
      <p:bldP spid="13355" grpId="0"/>
      <p:bldP spid="13355" grpId="1"/>
      <p:bldP spid="13356" grpId="0"/>
      <p:bldP spid="13356" grpId="1"/>
      <p:bldP spid="13357" grpId="0" animBg="1"/>
      <p:bldP spid="13366" grpId="0"/>
      <p:bldP spid="13366" grpId="1"/>
      <p:bldP spid="13367" grpId="0"/>
      <p:bldP spid="13367" grpId="1"/>
      <p:bldP spid="13368" grpId="0"/>
      <p:bldP spid="13368" grpId="1"/>
      <p:bldP spid="13369" grpId="0"/>
      <p:bldP spid="13369" grpId="1"/>
      <p:bldP spid="13370" grpId="0" animBg="1"/>
      <p:bldP spid="1337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339" name="Group 3"/>
          <p:cNvGraphicFramePr>
            <a:graphicFrameLocks noGrp="1"/>
          </p:cNvGraphicFramePr>
          <p:nvPr>
            <p:ph/>
          </p:nvPr>
        </p:nvGraphicFramePr>
        <p:xfrm>
          <a:off x="457200" y="2057400"/>
          <a:ext cx="8229600" cy="3048000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04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3337" name="Text Box 25"/>
          <p:cNvSpPr txBox="1">
            <a:spLocks noChangeArrowheads="1"/>
          </p:cNvSpPr>
          <p:nvPr/>
        </p:nvSpPr>
        <p:spPr bwMode="auto">
          <a:xfrm>
            <a:off x="990600" y="2057400"/>
            <a:ext cx="685800" cy="17081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0600"/>
          </a:p>
        </p:txBody>
      </p: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3733800" y="2057400"/>
            <a:ext cx="685800" cy="17081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0600"/>
          </a:p>
        </p:txBody>
      </p:sp>
      <p:sp>
        <p:nvSpPr>
          <p:cNvPr id="13339" name="Text Box 27"/>
          <p:cNvSpPr txBox="1">
            <a:spLocks noChangeArrowheads="1"/>
          </p:cNvSpPr>
          <p:nvPr/>
        </p:nvSpPr>
        <p:spPr bwMode="auto">
          <a:xfrm>
            <a:off x="4648200" y="2057400"/>
            <a:ext cx="701675" cy="17081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0600"/>
          </a:p>
        </p:txBody>
      </p:sp>
      <p:sp>
        <p:nvSpPr>
          <p:cNvPr id="13340" name="Text Box 28"/>
          <p:cNvSpPr txBox="1">
            <a:spLocks noChangeArrowheads="1"/>
          </p:cNvSpPr>
          <p:nvPr/>
        </p:nvSpPr>
        <p:spPr bwMode="auto">
          <a:xfrm>
            <a:off x="5562600" y="2057400"/>
            <a:ext cx="701675" cy="17081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0600"/>
          </a:p>
        </p:txBody>
      </p:sp>
      <p:sp>
        <p:nvSpPr>
          <p:cNvPr id="13341" name="Text Box 29"/>
          <p:cNvSpPr txBox="1">
            <a:spLocks noChangeArrowheads="1"/>
          </p:cNvSpPr>
          <p:nvPr/>
        </p:nvSpPr>
        <p:spPr bwMode="auto">
          <a:xfrm>
            <a:off x="7467600" y="2057400"/>
            <a:ext cx="625475" cy="17081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0600"/>
          </a:p>
        </p:txBody>
      </p:sp>
      <p:sp>
        <p:nvSpPr>
          <p:cNvPr id="13342" name="Text Box 30"/>
          <p:cNvSpPr txBox="1">
            <a:spLocks noChangeArrowheads="1"/>
          </p:cNvSpPr>
          <p:nvPr/>
        </p:nvSpPr>
        <p:spPr bwMode="auto">
          <a:xfrm>
            <a:off x="1905000" y="2057400"/>
            <a:ext cx="685800" cy="17081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0600"/>
          </a:p>
        </p:txBody>
      </p:sp>
      <p:sp>
        <p:nvSpPr>
          <p:cNvPr id="13343" name="Text Box 31"/>
          <p:cNvSpPr txBox="1">
            <a:spLocks noChangeArrowheads="1"/>
          </p:cNvSpPr>
          <p:nvPr/>
        </p:nvSpPr>
        <p:spPr bwMode="auto">
          <a:xfrm>
            <a:off x="457200" y="4572000"/>
            <a:ext cx="906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Đồ     Rê     Mi    Pha   Son     La     Si    (Đô    Rê…...)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914400" y="2357438"/>
            <a:ext cx="838200" cy="465137"/>
            <a:chOff x="624" y="1296"/>
            <a:chExt cx="528" cy="293"/>
          </a:xfrm>
        </p:grpSpPr>
        <p:sp>
          <p:nvSpPr>
            <p:cNvPr id="13393" name="Text Box 33"/>
            <p:cNvSpPr txBox="1">
              <a:spLocks noChangeArrowheads="1"/>
            </p:cNvSpPr>
            <p:nvPr/>
          </p:nvSpPr>
          <p:spPr bwMode="auto">
            <a:xfrm>
              <a:off x="624" y="1296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chemeClr val="bg1"/>
                  </a:solidFill>
                </a:rPr>
                <a:t> </a:t>
              </a:r>
              <a:r>
                <a:rPr lang="en-US">
                  <a:solidFill>
                    <a:schemeClr val="bg1"/>
                  </a:solidFill>
                </a:rPr>
                <a:t>Đô</a:t>
              </a:r>
            </a:p>
          </p:txBody>
        </p:sp>
        <p:sp>
          <p:nvSpPr>
            <p:cNvPr id="14370" name="Rectangle 34"/>
            <p:cNvSpPr>
              <a:spLocks noChangeArrowheads="1"/>
            </p:cNvSpPr>
            <p:nvPr/>
          </p:nvSpPr>
          <p:spPr bwMode="auto">
            <a:xfrm>
              <a:off x="906" y="1337"/>
              <a:ext cx="206" cy="25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#</a:t>
              </a:r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7315200" y="2281238"/>
            <a:ext cx="838200" cy="465137"/>
            <a:chOff x="624" y="1296"/>
            <a:chExt cx="528" cy="293"/>
          </a:xfrm>
        </p:grpSpPr>
        <p:sp>
          <p:nvSpPr>
            <p:cNvPr id="13391" name="Text Box 36"/>
            <p:cNvSpPr txBox="1">
              <a:spLocks noChangeArrowheads="1"/>
            </p:cNvSpPr>
            <p:nvPr/>
          </p:nvSpPr>
          <p:spPr bwMode="auto">
            <a:xfrm>
              <a:off x="624" y="1296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chemeClr val="bg1"/>
                  </a:solidFill>
                </a:rPr>
                <a:t> </a:t>
              </a:r>
              <a:r>
                <a:rPr lang="en-US">
                  <a:solidFill>
                    <a:schemeClr val="bg1"/>
                  </a:solidFill>
                </a:rPr>
                <a:t>Đô</a:t>
              </a:r>
            </a:p>
          </p:txBody>
        </p:sp>
        <p:sp>
          <p:nvSpPr>
            <p:cNvPr id="14373" name="Rectangle 37"/>
            <p:cNvSpPr>
              <a:spLocks noChangeArrowheads="1"/>
            </p:cNvSpPr>
            <p:nvPr/>
          </p:nvSpPr>
          <p:spPr bwMode="auto">
            <a:xfrm>
              <a:off x="906" y="1337"/>
              <a:ext cx="206" cy="25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#</a:t>
              </a:r>
            </a:p>
          </p:txBody>
        </p:sp>
      </p:grp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5562600" y="3032125"/>
            <a:ext cx="539750" cy="396875"/>
            <a:chOff x="3504" y="1910"/>
            <a:chExt cx="340" cy="250"/>
          </a:xfrm>
        </p:grpSpPr>
        <p:sp>
          <p:nvSpPr>
            <p:cNvPr id="13389" name="Text Box 39"/>
            <p:cNvSpPr txBox="1">
              <a:spLocks noChangeArrowheads="1"/>
            </p:cNvSpPr>
            <p:nvPr/>
          </p:nvSpPr>
          <p:spPr bwMode="auto">
            <a:xfrm>
              <a:off x="3504" y="1929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</a:rPr>
                <a:t>Si</a:t>
              </a:r>
            </a:p>
          </p:txBody>
        </p:sp>
        <p:sp>
          <p:nvSpPr>
            <p:cNvPr id="14376" name="Rectangle 40"/>
            <p:cNvSpPr>
              <a:spLocks noChangeArrowheads="1"/>
            </p:cNvSpPr>
            <p:nvPr/>
          </p:nvSpPr>
          <p:spPr bwMode="auto">
            <a:xfrm>
              <a:off x="3648" y="1910"/>
              <a:ext cx="196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en-US" sz="20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b</a:t>
              </a:r>
            </a:p>
          </p:txBody>
        </p: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990600" y="3048000"/>
            <a:ext cx="692150" cy="396875"/>
            <a:chOff x="624" y="1920"/>
            <a:chExt cx="436" cy="250"/>
          </a:xfrm>
        </p:grpSpPr>
        <p:sp>
          <p:nvSpPr>
            <p:cNvPr id="13387" name="Text Box 42"/>
            <p:cNvSpPr txBox="1">
              <a:spLocks noChangeArrowheads="1"/>
            </p:cNvSpPr>
            <p:nvPr/>
          </p:nvSpPr>
          <p:spPr bwMode="auto">
            <a:xfrm>
              <a:off x="624" y="1929"/>
              <a:ext cx="33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</a:rPr>
                <a:t>Rê</a:t>
              </a:r>
            </a:p>
          </p:txBody>
        </p:sp>
        <p:sp>
          <p:nvSpPr>
            <p:cNvPr id="14379" name="Rectangle 43"/>
            <p:cNvSpPr>
              <a:spLocks noChangeArrowheads="1"/>
            </p:cNvSpPr>
            <p:nvPr/>
          </p:nvSpPr>
          <p:spPr bwMode="auto">
            <a:xfrm>
              <a:off x="864" y="1920"/>
              <a:ext cx="196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en-US" sz="20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b</a:t>
              </a:r>
            </a:p>
          </p:txBody>
        </p:sp>
      </p:grpSp>
      <p:grpSp>
        <p:nvGrpSpPr>
          <p:cNvPr id="6" name="Group 44"/>
          <p:cNvGrpSpPr>
            <a:grpSpLocks/>
          </p:cNvGrpSpPr>
          <p:nvPr/>
        </p:nvGrpSpPr>
        <p:grpSpPr bwMode="auto">
          <a:xfrm>
            <a:off x="1898650" y="2438400"/>
            <a:ext cx="708025" cy="369888"/>
            <a:chOff x="1196" y="1536"/>
            <a:chExt cx="440" cy="280"/>
          </a:xfrm>
        </p:grpSpPr>
        <p:sp>
          <p:nvSpPr>
            <p:cNvPr id="14" name="Rectangle 45"/>
            <p:cNvSpPr>
              <a:spLocks noChangeArrowheads="1"/>
            </p:cNvSpPr>
            <p:nvPr/>
          </p:nvSpPr>
          <p:spPr bwMode="auto">
            <a:xfrm>
              <a:off x="1441" y="1536"/>
              <a:ext cx="195" cy="28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#</a:t>
              </a:r>
            </a:p>
          </p:txBody>
        </p:sp>
        <p:sp>
          <p:nvSpPr>
            <p:cNvPr id="13386" name="Text Box 46"/>
            <p:cNvSpPr txBox="1">
              <a:spLocks noChangeArrowheads="1"/>
            </p:cNvSpPr>
            <p:nvPr/>
          </p:nvSpPr>
          <p:spPr bwMode="auto">
            <a:xfrm>
              <a:off x="1196" y="1536"/>
              <a:ext cx="336" cy="2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</a:rPr>
                <a:t>Rê</a:t>
              </a:r>
            </a:p>
          </p:txBody>
        </p:sp>
      </p:grpSp>
      <p:grpSp>
        <p:nvGrpSpPr>
          <p:cNvPr id="7" name="Group 47"/>
          <p:cNvGrpSpPr>
            <a:grpSpLocks/>
          </p:cNvGrpSpPr>
          <p:nvPr/>
        </p:nvGrpSpPr>
        <p:grpSpPr bwMode="auto">
          <a:xfrm>
            <a:off x="1905000" y="3032125"/>
            <a:ext cx="685800" cy="396875"/>
            <a:chOff x="1200" y="1910"/>
            <a:chExt cx="432" cy="250"/>
          </a:xfrm>
        </p:grpSpPr>
        <p:sp>
          <p:nvSpPr>
            <p:cNvPr id="13383" name="Text Box 48"/>
            <p:cNvSpPr txBox="1">
              <a:spLocks noChangeArrowheads="1"/>
            </p:cNvSpPr>
            <p:nvPr/>
          </p:nvSpPr>
          <p:spPr bwMode="auto">
            <a:xfrm>
              <a:off x="1200" y="1929"/>
              <a:ext cx="4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</a:rPr>
                <a:t>Mi</a:t>
              </a:r>
            </a:p>
          </p:txBody>
        </p:sp>
        <p:sp>
          <p:nvSpPr>
            <p:cNvPr id="15" name="Rectangle 49"/>
            <p:cNvSpPr>
              <a:spLocks noChangeArrowheads="1"/>
            </p:cNvSpPr>
            <p:nvPr/>
          </p:nvSpPr>
          <p:spPr bwMode="auto">
            <a:xfrm>
              <a:off x="1392" y="1910"/>
              <a:ext cx="196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en-US" sz="20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b</a:t>
              </a:r>
            </a:p>
          </p:txBody>
        </p:sp>
      </p:grpSp>
      <p:grpSp>
        <p:nvGrpSpPr>
          <p:cNvPr id="8" name="Group 50"/>
          <p:cNvGrpSpPr>
            <a:grpSpLocks/>
          </p:cNvGrpSpPr>
          <p:nvPr/>
        </p:nvGrpSpPr>
        <p:grpSpPr bwMode="auto">
          <a:xfrm>
            <a:off x="3657600" y="2438400"/>
            <a:ext cx="838200" cy="369888"/>
            <a:chOff x="2304" y="1536"/>
            <a:chExt cx="528" cy="233"/>
          </a:xfrm>
        </p:grpSpPr>
        <p:sp>
          <p:nvSpPr>
            <p:cNvPr id="16" name="Rectangle 51"/>
            <p:cNvSpPr>
              <a:spLocks noChangeArrowheads="1"/>
            </p:cNvSpPr>
            <p:nvPr/>
          </p:nvSpPr>
          <p:spPr bwMode="auto">
            <a:xfrm>
              <a:off x="2600" y="1536"/>
              <a:ext cx="197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#</a:t>
              </a:r>
            </a:p>
          </p:txBody>
        </p:sp>
        <p:sp>
          <p:nvSpPr>
            <p:cNvPr id="13382" name="Text Box 52"/>
            <p:cNvSpPr txBox="1">
              <a:spLocks noChangeArrowheads="1"/>
            </p:cNvSpPr>
            <p:nvPr/>
          </p:nvSpPr>
          <p:spPr bwMode="auto">
            <a:xfrm>
              <a:off x="2304" y="1536"/>
              <a:ext cx="5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</a:rPr>
                <a:t>Pha</a:t>
              </a:r>
            </a:p>
          </p:txBody>
        </p:sp>
      </p:grpSp>
      <p:grpSp>
        <p:nvGrpSpPr>
          <p:cNvPr id="9" name="Group 53"/>
          <p:cNvGrpSpPr>
            <a:grpSpLocks/>
          </p:cNvGrpSpPr>
          <p:nvPr/>
        </p:nvGrpSpPr>
        <p:grpSpPr bwMode="auto">
          <a:xfrm>
            <a:off x="4572000" y="2438400"/>
            <a:ext cx="779463" cy="369888"/>
            <a:chOff x="2880" y="1536"/>
            <a:chExt cx="491" cy="233"/>
          </a:xfrm>
        </p:grpSpPr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3174" y="1536"/>
              <a:ext cx="197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#</a:t>
              </a:r>
            </a:p>
          </p:txBody>
        </p:sp>
        <p:sp>
          <p:nvSpPr>
            <p:cNvPr id="13380" name="Text Box 55"/>
            <p:cNvSpPr txBox="1">
              <a:spLocks noChangeArrowheads="1"/>
            </p:cNvSpPr>
            <p:nvPr/>
          </p:nvSpPr>
          <p:spPr bwMode="auto">
            <a:xfrm>
              <a:off x="2880" y="1536"/>
              <a:ext cx="4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</a:rPr>
                <a:t>Son</a:t>
              </a:r>
            </a:p>
          </p:txBody>
        </p:sp>
      </p:grpSp>
      <p:grpSp>
        <p:nvGrpSpPr>
          <p:cNvPr id="10" name="Group 56"/>
          <p:cNvGrpSpPr>
            <a:grpSpLocks/>
          </p:cNvGrpSpPr>
          <p:nvPr/>
        </p:nvGrpSpPr>
        <p:grpSpPr bwMode="auto">
          <a:xfrm>
            <a:off x="5562600" y="2438400"/>
            <a:ext cx="706438" cy="369888"/>
            <a:chOff x="3504" y="1536"/>
            <a:chExt cx="445" cy="233"/>
          </a:xfrm>
        </p:grpSpPr>
        <p:sp>
          <p:nvSpPr>
            <p:cNvPr id="18" name="Rectangle 57"/>
            <p:cNvSpPr>
              <a:spLocks noChangeArrowheads="1"/>
            </p:cNvSpPr>
            <p:nvPr/>
          </p:nvSpPr>
          <p:spPr bwMode="auto">
            <a:xfrm>
              <a:off x="3752" y="1536"/>
              <a:ext cx="197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#</a:t>
              </a:r>
            </a:p>
          </p:txBody>
        </p:sp>
        <p:sp>
          <p:nvSpPr>
            <p:cNvPr id="13378" name="Text Box 58"/>
            <p:cNvSpPr txBox="1">
              <a:spLocks noChangeArrowheads="1"/>
            </p:cNvSpPr>
            <p:nvPr/>
          </p:nvSpPr>
          <p:spPr bwMode="auto">
            <a:xfrm>
              <a:off x="3504" y="1536"/>
              <a:ext cx="3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</a:rPr>
                <a:t>La</a:t>
              </a:r>
            </a:p>
          </p:txBody>
        </p:sp>
      </p:grpSp>
      <p:grpSp>
        <p:nvGrpSpPr>
          <p:cNvPr id="11" name="Group 59"/>
          <p:cNvGrpSpPr>
            <a:grpSpLocks/>
          </p:cNvGrpSpPr>
          <p:nvPr/>
        </p:nvGrpSpPr>
        <p:grpSpPr bwMode="auto">
          <a:xfrm>
            <a:off x="3657600" y="3032125"/>
            <a:ext cx="768350" cy="396875"/>
            <a:chOff x="2304" y="1910"/>
            <a:chExt cx="484" cy="250"/>
          </a:xfrm>
        </p:grpSpPr>
        <p:sp>
          <p:nvSpPr>
            <p:cNvPr id="14396" name="Rectangle 60"/>
            <p:cNvSpPr>
              <a:spLocks noChangeArrowheads="1"/>
            </p:cNvSpPr>
            <p:nvPr/>
          </p:nvSpPr>
          <p:spPr bwMode="auto">
            <a:xfrm>
              <a:off x="2592" y="1910"/>
              <a:ext cx="196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en-US" sz="20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b</a:t>
              </a:r>
            </a:p>
          </p:txBody>
        </p:sp>
        <p:sp>
          <p:nvSpPr>
            <p:cNvPr id="13376" name="Text Box 61"/>
            <p:cNvSpPr txBox="1">
              <a:spLocks noChangeArrowheads="1"/>
            </p:cNvSpPr>
            <p:nvPr/>
          </p:nvSpPr>
          <p:spPr bwMode="auto">
            <a:xfrm>
              <a:off x="2304" y="1929"/>
              <a:ext cx="4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</a:rPr>
                <a:t>Son</a:t>
              </a:r>
            </a:p>
          </p:txBody>
        </p:sp>
      </p:grpSp>
      <p:grpSp>
        <p:nvGrpSpPr>
          <p:cNvPr id="12" name="Group 62"/>
          <p:cNvGrpSpPr>
            <a:grpSpLocks/>
          </p:cNvGrpSpPr>
          <p:nvPr/>
        </p:nvGrpSpPr>
        <p:grpSpPr bwMode="auto">
          <a:xfrm>
            <a:off x="4648200" y="3048000"/>
            <a:ext cx="685800" cy="396875"/>
            <a:chOff x="2928" y="1920"/>
            <a:chExt cx="432" cy="250"/>
          </a:xfrm>
        </p:grpSpPr>
        <p:sp>
          <p:nvSpPr>
            <p:cNvPr id="14399" name="Rectangle 63"/>
            <p:cNvSpPr>
              <a:spLocks noChangeArrowheads="1"/>
            </p:cNvSpPr>
            <p:nvPr/>
          </p:nvSpPr>
          <p:spPr bwMode="auto">
            <a:xfrm>
              <a:off x="3164" y="1920"/>
              <a:ext cx="196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en-US" sz="20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b</a:t>
              </a:r>
            </a:p>
          </p:txBody>
        </p:sp>
        <p:sp>
          <p:nvSpPr>
            <p:cNvPr id="13374" name="Text Box 64"/>
            <p:cNvSpPr txBox="1">
              <a:spLocks noChangeArrowheads="1"/>
            </p:cNvSpPr>
            <p:nvPr/>
          </p:nvSpPr>
          <p:spPr bwMode="auto">
            <a:xfrm>
              <a:off x="2928" y="1929"/>
              <a:ext cx="3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</a:rPr>
                <a:t>La</a:t>
              </a:r>
            </a:p>
          </p:txBody>
        </p:sp>
      </p:grpSp>
      <p:grpSp>
        <p:nvGrpSpPr>
          <p:cNvPr id="13" name="Group 65"/>
          <p:cNvGrpSpPr>
            <a:grpSpLocks/>
          </p:cNvGrpSpPr>
          <p:nvPr/>
        </p:nvGrpSpPr>
        <p:grpSpPr bwMode="auto">
          <a:xfrm>
            <a:off x="7385050" y="3124200"/>
            <a:ext cx="692150" cy="396875"/>
            <a:chOff x="624" y="1920"/>
            <a:chExt cx="436" cy="250"/>
          </a:xfrm>
        </p:grpSpPr>
        <p:sp>
          <p:nvSpPr>
            <p:cNvPr id="13371" name="Text Box 66"/>
            <p:cNvSpPr txBox="1">
              <a:spLocks noChangeArrowheads="1"/>
            </p:cNvSpPr>
            <p:nvPr/>
          </p:nvSpPr>
          <p:spPr bwMode="auto">
            <a:xfrm>
              <a:off x="624" y="1929"/>
              <a:ext cx="33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</a:rPr>
                <a:t>Rê</a:t>
              </a:r>
            </a:p>
          </p:txBody>
        </p:sp>
        <p:sp>
          <p:nvSpPr>
            <p:cNvPr id="14403" name="Rectangle 67"/>
            <p:cNvSpPr>
              <a:spLocks noChangeArrowheads="1"/>
            </p:cNvSpPr>
            <p:nvPr/>
          </p:nvSpPr>
          <p:spPr bwMode="auto">
            <a:xfrm>
              <a:off x="864" y="1920"/>
              <a:ext cx="196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en-US" sz="20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b</a:t>
              </a:r>
            </a:p>
          </p:txBody>
        </p:sp>
      </p:grpSp>
      <p:sp>
        <p:nvSpPr>
          <p:cNvPr id="13356" name="Text Box 68"/>
          <p:cNvSpPr txBox="1">
            <a:spLocks noChangeArrowheads="1"/>
          </p:cNvSpPr>
          <p:nvPr/>
        </p:nvSpPr>
        <p:spPr bwMode="auto">
          <a:xfrm>
            <a:off x="609600" y="762000"/>
            <a:ext cx="81534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 </a:t>
            </a:r>
            <a:r>
              <a:rPr lang="en-US" sz="2400" b="1">
                <a:solidFill>
                  <a:srgbClr val="FF0000"/>
                </a:solidFill>
              </a:rPr>
              <a:t>Quan sát các nốt nhạc trên phím đàn thể hiện thăng và giáng.</a:t>
            </a:r>
          </a:p>
        </p:txBody>
      </p:sp>
      <p:grpSp>
        <p:nvGrpSpPr>
          <p:cNvPr id="13357" name="Group 69"/>
          <p:cNvGrpSpPr>
            <a:grpSpLocks/>
          </p:cNvGrpSpPr>
          <p:nvPr/>
        </p:nvGrpSpPr>
        <p:grpSpPr bwMode="auto">
          <a:xfrm>
            <a:off x="2743200" y="4267200"/>
            <a:ext cx="4572000" cy="304800"/>
            <a:chOff x="1728" y="2496"/>
            <a:chExt cx="2880" cy="192"/>
          </a:xfrm>
        </p:grpSpPr>
        <p:grpSp>
          <p:nvGrpSpPr>
            <p:cNvPr id="13365" name="Group 70"/>
            <p:cNvGrpSpPr>
              <a:grpSpLocks/>
            </p:cNvGrpSpPr>
            <p:nvPr/>
          </p:nvGrpSpPr>
          <p:grpSpPr bwMode="auto">
            <a:xfrm>
              <a:off x="1728" y="2496"/>
              <a:ext cx="576" cy="192"/>
              <a:chOff x="2688" y="3072"/>
              <a:chExt cx="576" cy="192"/>
            </a:xfrm>
          </p:grpSpPr>
          <p:sp>
            <p:nvSpPr>
              <p:cNvPr id="13369" name="Line 71"/>
              <p:cNvSpPr>
                <a:spLocks noChangeShapeType="1"/>
              </p:cNvSpPr>
              <p:nvPr/>
            </p:nvSpPr>
            <p:spPr bwMode="auto">
              <a:xfrm>
                <a:off x="2688" y="3072"/>
                <a:ext cx="288" cy="19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0" name="Line 72"/>
              <p:cNvSpPr>
                <a:spLocks noChangeShapeType="1"/>
              </p:cNvSpPr>
              <p:nvPr/>
            </p:nvSpPr>
            <p:spPr bwMode="auto">
              <a:xfrm flipV="1">
                <a:off x="2976" y="3072"/>
                <a:ext cx="288" cy="19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366" name="Group 73"/>
            <p:cNvGrpSpPr>
              <a:grpSpLocks/>
            </p:cNvGrpSpPr>
            <p:nvPr/>
          </p:nvGrpSpPr>
          <p:grpSpPr bwMode="auto">
            <a:xfrm>
              <a:off x="4032" y="2496"/>
              <a:ext cx="576" cy="192"/>
              <a:chOff x="2688" y="3072"/>
              <a:chExt cx="576" cy="192"/>
            </a:xfrm>
          </p:grpSpPr>
          <p:sp>
            <p:nvSpPr>
              <p:cNvPr id="13367" name="Line 74"/>
              <p:cNvSpPr>
                <a:spLocks noChangeShapeType="1"/>
              </p:cNvSpPr>
              <p:nvPr/>
            </p:nvSpPr>
            <p:spPr bwMode="auto">
              <a:xfrm>
                <a:off x="2688" y="3072"/>
                <a:ext cx="288" cy="19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8" name="Line 75"/>
              <p:cNvSpPr>
                <a:spLocks noChangeShapeType="1"/>
              </p:cNvSpPr>
              <p:nvPr/>
            </p:nvSpPr>
            <p:spPr bwMode="auto">
              <a:xfrm flipV="1">
                <a:off x="2976" y="3072"/>
                <a:ext cx="288" cy="19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3358" name="Group 76"/>
          <p:cNvGrpSpPr>
            <a:grpSpLocks/>
          </p:cNvGrpSpPr>
          <p:nvPr/>
        </p:nvGrpSpPr>
        <p:grpSpPr bwMode="auto">
          <a:xfrm>
            <a:off x="914400" y="4267200"/>
            <a:ext cx="7315200" cy="228600"/>
            <a:chOff x="576" y="2496"/>
            <a:chExt cx="4608" cy="144"/>
          </a:xfrm>
        </p:grpSpPr>
        <p:sp>
          <p:nvSpPr>
            <p:cNvPr id="13359" name="Freeform 77"/>
            <p:cNvSpPr>
              <a:spLocks/>
            </p:cNvSpPr>
            <p:nvPr/>
          </p:nvSpPr>
          <p:spPr bwMode="auto">
            <a:xfrm>
              <a:off x="1152" y="2496"/>
              <a:ext cx="576" cy="144"/>
            </a:xfrm>
            <a:custGeom>
              <a:avLst/>
              <a:gdLst>
                <a:gd name="T0" fmla="*/ 0 w 1152"/>
                <a:gd name="T1" fmla="*/ 0 h 240"/>
                <a:gd name="T2" fmla="*/ 144 w 1152"/>
                <a:gd name="T3" fmla="*/ 86 h 240"/>
                <a:gd name="T4" fmla="*/ 288 w 1152"/>
                <a:gd name="T5" fmla="*/ 0 h 240"/>
                <a:gd name="T6" fmla="*/ 0 60000 65536"/>
                <a:gd name="T7" fmla="*/ 0 60000 65536"/>
                <a:gd name="T8" fmla="*/ 0 60000 65536"/>
                <a:gd name="T9" fmla="*/ 0 w 1152"/>
                <a:gd name="T10" fmla="*/ 0 h 240"/>
                <a:gd name="T11" fmla="*/ 1152 w 1152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2" h="240">
                  <a:moveTo>
                    <a:pt x="0" y="0"/>
                  </a:moveTo>
                  <a:cubicBezTo>
                    <a:pt x="192" y="120"/>
                    <a:pt x="384" y="240"/>
                    <a:pt x="576" y="240"/>
                  </a:cubicBezTo>
                  <a:cubicBezTo>
                    <a:pt x="768" y="240"/>
                    <a:pt x="1056" y="40"/>
                    <a:pt x="1152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0" name="Freeform 78"/>
            <p:cNvSpPr>
              <a:spLocks/>
            </p:cNvSpPr>
            <p:nvPr/>
          </p:nvSpPr>
          <p:spPr bwMode="auto">
            <a:xfrm>
              <a:off x="576" y="2496"/>
              <a:ext cx="576" cy="144"/>
            </a:xfrm>
            <a:custGeom>
              <a:avLst/>
              <a:gdLst>
                <a:gd name="T0" fmla="*/ 0 w 1152"/>
                <a:gd name="T1" fmla="*/ 0 h 240"/>
                <a:gd name="T2" fmla="*/ 144 w 1152"/>
                <a:gd name="T3" fmla="*/ 86 h 240"/>
                <a:gd name="T4" fmla="*/ 288 w 1152"/>
                <a:gd name="T5" fmla="*/ 0 h 240"/>
                <a:gd name="T6" fmla="*/ 0 60000 65536"/>
                <a:gd name="T7" fmla="*/ 0 60000 65536"/>
                <a:gd name="T8" fmla="*/ 0 60000 65536"/>
                <a:gd name="T9" fmla="*/ 0 w 1152"/>
                <a:gd name="T10" fmla="*/ 0 h 240"/>
                <a:gd name="T11" fmla="*/ 1152 w 1152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2" h="240">
                  <a:moveTo>
                    <a:pt x="0" y="0"/>
                  </a:moveTo>
                  <a:cubicBezTo>
                    <a:pt x="192" y="120"/>
                    <a:pt x="384" y="240"/>
                    <a:pt x="576" y="240"/>
                  </a:cubicBezTo>
                  <a:cubicBezTo>
                    <a:pt x="768" y="240"/>
                    <a:pt x="1056" y="40"/>
                    <a:pt x="1152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1" name="Freeform 79"/>
            <p:cNvSpPr>
              <a:spLocks/>
            </p:cNvSpPr>
            <p:nvPr/>
          </p:nvSpPr>
          <p:spPr bwMode="auto">
            <a:xfrm>
              <a:off x="2304" y="2496"/>
              <a:ext cx="576" cy="144"/>
            </a:xfrm>
            <a:custGeom>
              <a:avLst/>
              <a:gdLst>
                <a:gd name="T0" fmla="*/ 0 w 1152"/>
                <a:gd name="T1" fmla="*/ 0 h 240"/>
                <a:gd name="T2" fmla="*/ 144 w 1152"/>
                <a:gd name="T3" fmla="*/ 86 h 240"/>
                <a:gd name="T4" fmla="*/ 288 w 1152"/>
                <a:gd name="T5" fmla="*/ 0 h 240"/>
                <a:gd name="T6" fmla="*/ 0 60000 65536"/>
                <a:gd name="T7" fmla="*/ 0 60000 65536"/>
                <a:gd name="T8" fmla="*/ 0 60000 65536"/>
                <a:gd name="T9" fmla="*/ 0 w 1152"/>
                <a:gd name="T10" fmla="*/ 0 h 240"/>
                <a:gd name="T11" fmla="*/ 1152 w 1152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2" h="240">
                  <a:moveTo>
                    <a:pt x="0" y="0"/>
                  </a:moveTo>
                  <a:cubicBezTo>
                    <a:pt x="192" y="120"/>
                    <a:pt x="384" y="240"/>
                    <a:pt x="576" y="240"/>
                  </a:cubicBezTo>
                  <a:cubicBezTo>
                    <a:pt x="768" y="240"/>
                    <a:pt x="1056" y="40"/>
                    <a:pt x="1152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2" name="Freeform 80"/>
            <p:cNvSpPr>
              <a:spLocks/>
            </p:cNvSpPr>
            <p:nvPr/>
          </p:nvSpPr>
          <p:spPr bwMode="auto">
            <a:xfrm>
              <a:off x="2880" y="2496"/>
              <a:ext cx="576" cy="144"/>
            </a:xfrm>
            <a:custGeom>
              <a:avLst/>
              <a:gdLst>
                <a:gd name="T0" fmla="*/ 0 w 1152"/>
                <a:gd name="T1" fmla="*/ 0 h 240"/>
                <a:gd name="T2" fmla="*/ 144 w 1152"/>
                <a:gd name="T3" fmla="*/ 86 h 240"/>
                <a:gd name="T4" fmla="*/ 288 w 1152"/>
                <a:gd name="T5" fmla="*/ 0 h 240"/>
                <a:gd name="T6" fmla="*/ 0 60000 65536"/>
                <a:gd name="T7" fmla="*/ 0 60000 65536"/>
                <a:gd name="T8" fmla="*/ 0 60000 65536"/>
                <a:gd name="T9" fmla="*/ 0 w 1152"/>
                <a:gd name="T10" fmla="*/ 0 h 240"/>
                <a:gd name="T11" fmla="*/ 1152 w 1152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2" h="240">
                  <a:moveTo>
                    <a:pt x="0" y="0"/>
                  </a:moveTo>
                  <a:cubicBezTo>
                    <a:pt x="192" y="120"/>
                    <a:pt x="384" y="240"/>
                    <a:pt x="576" y="240"/>
                  </a:cubicBezTo>
                  <a:cubicBezTo>
                    <a:pt x="768" y="240"/>
                    <a:pt x="1056" y="40"/>
                    <a:pt x="1152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3" name="Freeform 81"/>
            <p:cNvSpPr>
              <a:spLocks/>
            </p:cNvSpPr>
            <p:nvPr/>
          </p:nvSpPr>
          <p:spPr bwMode="auto">
            <a:xfrm>
              <a:off x="3456" y="2496"/>
              <a:ext cx="576" cy="144"/>
            </a:xfrm>
            <a:custGeom>
              <a:avLst/>
              <a:gdLst>
                <a:gd name="T0" fmla="*/ 0 w 1152"/>
                <a:gd name="T1" fmla="*/ 0 h 240"/>
                <a:gd name="T2" fmla="*/ 144 w 1152"/>
                <a:gd name="T3" fmla="*/ 86 h 240"/>
                <a:gd name="T4" fmla="*/ 288 w 1152"/>
                <a:gd name="T5" fmla="*/ 0 h 240"/>
                <a:gd name="T6" fmla="*/ 0 60000 65536"/>
                <a:gd name="T7" fmla="*/ 0 60000 65536"/>
                <a:gd name="T8" fmla="*/ 0 60000 65536"/>
                <a:gd name="T9" fmla="*/ 0 w 1152"/>
                <a:gd name="T10" fmla="*/ 0 h 240"/>
                <a:gd name="T11" fmla="*/ 1152 w 1152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2" h="240">
                  <a:moveTo>
                    <a:pt x="0" y="0"/>
                  </a:moveTo>
                  <a:cubicBezTo>
                    <a:pt x="192" y="120"/>
                    <a:pt x="384" y="240"/>
                    <a:pt x="576" y="240"/>
                  </a:cubicBezTo>
                  <a:cubicBezTo>
                    <a:pt x="768" y="240"/>
                    <a:pt x="1056" y="40"/>
                    <a:pt x="1152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4" name="Freeform 82"/>
            <p:cNvSpPr>
              <a:spLocks/>
            </p:cNvSpPr>
            <p:nvPr/>
          </p:nvSpPr>
          <p:spPr bwMode="auto">
            <a:xfrm>
              <a:off x="4608" y="2496"/>
              <a:ext cx="576" cy="144"/>
            </a:xfrm>
            <a:custGeom>
              <a:avLst/>
              <a:gdLst>
                <a:gd name="T0" fmla="*/ 0 w 1152"/>
                <a:gd name="T1" fmla="*/ 0 h 240"/>
                <a:gd name="T2" fmla="*/ 144 w 1152"/>
                <a:gd name="T3" fmla="*/ 86 h 240"/>
                <a:gd name="T4" fmla="*/ 288 w 1152"/>
                <a:gd name="T5" fmla="*/ 0 h 240"/>
                <a:gd name="T6" fmla="*/ 0 60000 65536"/>
                <a:gd name="T7" fmla="*/ 0 60000 65536"/>
                <a:gd name="T8" fmla="*/ 0 60000 65536"/>
                <a:gd name="T9" fmla="*/ 0 w 1152"/>
                <a:gd name="T10" fmla="*/ 0 h 240"/>
                <a:gd name="T11" fmla="*/ 1152 w 1152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2" h="240">
                  <a:moveTo>
                    <a:pt x="0" y="0"/>
                  </a:moveTo>
                  <a:cubicBezTo>
                    <a:pt x="192" y="120"/>
                    <a:pt x="384" y="240"/>
                    <a:pt x="576" y="240"/>
                  </a:cubicBezTo>
                  <a:cubicBezTo>
                    <a:pt x="768" y="240"/>
                    <a:pt x="1056" y="40"/>
                    <a:pt x="1152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350"/>
            <a:ext cx="9144000" cy="684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WordArt 3"/>
          <p:cNvSpPr>
            <a:spLocks noChangeArrowheads="1" noChangeShapeType="1" noTextEdit="1"/>
          </p:cNvSpPr>
          <p:nvPr/>
        </p:nvSpPr>
        <p:spPr bwMode="auto">
          <a:xfrm>
            <a:off x="2286000" y="1752600"/>
            <a:ext cx="4953000" cy="2286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60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"/>
                <a:cs typeface="Arial"/>
              </a:rPr>
              <a:t>ÂM NHẠC</a:t>
            </a:r>
          </a:p>
        </p:txBody>
      </p:sp>
    </p:spTree>
  </p:cSld>
  <p:clrMapOvr>
    <a:masterClrMapping/>
  </p:clrMapOvr>
  <p:transition>
    <p:pull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350"/>
            <a:ext cx="9144000" cy="684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00063" y="1219200"/>
            <a:ext cx="493712" cy="3297238"/>
            <a:chOff x="-7" y="768"/>
            <a:chExt cx="311" cy="2077"/>
          </a:xfrm>
        </p:grpSpPr>
        <p:grpSp>
          <p:nvGrpSpPr>
            <p:cNvPr id="18476" name="Group 4"/>
            <p:cNvGrpSpPr>
              <a:grpSpLocks/>
            </p:cNvGrpSpPr>
            <p:nvPr/>
          </p:nvGrpSpPr>
          <p:grpSpPr bwMode="auto">
            <a:xfrm rot="5400000">
              <a:off x="-879" y="1752"/>
              <a:ext cx="2064" cy="96"/>
              <a:chOff x="0" y="1896"/>
              <a:chExt cx="5760" cy="120"/>
            </a:xfrm>
          </p:grpSpPr>
          <p:sp>
            <p:nvSpPr>
              <p:cNvPr id="18497" name="Rectangle 5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18498" name="Rectangle 6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18477" name="Group 7"/>
            <p:cNvGrpSpPr>
              <a:grpSpLocks/>
            </p:cNvGrpSpPr>
            <p:nvPr/>
          </p:nvGrpSpPr>
          <p:grpSpPr bwMode="auto">
            <a:xfrm rot="5400000">
              <a:off x="66" y="2608"/>
              <a:ext cx="173" cy="302"/>
              <a:chOff x="1872" y="1045"/>
              <a:chExt cx="2015" cy="3182"/>
            </a:xfrm>
          </p:grpSpPr>
          <p:sp>
            <p:nvSpPr>
              <p:cNvPr id="19464" name="AutoShape 8"/>
              <p:cNvSpPr>
                <a:spLocks noChangeArrowheads="1"/>
              </p:cNvSpPr>
              <p:nvPr/>
            </p:nvSpPr>
            <p:spPr bwMode="gray">
              <a:xfrm rot="16200000" flipH="1">
                <a:off x="1818" y="2531"/>
                <a:ext cx="306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600">
                  <a:latin typeface="Arial"/>
                </a:endParaRPr>
              </a:p>
            </p:txBody>
          </p:sp>
          <p:sp>
            <p:nvSpPr>
              <p:cNvPr id="19465" name="AutoShape 9"/>
              <p:cNvSpPr>
                <a:spLocks noChangeArrowheads="1"/>
              </p:cNvSpPr>
              <p:nvPr/>
            </p:nvSpPr>
            <p:spPr bwMode="gray">
              <a:xfrm rot="5400000" flipH="1">
                <a:off x="3624" y="2500"/>
                <a:ext cx="306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600">
                  <a:latin typeface="Arial"/>
                </a:endParaRPr>
              </a:p>
            </p:txBody>
          </p:sp>
          <p:sp>
            <p:nvSpPr>
              <p:cNvPr id="19466" name="AutoShape 10"/>
              <p:cNvSpPr>
                <a:spLocks noChangeArrowheads="1"/>
              </p:cNvSpPr>
              <p:nvPr/>
            </p:nvSpPr>
            <p:spPr bwMode="gray">
              <a:xfrm rot="10800000" flipH="1">
                <a:off x="2716" y="3410"/>
                <a:ext cx="314" cy="21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600">
                  <a:latin typeface="Arial"/>
                </a:endParaRPr>
              </a:p>
            </p:txBody>
          </p:sp>
          <p:sp>
            <p:nvSpPr>
              <p:cNvPr id="18491" name="Oval 11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18492" name="Oval 12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19469" name="Oval 13"/>
              <p:cNvSpPr>
                <a:spLocks noChangeArrowheads="1"/>
              </p:cNvSpPr>
              <p:nvPr/>
            </p:nvSpPr>
            <p:spPr bwMode="gray">
              <a:xfrm>
                <a:off x="1924" y="1040"/>
                <a:ext cx="1910" cy="3161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en-US" sz="1600">
                  <a:latin typeface="Arial"/>
                </a:endParaRPr>
              </a:p>
            </p:txBody>
          </p:sp>
          <p:sp>
            <p:nvSpPr>
              <p:cNvPr id="18494" name="Oval 14"/>
              <p:cNvSpPr>
                <a:spLocks noChangeArrowheads="1"/>
              </p:cNvSpPr>
              <p:nvPr/>
            </p:nvSpPr>
            <p:spPr bwMode="gray">
              <a:xfrm>
                <a:off x="1927" y="1052"/>
                <a:ext cx="1906" cy="3162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 sz="1600"/>
              </a:p>
            </p:txBody>
          </p:sp>
          <p:sp>
            <p:nvSpPr>
              <p:cNvPr id="13" name="Oval 15"/>
              <p:cNvSpPr>
                <a:spLocks noChangeArrowheads="1"/>
              </p:cNvSpPr>
              <p:nvPr/>
            </p:nvSpPr>
            <p:spPr bwMode="gray">
              <a:xfrm>
                <a:off x="2309" y="1050"/>
                <a:ext cx="1118" cy="3161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 sz="1600">
                  <a:latin typeface="Arial"/>
                </a:endParaRPr>
              </a:p>
            </p:txBody>
          </p:sp>
          <p:sp>
            <p:nvSpPr>
              <p:cNvPr id="18496" name="Oval 16"/>
              <p:cNvSpPr>
                <a:spLocks noChangeArrowheads="1"/>
              </p:cNvSpPr>
              <p:nvPr/>
            </p:nvSpPr>
            <p:spPr bwMode="gray">
              <a:xfrm>
                <a:off x="2319" y="1062"/>
                <a:ext cx="1097" cy="3165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sz="1600"/>
              </a:p>
            </p:txBody>
          </p:sp>
        </p:grpSp>
        <p:grpSp>
          <p:nvGrpSpPr>
            <p:cNvPr id="18478" name="Group 17"/>
            <p:cNvGrpSpPr>
              <a:grpSpLocks/>
            </p:cNvGrpSpPr>
            <p:nvPr/>
          </p:nvGrpSpPr>
          <p:grpSpPr bwMode="auto">
            <a:xfrm rot="5400000">
              <a:off x="57" y="1661"/>
              <a:ext cx="173" cy="302"/>
              <a:chOff x="1872" y="1045"/>
              <a:chExt cx="2015" cy="3182"/>
            </a:xfrm>
          </p:grpSpPr>
          <p:sp>
            <p:nvSpPr>
              <p:cNvPr id="19474" name="AutoShape 18"/>
              <p:cNvSpPr>
                <a:spLocks noChangeArrowheads="1"/>
              </p:cNvSpPr>
              <p:nvPr/>
            </p:nvSpPr>
            <p:spPr bwMode="gray">
              <a:xfrm rot="16200000" flipH="1">
                <a:off x="1818" y="2531"/>
                <a:ext cx="306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600">
                  <a:latin typeface="Arial"/>
                </a:endParaRPr>
              </a:p>
            </p:txBody>
          </p:sp>
          <p:sp>
            <p:nvSpPr>
              <p:cNvPr id="14" name="AutoShape 19"/>
              <p:cNvSpPr>
                <a:spLocks noChangeArrowheads="1"/>
              </p:cNvSpPr>
              <p:nvPr/>
            </p:nvSpPr>
            <p:spPr bwMode="gray">
              <a:xfrm rot="5400000" flipH="1">
                <a:off x="3618" y="2484"/>
                <a:ext cx="316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600">
                  <a:latin typeface="Arial"/>
                </a:endParaRPr>
              </a:p>
            </p:txBody>
          </p:sp>
          <p:sp>
            <p:nvSpPr>
              <p:cNvPr id="19476" name="AutoShape 20"/>
              <p:cNvSpPr>
                <a:spLocks noChangeArrowheads="1"/>
              </p:cNvSpPr>
              <p:nvPr/>
            </p:nvSpPr>
            <p:spPr bwMode="gray">
              <a:xfrm rot="10800000" flipH="1">
                <a:off x="2716" y="3410"/>
                <a:ext cx="314" cy="21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600">
                  <a:latin typeface="Arial"/>
                </a:endParaRPr>
              </a:p>
            </p:txBody>
          </p:sp>
          <p:sp>
            <p:nvSpPr>
              <p:cNvPr id="18482" name="Oval 21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18483" name="Oval 22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16" name="Oval 23"/>
              <p:cNvSpPr>
                <a:spLocks noChangeArrowheads="1"/>
              </p:cNvSpPr>
              <p:nvPr/>
            </p:nvSpPr>
            <p:spPr bwMode="gray">
              <a:xfrm>
                <a:off x="1924" y="1040"/>
                <a:ext cx="1910" cy="3161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en-US" sz="1600">
                  <a:latin typeface="Arial"/>
                </a:endParaRPr>
              </a:p>
            </p:txBody>
          </p:sp>
          <p:sp>
            <p:nvSpPr>
              <p:cNvPr id="18485" name="Oval 24"/>
              <p:cNvSpPr>
                <a:spLocks noChangeArrowheads="1"/>
              </p:cNvSpPr>
              <p:nvPr/>
            </p:nvSpPr>
            <p:spPr bwMode="gray">
              <a:xfrm>
                <a:off x="1927" y="1052"/>
                <a:ext cx="1906" cy="3162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 sz="1600"/>
              </a:p>
            </p:txBody>
          </p:sp>
          <p:sp>
            <p:nvSpPr>
              <p:cNvPr id="19481" name="Oval 25"/>
              <p:cNvSpPr>
                <a:spLocks noChangeArrowheads="1"/>
              </p:cNvSpPr>
              <p:nvPr/>
            </p:nvSpPr>
            <p:spPr bwMode="gray">
              <a:xfrm>
                <a:off x="2309" y="1050"/>
                <a:ext cx="1106" cy="3161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 sz="1600">
                  <a:latin typeface="Arial"/>
                </a:endParaRPr>
              </a:p>
            </p:txBody>
          </p:sp>
          <p:sp>
            <p:nvSpPr>
              <p:cNvPr id="18487" name="Oval 26"/>
              <p:cNvSpPr>
                <a:spLocks noChangeArrowheads="1"/>
              </p:cNvSpPr>
              <p:nvPr/>
            </p:nvSpPr>
            <p:spPr bwMode="gray">
              <a:xfrm>
                <a:off x="2319" y="1062"/>
                <a:ext cx="1097" cy="3165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sz="1600"/>
              </a:p>
            </p:txBody>
          </p:sp>
        </p:grpSp>
      </p:grpSp>
      <p:grpSp>
        <p:nvGrpSpPr>
          <p:cNvPr id="8" name="Group 27"/>
          <p:cNvGrpSpPr>
            <a:grpSpLocks/>
          </p:cNvGrpSpPr>
          <p:nvPr/>
        </p:nvGrpSpPr>
        <p:grpSpPr bwMode="auto">
          <a:xfrm>
            <a:off x="1028700" y="2514600"/>
            <a:ext cx="7010400" cy="604838"/>
            <a:chOff x="384" y="1344"/>
            <a:chExt cx="3072" cy="381"/>
          </a:xfrm>
        </p:grpSpPr>
        <p:sp>
          <p:nvSpPr>
            <p:cNvPr id="19" name="AutoShape 28"/>
            <p:cNvSpPr>
              <a:spLocks noChangeArrowheads="1"/>
            </p:cNvSpPr>
            <p:nvPr/>
          </p:nvSpPr>
          <p:spPr bwMode="gray">
            <a:xfrm>
              <a:off x="384" y="1344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6471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19485" name="AutoShape 29"/>
            <p:cNvSpPr>
              <a:spLocks noChangeArrowheads="1"/>
            </p:cNvSpPr>
            <p:nvPr/>
          </p:nvSpPr>
          <p:spPr bwMode="gray">
            <a:xfrm>
              <a:off x="451" y="1379"/>
              <a:ext cx="592" cy="31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19486" name="Freeform 30"/>
            <p:cNvSpPr>
              <a:spLocks/>
            </p:cNvSpPr>
            <p:nvPr/>
          </p:nvSpPr>
          <p:spPr bwMode="gray">
            <a:xfrm>
              <a:off x="488" y="1399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54510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54510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600"/>
            </a:p>
          </p:txBody>
        </p:sp>
        <p:sp>
          <p:nvSpPr>
            <p:cNvPr id="19487" name="Text Box 31"/>
            <p:cNvSpPr txBox="1">
              <a:spLocks noChangeArrowheads="1"/>
            </p:cNvSpPr>
            <p:nvPr/>
          </p:nvSpPr>
          <p:spPr bwMode="gray">
            <a:xfrm>
              <a:off x="646" y="1373"/>
              <a:ext cx="179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A</a:t>
              </a:r>
            </a:p>
          </p:txBody>
        </p:sp>
        <p:sp>
          <p:nvSpPr>
            <p:cNvPr id="18475" name="Text Box 32"/>
            <p:cNvSpPr txBox="1">
              <a:spLocks noChangeArrowheads="1"/>
            </p:cNvSpPr>
            <p:nvPr/>
          </p:nvSpPr>
          <p:spPr bwMode="gray">
            <a:xfrm>
              <a:off x="1124" y="1404"/>
              <a:ext cx="2258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b="1">
                  <a:solidFill>
                    <a:srgbClr val="3333CC"/>
                  </a:solidFill>
                </a:rPr>
                <a:t>ĐÚNG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990600" y="4056063"/>
            <a:ext cx="7086600" cy="604837"/>
            <a:chOff x="384" y="2112"/>
            <a:chExt cx="3072" cy="381"/>
          </a:xfrm>
        </p:grpSpPr>
        <p:sp>
          <p:nvSpPr>
            <p:cNvPr id="19490" name="AutoShape 34"/>
            <p:cNvSpPr>
              <a:spLocks noChangeArrowheads="1"/>
            </p:cNvSpPr>
            <p:nvPr/>
          </p:nvSpPr>
          <p:spPr bwMode="gray">
            <a:xfrm>
              <a:off x="384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19491" name="AutoShape 35"/>
            <p:cNvSpPr>
              <a:spLocks noChangeArrowheads="1"/>
            </p:cNvSpPr>
            <p:nvPr/>
          </p:nvSpPr>
          <p:spPr bwMode="gray">
            <a:xfrm>
              <a:off x="451" y="2147"/>
              <a:ext cx="593" cy="31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hlink">
                    <a:gamma/>
                    <a:tint val="72549"/>
                    <a:invGamma/>
                  </a:schemeClr>
                </a:gs>
                <a:gs pos="100000">
                  <a:schemeClr val="hlink"/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19492" name="Freeform 36"/>
            <p:cNvSpPr>
              <a:spLocks/>
            </p:cNvSpPr>
            <p:nvPr/>
          </p:nvSpPr>
          <p:spPr bwMode="gray">
            <a:xfrm>
              <a:off x="488" y="2167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600"/>
            </a:p>
          </p:txBody>
        </p:sp>
        <p:sp>
          <p:nvSpPr>
            <p:cNvPr id="19493" name="Text Box 37"/>
            <p:cNvSpPr txBox="1">
              <a:spLocks noChangeArrowheads="1"/>
            </p:cNvSpPr>
            <p:nvPr/>
          </p:nvSpPr>
          <p:spPr bwMode="gray">
            <a:xfrm>
              <a:off x="650" y="2160"/>
              <a:ext cx="177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B</a:t>
              </a:r>
            </a:p>
          </p:txBody>
        </p:sp>
        <p:sp>
          <p:nvSpPr>
            <p:cNvPr id="18470" name="Text Box 38"/>
            <p:cNvSpPr txBox="1">
              <a:spLocks noChangeArrowheads="1"/>
            </p:cNvSpPr>
            <p:nvPr/>
          </p:nvSpPr>
          <p:spPr bwMode="gray">
            <a:xfrm>
              <a:off x="1124" y="2164"/>
              <a:ext cx="2258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b="1">
                  <a:solidFill>
                    <a:srgbClr val="3333CC"/>
                  </a:solidFill>
                </a:rPr>
                <a:t>SAI</a:t>
              </a:r>
            </a:p>
          </p:txBody>
        </p:sp>
      </p:grpSp>
      <p:sp>
        <p:nvSpPr>
          <p:cNvPr id="19495" name="AutoShape 39"/>
          <p:cNvSpPr>
            <a:spLocks noChangeArrowheads="1"/>
          </p:cNvSpPr>
          <p:nvPr/>
        </p:nvSpPr>
        <p:spPr bwMode="gray">
          <a:xfrm>
            <a:off x="476250" y="304800"/>
            <a:ext cx="8305800" cy="1600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99"/>
              </a:gs>
              <a:gs pos="50000">
                <a:srgbClr val="CCFFFF"/>
              </a:gs>
              <a:gs pos="100000">
                <a:srgbClr val="FFFF99"/>
              </a:gs>
            </a:gsLst>
            <a:lin ang="270000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solidFill>
                  <a:srgbClr val="FF3300"/>
                </a:solidFill>
                <a:latin typeface="Arial"/>
              </a:rPr>
              <a:t>Đơn vị dùng để chỉ khoảng cách về độ cao giữa </a:t>
            </a:r>
          </a:p>
          <a:p>
            <a:pPr algn="ctr">
              <a:defRPr/>
            </a:pPr>
            <a:r>
              <a:rPr lang="en-US" sz="2800" b="1">
                <a:solidFill>
                  <a:srgbClr val="FF3300"/>
                </a:solidFill>
                <a:latin typeface="Arial"/>
              </a:rPr>
              <a:t>hai âm thanh liền bậc là cung và nửa cung?</a:t>
            </a:r>
          </a:p>
        </p:txBody>
      </p:sp>
      <p:sp>
        <p:nvSpPr>
          <p:cNvPr id="19496" name="AutoShape 4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6400800"/>
            <a:ext cx="457200" cy="457200"/>
          </a:xfrm>
          <a:prstGeom prst="actionButtonInformatio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grpSp>
        <p:nvGrpSpPr>
          <p:cNvPr id="10" name="Group 41"/>
          <p:cNvGrpSpPr>
            <a:grpSpLocks/>
          </p:cNvGrpSpPr>
          <p:nvPr/>
        </p:nvGrpSpPr>
        <p:grpSpPr bwMode="auto">
          <a:xfrm>
            <a:off x="857250" y="2443163"/>
            <a:ext cx="7219950" cy="604837"/>
            <a:chOff x="384" y="3614"/>
            <a:chExt cx="4512" cy="381"/>
          </a:xfrm>
        </p:grpSpPr>
        <p:sp>
          <p:nvSpPr>
            <p:cNvPr id="19498" name="AutoShape 42"/>
            <p:cNvSpPr>
              <a:spLocks noChangeArrowheads="1"/>
            </p:cNvSpPr>
            <p:nvPr/>
          </p:nvSpPr>
          <p:spPr bwMode="gray">
            <a:xfrm>
              <a:off x="384" y="3614"/>
              <a:ext cx="451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8383"/>
                </a:gs>
              </a:gsLst>
              <a:lin ang="54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19499" name="AutoShape 43"/>
            <p:cNvSpPr>
              <a:spLocks noChangeArrowheads="1"/>
            </p:cNvSpPr>
            <p:nvPr/>
          </p:nvSpPr>
          <p:spPr bwMode="gray">
            <a:xfrm>
              <a:off x="482" y="3649"/>
              <a:ext cx="870" cy="31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2">
                    <a:gamma/>
                    <a:tint val="63529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19500" name="Freeform 44"/>
            <p:cNvSpPr>
              <a:spLocks/>
            </p:cNvSpPr>
            <p:nvPr/>
          </p:nvSpPr>
          <p:spPr bwMode="gray">
            <a:xfrm>
              <a:off x="537" y="3669"/>
              <a:ext cx="436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gamma/>
                    <a:tint val="48627"/>
                    <a:invGamma/>
                  </a:schemeClr>
                </a:gs>
                <a:gs pos="100000">
                  <a:schemeClr val="accent2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600"/>
            </a:p>
          </p:txBody>
        </p:sp>
        <p:sp>
          <p:nvSpPr>
            <p:cNvPr id="19501" name="Text Box 45"/>
            <p:cNvSpPr txBox="1">
              <a:spLocks noChangeArrowheads="1"/>
            </p:cNvSpPr>
            <p:nvPr/>
          </p:nvSpPr>
          <p:spPr bwMode="gray">
            <a:xfrm>
              <a:off x="708" y="3648"/>
              <a:ext cx="353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  A</a:t>
              </a:r>
            </a:p>
          </p:txBody>
        </p:sp>
        <p:sp>
          <p:nvSpPr>
            <p:cNvPr id="18465" name="Text Box 46"/>
            <p:cNvSpPr txBox="1">
              <a:spLocks noChangeArrowheads="1"/>
            </p:cNvSpPr>
            <p:nvPr/>
          </p:nvSpPr>
          <p:spPr bwMode="gray">
            <a:xfrm>
              <a:off x="1440" y="3696"/>
              <a:ext cx="3316" cy="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sz="1600" b="1">
                  <a:solidFill>
                    <a:srgbClr val="0000FF"/>
                  </a:solidFill>
                </a:rPr>
                <a:t>ĐÚNG</a:t>
              </a:r>
            </a:p>
          </p:txBody>
        </p:sp>
      </p:grpSp>
      <p:grpSp>
        <p:nvGrpSpPr>
          <p:cNvPr id="20" name="Group 47"/>
          <p:cNvGrpSpPr>
            <a:grpSpLocks/>
          </p:cNvGrpSpPr>
          <p:nvPr/>
        </p:nvGrpSpPr>
        <p:grpSpPr bwMode="auto">
          <a:xfrm rot="5400000">
            <a:off x="213519" y="2370931"/>
            <a:ext cx="992188" cy="930275"/>
            <a:chOff x="1872" y="1824"/>
            <a:chExt cx="2014" cy="1821"/>
          </a:xfrm>
        </p:grpSpPr>
        <p:sp>
          <p:nvSpPr>
            <p:cNvPr id="19504" name="AutoShape 48"/>
            <p:cNvSpPr>
              <a:spLocks noChangeArrowheads="1"/>
            </p:cNvSpPr>
            <p:nvPr/>
          </p:nvSpPr>
          <p:spPr bwMode="gray">
            <a:xfrm rot="16200000" flipH="1">
              <a:off x="1821" y="2537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19505" name="AutoShape 49"/>
            <p:cNvSpPr>
              <a:spLocks noChangeArrowheads="1"/>
            </p:cNvSpPr>
            <p:nvPr/>
          </p:nvSpPr>
          <p:spPr bwMode="gray">
            <a:xfrm rot="5400000" flipH="1">
              <a:off x="3629" y="2502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19506" name="AutoShape 5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18455" name="Oval 5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8456" name="Oval 5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9509" name="Oval 53"/>
            <p:cNvSpPr>
              <a:spLocks noChangeArrowheads="1"/>
            </p:cNvSpPr>
            <p:nvPr/>
          </p:nvSpPr>
          <p:spPr bwMode="gray">
            <a:xfrm>
              <a:off x="2620" y="2172"/>
              <a:ext cx="528" cy="93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18458" name="Oval 54"/>
            <p:cNvSpPr>
              <a:spLocks noChangeArrowheads="1"/>
            </p:cNvSpPr>
            <p:nvPr/>
          </p:nvSpPr>
          <p:spPr bwMode="gray">
            <a:xfrm>
              <a:off x="2621" y="2167"/>
              <a:ext cx="527" cy="932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 sz="1600"/>
            </a:p>
          </p:txBody>
        </p:sp>
        <p:sp>
          <p:nvSpPr>
            <p:cNvPr id="19511" name="Oval 55"/>
            <p:cNvSpPr>
              <a:spLocks noChangeArrowheads="1"/>
            </p:cNvSpPr>
            <p:nvPr/>
          </p:nvSpPr>
          <p:spPr bwMode="gray">
            <a:xfrm>
              <a:off x="2336" y="2172"/>
              <a:ext cx="1096" cy="93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18460" name="Oval 56"/>
            <p:cNvSpPr>
              <a:spLocks noChangeArrowheads="1"/>
            </p:cNvSpPr>
            <p:nvPr/>
          </p:nvSpPr>
          <p:spPr bwMode="gray">
            <a:xfrm>
              <a:off x="2337" y="2167"/>
              <a:ext cx="1096" cy="932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sz="1600"/>
            </a:p>
          </p:txBody>
        </p:sp>
      </p:grpSp>
      <p:grpSp>
        <p:nvGrpSpPr>
          <p:cNvPr id="21" name="Group 57"/>
          <p:cNvGrpSpPr>
            <a:grpSpLocks/>
          </p:cNvGrpSpPr>
          <p:nvPr/>
        </p:nvGrpSpPr>
        <p:grpSpPr bwMode="auto">
          <a:xfrm rot="5400000">
            <a:off x="218282" y="3915569"/>
            <a:ext cx="992187" cy="930275"/>
            <a:chOff x="1872" y="1824"/>
            <a:chExt cx="2014" cy="1821"/>
          </a:xfrm>
        </p:grpSpPr>
        <p:sp>
          <p:nvSpPr>
            <p:cNvPr id="19514" name="AutoShape 58"/>
            <p:cNvSpPr>
              <a:spLocks noChangeArrowheads="1"/>
            </p:cNvSpPr>
            <p:nvPr/>
          </p:nvSpPr>
          <p:spPr bwMode="gray">
            <a:xfrm rot="16200000" flipH="1">
              <a:off x="1821" y="2537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19515" name="AutoShape 59"/>
            <p:cNvSpPr>
              <a:spLocks noChangeArrowheads="1"/>
            </p:cNvSpPr>
            <p:nvPr/>
          </p:nvSpPr>
          <p:spPr bwMode="gray">
            <a:xfrm rot="5400000" flipH="1">
              <a:off x="3629" y="2502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19516" name="AutoShape 6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18446" name="Oval 6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8447" name="Oval 6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9519" name="Oval 63"/>
            <p:cNvSpPr>
              <a:spLocks noChangeArrowheads="1"/>
            </p:cNvSpPr>
            <p:nvPr/>
          </p:nvSpPr>
          <p:spPr bwMode="gray">
            <a:xfrm>
              <a:off x="2620" y="2172"/>
              <a:ext cx="528" cy="93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18449" name="Oval 64"/>
            <p:cNvSpPr>
              <a:spLocks noChangeArrowheads="1"/>
            </p:cNvSpPr>
            <p:nvPr/>
          </p:nvSpPr>
          <p:spPr bwMode="gray">
            <a:xfrm>
              <a:off x="2621" y="2167"/>
              <a:ext cx="527" cy="932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 sz="1600"/>
            </a:p>
          </p:txBody>
        </p:sp>
        <p:sp>
          <p:nvSpPr>
            <p:cNvPr id="19521" name="Oval 65"/>
            <p:cNvSpPr>
              <a:spLocks noChangeArrowheads="1"/>
            </p:cNvSpPr>
            <p:nvPr/>
          </p:nvSpPr>
          <p:spPr bwMode="gray">
            <a:xfrm>
              <a:off x="2336" y="2172"/>
              <a:ext cx="1096" cy="93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 sz="1600">
                <a:latin typeface="Arial"/>
              </a:endParaRPr>
            </a:p>
          </p:txBody>
        </p:sp>
        <p:sp>
          <p:nvSpPr>
            <p:cNvPr id="18451" name="Oval 66"/>
            <p:cNvSpPr>
              <a:spLocks noChangeArrowheads="1"/>
            </p:cNvSpPr>
            <p:nvPr/>
          </p:nvSpPr>
          <p:spPr bwMode="gray">
            <a:xfrm>
              <a:off x="2337" y="2167"/>
              <a:ext cx="1096" cy="932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sz="1600"/>
            </a:p>
          </p:txBody>
        </p:sp>
      </p:grp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300"/>
                                        <p:tgtEl>
                                          <p:spTgt spid="1949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300" fill="hold"/>
                                        <p:tgtEl>
                                          <p:spTgt spid="1949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300" fill="hold"/>
                                        <p:tgtEl>
                                          <p:spTgt spid="1949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4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4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4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3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800"/>
                            </p:stCondLst>
                            <p:childTnLst>
                              <p:par>
                                <p:cTn id="2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300"/>
                            </p:stCondLst>
                            <p:childTnLst>
                              <p:par>
                                <p:cTn id="32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800"/>
                            </p:stCondLst>
                            <p:childTnLst>
                              <p:par>
                                <p:cTn id="3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300"/>
                            </p:stCondLst>
                            <p:childTnLst>
                              <p:par>
                                <p:cTn id="46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8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9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94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1" presetClass="entr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96"/>
                  </p:tgtEl>
                </p:cond>
              </p:nextCondLst>
            </p:seq>
          </p:childTnLst>
        </p:cTn>
      </p:par>
    </p:tnLst>
    <p:bldLst>
      <p:bldP spid="19495" grpId="0" build="allAtOnce" animBg="1"/>
      <p:bldP spid="1949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380</Words>
  <Application>Microsoft Office PowerPoint</Application>
  <PresentationFormat>On-screen Show (4:3)</PresentationFormat>
  <Paragraphs>96</Paragraphs>
  <Slides>11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164A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Icare</dc:creator>
  <cp:lastModifiedBy>Admin</cp:lastModifiedBy>
  <cp:revision>132</cp:revision>
  <dcterms:created xsi:type="dcterms:W3CDTF">2009-11-08T11:31:41Z</dcterms:created>
  <dcterms:modified xsi:type="dcterms:W3CDTF">2022-03-21T15:55:09Z</dcterms:modified>
</cp:coreProperties>
</file>