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56" r:id="rId4"/>
    <p:sldId id="263" r:id="rId5"/>
    <p:sldId id="264" r:id="rId6"/>
    <p:sldId id="262" r:id="rId7"/>
    <p:sldId id="270" r:id="rId8"/>
    <p:sldId id="277" r:id="rId9"/>
    <p:sldId id="268" r:id="rId10"/>
    <p:sldId id="269" r:id="rId11"/>
    <p:sldId id="271" r:id="rId12"/>
    <p:sldId id="267" r:id="rId13"/>
    <p:sldId id="272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6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1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7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4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3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0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1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4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5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6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8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394E5-E177-4FEF-8F2D-2E062202D848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5B84-8083-483A-9BAE-0C2BAE6F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1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3770"/>
            <a:ext cx="12192000" cy="4130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81936"/>
      </p:ext>
    </p:extLst>
  </p:cSld>
  <p:clrMapOvr>
    <a:masterClrMapping/>
  </p:clrMapOvr>
  <p:transition spd="slow" advTm="9985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7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2 – page 27: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the correct verbs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4803" y="1037899"/>
            <a:ext cx="6365332" cy="614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Clr>
                <a:srgbClr val="231F20"/>
              </a:buClr>
              <a:buSzPts val="600"/>
              <a:tabLst>
                <a:tab pos="135890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You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goes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 bed at 9.30 p.m.</a:t>
            </a:r>
          </a:p>
        </p:txBody>
      </p:sp>
      <p:sp>
        <p:nvSpPr>
          <p:cNvPr id="7" name="Rectangle 6"/>
          <p:cNvSpPr/>
          <p:nvPr/>
        </p:nvSpPr>
        <p:spPr>
          <a:xfrm>
            <a:off x="814803" y="1785215"/>
            <a:ext cx="7977120" cy="6521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Clr>
                <a:srgbClr val="231F20"/>
              </a:buClr>
              <a:buSzPts val="600"/>
              <a:tabLst>
                <a:tab pos="160655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2. My parents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relaxes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relax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 the evening.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814803" y="2508302"/>
            <a:ext cx="8148384" cy="614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Clr>
                <a:srgbClr val="231F20"/>
              </a:buClr>
              <a:buSzPts val="600"/>
              <a:tabLst>
                <a:tab pos="160655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My teacher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speaks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speak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four languages.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814803" y="3278776"/>
            <a:ext cx="823655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4. Our English class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finish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finishes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at 3 p.m.</a:t>
            </a:r>
            <a:endParaRPr lang="en-US" sz="3400" dirty="0"/>
          </a:p>
        </p:txBody>
      </p:sp>
      <p:sp>
        <p:nvSpPr>
          <p:cNvPr id="10" name="Rectangle 9"/>
          <p:cNvSpPr/>
          <p:nvPr/>
        </p:nvSpPr>
        <p:spPr>
          <a:xfrm>
            <a:off x="814803" y="4024455"/>
            <a:ext cx="5408853" cy="614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Clr>
                <a:srgbClr val="231F20"/>
              </a:buClr>
              <a:buSzPts val="600"/>
              <a:tabLst>
                <a:tab pos="163830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5. I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have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lunch at home.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4803" y="4765965"/>
            <a:ext cx="7847020" cy="614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231F20"/>
              </a:buClr>
              <a:buSzPts val="600"/>
              <a:tabLst>
                <a:tab pos="163830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6. My sister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studies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</a:t>
            </a:r>
            <a:r>
              <a:rPr lang="en-US" sz="3400" b="1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study 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at the weekend.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47098" y="1652363"/>
            <a:ext cx="4818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36372" y="2315125"/>
            <a:ext cx="1028493" cy="27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345032" y="3148650"/>
            <a:ext cx="1290763" cy="96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886214" y="3894329"/>
            <a:ext cx="13758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08605" y="4638919"/>
            <a:ext cx="10106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90467" y="5380429"/>
            <a:ext cx="14220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47290630"/>
      </p:ext>
    </p:extLst>
  </p:cSld>
  <p:clrMapOvr>
    <a:masterClrMapping/>
  </p:clrMapOvr>
  <p:transition spd="slow" advTm="181147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7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3: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Pronunciation-third person -s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3947" y="3646842"/>
            <a:ext cx="11112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 a. relaxes		b. finishes				d. boxes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3947" y="4219803"/>
            <a:ext cx="11112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a. goes		b. does				d. toes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3947" y="4830469"/>
            <a:ext cx="11112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			b. watches	c. beaches		d. matches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3947" y="5353689"/>
            <a:ext cx="11112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 a. washes		b. wishes				d. witches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3947" y="5897412"/>
            <a:ext cx="11112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  a. takes 		b. makes	c. aches		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851780"/>
              </p:ext>
            </p:extLst>
          </p:nvPr>
        </p:nvGraphicFramePr>
        <p:xfrm>
          <a:off x="-1" y="719666"/>
          <a:ext cx="121920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540">
                  <a:extLst>
                    <a:ext uri="{9D8B030D-6E8A-4147-A177-3AD203B41FA5}">
                      <a16:colId xmlns:a16="http://schemas.microsoft.com/office/drawing/2014/main" val="1531118773"/>
                    </a:ext>
                  </a:extLst>
                </a:gridCol>
                <a:gridCol w="4556460">
                  <a:extLst>
                    <a:ext uri="{9D8B030D-6E8A-4147-A177-3AD203B41FA5}">
                      <a16:colId xmlns:a16="http://schemas.microsoft.com/office/drawing/2014/main" val="40180335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1893156"/>
                    </a:ext>
                  </a:extLst>
                </a:gridCol>
              </a:tblGrid>
              <a:tr h="1076861">
                <a:tc>
                  <a:txBody>
                    <a:bodyPr/>
                    <a:lstStyle/>
                    <a:p>
                      <a:pPr algn="ctr"/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/s/: -p, -k, -t, -f</a:t>
                      </a:r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7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/: /s/, /z/, /ʃ/, /</a:t>
                      </a:r>
                      <a:r>
                        <a:rPr lang="en-US" sz="27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tʃ</a:t>
                      </a:r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/, /ʒ/, /</a:t>
                      </a:r>
                      <a:r>
                        <a:rPr lang="en-US" sz="27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dʒ</a:t>
                      </a:r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/.</a:t>
                      </a:r>
                    </a:p>
                    <a:p>
                      <a:pPr algn="ctr"/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/z/: /b/, /d/, /g/, /v/, /ð/, /m/, /n/, /ŋ, /l/, /r/,...</a:t>
                      </a:r>
                    </a:p>
                    <a:p>
                      <a:pPr algn="ctr"/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99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7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US" sz="27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     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tops /stops/</a:t>
                      </a:r>
                    </a:p>
                    <a:p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laughs /</a:t>
                      </a:r>
                      <a:r>
                        <a:rPr lang="en-US" sz="27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læfs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7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US" sz="27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     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atches / </a:t>
                      </a:r>
                      <a:r>
                        <a:rPr lang="en-US" sz="27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wɑːtʃiz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r>
                        <a:rPr lang="en-US" sz="27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ashes /</a:t>
                      </a:r>
                      <a:r>
                        <a:rPr lang="en-US" sz="27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wɑːʃiz</a:t>
                      </a: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7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      plays /</a:t>
                      </a:r>
                      <a:r>
                        <a:rPr lang="en-US" sz="27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pleɪz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endParaRPr lang="en-US" sz="27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bags /</a:t>
                      </a:r>
                      <a:r>
                        <a:rPr lang="en-US" sz="27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bægz</a:t>
                      </a:r>
                      <a:r>
                        <a:rPr lang="en-US" sz="27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endParaRPr lang="en-US" sz="27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24186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5922977" y="3657094"/>
            <a:ext cx="15183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studies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922977" y="4194738"/>
            <a:ext cx="1677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watches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1760440" y="4830469"/>
            <a:ext cx="14077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aches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22977" y="5374192"/>
            <a:ext cx="1438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makes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8644565" y="5897412"/>
            <a:ext cx="1697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watches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7827797"/>
      </p:ext>
    </p:extLst>
  </p:cSld>
  <p:clrMapOvr>
    <a:masterClrMapping/>
  </p:clrMapOvr>
  <p:transition spd="slow" advTm="121728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322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322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322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322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0" grpId="0"/>
      <p:bldP spid="11" grpId="0"/>
      <p:bldP spid="12" grpId="0"/>
      <p:bldP spid="13" grpId="0"/>
      <p:bldP spid="16" grpId="0" build="allAtOnce"/>
      <p:bldP spid="16" grpId="1" build="allAtOnce"/>
      <p:bldP spid="17" grpId="0" build="allAtOnce"/>
      <p:bldP spid="17" grpId="1" build="allAtOnce"/>
      <p:bldP spid="18" grpId="0" build="allAtOnce"/>
      <p:bldP spid="18" grpId="1" build="allAtOnce"/>
      <p:bldP spid="19" grpId="0" build="allAtOnce"/>
      <p:bldP spid="19" grpId="1" build="allAtOnce"/>
      <p:bldP spid="20" grpId="0" build="allAtOnce"/>
      <p:bldP spid="20" grpI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7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4 – page 27: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the examples from the text on page 26.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7038" y="3538123"/>
            <a:ext cx="11460152" cy="652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3800"/>
              </a:spcAft>
              <a:buClr>
                <a:srgbClr val="231F20"/>
              </a:buClr>
              <a:buSzPts val="600"/>
              <a:tabLst>
                <a:tab pos="148590" algn="l"/>
                <a:tab pos="774065" algn="l"/>
                <a:tab pos="1195070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The </a:t>
            </a:r>
            <a:r>
              <a:rPr lang="en-US" sz="3400" dirty="0" err="1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Radfords</a:t>
            </a: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………...usually ….....to restaurants.</a:t>
            </a:r>
            <a:endParaRPr lang="en-US" sz="3400" u="none" strike="noStrike" spc="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7038" y="1715623"/>
            <a:ext cx="709534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The younger children ………………</a:t>
            </a:r>
            <a:endParaRPr lang="en-US" sz="3400" dirty="0"/>
          </a:p>
        </p:txBody>
      </p:sp>
      <p:sp>
        <p:nvSpPr>
          <p:cNvPr id="10" name="Rectangle 9"/>
          <p:cNvSpPr/>
          <p:nvPr/>
        </p:nvSpPr>
        <p:spPr>
          <a:xfrm>
            <a:off x="607038" y="2611997"/>
            <a:ext cx="6099875" cy="6521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200"/>
              </a:spcAft>
              <a:buClr>
                <a:srgbClr val="231F20"/>
              </a:buClr>
              <a:buSzPts val="600"/>
              <a:tabLst>
                <a:tab pos="148590" algn="l"/>
                <a:tab pos="774065" algn="l"/>
                <a:tab pos="1393190" algn="l"/>
              </a:tabLst>
            </a:pPr>
            <a:r>
              <a:rPr lang="en-US" sz="3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2. Sue ……………….....TV a lot.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00702" y="1584243"/>
            <a:ext cx="217239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don't help </a:t>
            </a:r>
            <a:endParaRPr lang="en-US" sz="3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2064" y="2513053"/>
            <a:ext cx="285046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doesn't watch 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28041" y="3409427"/>
            <a:ext cx="115448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don't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52409" y="3347481"/>
            <a:ext cx="62068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go</a:t>
            </a:r>
            <a:endParaRPr lang="en-US" sz="3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103560"/>
      </p:ext>
    </p:extLst>
  </p:cSld>
  <p:clrMapOvr>
    <a:masterClrMapping/>
  </p:clrMapOvr>
  <p:transition spd="slow" advTm="12392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574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5 – page 2</a:t>
            </a:r>
            <a:r>
              <a:rPr lang="en-GB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7: 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at the information in the table. Write affirmative and negative about people.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676337"/>
              </p:ext>
            </p:extLst>
          </p:nvPr>
        </p:nvGraphicFramePr>
        <p:xfrm>
          <a:off x="0" y="1182244"/>
          <a:ext cx="1183341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8556">
                  <a:extLst>
                    <a:ext uri="{9D8B030D-6E8A-4147-A177-3AD203B41FA5}">
                      <a16:colId xmlns:a16="http://schemas.microsoft.com/office/drawing/2014/main" val="47640986"/>
                    </a:ext>
                  </a:extLst>
                </a:gridCol>
                <a:gridCol w="2466032">
                  <a:extLst>
                    <a:ext uri="{9D8B030D-6E8A-4147-A177-3AD203B41FA5}">
                      <a16:colId xmlns:a16="http://schemas.microsoft.com/office/drawing/2014/main" val="3052924131"/>
                    </a:ext>
                  </a:extLst>
                </a:gridCol>
                <a:gridCol w="2678654">
                  <a:extLst>
                    <a:ext uri="{9D8B030D-6E8A-4147-A177-3AD203B41FA5}">
                      <a16:colId xmlns:a16="http://schemas.microsoft.com/office/drawing/2014/main" val="3997957572"/>
                    </a:ext>
                  </a:extLst>
                </a:gridCol>
                <a:gridCol w="2700171">
                  <a:extLst>
                    <a:ext uri="{9D8B030D-6E8A-4147-A177-3AD203B41FA5}">
                      <a16:colId xmlns:a16="http://schemas.microsoft.com/office/drawing/2014/main" val="779773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Vicky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Mina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85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Wash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the dishes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8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334499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Wash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the car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8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4281513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 on the sofa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lot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302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Make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breakfast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797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Watch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TV a lot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57972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228504" y="4158820"/>
            <a:ext cx="50034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Tom and Vicky sit on the sofa a lot.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228504" y="4608585"/>
            <a:ext cx="4709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Mina doesn't sit on the sofa a lot.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28504" y="5046920"/>
            <a:ext cx="5221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Tom and Vicky don't make breakfast.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28504" y="5467706"/>
            <a:ext cx="33554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Mina makes breakfast.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28503" y="5897267"/>
            <a:ext cx="5098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Tom and Mina don't watch TV a lot.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28503" y="6326827"/>
            <a:ext cx="36614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720725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Vicky watches TV a lot.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7171779"/>
      </p:ext>
    </p:extLst>
  </p:cSld>
  <p:clrMapOvr>
    <a:masterClrMapping/>
  </p:clrMapOvr>
  <p:transition spd="slow" advTm="159107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3653" y="2965985"/>
            <a:ext cx="9939963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81025" algn="l"/>
              </a:tabLst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- Learn by heart all the new words and Grammar.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</a:endParaRPr>
          </a:p>
          <a:p>
            <a:pPr marL="457200" indent="-457200">
              <a:spcAft>
                <a:spcPts val="0"/>
              </a:spcAft>
              <a:buFontTx/>
              <a:buChar char="-"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Prepare for next lesson – Language focus – page 29.</a:t>
            </a:r>
          </a:p>
          <a:p>
            <a:pPr marL="457200" indent="-457200">
              <a:spcAft>
                <a:spcPts val="0"/>
              </a:spcAft>
              <a:buFontTx/>
              <a:buChar char="-"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Finish exercises in workbook – page 19.</a:t>
            </a:r>
          </a:p>
          <a:p>
            <a:pPr marL="457200" indent="-457200">
              <a:spcAft>
                <a:spcPts val="0"/>
              </a:spcAft>
              <a:buFontTx/>
              <a:buChar char="-"/>
            </a:pP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3654" y="2837330"/>
            <a:ext cx="10271268" cy="3629731"/>
          </a:xfrm>
          <a:prstGeom prst="roundRect">
            <a:avLst>
              <a:gd name="adj" fmla="val 12271"/>
            </a:avLst>
          </a:prstGeom>
          <a:noFill/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455" y="722847"/>
            <a:ext cx="7478615" cy="14676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9029970"/>
      </p:ext>
    </p:extLst>
  </p:cSld>
  <p:clrMapOvr>
    <a:masterClrMapping/>
  </p:clrMapOvr>
  <p:transition spd="slow" advTm="3076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D1B1BA0-A599-4DF7-94AC-3CDBA2D0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1462" y="132522"/>
            <a:ext cx="3255926" cy="727364"/>
          </a:xfrm>
        </p:spPr>
        <p:txBody>
          <a:bodyPr/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3AEF4B-7392-41F1-8A4C-C0E814472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937" y="859886"/>
            <a:ext cx="6736246" cy="494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7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11"/>
    </mc:Choice>
    <mc:Fallback xmlns="">
      <p:transition spd="slow" advTm="1511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22334"/>
            <a:ext cx="12192000" cy="1655762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 4: PRESENT SIMPLE: 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AFFIRMATIVE AND NEGATIVE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3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05190"/>
            <a:ext cx="12192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2: DAYS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470" y="3195022"/>
            <a:ext cx="9255419" cy="24204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6398312"/>
      </p:ext>
    </p:extLst>
  </p:cSld>
  <p:clrMapOvr>
    <a:masterClrMapping/>
  </p:clrMapOvr>
  <p:transition spd="slow" advTm="29757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21" descr="THE SIMPLE PRESENT TENSE -THÌ HIỆN TẠI Đ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308" y="326060"/>
            <a:ext cx="102197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62800" y="1336726"/>
            <a:ext cx="1212396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0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</a:tabLst>
            </a:pPr>
            <a:r>
              <a:rPr kumimoji="0" lang="en-US" altLang="en-US" sz="3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THE SIMPLE PRESENT TENSE - THÌ HIỆN TẠI ĐƠN</a:t>
            </a:r>
            <a:endParaRPr kumimoji="0" lang="en-US" altLang="en-US" sz="3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418" y="2129150"/>
            <a:ext cx="5683399" cy="44129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7743476"/>
      </p:ext>
    </p:extLst>
  </p:cSld>
  <p:clrMapOvr>
    <a:masterClrMapping/>
  </p:clrMapOvr>
  <p:transition spd="slow" advTm="18091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0" y="208435"/>
            <a:ext cx="6448314" cy="699247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use the present simple to talk about: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-1" y="1043209"/>
            <a:ext cx="3906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 that is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96000" y="643535"/>
            <a:ext cx="5597112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I'm nineteen years old.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I'm a student.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lives in London.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earth goes around the sun.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096000" y="626374"/>
            <a:ext cx="5597112" cy="2046713"/>
          </a:xfrm>
          <a:prstGeom prst="roundRect">
            <a:avLst>
              <a:gd name="adj" fmla="val 12271"/>
            </a:avLst>
          </a:prstGeom>
          <a:noFill/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6CBC24E-5F6E-4882-938B-3732D11E339A}"/>
              </a:ext>
            </a:extLst>
          </p:cNvPr>
          <p:cNvSpPr txBox="1"/>
          <p:nvPr/>
        </p:nvSpPr>
        <p:spPr>
          <a:xfrm>
            <a:off x="-98260" y="3770112"/>
            <a:ext cx="6594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 that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happens regularly: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34BF52-4339-4A99-BCB1-AD97BC857AC2}"/>
              </a:ext>
            </a:extLst>
          </p:cNvPr>
          <p:cNvSpPr txBox="1"/>
          <p:nvPr/>
        </p:nvSpPr>
        <p:spPr>
          <a:xfrm>
            <a:off x="6049417" y="3048171"/>
            <a:ext cx="6096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play football every weekend.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works in a big bank.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gets up at 6 every morning.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children don't go to school on Sundays.</a:t>
            </a:r>
          </a:p>
        </p:txBody>
      </p:sp>
      <p:sp>
        <p:nvSpPr>
          <p:cNvPr id="28" name="Rounded Rectangle 41">
            <a:extLst>
              <a:ext uri="{FF2B5EF4-FFF2-40B4-BE49-F238E27FC236}">
                <a16:creationId xmlns:a16="http://schemas.microsoft.com/office/drawing/2014/main" id="{16DF1A83-80A5-4BD7-97AE-995D647C282F}"/>
              </a:ext>
            </a:extLst>
          </p:cNvPr>
          <p:cNvSpPr/>
          <p:nvPr/>
        </p:nvSpPr>
        <p:spPr>
          <a:xfrm>
            <a:off x="6096000" y="2942740"/>
            <a:ext cx="5765094" cy="1675289"/>
          </a:xfrm>
          <a:prstGeom prst="roundRect">
            <a:avLst>
              <a:gd name="adj" fmla="val 12271"/>
            </a:avLst>
          </a:prstGeom>
          <a:noFill/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D22DC0-8DB6-4440-9930-07963EB18FC0}"/>
              </a:ext>
            </a:extLst>
          </p:cNvPr>
          <p:cNvSpPr txBox="1"/>
          <p:nvPr/>
        </p:nvSpPr>
        <p:spPr>
          <a:xfrm>
            <a:off x="6049416" y="5383468"/>
            <a:ext cx="5983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day/ every morning/...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Always, usually, often, sometimes, rarely, never…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F94F74-88EE-4827-8F4B-6DF9577D40C5}"/>
              </a:ext>
            </a:extLst>
          </p:cNvPr>
          <p:cNvSpPr txBox="1"/>
          <p:nvPr/>
        </p:nvSpPr>
        <p:spPr>
          <a:xfrm>
            <a:off x="-98260" y="5723912"/>
            <a:ext cx="4828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the simple present with: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3199338"/>
      </p:ext>
    </p:extLst>
  </p:cSld>
  <p:clrMapOvr>
    <a:masterClrMapping/>
  </p:clrMapOvr>
  <p:transition spd="slow" advTm="147688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/>
      <p:bldP spid="35" grpId="0"/>
      <p:bldP spid="39" grpId="0" animBg="1"/>
      <p:bldP spid="25" grpId="0"/>
      <p:bldP spid="26" grpId="0"/>
      <p:bldP spid="28" grpId="0" animBg="1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5642" y="2882415"/>
            <a:ext cx="4582758" cy="656851"/>
          </a:xfrm>
        </p:spPr>
        <p:txBody>
          <a:bodyPr>
            <a:noAutofit/>
          </a:bodyPr>
          <a:lstStyle/>
          <a:p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75642" y="5595246"/>
            <a:ext cx="5324138" cy="687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don't live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doesn't live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1758385"/>
            <a:ext cx="3278624" cy="6992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Affirmative form: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127583" y="1721418"/>
            <a:ext cx="4356847" cy="7093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(+) S + Verb / Verb -s/-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0" y="4357173"/>
            <a:ext cx="3278624" cy="6992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form: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27583" y="4357173"/>
            <a:ext cx="5766099" cy="7093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(-) S + don't / doesn't + Verb-bare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161126" cy="95603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endParaRPr kumimoji="0" lang="en-US" sz="3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141267"/>
      </p:ext>
    </p:extLst>
  </p:cSld>
  <p:clrMapOvr>
    <a:masterClrMapping/>
  </p:clrMapOvr>
  <p:transition spd="slow" advTm="124224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0475" y="87543"/>
            <a:ext cx="4808136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SPELLING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608" y="625425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MS Mincho"/>
              </a:rPr>
              <a:t>We use the present simple when we talk about facts and routines. The verbs for </a:t>
            </a:r>
            <a:r>
              <a:rPr lang="en-US" sz="3200" i="1" dirty="0">
                <a:latin typeface="Times New Roman" panose="02020603050405020304" pitchFamily="18" charset="0"/>
                <a:ea typeface="MS Mincho"/>
              </a:rPr>
              <a:t>he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ea typeface="MS Mincho"/>
              </a:rPr>
              <a:t>she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and </a:t>
            </a:r>
            <a:r>
              <a:rPr lang="en-US" sz="3200" i="1" dirty="0">
                <a:latin typeface="Times New Roman" panose="02020603050405020304" pitchFamily="18" charset="0"/>
                <a:ea typeface="MS Mincho"/>
              </a:rPr>
              <a:t>it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end differently:</a:t>
            </a:r>
            <a:endParaRPr lang="en-US" sz="3200" dirty="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58558" y="1821018"/>
            <a:ext cx="845005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We add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most verbs: + work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work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+ live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live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258558" y="3016611"/>
            <a:ext cx="119761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We add </a:t>
            </a:r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-es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verb ends with: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-o, -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-s, -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-x or -z.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wat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watch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wa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mi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mix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endParaRPr kumimoji="0" lang="en-US" sz="36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1776"/>
      </p:ext>
    </p:extLst>
  </p:cSld>
  <p:clrMapOvr>
    <a:masterClrMapping/>
  </p:clrMapOvr>
  <p:transition spd="slow" advTm="155537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A4B9A-BD30-4FCE-9135-87198F17E0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84049"/>
            <a:ext cx="10515600" cy="423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a.We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remove -</a:t>
            </a:r>
            <a:r>
              <a:rPr lang="en-US" sz="2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add </a:t>
            </a:r>
            <a:r>
              <a:rPr lang="en-US" sz="25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5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when a verb ends with a consonant + </a:t>
            </a:r>
            <a:r>
              <a:rPr lang="en-US" sz="2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tr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</a:p>
          <a:p>
            <a:pPr algn="just"/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+fl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fl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</a:p>
          <a:p>
            <a:pPr marL="0" indent="0" algn="just">
              <a:buNone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b.With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vowel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pl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ays</a:t>
            </a:r>
          </a:p>
          <a:p>
            <a:pPr algn="just"/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st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ays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Have</a:t>
            </a:r>
          </a:p>
          <a:p>
            <a:pPr algn="just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I/We/You/They +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</a:p>
          <a:p>
            <a:pPr algn="just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He/She/It +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F67B33-BBBD-4F6C-B613-9D91A936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SPELLING RULES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90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49"/>
    </mc:Choice>
    <mc:Fallback xmlns="">
      <p:transition spd="slow" advTm="539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7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1- page 27</a:t>
            </a:r>
            <a:r>
              <a:rPr lang="en-GB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 the sentences. Then match a-d with spelling rules 1-4</a:t>
            </a:r>
            <a:endParaRPr lang="en-US" sz="2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497807"/>
              </p:ext>
            </p:extLst>
          </p:nvPr>
        </p:nvGraphicFramePr>
        <p:xfrm>
          <a:off x="473337" y="708907"/>
          <a:ext cx="11198712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9356">
                  <a:extLst>
                    <a:ext uri="{9D8B030D-6E8A-4147-A177-3AD203B41FA5}">
                      <a16:colId xmlns:a16="http://schemas.microsoft.com/office/drawing/2014/main" val="1221746837"/>
                    </a:ext>
                  </a:extLst>
                </a:gridCol>
                <a:gridCol w="5599356">
                  <a:extLst>
                    <a:ext uri="{9D8B030D-6E8A-4147-A177-3AD203B41FA5}">
                      <a16:colId xmlns:a16="http://schemas.microsoft.com/office/drawing/2014/main" val="1400584955"/>
                    </a:ext>
                  </a:extLst>
                </a:gridCol>
              </a:tblGrid>
              <a:tr h="452852">
                <a:tc>
                  <a:txBody>
                    <a:bodyPr/>
                    <a:lstStyle/>
                    <a:p>
                      <a:pPr algn="ctr"/>
                      <a:r>
                        <a:rPr lang="en-GB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GB" sz="2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sentences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Spelling rules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54667"/>
                  </a:ext>
                </a:extLst>
              </a:tr>
              <a:tr h="1188737">
                <a:tc>
                  <a:txBody>
                    <a:bodyPr/>
                    <a:lstStyle/>
                    <a:p>
                      <a:pPr marL="342900" indent="-342900">
                        <a:buAutoNum type="alphaLcPeriod"/>
                      </a:pP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study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lot. / Her older daughter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studies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hard</a:t>
                      </a:r>
                    </a:p>
                    <a:p>
                      <a:pPr marL="342900" indent="-342900">
                        <a:buAutoNum type="alphaLcPeriod"/>
                      </a:pP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We add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 most verbs: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play plays.</a:t>
                      </a:r>
                      <a:endParaRPr lang="en-US" sz="25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70046"/>
                  </a:ext>
                </a:extLst>
              </a:tr>
              <a:tr h="1188737">
                <a:tc>
                  <a:txBody>
                    <a:bodyPr/>
                    <a:lstStyle/>
                    <a:p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have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breakfast at 7.30 a.m. / He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has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breakfast at 5.30 a.m.</a:t>
                      </a: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We add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5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when a verb ends with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-o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5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5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 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277653"/>
                  </a:ext>
                </a:extLst>
              </a:tr>
              <a:tr h="1188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My brother and I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school. / He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goes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work.</a:t>
                      </a: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We remove -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and add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5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ies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when a verb ends with a consonant +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578698"/>
                  </a:ext>
                </a:extLst>
              </a:tr>
              <a:tr h="1188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get up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 7 a.m. / Noel </a:t>
                      </a:r>
                      <a:r>
                        <a:rPr lang="en-US" sz="2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gets up </a:t>
                      </a:r>
                      <a:r>
                        <a:rPr lang="en-US" sz="25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 4.45 a.m.</a:t>
                      </a: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We use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has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instead of </a:t>
                      </a:r>
                      <a:r>
                        <a:rPr lang="en-US" sz="25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have</a:t>
                      </a:r>
                      <a:r>
                        <a:rPr lang="en-US" sz="25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87074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19109" y="6316129"/>
            <a:ext cx="3107167" cy="3872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1-d; 2-c; 3-a; 4-b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772536"/>
      </p:ext>
    </p:extLst>
  </p:cSld>
  <p:clrMapOvr>
    <a:masterClrMapping/>
  </p:clrMapOvr>
  <p:transition spd="slow" advTm="154713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5.1|11.7|7.1|8.1|4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8.3|61.8|10.4|30.6|6.4|4.5|5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2|3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9|3.5|55.1|7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1|38.5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8|2.1|2.1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9.4|34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2.1|53.2|6.2|16.2|11.4|36.6|1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8.1|72.5|25.1|1.6|3.1|3.3|3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976</Words>
  <Application>Microsoft Office PowerPoint</Application>
  <PresentationFormat>Widescreen</PresentationFormat>
  <Paragraphs>126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Homework:</vt:lpstr>
      <vt:lpstr>PowerPoint Presentation</vt:lpstr>
      <vt:lpstr>PowerPoint Presentation</vt:lpstr>
      <vt:lpstr>PowerPoint Presentation</vt:lpstr>
      <vt:lpstr> Ex: They live in Ha Noi.        She lives in Ha Noi.  </vt:lpstr>
      <vt:lpstr>PowerPoint Presentation</vt:lpstr>
      <vt:lpstr>SPELLING 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hien bui</cp:lastModifiedBy>
  <cp:revision>60</cp:revision>
  <dcterms:created xsi:type="dcterms:W3CDTF">2021-05-01T11:58:33Z</dcterms:created>
  <dcterms:modified xsi:type="dcterms:W3CDTF">2021-10-22T14:46:48Z</dcterms:modified>
</cp:coreProperties>
</file>