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5" r:id="rId5"/>
    <p:sldId id="283" r:id="rId6"/>
    <p:sldId id="259" r:id="rId7"/>
    <p:sldId id="285" r:id="rId8"/>
    <p:sldId id="260" r:id="rId9"/>
    <p:sldId id="261" r:id="rId10"/>
    <p:sldId id="284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6" r:id="rId19"/>
    <p:sldId id="269" r:id="rId20"/>
    <p:sldId id="271" r:id="rId21"/>
    <p:sldId id="272" r:id="rId22"/>
    <p:sldId id="287" r:id="rId23"/>
    <p:sldId id="274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99"/>
    <a:srgbClr val="006666"/>
    <a:srgbClr val="CC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042" y="8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D02F2-F6A7-4993-90D7-F504C7DB32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C16B45-EB12-4858-9A99-4F03499473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C0F00-576A-4089-8194-E3D9E7CF2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E18A7-1AE7-4563-8BBF-90425CE68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964376-8F63-49AB-8491-06A715E96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6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D1273-F526-4534-9098-6AB53413F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DD567-563B-4600-B379-FC3CB5E122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E190C9-A227-4D78-984B-BD416668E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54A479-6925-47DE-9530-36966EFEE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2E9DE-992E-443B-93A5-1F60BED1B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84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AB27FF-D1F1-48A6-81A6-912A28810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BA772F-71FA-4C9A-AFB2-17D79424B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A3B2E7-493F-4AB7-9789-B750194E9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19720-4E62-4D6A-96B2-B29F8890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4C740-95FC-4331-88AC-CFC9379C5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42D9-3303-464D-AA1C-69D4D58FD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3983F-463F-4B58-AF8F-EC8C2EF21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7BEB28-9E58-4EC7-B65B-3A2066D45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AF4B9-1E51-4BF7-985B-248460F7C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3BA25A-4571-42FA-9092-3FCD248A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923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3EBC4-7E41-4FE3-B558-BF1E3F9EE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B16FC-AADC-465F-A936-595EDA5F1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4F5F1C-F1A4-4B7E-B5AD-C04D9664D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7ED85-355D-4480-BA0E-8A293EA41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E9046-BD27-480C-BCDD-DA572A384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778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3CBDC-85D8-4C7F-A944-CD8825CFB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4DBAF-86C6-4D33-B096-EA5BA7976A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F88504-F991-4167-962F-236C6A559C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B6D161-FF71-4ECB-8DFB-73345012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AAD7BF-86B1-4820-B73D-84461A3BE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BCF4C0-B0CD-4772-AEE8-85F7F3B52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78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0AED7-FF2A-4352-BC9A-8040E8916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C3C36A-F680-4AAA-B030-B1C47D76A1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075FD3-8507-4CFB-8172-609B23CAD1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8054CF-2090-42CE-8075-43A6EF19A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D4A1F8-896F-48E3-AA0E-B68A072F3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6E0ADF-4FBB-44DC-950F-405DF805E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64C548-3A8C-40FB-AFDC-1DFF63B94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8F6D29-D114-4FFD-91C8-2EB361348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73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CFC71-91AE-4822-B09E-FD0EF816A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C755E7-7700-4D4D-98A3-3334ECC5C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A3A598-9C19-43FE-B1CD-22D045EC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CEC845-54C7-428A-AEF7-968DF481E4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46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C895284-189B-49FC-AEF2-557545055B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073DAE-42F9-4050-A9A0-4B8871FE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105CC3-A6F4-43FC-80D4-F17B4E985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16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0B477-DDAB-46CE-AB88-979BC5B24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A341D-3BB9-46B5-8C8C-652702DC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6B9FA9-35D1-48FB-8754-7087D554BA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87FBC1-0470-4E59-A80B-3DE2F74FC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793E81-8C49-46BD-8EAB-27F20202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1A462E-7FED-435C-B6F1-419D7474B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72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4E913-6349-4A04-B164-D7FDFFEAF1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06C7E1-A319-4B40-A616-FCA3217FE9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82DA76-381D-4582-B88F-4C25CAE97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8CA2D-59B4-486F-AC9C-23F5EBE3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DC241-7E84-45BD-948E-F6B8D3D2C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2CFD9E-B3AD-40E7-8C81-678DB739B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627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EC6FD7-6856-4677-866E-609274923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B07D2-EA2A-4FD1-8963-70E69C89A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5CCAEF-9E8C-4615-97D0-BFFA5CC68B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9E9A0-0598-4294-A7F7-DB762335071B}" type="datetimeFigureOut">
              <a:rPr lang="en-US" smtClean="0"/>
              <a:t>6/6/2021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A9401-0F8E-4CCB-854D-378B48BD7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41E42-7518-409A-8E52-5081EF8293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A2F03-F3BD-4FF5-9809-33923825E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649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6259F-18FD-4746-A27E-3E3E666DF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886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6DAABF-CC39-444B-88E2-DD97FEEDB465}"/>
              </a:ext>
            </a:extLst>
          </p:cNvPr>
          <p:cNvSpPr txBox="1"/>
          <p:nvPr/>
        </p:nvSpPr>
        <p:spPr>
          <a:xfrm>
            <a:off x="1539240" y="720354"/>
            <a:ext cx="9387840" cy="1687565"/>
          </a:xfrm>
          <a:prstGeom prst="rect">
            <a:avLst/>
          </a:prstGeom>
          <a:noFill/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en-US" sz="6600" b="1" dirty="0">
                <a:ln w="381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Forte" panose="03060902040502070203" pitchFamily="66" charset="0"/>
                <a:ea typeface="MS Mincho" panose="02020609040205080304" pitchFamily="49" charset="-128"/>
              </a:rPr>
              <a:t>Pair-work </a:t>
            </a:r>
            <a:endParaRPr lang="en-US" sz="6600" b="1" dirty="0">
              <a:ln w="381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Forte" panose="03060902040502070203" pitchFamily="66" charset="0"/>
            </a:endParaRPr>
          </a:p>
        </p:txBody>
      </p:sp>
      <p:pic>
        <p:nvPicPr>
          <p:cNvPr id="2052" name="Picture 4" descr="Pair Work Clipart – Clipartxtras throughout Student Partner Clipart »  Clipart Station">
            <a:extLst>
              <a:ext uri="{FF2B5EF4-FFF2-40B4-BE49-F238E27FC236}">
                <a16:creationId xmlns:a16="http://schemas.microsoft.com/office/drawing/2014/main" id="{66DF5B8B-1DDD-4041-8372-DC3AF171A47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29"/>
          <a:stretch/>
        </p:blipFill>
        <p:spPr bwMode="auto">
          <a:xfrm>
            <a:off x="2118359" y="2651760"/>
            <a:ext cx="7595167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951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CFE2031-2FDF-4D66-AE01-3F8C9E1BD5D5}"/>
              </a:ext>
            </a:extLst>
          </p:cNvPr>
          <p:cNvSpPr txBox="1"/>
          <p:nvPr/>
        </p:nvSpPr>
        <p:spPr>
          <a:xfrm>
            <a:off x="0" y="0"/>
            <a:ext cx="12192000" cy="6001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chemeClr val="accent6">
                    <a:lumMod val="50000"/>
                  </a:schemeClr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ASK AND ANSWER THE QUESTIONS IN EXERCISE 1</a:t>
            </a:r>
            <a:endParaRPr lang="en-US" sz="3300" b="1" dirty="0">
              <a:solidFill>
                <a:schemeClr val="accent6">
                  <a:lumMod val="50000"/>
                </a:schemeClr>
              </a:solidFill>
              <a:latin typeface="Century Schoolbook" panose="020406040505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BD1F7B-65E6-4D93-B868-786EA61A994A}"/>
              </a:ext>
            </a:extLst>
          </p:cNvPr>
          <p:cNvSpPr txBox="1"/>
          <p:nvPr/>
        </p:nvSpPr>
        <p:spPr>
          <a:xfrm>
            <a:off x="0" y="523964"/>
            <a:ext cx="12270740" cy="6366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1) Do you ever listen to English when you’re out of school?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2) Do you know the alphabet? Can you spell your name in English?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3) Do you check words in a dictionary or a wordlist?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4) Do you repeat a new word if you want to learn it?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5) Do you ever </a:t>
            </a:r>
            <a:r>
              <a:rPr lang="en-US" sz="2500" b="1" i="0" dirty="0" err="1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practise</a:t>
            </a: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 your pronunciation?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6) Do you revise before an exam?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7) Do you ask questions when you don’t understand?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8) Do you usually concentrate when you do your homework?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9) Do you make notes about grammar or write new vocabulary in your notebook?</a:t>
            </a:r>
            <a:b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chemeClr val="accent5">
                    <a:lumMod val="50000"/>
                  </a:schemeClr>
                </a:solidFill>
                <a:effectLst/>
                <a:latin typeface="Century Schoolbook" panose="02040604050505020304" pitchFamily="18" charset="0"/>
                <a:cs typeface="Times New Roman" panose="02020603050405020304" pitchFamily="18" charset="0"/>
              </a:rPr>
              <a:t>10) Do you ever read books, articles or comics in English?</a:t>
            </a:r>
            <a:r>
              <a:rPr lang="en-US" sz="2500" b="1" dirty="0">
                <a:solidFill>
                  <a:schemeClr val="accent5">
                    <a:lumMod val="50000"/>
                  </a:schemeClr>
                </a:solidFill>
                <a:latin typeface="Century Schoolbook" panose="020406040505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591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0CBF9-5DD8-4FF6-AF4A-B000AFF93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82" y="2060407"/>
            <a:ext cx="3048625" cy="30486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382725-FF5E-4A75-9BA6-02B2D6165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1707" y="2091674"/>
            <a:ext cx="3048625" cy="30486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F89D99-5F34-4647-9524-8CBA6DD3D8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2172" y="2091674"/>
            <a:ext cx="2939187" cy="301735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244B75-9BF4-46A8-8D1D-D864815EF49B}"/>
              </a:ext>
            </a:extLst>
          </p:cNvPr>
          <p:cNvSpPr txBox="1"/>
          <p:nvPr/>
        </p:nvSpPr>
        <p:spPr>
          <a:xfrm>
            <a:off x="2474594" y="750332"/>
            <a:ext cx="7879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anose="02040604050505020304" pitchFamily="18" charset="0"/>
              </a:rPr>
              <a:t>Who are these people?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9E189D-BA95-41D5-AC6B-07432E9173B6}"/>
              </a:ext>
            </a:extLst>
          </p:cNvPr>
          <p:cNvSpPr txBox="1"/>
          <p:nvPr/>
        </p:nvSpPr>
        <p:spPr>
          <a:xfrm>
            <a:off x="1637987" y="5162683"/>
            <a:ext cx="194341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A2A6FD-A227-4C17-9223-F5D73AEDA005}"/>
              </a:ext>
            </a:extLst>
          </p:cNvPr>
          <p:cNvSpPr txBox="1"/>
          <p:nvPr/>
        </p:nvSpPr>
        <p:spPr>
          <a:xfrm>
            <a:off x="4818711" y="5233956"/>
            <a:ext cx="3013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 and Peter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178483-A5EE-4828-911E-F874EC4EF8B2}"/>
              </a:ext>
            </a:extLst>
          </p:cNvPr>
          <p:cNvSpPr txBox="1"/>
          <p:nvPr/>
        </p:nvSpPr>
        <p:spPr>
          <a:xfrm>
            <a:off x="3128010" y="3105835"/>
            <a:ext cx="625602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42021"/>
                </a:solidFill>
                <a:effectLst/>
                <a:latin typeface="TheSansC5-SemiLight"/>
              </a:rPr>
              <a:t>Hannah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47089-FAFE-4335-80EC-B1E9DB98D8AE}"/>
              </a:ext>
            </a:extLst>
          </p:cNvPr>
          <p:cNvSpPr txBox="1"/>
          <p:nvPr/>
        </p:nvSpPr>
        <p:spPr>
          <a:xfrm>
            <a:off x="9169588" y="5162682"/>
            <a:ext cx="21265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Hannah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339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484CD4C-A205-43F6-9DBF-EF61A2F92203}"/>
              </a:ext>
            </a:extLst>
          </p:cNvPr>
          <p:cNvSpPr txBox="1"/>
          <p:nvPr/>
        </p:nvSpPr>
        <p:spPr>
          <a:xfrm>
            <a:off x="1661160" y="377875"/>
            <a:ext cx="935736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CC0099"/>
                </a:solidFill>
                <a:effectLst/>
                <a:latin typeface="Cooper Black" panose="0208090404030B020404" pitchFamily="18" charset="0"/>
              </a:rPr>
              <a:t>Interviews: Learning languages</a:t>
            </a:r>
            <a:r>
              <a:rPr lang="en-US" sz="4400" dirty="0">
                <a:solidFill>
                  <a:srgbClr val="CC0099"/>
                </a:solidFill>
                <a:latin typeface="Cooper Black" panose="0208090404030B0204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0936A9-32BC-49CA-9043-B21FB4B12F71}"/>
              </a:ext>
            </a:extLst>
          </p:cNvPr>
          <p:cNvSpPr txBox="1"/>
          <p:nvPr/>
        </p:nvSpPr>
        <p:spPr>
          <a:xfrm>
            <a:off x="697230" y="1147316"/>
            <a:ext cx="112852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1" dirty="0">
                <a:latin typeface="Book Antiqua" panose="02040602050305030304" pitchFamily="18" charset="0"/>
              </a:rPr>
              <a:t>Interviews with Londoners who are learning languages.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5334734-673E-4D9E-97E5-6EA6639369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153" y="2561578"/>
            <a:ext cx="2094192" cy="20941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96DC27-0F35-44CE-BEEC-A635CEFDB8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944" y="4799991"/>
            <a:ext cx="2023213" cy="20232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99C5707-33FB-4AC6-B551-8AFC89DBA4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62157" y="2503915"/>
            <a:ext cx="2094192" cy="21498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Friends Plus for Vietnam G6 SB Track 1.44">
            <a:hlinkClick r:id="" action="ppaction://media"/>
            <a:extLst>
              <a:ext uri="{FF2B5EF4-FFF2-40B4-BE49-F238E27FC236}">
                <a16:creationId xmlns:a16="http://schemas.microsoft.com/office/drawing/2014/main" id="{CAC2D92C-E347-4DF5-A9C9-429DDBDBB2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56803" y="393432"/>
            <a:ext cx="487363" cy="4873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05BBABE-7A51-4CF7-BC77-EA3971DE667B}"/>
              </a:ext>
            </a:extLst>
          </p:cNvPr>
          <p:cNvSpPr txBox="1"/>
          <p:nvPr/>
        </p:nvSpPr>
        <p:spPr>
          <a:xfrm>
            <a:off x="2424851" y="3307274"/>
            <a:ext cx="19434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Mario: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A3542D-B96E-48F0-94E2-2695BBA963B0}"/>
              </a:ext>
            </a:extLst>
          </p:cNvPr>
          <p:cNvSpPr txBox="1"/>
          <p:nvPr/>
        </p:nvSpPr>
        <p:spPr>
          <a:xfrm>
            <a:off x="2439156" y="5895350"/>
            <a:ext cx="32453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 and Peter: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107C96-B233-415B-AFEF-694860A36D2E}"/>
              </a:ext>
            </a:extLst>
          </p:cNvPr>
          <p:cNvSpPr txBox="1"/>
          <p:nvPr/>
        </p:nvSpPr>
        <p:spPr>
          <a:xfrm>
            <a:off x="8463427" y="3356720"/>
            <a:ext cx="212652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b="1" i="0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Hannah: </a:t>
            </a:r>
            <a:r>
              <a:rPr lang="en-US" sz="3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0870323-9C98-4EE4-9857-EF6583F9ADCF}"/>
              </a:ext>
            </a:extLst>
          </p:cNvPr>
          <p:cNvSpPr txBox="1"/>
          <p:nvPr/>
        </p:nvSpPr>
        <p:spPr>
          <a:xfrm>
            <a:off x="3887510" y="3313571"/>
            <a:ext cx="203498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English</a:t>
            </a:r>
            <a:endParaRPr lang="en-US" sz="3200" b="1" i="1" dirty="0">
              <a:solidFill>
                <a:srgbClr val="FF0000"/>
              </a:solidFill>
              <a:latin typeface="Century Schoolbook" panose="020406040505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98EFF75-556B-42B2-868E-B02687DAE994}"/>
              </a:ext>
            </a:extLst>
          </p:cNvPr>
          <p:cNvSpPr txBox="1"/>
          <p:nvPr/>
        </p:nvSpPr>
        <p:spPr>
          <a:xfrm>
            <a:off x="5684519" y="5910740"/>
            <a:ext cx="461205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Russian and Arabic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CDC22F-A2E6-4538-B029-B9919667F0A3}"/>
              </a:ext>
            </a:extLst>
          </p:cNvPr>
          <p:cNvSpPr txBox="1"/>
          <p:nvPr/>
        </p:nvSpPr>
        <p:spPr>
          <a:xfrm>
            <a:off x="10245196" y="3300897"/>
            <a:ext cx="202321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400" b="1" i="1" dirty="0">
                <a:solidFill>
                  <a:srgbClr val="FF0000"/>
                </a:solidFill>
                <a:effectLst/>
                <a:latin typeface="Century Schoolbook" panose="02040604050505020304" pitchFamily="18" charset="0"/>
                <a:ea typeface="MS Mincho" panose="02020609040205080304" pitchFamily="49" charset="-128"/>
              </a:rPr>
              <a:t>Kanji</a:t>
            </a:r>
          </a:p>
        </p:txBody>
      </p:sp>
    </p:spTree>
    <p:extLst>
      <p:ext uri="{BB962C8B-B14F-4D97-AF65-F5344CB8AC3E}">
        <p14:creationId xmlns:p14="http://schemas.microsoft.com/office/powerpoint/2010/main" val="370507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6" grpId="0"/>
      <p:bldP spid="18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F6CEB17-A6A1-492D-8A35-95660A0D7CD2}"/>
              </a:ext>
            </a:extLst>
          </p:cNvPr>
          <p:cNvSpPr txBox="1"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  <a:latin typeface="VNI-Vari" pitchFamily="2" charset="0"/>
              </a:rPr>
              <a:t>Listen again and answer the questions for Mario, Mark and Hannah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85F5BB-D09D-4FAC-97C8-7FF9C1AA5C23}"/>
              </a:ext>
            </a:extLst>
          </p:cNvPr>
          <p:cNvSpPr txBox="1"/>
          <p:nvPr/>
        </p:nvSpPr>
        <p:spPr>
          <a:xfrm>
            <a:off x="499110" y="1968004"/>
            <a:ext cx="11540490" cy="2365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1) What is he / she doing now?</a:t>
            </a:r>
            <a:b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</a:br>
            <a:r>
              <a:rPr lang="en-US" sz="4000" b="1" dirty="0">
                <a:solidFill>
                  <a:srgbClr val="002060"/>
                </a:solidFill>
                <a:latin typeface="Georgia" panose="02040502050405020303" pitchFamily="18" charset="0"/>
              </a:rPr>
              <a:t>2) What does he / she think is difficult? </a:t>
            </a:r>
          </a:p>
        </p:txBody>
      </p:sp>
      <p:pic>
        <p:nvPicPr>
          <p:cNvPr id="8" name="Friends Plus for Vietnam G6 SB Track 1.44">
            <a:hlinkClick r:id="" action="ppaction://media"/>
            <a:extLst>
              <a:ext uri="{FF2B5EF4-FFF2-40B4-BE49-F238E27FC236}">
                <a16:creationId xmlns:a16="http://schemas.microsoft.com/office/drawing/2014/main" id="{993C1567-88D1-45BF-A1A8-0C49EDC9A6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317638" y="13404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196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434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046B91-5879-4C8F-82C9-FF42ACCFB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62" y="1479062"/>
            <a:ext cx="3635676" cy="36356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DCB1A9-72B8-45D0-BBC5-1405DFC83CD5}"/>
              </a:ext>
            </a:extLst>
          </p:cNvPr>
          <p:cNvSpPr txBox="1"/>
          <p:nvPr/>
        </p:nvSpPr>
        <p:spPr>
          <a:xfrm>
            <a:off x="1445893" y="5114738"/>
            <a:ext cx="194341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Mario</a:t>
            </a:r>
            <a:r>
              <a:rPr lang="en-US" sz="4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019C00-A32F-4096-ADCB-0272368975D5}"/>
              </a:ext>
            </a:extLst>
          </p:cNvPr>
          <p:cNvSpPr txBox="1"/>
          <p:nvPr/>
        </p:nvSpPr>
        <p:spPr>
          <a:xfrm>
            <a:off x="4526280" y="2101379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1) Mario is watching TV.</a:t>
            </a:r>
            <a:endParaRPr lang="en-US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D783D0-C226-4EF7-B525-496A4484A5A7}"/>
              </a:ext>
            </a:extLst>
          </p:cNvPr>
          <p:cNvSpPr txBox="1"/>
          <p:nvPr/>
        </p:nvSpPr>
        <p:spPr>
          <a:xfrm>
            <a:off x="4526280" y="3429000"/>
            <a:ext cx="79248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2) He thinks listening is difficult.</a:t>
            </a:r>
            <a:endParaRPr lang="en-US" sz="40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4163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C3C56A0-C8C4-42AA-937F-2BD93710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02" y="1070594"/>
            <a:ext cx="3406453" cy="34064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D46E4E6-9D55-47AB-9C53-524A67FCE3FB}"/>
              </a:ext>
            </a:extLst>
          </p:cNvPr>
          <p:cNvSpPr txBox="1"/>
          <p:nvPr/>
        </p:nvSpPr>
        <p:spPr>
          <a:xfrm>
            <a:off x="378862" y="4568934"/>
            <a:ext cx="40690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Mark and Peter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BD1C5D-228E-4E40-BE14-C02E603C9DF2}"/>
              </a:ext>
            </a:extLst>
          </p:cNvPr>
          <p:cNvSpPr txBox="1"/>
          <p:nvPr/>
        </p:nvSpPr>
        <p:spPr>
          <a:xfrm>
            <a:off x="4101387" y="1673067"/>
            <a:ext cx="797052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1) Mark is checking new vocabulary on the internet.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88AB8D-F107-4B4E-B3FD-2C9A47B1C1C4}"/>
              </a:ext>
            </a:extLst>
          </p:cNvPr>
          <p:cNvSpPr txBox="1"/>
          <p:nvPr/>
        </p:nvSpPr>
        <p:spPr>
          <a:xfrm>
            <a:off x="3722218" y="3199775"/>
            <a:ext cx="83496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2) Mark thinks reading and writing are difficult.</a:t>
            </a:r>
            <a:endParaRPr lang="en-US" sz="40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18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6295A-0A63-4703-908D-63428C04F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294" y="1299194"/>
            <a:ext cx="3336469" cy="3425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958F4-F9AB-48A8-A186-8D1351F1FEB7}"/>
              </a:ext>
            </a:extLst>
          </p:cNvPr>
          <p:cNvSpPr txBox="1"/>
          <p:nvPr/>
        </p:nvSpPr>
        <p:spPr>
          <a:xfrm>
            <a:off x="1153348" y="4850920"/>
            <a:ext cx="212652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i="0" dirty="0">
                <a:solidFill>
                  <a:srgbClr val="00999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Hannah</a:t>
            </a:r>
            <a:r>
              <a:rPr lang="en-US" sz="4000" b="1" dirty="0">
                <a:solidFill>
                  <a:srgbClr val="0099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76EA66E-78B8-4BFB-9271-2D519E78EC6F}"/>
              </a:ext>
            </a:extLst>
          </p:cNvPr>
          <p:cNvSpPr txBox="1"/>
          <p:nvPr/>
        </p:nvSpPr>
        <p:spPr>
          <a:xfrm>
            <a:off x="4037763" y="1560871"/>
            <a:ext cx="768121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1) Hannah is revising for her exams.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E3FA95-1634-4053-932C-B384A6B7A507}"/>
              </a:ext>
            </a:extLst>
          </p:cNvPr>
          <p:cNvSpPr txBox="1"/>
          <p:nvPr/>
        </p:nvSpPr>
        <p:spPr>
          <a:xfrm>
            <a:off x="4405072" y="3311971"/>
            <a:ext cx="749833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i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2) Hannah thinks pronunciation is difficult.</a:t>
            </a:r>
          </a:p>
        </p:txBody>
      </p:sp>
    </p:spTree>
    <p:extLst>
      <p:ext uri="{BB962C8B-B14F-4D97-AF65-F5344CB8AC3E}">
        <p14:creationId xmlns:p14="http://schemas.microsoft.com/office/powerpoint/2010/main" val="357046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116311-5524-4AB0-BDE4-BCD907118E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7C0B75-BE1F-4A80-BB68-D4D8AA2D1400}"/>
              </a:ext>
            </a:extLst>
          </p:cNvPr>
          <p:cNvSpPr txBox="1"/>
          <p:nvPr/>
        </p:nvSpPr>
        <p:spPr>
          <a:xfrm>
            <a:off x="365760" y="151178"/>
            <a:ext cx="1197864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30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Why is Mario watching TV? Because ____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A.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He is bored.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B.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It is good for his English.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C.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He doesn’t want to miss the latest news.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2) Why are Mark and Peter learning languages? Because ______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A.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want to get a good job. 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B.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They are studying abroad. 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C.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lot of people from different countries come to London.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b="1" u="none" strike="noStrike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3) Who is teaching Hannah?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	A. A teacher from Japan.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B.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teacher from Spain.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3000" dirty="0">
                <a:latin typeface="Times New Roman" panose="02020603050405020304" pitchFamily="18" charset="0"/>
                <a:ea typeface="MS Mincho" panose="02020609040205080304" pitchFamily="49" charset="-128"/>
              </a:rPr>
              <a:t>	C. </a:t>
            </a:r>
            <a:r>
              <a:rPr lang="en-US" sz="3000" b="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 teacher from France.</a:t>
            </a:r>
            <a:endParaRPr lang="en-US" sz="30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275902-A87D-41A4-886F-AA3893CBF8CE}"/>
              </a:ext>
            </a:extLst>
          </p:cNvPr>
          <p:cNvSpPr/>
          <p:nvPr/>
        </p:nvSpPr>
        <p:spPr>
          <a:xfrm>
            <a:off x="1280160" y="1132104"/>
            <a:ext cx="4419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4772741-FD88-4DEE-9938-CC6F8952CC49}"/>
              </a:ext>
            </a:extLst>
          </p:cNvPr>
          <p:cNvSpPr/>
          <p:nvPr/>
        </p:nvSpPr>
        <p:spPr>
          <a:xfrm>
            <a:off x="1280160" y="5268696"/>
            <a:ext cx="4419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F4BE71-27C3-4692-997F-0641BDDCF83F}"/>
              </a:ext>
            </a:extLst>
          </p:cNvPr>
          <p:cNvSpPr/>
          <p:nvPr/>
        </p:nvSpPr>
        <p:spPr>
          <a:xfrm>
            <a:off x="1280160" y="3830574"/>
            <a:ext cx="441960" cy="457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Friends Plus for Vietnam G6 SB Track 1.44">
            <a:hlinkClick r:id="" action="ppaction://media"/>
            <a:extLst>
              <a:ext uri="{FF2B5EF4-FFF2-40B4-BE49-F238E27FC236}">
                <a16:creationId xmlns:a16="http://schemas.microsoft.com/office/drawing/2014/main" id="{B2E2052B-2DAC-4422-9349-5E567ED5D1E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60685" y="33464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4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434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9AFB77-2793-4F29-A946-574E007488AC}"/>
              </a:ext>
            </a:extLst>
          </p:cNvPr>
          <p:cNvSpPr txBox="1"/>
          <p:nvPr/>
        </p:nvSpPr>
        <p:spPr>
          <a:xfrm>
            <a:off x="468653" y="1979028"/>
            <a:ext cx="1125469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rgbClr val="24202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Thinking about how you learn can help you to learn better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00B5924-AFBB-44BD-AE51-220662499A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09085"/>
            <a:ext cx="3307080" cy="31489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04272F5-70C4-4C12-B25C-50DBC4523EA6}"/>
              </a:ext>
            </a:extLst>
          </p:cNvPr>
          <p:cNvSpPr txBox="1"/>
          <p:nvPr/>
        </p:nvSpPr>
        <p:spPr>
          <a:xfrm>
            <a:off x="3074693" y="1068337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 i="0" dirty="0">
                <a:solidFill>
                  <a:srgbClr val="D65F2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Thinking about learning</a:t>
            </a:r>
            <a:endParaRPr lang="en-US" sz="4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6C0D5C-30AC-4431-8776-ED6CAD5B883C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algn="ctr"/>
            <a:r>
              <a:rPr lang="en-US" sz="4400" b="1" i="0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STUDY STRATEGY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Cooper Black" panose="0208090404030B0204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64024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artoon Illustration Cloud Decorative Note Paper, Cartoon, Illustration,  Clouds PNG Transparent Clipart Image and PSD File for Free Download |  Powerpoint background design, Note paper, Instagram frame template">
            <a:extLst>
              <a:ext uri="{FF2B5EF4-FFF2-40B4-BE49-F238E27FC236}">
                <a16:creationId xmlns:a16="http://schemas.microsoft.com/office/drawing/2014/main" id="{1D44EB15-3A96-49B0-8F43-298348087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760"/>
            <a:ext cx="12192000" cy="696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2B72FE2-D314-4220-B97A-FFAF1CECE9B9}"/>
              </a:ext>
            </a:extLst>
          </p:cNvPr>
          <p:cNvSpPr/>
          <p:nvPr/>
        </p:nvSpPr>
        <p:spPr>
          <a:xfrm>
            <a:off x="2383813" y="2459504"/>
            <a:ext cx="797301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381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Chain game </a:t>
            </a:r>
          </a:p>
        </p:txBody>
      </p:sp>
    </p:spTree>
    <p:extLst>
      <p:ext uri="{BB962C8B-B14F-4D97-AF65-F5344CB8AC3E}">
        <p14:creationId xmlns:p14="http://schemas.microsoft.com/office/powerpoint/2010/main" val="3673722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F3B0C1-63D1-40A9-BEC1-FF3E123FFF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6509A4-4891-4CD6-B98B-9501C01F8D09}"/>
              </a:ext>
            </a:extLst>
          </p:cNvPr>
          <p:cNvSpPr txBox="1"/>
          <p:nvPr/>
        </p:nvSpPr>
        <p:spPr>
          <a:xfrm>
            <a:off x="281940" y="3090595"/>
            <a:ext cx="1162812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0160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Make a table with your answers in exercise 2. </a:t>
            </a:r>
          </a:p>
          <a:p>
            <a:pPr marL="101600" marR="0" algn="ctr">
              <a:spcBef>
                <a:spcPts val="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FF5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S Mincho" panose="02020609040205080304" pitchFamily="49" charset="-128"/>
              </a:rPr>
              <a:t>What good and bad learning strategies have you got?</a:t>
            </a:r>
          </a:p>
        </p:txBody>
      </p:sp>
    </p:spTree>
    <p:extLst>
      <p:ext uri="{BB962C8B-B14F-4D97-AF65-F5344CB8AC3E}">
        <p14:creationId xmlns:p14="http://schemas.microsoft.com/office/powerpoint/2010/main" val="4945083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D5F494A7-8A85-47DF-A13E-9BC89B3E5F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625680"/>
              </p:ext>
            </p:extLst>
          </p:nvPr>
        </p:nvGraphicFramePr>
        <p:xfrm>
          <a:off x="594360" y="719666"/>
          <a:ext cx="11231880" cy="505629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14818">
                  <a:extLst>
                    <a:ext uri="{9D8B030D-6E8A-4147-A177-3AD203B41FA5}">
                      <a16:colId xmlns:a16="http://schemas.microsoft.com/office/drawing/2014/main" val="2914088015"/>
                    </a:ext>
                  </a:extLst>
                </a:gridCol>
                <a:gridCol w="5817062">
                  <a:extLst>
                    <a:ext uri="{9D8B030D-6E8A-4147-A177-3AD203B41FA5}">
                      <a16:colId xmlns:a16="http://schemas.microsoft.com/office/drawing/2014/main" val="1708025726"/>
                    </a:ext>
                  </a:extLst>
                </a:gridCol>
              </a:tblGrid>
              <a:tr h="926254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I do these things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latin typeface="Bodoni MT Black" panose="02070A03080606020203" pitchFamily="18" charset="0"/>
                        </a:rPr>
                        <a:t>I don’t do these things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0626384"/>
                  </a:ext>
                </a:extLst>
              </a:tr>
              <a:tr h="4130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733506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256E1F6-6D6A-4525-8F94-A04EDA611509}"/>
              </a:ext>
            </a:extLst>
          </p:cNvPr>
          <p:cNvSpPr txBox="1"/>
          <p:nvPr/>
        </p:nvSpPr>
        <p:spPr>
          <a:xfrm>
            <a:off x="731520" y="1827014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 revise before an exam.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D04394E9-715A-4C6A-B616-7C4711282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0075" y="37417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E96BAF-C428-4895-B33B-7514A9EB67F4}"/>
              </a:ext>
            </a:extLst>
          </p:cNvPr>
          <p:cNvSpPr txBox="1"/>
          <p:nvPr/>
        </p:nvSpPr>
        <p:spPr>
          <a:xfrm>
            <a:off x="6096000" y="1827014"/>
            <a:ext cx="5501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i="0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I don’t listen to English when I’m out of school.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D4DB542-755D-414D-AE7A-A4B7A65BDD1D}"/>
              </a:ext>
            </a:extLst>
          </p:cNvPr>
          <p:cNvSpPr txBox="1"/>
          <p:nvPr/>
        </p:nvSpPr>
        <p:spPr>
          <a:xfrm>
            <a:off x="2545080" y="2601482"/>
            <a:ext cx="13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FD6B64-0839-4CDA-AC06-F61F2DDC8C0A}"/>
              </a:ext>
            </a:extLst>
          </p:cNvPr>
          <p:cNvSpPr txBox="1"/>
          <p:nvPr/>
        </p:nvSpPr>
        <p:spPr>
          <a:xfrm>
            <a:off x="8286115" y="3061375"/>
            <a:ext cx="1310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47408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550 L góc phụ kiện &lt;3 l ý tưởng | portfolio covers, hình xăm harry potter,  thiệp mời đám cưới vintage">
            <a:extLst>
              <a:ext uri="{FF2B5EF4-FFF2-40B4-BE49-F238E27FC236}">
                <a16:creationId xmlns:a16="http://schemas.microsoft.com/office/drawing/2014/main" id="{ADA66B77-6D6A-4693-B4EF-17CAE641C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24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WordArt 2">
            <a:extLst>
              <a:ext uri="{FF2B5EF4-FFF2-40B4-BE49-F238E27FC236}">
                <a16:creationId xmlns:a16="http://schemas.microsoft.com/office/drawing/2014/main" id="{8780A176-DCEC-4963-A987-6A848753B16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683297" y="1189210"/>
            <a:ext cx="4572000" cy="9620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/>
          <a:lstStyle/>
          <a:p>
            <a:pPr algn="ctr"/>
            <a:r>
              <a:rPr lang="en-US" sz="65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Ravie" panose="04040805050809020602" pitchFamily="82" charset="0"/>
                <a:cs typeface="Gisha" panose="020B0502040204020203" pitchFamily="34" charset="-79"/>
              </a:rPr>
              <a:t>Homework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375CFF-3053-4AEF-B9A1-0DFBD928C686}"/>
              </a:ext>
            </a:extLst>
          </p:cNvPr>
          <p:cNvSpPr txBox="1"/>
          <p:nvPr/>
        </p:nvSpPr>
        <p:spPr>
          <a:xfrm>
            <a:off x="1354547" y="2551837"/>
            <a:ext cx="94829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581025" algn="l"/>
              </a:tabLst>
            </a:pPr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- </a:t>
            </a:r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Learn by heart new words.</a:t>
            </a:r>
            <a:endParaRPr lang="en-US" sz="3600" b="1" dirty="0">
              <a:effectLst/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r>
              <a:rPr lang="en-US" sz="36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- Prepare the nest lesson: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Language focus -</a:t>
            </a:r>
            <a:r>
              <a:rPr lang="en-US" sz="3600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 </a:t>
            </a:r>
            <a:r>
              <a:rPr lang="en-US" sz="3600" b="1" dirty="0"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PRESENT CONTINUOUS – QUESTIONS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66897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747090F-8BC8-46DD-828C-E47FE7191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23" y="0"/>
            <a:ext cx="10724226" cy="6858000"/>
          </a:xfrm>
        </p:spPr>
      </p:pic>
    </p:spTree>
    <p:extLst>
      <p:ext uri="{BB962C8B-B14F-4D97-AF65-F5344CB8AC3E}">
        <p14:creationId xmlns:p14="http://schemas.microsoft.com/office/powerpoint/2010/main" val="1735296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B2AFA0E-F80F-4671-925D-0D7EA3882C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" y="0"/>
            <a:ext cx="12184264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469ACC-305C-4043-B471-2B3551F77EDE}"/>
              </a:ext>
            </a:extLst>
          </p:cNvPr>
          <p:cNvSpPr txBox="1"/>
          <p:nvPr/>
        </p:nvSpPr>
        <p:spPr>
          <a:xfrm>
            <a:off x="2363679" y="2198987"/>
            <a:ext cx="9008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“I am learning English…….” </a:t>
            </a:r>
            <a:endParaRPr lang="en-US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45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F3F4A28-A013-487E-B574-A7EB7827F6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B67BB3-5524-469D-9A08-D9F3F6E69B7D}"/>
              </a:ext>
            </a:extLst>
          </p:cNvPr>
          <p:cNvSpPr txBox="1"/>
          <p:nvPr/>
        </p:nvSpPr>
        <p:spPr>
          <a:xfrm>
            <a:off x="1569125" y="1849217"/>
            <a:ext cx="80320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Do you like learning language?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054F1-DFDC-4E6B-BFCF-783F98DD595B}"/>
              </a:ext>
            </a:extLst>
          </p:cNvPr>
          <p:cNvSpPr txBox="1"/>
          <p:nvPr/>
        </p:nvSpPr>
        <p:spPr>
          <a:xfrm>
            <a:off x="1413767" y="2703577"/>
            <a:ext cx="8342791" cy="14508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b="1" dirty="0">
                <a:solidFill>
                  <a:srgbClr val="C00000"/>
                </a:solidFill>
                <a:effectLst/>
                <a:latin typeface="Sitka Text" panose="02000505000000020004" pitchFamily="2" charset="0"/>
                <a:ea typeface="MS Mincho" panose="02020609040205080304" pitchFamily="49" charset="-128"/>
              </a:rPr>
              <a:t>What things do you like and dislike?</a:t>
            </a:r>
          </a:p>
        </p:txBody>
      </p:sp>
    </p:spTree>
    <p:extLst>
      <p:ext uri="{BB962C8B-B14F-4D97-AF65-F5344CB8AC3E}">
        <p14:creationId xmlns:p14="http://schemas.microsoft.com/office/powerpoint/2010/main" val="2038162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ln>
            <a:noFill/>
          </a:ln>
        </p:spPr>
      </p:pic>
      <p:sp>
        <p:nvSpPr>
          <p:cNvPr id="16388" name="TextBox 9"/>
          <p:cNvSpPr txBox="1">
            <a:spLocks noChangeArrowheads="1"/>
          </p:cNvSpPr>
          <p:nvPr/>
        </p:nvSpPr>
        <p:spPr bwMode="auto">
          <a:xfrm>
            <a:off x="5368530" y="3082529"/>
            <a:ext cx="18473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100">
              <a:latin typeface="Arial" panose="020B0604020202020204" pitchFamily="34" charset="0"/>
            </a:endParaRP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9083" y="1107261"/>
            <a:ext cx="11446702" cy="110799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6600" b="1" dirty="0">
                <a:ln w="28575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tencil" panose="040409050D0802020404" pitchFamily="82" charset="0"/>
                <a:cs typeface="Times New Roman" panose="02020603050405020304" pitchFamily="18" charset="0"/>
              </a:rPr>
              <a:t>UNIT 4: </a:t>
            </a:r>
            <a:r>
              <a:rPr lang="en-US" sz="6600" b="1" dirty="0">
                <a:ln w="28575"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Stencil" panose="040409050D0802020404" pitchFamily="82" charset="0"/>
                <a:ea typeface="MS Mincho" panose="02020609040205080304" pitchFamily="49" charset="-128"/>
              </a:rPr>
              <a:t>learning world</a:t>
            </a:r>
            <a:endParaRPr lang="en-US" altLang="en-US" sz="6600" b="1" dirty="0">
              <a:ln w="28575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tencil" panose="040409050D0802020404" pitchFamily="82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01C749-1259-403C-B41F-5E7E641C5C6E}"/>
              </a:ext>
            </a:extLst>
          </p:cNvPr>
          <p:cNvSpPr/>
          <p:nvPr/>
        </p:nvSpPr>
        <p:spPr>
          <a:xfrm>
            <a:off x="461639" y="2307590"/>
            <a:ext cx="39683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5400" b="1" u="sng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Lesson 3</a:t>
            </a:r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:</a:t>
            </a:r>
            <a:endParaRPr lang="en-US" sz="5000" dirty="0">
              <a:ln w="28575">
                <a:solidFill>
                  <a:srgbClr val="002060"/>
                </a:solidFill>
              </a:ln>
              <a:solidFill>
                <a:srgbClr val="FFCC66"/>
              </a:solidFill>
              <a:latin typeface="VNI-Bandit" pitchFamily="2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3370F-41BA-4E1C-A728-558159760702}"/>
              </a:ext>
            </a:extLst>
          </p:cNvPr>
          <p:cNvSpPr txBox="1"/>
          <p:nvPr/>
        </p:nvSpPr>
        <p:spPr>
          <a:xfrm>
            <a:off x="3926890" y="2307590"/>
            <a:ext cx="61655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rgbClr val="002060"/>
                  </a:solidFill>
                </a:ln>
                <a:solidFill>
                  <a:srgbClr val="FFCC66"/>
                </a:solidFill>
                <a:latin typeface="VNI-Bandit" pitchFamily="2" charset="0"/>
                <a:cs typeface="Times New Roman" panose="02020603050405020304" pitchFamily="18" charset="0"/>
              </a:rPr>
              <a:t>vocabulary and listening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252981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1042141-7FB7-4886-9531-C654406E1F32}"/>
              </a:ext>
            </a:extLst>
          </p:cNvPr>
          <p:cNvSpPr txBox="1"/>
          <p:nvPr/>
        </p:nvSpPr>
        <p:spPr>
          <a:xfrm>
            <a:off x="118186" y="-21664"/>
            <a:ext cx="3258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>
                <a:solidFill>
                  <a:srgbClr val="FF0000"/>
                </a:solidFill>
                <a:latin typeface="Century Schoolbook" panose="02040604050505020304" pitchFamily="18" charset="0"/>
              </a:rPr>
              <a:t>New words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0C560AC-DA20-41C6-8FA0-FCC4493F6645}"/>
              </a:ext>
            </a:extLst>
          </p:cNvPr>
          <p:cNvSpPr txBox="1"/>
          <p:nvPr/>
        </p:nvSpPr>
        <p:spPr>
          <a:xfrm>
            <a:off x="3676636" y="548388"/>
            <a:ext cx="815413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say or write the letters of a word in the correct order.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3DD96A-89DE-4068-839C-17B36374ECC4}"/>
              </a:ext>
            </a:extLst>
          </p:cNvPr>
          <p:cNvGrpSpPr/>
          <p:nvPr/>
        </p:nvGrpSpPr>
        <p:grpSpPr>
          <a:xfrm>
            <a:off x="118186" y="519130"/>
            <a:ext cx="3805262" cy="558911"/>
            <a:chOff x="193836" y="776357"/>
            <a:chExt cx="3805262" cy="558911"/>
          </a:xfrm>
        </p:grpSpPr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F9583B55-E010-408E-92B3-F4AD48B4B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836" y="776357"/>
              <a:ext cx="2021890" cy="5539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- to spell</a:t>
              </a:r>
              <a:endParaRPr kumimoji="0" lang="en-US" altLang="en-US" sz="3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B994791-451E-4957-940D-9BED1B828F4D}"/>
                </a:ext>
              </a:extLst>
            </p:cNvPr>
            <p:cNvSpPr txBox="1"/>
            <p:nvPr/>
          </p:nvSpPr>
          <p:spPr>
            <a:xfrm>
              <a:off x="1837034" y="805750"/>
              <a:ext cx="15774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spel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E6AE69-14D5-4978-AA0F-82D0D731A600}"/>
                </a:ext>
              </a:extLst>
            </p:cNvPr>
            <p:cNvSpPr txBox="1"/>
            <p:nvPr/>
          </p:nvSpPr>
          <p:spPr>
            <a:xfrm>
              <a:off x="2861868" y="781270"/>
              <a:ext cx="11372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0" lang="en-US" altLang="en-US" sz="3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(v) :</a:t>
              </a:r>
              <a:endParaRPr lang="en-US" sz="3000" dirty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339C5911-1E4D-4F77-8AD7-F613B24820AE}"/>
              </a:ext>
            </a:extLst>
          </p:cNvPr>
          <p:cNvSpPr txBox="1"/>
          <p:nvPr/>
        </p:nvSpPr>
        <p:spPr>
          <a:xfrm>
            <a:off x="44195" y="1155952"/>
            <a:ext cx="6201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fr-FR" sz="2800" u="sng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fr-FR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C—A—T </a:t>
            </a:r>
            <a:r>
              <a:rPr lang="fr-FR" sz="2800" b="1" i="1" u="sng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spells</a:t>
            </a:r>
            <a:r>
              <a:rPr lang="fr-FR" sz="2800" b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‘cat’.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8D6EA4-EAD3-4A79-AAC6-39BC08A52B1F}"/>
              </a:ext>
            </a:extLst>
          </p:cNvPr>
          <p:cNvSpPr txBox="1"/>
          <p:nvPr/>
        </p:nvSpPr>
        <p:spPr>
          <a:xfrm>
            <a:off x="4114704" y="1836401"/>
            <a:ext cx="727799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say or write something again.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D383534-750D-484D-943F-DB965358CB74}"/>
              </a:ext>
            </a:extLst>
          </p:cNvPr>
          <p:cNvSpPr txBox="1"/>
          <p:nvPr/>
        </p:nvSpPr>
        <p:spPr>
          <a:xfrm>
            <a:off x="44195" y="2408470"/>
            <a:ext cx="620105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Can you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repeat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your question?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1B92AF3B-8E1D-4B1F-BC51-26D755C9AF3E}"/>
              </a:ext>
            </a:extLst>
          </p:cNvPr>
          <p:cNvGrpSpPr/>
          <p:nvPr/>
        </p:nvGrpSpPr>
        <p:grpSpPr>
          <a:xfrm>
            <a:off x="98762" y="1803656"/>
            <a:ext cx="4012817" cy="565295"/>
            <a:chOff x="175851" y="2248119"/>
            <a:chExt cx="4012817" cy="5652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928F1F2-2CA5-460B-9F90-7410436093F3}"/>
                </a:ext>
              </a:extLst>
            </p:cNvPr>
            <p:cNvSpPr txBox="1"/>
            <p:nvPr/>
          </p:nvSpPr>
          <p:spPr>
            <a:xfrm>
              <a:off x="2005325" y="2259416"/>
              <a:ext cx="147147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rɪˈpiːt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8E91638-4121-48C6-BA79-DCC605067A48}"/>
                </a:ext>
              </a:extLst>
            </p:cNvPr>
            <p:cNvSpPr txBox="1"/>
            <p:nvPr/>
          </p:nvSpPr>
          <p:spPr>
            <a:xfrm>
              <a:off x="3329450" y="2248119"/>
              <a:ext cx="859218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(v) :  </a:t>
              </a:r>
              <a:endParaRPr lang="en-US" sz="3000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5CED3DE3-BCDF-4840-B192-30F49093AC3A}"/>
                </a:ext>
              </a:extLst>
            </p:cNvPr>
            <p:cNvGrpSpPr/>
            <p:nvPr/>
          </p:nvGrpSpPr>
          <p:grpSpPr>
            <a:xfrm>
              <a:off x="175851" y="2259416"/>
              <a:ext cx="2021890" cy="553998"/>
              <a:chOff x="175851" y="2259416"/>
              <a:chExt cx="2021890" cy="553998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2A04B39-2E37-4394-92C7-656445C84038}"/>
                  </a:ext>
                </a:extLst>
              </p:cNvPr>
              <p:cNvSpPr txBox="1"/>
              <p:nvPr/>
            </p:nvSpPr>
            <p:spPr>
              <a:xfrm>
                <a:off x="175851" y="2259416"/>
                <a:ext cx="2021890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000" b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- to repeat</a:t>
                </a:r>
                <a:endParaRPr lang="en-US" sz="3000" b="1" dirty="0"/>
              </a:p>
            </p:txBody>
          </p: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498EA60B-D706-4C47-92C5-65E0CA143295}"/>
                  </a:ext>
                </a:extLst>
              </p:cNvPr>
              <p:cNvCxnSpPr/>
              <p:nvPr/>
            </p:nvCxnSpPr>
            <p:spPr>
              <a:xfrm flipV="1">
                <a:off x="1233995" y="2274753"/>
                <a:ext cx="124288" cy="13997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8A0C970B-5DAB-443B-B805-0F27B5D2942D}"/>
              </a:ext>
            </a:extLst>
          </p:cNvPr>
          <p:cNvSpPr txBox="1"/>
          <p:nvPr/>
        </p:nvSpPr>
        <p:spPr>
          <a:xfrm>
            <a:off x="4054334" y="3090191"/>
            <a:ext cx="78482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the lesson again, in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</a:t>
            </a:r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for an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exam.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8325113-1A9F-4645-B0CC-FC8B141D8190}"/>
              </a:ext>
            </a:extLst>
          </p:cNvPr>
          <p:cNvGrpSpPr/>
          <p:nvPr/>
        </p:nvGrpSpPr>
        <p:grpSpPr>
          <a:xfrm>
            <a:off x="-82056" y="3059413"/>
            <a:ext cx="4457469" cy="569317"/>
            <a:chOff x="149144" y="3653633"/>
            <a:chExt cx="4457469" cy="569317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C34236DE-7B18-481A-B1F9-B2F2626B2E15}"/>
                </a:ext>
              </a:extLst>
            </p:cNvPr>
            <p:cNvGrpSpPr/>
            <p:nvPr/>
          </p:nvGrpSpPr>
          <p:grpSpPr>
            <a:xfrm>
              <a:off x="149144" y="3666722"/>
              <a:ext cx="2265582" cy="556228"/>
              <a:chOff x="149144" y="3666722"/>
              <a:chExt cx="2265582" cy="556228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B8505F4-3ED0-49A1-BE88-47FEC00021A5}"/>
                  </a:ext>
                </a:extLst>
              </p:cNvPr>
              <p:cNvSpPr txBox="1"/>
              <p:nvPr/>
            </p:nvSpPr>
            <p:spPr>
              <a:xfrm>
                <a:off x="149144" y="3668952"/>
                <a:ext cx="2265582" cy="5539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159385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000" b="1" dirty="0">
                    <a:effectLst/>
                    <a:latin typeface="Times New Roman" panose="02020603050405020304" pitchFamily="18" charset="0"/>
                    <a:ea typeface="MS Mincho" panose="02020609040205080304" pitchFamily="49" charset="-128"/>
                  </a:rPr>
                  <a:t>- to revise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D983AE9-EEF7-447A-B8D8-BDB8A08B6CC9}"/>
                  </a:ext>
                </a:extLst>
              </p:cNvPr>
              <p:cNvCxnSpPr/>
              <p:nvPr/>
            </p:nvCxnSpPr>
            <p:spPr>
              <a:xfrm flipV="1">
                <a:off x="1358283" y="3666722"/>
                <a:ext cx="124288" cy="139974"/>
              </a:xfrm>
              <a:prstGeom prst="line">
                <a:avLst/>
              </a:prstGeom>
              <a:ln w="3810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6849062-4184-4952-B070-DA4BE7543FFF}"/>
                </a:ext>
              </a:extLst>
            </p:cNvPr>
            <p:cNvSpPr txBox="1"/>
            <p:nvPr/>
          </p:nvSpPr>
          <p:spPr>
            <a:xfrm>
              <a:off x="3448661" y="3653633"/>
              <a:ext cx="1157952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(v) : </a:t>
              </a:r>
              <a:endParaRPr lang="en-US" sz="3000" dirty="0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ED89AD-2ED7-43ED-BF3E-D3C2937E5B2F}"/>
                </a:ext>
              </a:extLst>
            </p:cNvPr>
            <p:cNvSpPr txBox="1"/>
            <p:nvPr/>
          </p:nvSpPr>
          <p:spPr>
            <a:xfrm>
              <a:off x="2108377" y="3665951"/>
              <a:ext cx="154249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rɪˈvaɪz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1DD09F2-481E-43DF-B8D7-998D645E215A}"/>
              </a:ext>
            </a:extLst>
          </p:cNvPr>
          <p:cNvSpPr txBox="1"/>
          <p:nvPr/>
        </p:nvSpPr>
        <p:spPr>
          <a:xfrm>
            <a:off x="44195" y="3644189"/>
            <a:ext cx="62188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She’s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revising</a:t>
            </a:r>
            <a:r>
              <a:rPr lang="en-US" sz="2800" b="0" i="0" dirty="0">
                <a:solidFill>
                  <a:srgbClr val="80808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 her history exam.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E4AC82C-BB6D-403C-9B0A-7198D3DE95EA}"/>
              </a:ext>
            </a:extLst>
          </p:cNvPr>
          <p:cNvSpPr txBox="1"/>
          <p:nvPr/>
        </p:nvSpPr>
        <p:spPr>
          <a:xfrm>
            <a:off x="5644063" y="4370824"/>
            <a:ext cx="6722651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600" b="0" i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think very carefully about what you are doing. </a:t>
            </a:r>
            <a:endParaRPr lang="en-US" sz="2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id="{BA83D615-80CD-4261-9754-E3C357DB41D9}"/>
              </a:ext>
            </a:extLst>
          </p:cNvPr>
          <p:cNvGrpSpPr/>
          <p:nvPr/>
        </p:nvGrpSpPr>
        <p:grpSpPr>
          <a:xfrm>
            <a:off x="-82056" y="4318125"/>
            <a:ext cx="5829110" cy="570634"/>
            <a:chOff x="-3134" y="4773713"/>
            <a:chExt cx="5829110" cy="57063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D8DFADD-7703-4D20-93B6-F29D32D67C05}"/>
                </a:ext>
              </a:extLst>
            </p:cNvPr>
            <p:cNvSpPr txBox="1"/>
            <p:nvPr/>
          </p:nvSpPr>
          <p:spPr>
            <a:xfrm>
              <a:off x="-3134" y="4773713"/>
              <a:ext cx="3283330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9385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- to concentrate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AC5D9A4-E11A-43E9-8D66-F171576D0A9C}"/>
                </a:ext>
              </a:extLst>
            </p:cNvPr>
            <p:cNvSpPr txBox="1"/>
            <p:nvPr/>
          </p:nvSpPr>
          <p:spPr>
            <a:xfrm>
              <a:off x="2864774" y="4812249"/>
              <a:ext cx="2265582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/ˈ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kɒnsəntreɪt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A432BDD-281E-46E5-BC33-C7CFE95DD7FE}"/>
                </a:ext>
              </a:extLst>
            </p:cNvPr>
            <p:cNvSpPr txBox="1"/>
            <p:nvPr/>
          </p:nvSpPr>
          <p:spPr>
            <a:xfrm>
              <a:off x="4894532" y="4790349"/>
              <a:ext cx="931444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(v) :  </a:t>
              </a:r>
              <a:endParaRPr lang="en-US" sz="3000" dirty="0"/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DC37B9A-B4CF-4C1E-9D76-D897A4F80D45}"/>
                </a:ext>
              </a:extLst>
            </p:cNvPr>
            <p:cNvCxnSpPr/>
            <p:nvPr/>
          </p:nvCxnSpPr>
          <p:spPr>
            <a:xfrm flipV="1">
              <a:off x="861256" y="4792589"/>
              <a:ext cx="124288" cy="139974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C49F1731-7F2F-4D4D-BF2E-7836A00372B6}"/>
              </a:ext>
            </a:extLst>
          </p:cNvPr>
          <p:cNvSpPr txBox="1"/>
          <p:nvPr/>
        </p:nvSpPr>
        <p:spPr>
          <a:xfrm>
            <a:off x="44195" y="4966919"/>
            <a:ext cx="777703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i="0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Ex</a:t>
            </a:r>
            <a:r>
              <a:rPr lang="en-US" sz="280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I’m trying to </a:t>
            </a:r>
            <a:r>
              <a:rPr lang="en-US" sz="2800" b="1" i="1" u="sng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concentrate</a:t>
            </a:r>
            <a:r>
              <a:rPr lang="en-US" sz="2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on my work.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6E82DE2-5DAE-4423-BB29-E9A797B40A4D}"/>
              </a:ext>
            </a:extLst>
          </p:cNvPr>
          <p:cNvSpPr txBox="1"/>
          <p:nvPr/>
        </p:nvSpPr>
        <p:spPr>
          <a:xfrm>
            <a:off x="5236764" y="5593791"/>
            <a:ext cx="6547937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to write something down or 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2600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it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carefully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322D6AA-9C24-4BB5-A9AE-5BF8426C72F1}"/>
              </a:ext>
            </a:extLst>
          </p:cNvPr>
          <p:cNvGrpSpPr/>
          <p:nvPr/>
        </p:nvGrpSpPr>
        <p:grpSpPr>
          <a:xfrm>
            <a:off x="-77916" y="5426614"/>
            <a:ext cx="5802755" cy="704561"/>
            <a:chOff x="-77916" y="5426614"/>
            <a:chExt cx="5802755" cy="70456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180AE01-B19D-4DAC-BFF1-710B5048F1C2}"/>
                </a:ext>
              </a:extLst>
            </p:cNvPr>
            <p:cNvSpPr txBox="1"/>
            <p:nvPr/>
          </p:nvSpPr>
          <p:spPr>
            <a:xfrm>
              <a:off x="-77916" y="5426614"/>
              <a:ext cx="3051935" cy="7018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59385" marR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- to make notes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B572877-4627-498D-9345-3A8E132E89E8}"/>
                </a:ext>
              </a:extLst>
            </p:cNvPr>
            <p:cNvSpPr txBox="1"/>
            <p:nvPr/>
          </p:nvSpPr>
          <p:spPr>
            <a:xfrm>
              <a:off x="2725610" y="5605253"/>
              <a:ext cx="2141653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/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meɪk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0" i="0" dirty="0" err="1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nəʊts</a:t>
              </a:r>
              <a:r>
                <a:rPr lang="en-US" sz="2800" b="0" i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/ </a:t>
              </a:r>
              <a:endPara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10AA6E9A-058A-48C0-AD3F-333A98223A82}"/>
                </a:ext>
              </a:extLst>
            </p:cNvPr>
            <p:cNvSpPr txBox="1"/>
            <p:nvPr/>
          </p:nvSpPr>
          <p:spPr>
            <a:xfrm>
              <a:off x="4821543" y="5577177"/>
              <a:ext cx="903296" cy="5539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000" b="1" dirty="0">
                  <a:effectLst/>
                  <a:latin typeface="Times New Roman" panose="02020603050405020304" pitchFamily="18" charset="0"/>
                  <a:ea typeface="MS Mincho" panose="02020609040205080304" pitchFamily="49" charset="-128"/>
                </a:rPr>
                <a:t>(v) : </a:t>
              </a:r>
              <a:endParaRPr lang="en-US" sz="3000" dirty="0"/>
            </a:p>
          </p:txBody>
        </p:sp>
      </p:grpSp>
    </p:spTree>
    <p:extLst>
      <p:ext uri="{BB962C8B-B14F-4D97-AF65-F5344CB8AC3E}">
        <p14:creationId xmlns:p14="http://schemas.microsoft.com/office/powerpoint/2010/main" val="426010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  <p:bldP spid="25" grpId="0"/>
      <p:bldP spid="31" grpId="0"/>
      <p:bldP spid="42" grpId="0"/>
      <p:bldP spid="56" grpId="0"/>
      <p:bldP spid="58" grpId="0"/>
      <p:bldP spid="66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3BFB0D1-01AB-4AAE-9FF6-37C223E79C1C}"/>
              </a:ext>
            </a:extLst>
          </p:cNvPr>
          <p:cNvSpPr txBox="1"/>
          <p:nvPr/>
        </p:nvSpPr>
        <p:spPr>
          <a:xfrm>
            <a:off x="3048000" y="1066800"/>
            <a:ext cx="5303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ook Antiqua" panose="02040602050305030304" pitchFamily="18" charset="0"/>
              </a:rPr>
              <a:t>Are you a super language student?</a:t>
            </a:r>
          </a:p>
        </p:txBody>
      </p:sp>
      <p:pic>
        <p:nvPicPr>
          <p:cNvPr id="3074" name="Picture 2" descr="Background Images | Free Vectors, Stock Photos &amp;amp; PSD">
            <a:extLst>
              <a:ext uri="{FF2B5EF4-FFF2-40B4-BE49-F238E27FC236}">
                <a16:creationId xmlns:a16="http://schemas.microsoft.com/office/drawing/2014/main" id="{BFE817BD-D8CC-44B3-923C-1CB78F17F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FFEA2C8-8D86-4615-B203-94A618352A2B}"/>
              </a:ext>
            </a:extLst>
          </p:cNvPr>
          <p:cNvSpPr txBox="1"/>
          <p:nvPr/>
        </p:nvSpPr>
        <p:spPr>
          <a:xfrm>
            <a:off x="-83820" y="2428726"/>
            <a:ext cx="1235964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Are you a </a:t>
            </a:r>
            <a:r>
              <a:rPr lang="en-US" sz="6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SUPER</a:t>
            </a:r>
            <a:r>
              <a:rPr lang="en-US" sz="62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206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Elephant" panose="02020904090505020303" pitchFamily="18" charset="0"/>
              </a:rPr>
              <a:t> language student?</a:t>
            </a:r>
          </a:p>
        </p:txBody>
      </p:sp>
    </p:spTree>
    <p:extLst>
      <p:ext uri="{BB962C8B-B14F-4D97-AF65-F5344CB8AC3E}">
        <p14:creationId xmlns:p14="http://schemas.microsoft.com/office/powerpoint/2010/main" val="376217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C11E4E-F81A-4071-907B-041D666FFCC8}"/>
              </a:ext>
            </a:extLst>
          </p:cNvPr>
          <p:cNvSpPr txBox="1"/>
          <p:nvPr/>
        </p:nvSpPr>
        <p:spPr>
          <a:xfrm>
            <a:off x="0" y="0"/>
            <a:ext cx="121920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003399"/>
                </a:solidFill>
                <a:latin typeface="Times New Roman" panose="02020603050405020304" pitchFamily="18" charset="0"/>
                <a:ea typeface="MS Mincho" panose="02020609040205080304" pitchFamily="49" charset="-128"/>
              </a:rPr>
              <a:t>Look </a:t>
            </a:r>
            <a:r>
              <a:rPr lang="en-US" sz="3200" b="1" dirty="0">
                <a:solidFill>
                  <a:srgbClr val="003399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</a:rPr>
              <a:t>at the quiz. Match questions 1–10 to pictures a–j. Then listen and check.</a:t>
            </a:r>
            <a:endParaRPr lang="en-US" sz="3200" dirty="0">
              <a:solidFill>
                <a:srgbClr val="003399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6315E91-9469-4F1C-8380-FFE005FC81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1" r="67446" b="74296"/>
          <a:stretch/>
        </p:blipFill>
        <p:spPr>
          <a:xfrm>
            <a:off x="357883" y="1336442"/>
            <a:ext cx="1731010" cy="1942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FAB9F75-7A43-4459-A1E1-A84EF75B84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584" r="33710" b="74570"/>
          <a:stretch/>
        </p:blipFill>
        <p:spPr>
          <a:xfrm>
            <a:off x="2650993" y="1377559"/>
            <a:ext cx="1995425" cy="1857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351A4F-17DE-48C5-A73A-E3D65EBFC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268" b="74434"/>
          <a:stretch/>
        </p:blipFill>
        <p:spPr>
          <a:xfrm>
            <a:off x="5218678" y="1336444"/>
            <a:ext cx="1918209" cy="197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48E979A-A354-4AB1-A4D0-84FBE0E565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271" r="65745" b="50255"/>
          <a:stretch/>
        </p:blipFill>
        <p:spPr>
          <a:xfrm>
            <a:off x="7691122" y="1464790"/>
            <a:ext cx="1995425" cy="18093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4CF14F-F85B-4A44-83DD-466E252FB2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470" t="24577" r="32765" b="50754"/>
          <a:stretch/>
        </p:blipFill>
        <p:spPr>
          <a:xfrm>
            <a:off x="10029195" y="1381722"/>
            <a:ext cx="1822959" cy="187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EC29CA8-C752-4E0D-B145-8F52DD83EC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283" t="24118" b="51166"/>
          <a:stretch/>
        </p:blipFill>
        <p:spPr>
          <a:xfrm>
            <a:off x="357883" y="4143022"/>
            <a:ext cx="1914340" cy="1901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7E018F7-84B5-4A38-BC3D-1EB8840876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9482" r="66643" b="26731"/>
          <a:stretch/>
        </p:blipFill>
        <p:spPr>
          <a:xfrm>
            <a:off x="2701243" y="4131436"/>
            <a:ext cx="1995425" cy="1999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B12C056A-A048-4FF9-99B5-7A51B8C41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940" t="49070" r="33112" b="25613"/>
          <a:stretch/>
        </p:blipFill>
        <p:spPr>
          <a:xfrm>
            <a:off x="5199910" y="4143023"/>
            <a:ext cx="2164361" cy="19874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F2ED916-6510-4A2D-A430-956020944D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8455" t="49171" b="26159"/>
          <a:stretch/>
        </p:blipFill>
        <p:spPr>
          <a:xfrm>
            <a:off x="7762417" y="4068189"/>
            <a:ext cx="1983121" cy="2062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FB27E30-4A07-4FE1-BE0C-7551E3FF1A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630" r="67244" b="1191"/>
          <a:stretch/>
        </p:blipFill>
        <p:spPr>
          <a:xfrm>
            <a:off x="10143684" y="4108244"/>
            <a:ext cx="1918209" cy="2014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7342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EA3B2F-9DFD-497B-AC37-17DCA91911C1}"/>
              </a:ext>
            </a:extLst>
          </p:cNvPr>
          <p:cNvSpPr txBox="1"/>
          <p:nvPr/>
        </p:nvSpPr>
        <p:spPr>
          <a:xfrm>
            <a:off x="0" y="0"/>
            <a:ext cx="12192000" cy="6001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300" b="1" dirty="0">
                <a:solidFill>
                  <a:srgbClr val="003399"/>
                </a:solidFill>
                <a:latin typeface="Georgia" panose="02040502050405020303" pitchFamily="18" charset="0"/>
                <a:ea typeface="MS Mincho" panose="02020609040205080304" pitchFamily="49" charset="-128"/>
              </a:rPr>
              <a:t>Look </a:t>
            </a:r>
            <a:r>
              <a:rPr lang="en-US" sz="3300" b="1" dirty="0">
                <a:solidFill>
                  <a:srgbClr val="003399"/>
                </a:solidFill>
                <a:effectLst/>
                <a:latin typeface="Georgia" panose="02040502050405020303" pitchFamily="18" charset="0"/>
                <a:ea typeface="MS Mincho" panose="02020609040205080304" pitchFamily="49" charset="-128"/>
              </a:rPr>
              <a:t>at the quiz. Match questions 1–10 to pictures a–j. </a:t>
            </a:r>
            <a:endParaRPr lang="en-US" sz="3300" dirty="0">
              <a:solidFill>
                <a:srgbClr val="003399"/>
              </a:solidFill>
              <a:latin typeface="Georgia" panose="02040502050405020303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A66AF9-C2E0-472B-916E-CF79D199875C}"/>
              </a:ext>
            </a:extLst>
          </p:cNvPr>
          <p:cNvSpPr txBox="1"/>
          <p:nvPr/>
        </p:nvSpPr>
        <p:spPr>
          <a:xfrm>
            <a:off x="0" y="721876"/>
            <a:ext cx="12270740" cy="5789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1)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ever listen to English when you’re out of school?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2)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know the alphabet? Can you spell your name in English?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3)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check words in a dictionary or a wordlist?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4)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repeat a new word if you want to learn it?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5)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ever </a:t>
            </a:r>
            <a:r>
              <a:rPr lang="en-US" sz="2500" b="1" i="0" dirty="0" err="1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practise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 your pronunciation?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6)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revise before an exam?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7)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ask questions when you don’t understand?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8)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usually concentrate when you do your homework?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9)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make notes about grammar or write new vocabulary in your notebook?</a:t>
            </a:r>
            <a:b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</a:br>
            <a:r>
              <a:rPr lang="en-US" sz="2500" b="1" i="0" dirty="0">
                <a:solidFill>
                  <a:srgbClr val="FF000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10) </a:t>
            </a:r>
            <a:r>
              <a:rPr lang="en-US" sz="2500" b="1" i="0" dirty="0">
                <a:solidFill>
                  <a:srgbClr val="002060"/>
                </a:solidFill>
                <a:effectLst/>
                <a:latin typeface="Berlin Sans FB Demi" panose="020E0802020502020306" pitchFamily="34" charset="0"/>
                <a:cs typeface="Times New Roman" panose="02020603050405020304" pitchFamily="18" charset="0"/>
              </a:rPr>
              <a:t>Do you ever read books, articles or comics in English?</a:t>
            </a:r>
            <a:r>
              <a:rPr lang="en-US" sz="2500" b="1" dirty="0">
                <a:solidFill>
                  <a:srgbClr val="002060"/>
                </a:solidFill>
                <a:latin typeface="Berlin Sans FB Demi" panose="020E0802020502020306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92AA21-1FF3-4AFB-AAA8-34D329B3CC7B}"/>
              </a:ext>
            </a:extLst>
          </p:cNvPr>
          <p:cNvSpPr txBox="1"/>
          <p:nvPr/>
        </p:nvSpPr>
        <p:spPr>
          <a:xfrm>
            <a:off x="8145780" y="750170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9FE4F17-F3F5-4786-8645-C5D019B68D54}"/>
              </a:ext>
            </a:extLst>
          </p:cNvPr>
          <p:cNvSpPr txBox="1"/>
          <p:nvPr/>
        </p:nvSpPr>
        <p:spPr>
          <a:xfrm>
            <a:off x="9555480" y="1368881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B98AB4-822F-43C6-AF47-66E67271F2C1}"/>
              </a:ext>
            </a:extLst>
          </p:cNvPr>
          <p:cNvSpPr txBox="1"/>
          <p:nvPr/>
        </p:nvSpPr>
        <p:spPr>
          <a:xfrm>
            <a:off x="7438390" y="1938119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658B314-D788-4AF7-9227-08CA299784C5}"/>
              </a:ext>
            </a:extLst>
          </p:cNvPr>
          <p:cNvSpPr txBox="1"/>
          <p:nvPr/>
        </p:nvSpPr>
        <p:spPr>
          <a:xfrm>
            <a:off x="7583172" y="2529070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C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CB504C-2E5F-4335-BF53-D4BF5A38263D}"/>
              </a:ext>
            </a:extLst>
          </p:cNvPr>
          <p:cNvSpPr txBox="1"/>
          <p:nvPr/>
        </p:nvSpPr>
        <p:spPr>
          <a:xfrm>
            <a:off x="6407150" y="3076066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440FB19-BB88-4C7C-9F73-1B5FA4351456}"/>
              </a:ext>
            </a:extLst>
          </p:cNvPr>
          <p:cNvSpPr txBox="1"/>
          <p:nvPr/>
        </p:nvSpPr>
        <p:spPr>
          <a:xfrm>
            <a:off x="4923790" y="3660544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F283E9-9493-4282-B001-D7114447E88B}"/>
              </a:ext>
            </a:extLst>
          </p:cNvPr>
          <p:cNvSpPr txBox="1"/>
          <p:nvPr/>
        </p:nvSpPr>
        <p:spPr>
          <a:xfrm>
            <a:off x="7602220" y="4242984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J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624698-1CAE-4BDF-8275-3CA0446480F3}"/>
              </a:ext>
            </a:extLst>
          </p:cNvPr>
          <p:cNvSpPr txBox="1"/>
          <p:nvPr/>
        </p:nvSpPr>
        <p:spPr>
          <a:xfrm>
            <a:off x="8732520" y="4796982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B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078C6C-D263-483B-B305-F912BA3466BE}"/>
              </a:ext>
            </a:extLst>
          </p:cNvPr>
          <p:cNvSpPr txBox="1"/>
          <p:nvPr/>
        </p:nvSpPr>
        <p:spPr>
          <a:xfrm>
            <a:off x="11656060" y="5381460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F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8A67086-6093-4BD1-82E2-077248D0F7EF}"/>
              </a:ext>
            </a:extLst>
          </p:cNvPr>
          <p:cNvSpPr txBox="1"/>
          <p:nvPr/>
        </p:nvSpPr>
        <p:spPr>
          <a:xfrm>
            <a:off x="8145780" y="5938242"/>
            <a:ext cx="8229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Bodoni MT Black" panose="02070A03080606020203" pitchFamily="18" charset="0"/>
              </a:rPr>
              <a:t>G</a:t>
            </a:r>
          </a:p>
        </p:txBody>
      </p:sp>
      <p:pic>
        <p:nvPicPr>
          <p:cNvPr id="19" name="Friends Plus for Vietnam G6 SB Track 1.43">
            <a:hlinkClick r:id="" action="ppaction://media"/>
            <a:extLst>
              <a:ext uri="{FF2B5EF4-FFF2-40B4-BE49-F238E27FC236}">
                <a16:creationId xmlns:a16="http://schemas.microsoft.com/office/drawing/2014/main" id="{F221171E-DBA9-4425-BA65-9378E1EF2C9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12378" y="6788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42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9369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854</Words>
  <Application>Microsoft Office PowerPoint</Application>
  <PresentationFormat>Widescreen</PresentationFormat>
  <Paragraphs>103</Paragraphs>
  <Slides>23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Arial</vt:lpstr>
      <vt:lpstr>Berlin Sans FB Demi</vt:lpstr>
      <vt:lpstr>Bodoni MT Black</vt:lpstr>
      <vt:lpstr>Book Antiqua</vt:lpstr>
      <vt:lpstr>Calibri</vt:lpstr>
      <vt:lpstr>Calibri Light</vt:lpstr>
      <vt:lpstr>Century Schoolbook</vt:lpstr>
      <vt:lpstr>Cooper Black</vt:lpstr>
      <vt:lpstr>Elephant</vt:lpstr>
      <vt:lpstr>Forte</vt:lpstr>
      <vt:lpstr>Georgia</vt:lpstr>
      <vt:lpstr>Ravie</vt:lpstr>
      <vt:lpstr>Sitka Text</vt:lpstr>
      <vt:lpstr>Stencil</vt:lpstr>
      <vt:lpstr>TheSansC5-SemiLight</vt:lpstr>
      <vt:lpstr>Times New Roman</vt:lpstr>
      <vt:lpstr>VNI-Bandit</vt:lpstr>
      <vt:lpstr>VNI-Vari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Diep Huynh</dc:creator>
  <cp:lastModifiedBy>Diep Huynh</cp:lastModifiedBy>
  <cp:revision>21</cp:revision>
  <dcterms:created xsi:type="dcterms:W3CDTF">2021-06-06T02:29:42Z</dcterms:created>
  <dcterms:modified xsi:type="dcterms:W3CDTF">2021-06-06T06:46:40Z</dcterms:modified>
</cp:coreProperties>
</file>