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2" r:id="rId3"/>
    <p:sldId id="274" r:id="rId4"/>
    <p:sldId id="258" r:id="rId5"/>
    <p:sldId id="259" r:id="rId6"/>
    <p:sldId id="260" r:id="rId7"/>
    <p:sldId id="289" r:id="rId8"/>
    <p:sldId id="290" r:id="rId9"/>
    <p:sldId id="280" r:id="rId10"/>
    <p:sldId id="291" r:id="rId11"/>
    <p:sldId id="261" r:id="rId12"/>
    <p:sldId id="262" r:id="rId13"/>
    <p:sldId id="264" r:id="rId14"/>
    <p:sldId id="284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6666"/>
    <a:srgbClr val="FF0066"/>
    <a:srgbClr val="A50021"/>
    <a:srgbClr val="FF3300"/>
    <a:srgbClr val="00808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45FF-B337-4393-8209-1AE722316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3EE2B-C86C-4017-A5F0-3ED03A030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5AC0-84C3-4B80-B28E-743A5B97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DD548-3EBE-4496-BE02-72F7F00F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90358-DEB5-42F8-9F43-ACF0C67B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8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C385-9164-4DD1-BA40-1FC88E05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AEA5A-4780-4287-B6D7-1DDB36418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B091-9C64-4B83-8616-14077F6E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3B938-60C8-4321-9A8B-044BEB40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BF0B7-6CCC-41D9-B62F-50ECD3FE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86B23-D8E8-4EBF-9293-6BAC7EDEB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D2C3C-8CD1-4C59-9ED6-06274E31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49EA1-196C-4724-B653-57D38B57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423F-05EC-4C8B-AEDA-1A6D47E6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CDAFD-0193-4CAF-B462-12C0C118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9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8644-5F31-4E30-80D5-ECC7F0FE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A3F0-A33F-4EB2-B2B6-EF8FCF517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E9787-BA20-4E5A-AEF2-81682460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268DC-F7C0-48B9-B2EA-F29BBA7C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47534-945F-4175-B1AB-852E83DD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7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5009-04E9-42BA-95A9-716F15E3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A2E7C-9929-4A04-816D-F65F6C34A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1E157-EBF1-4D93-BB4A-EA02894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7D1D9-11F1-4AEE-B44B-9294A2A1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BCD63-C29D-422F-9B6B-E3EBB411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4E2A-7B2C-4793-A9F3-358220BB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543B-689D-4A34-8F14-52B25304C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AD63A-420E-4440-AEE9-D60F9AE26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507E8-8236-43EF-8783-0E568EAA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D6579-8F4A-4A9C-8363-B9B1E75D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D982C-545D-41DE-A9D1-B5BA2AD2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5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1E21-2530-4801-9341-4360B5B6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A7E09-8066-4989-B329-6CF7A2B94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22D33-77E6-45E1-BE6E-C6F4F7FAD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1B460-DF0A-4C02-B058-21900043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0D249-19EC-46D1-9705-F1B5B650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749B8-D10D-4134-A892-1A3ED588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1D39DC-10CA-4BCB-B168-B2B419CD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3C1D6-E67D-4472-8742-2488BDD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9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C2B4-6488-477A-B710-BD34F867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E2530-AF8B-40F7-AFCF-7140BB8C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16F78-0EDD-4624-BB5A-2E1404B8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76B7-37D5-4CA0-8F3B-27DCE078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C903E-5DEF-4A98-97EA-FD56A1CD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282D8-ECD0-4A29-B88C-107B97A2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A81C3-BD58-4796-9D7B-A86A5E96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0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294B-F807-4A32-90B8-7B0EE0F4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D8509-B871-4448-82A1-7D2C3477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F7218-85ED-4F32-9F62-35A81CB4B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811FE-FF2F-4ECE-AB40-96E56565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B420A-F526-4BEE-8D45-5FB4EFD3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575CB-C3B2-4822-9B78-B24DD00E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637-04F4-4981-B458-D2865E7D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A5DDD-CB5C-4172-B1E4-E2EE7C3EC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9B942-2CB6-4ECA-AB7F-441B62D02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782D0-A96E-4A89-BC9A-8EC4091C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79184-18D4-41C2-BD27-AE69EDA8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381C-BFA0-404F-ADB1-DC73BFEB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25435-4619-4E1A-B0B1-E6B94D88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8EE62-AB88-49BF-826E-285F67FE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DAFF-1C16-42C0-94DC-F0A72033D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BE78-E5CC-44DC-8B79-87EE3E9E0F7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C7895-E583-4B61-8A20-B82217628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DE19-ED48-41D3-9F10-EFFF0DB76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7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B903BD-7DD7-4CB0-8CC8-09E50FFA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2"/>
    </mc:Choice>
    <mc:Fallback xmlns="">
      <p:transition spd="slow" advTm="113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AC43B50-8369-4F08-A304-79928FDFEA62}"/>
              </a:ext>
            </a:extLst>
          </p:cNvPr>
          <p:cNvSpPr/>
          <p:nvPr/>
        </p:nvSpPr>
        <p:spPr>
          <a:xfrm>
            <a:off x="717631" y="1102473"/>
            <a:ext cx="798654" cy="584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541743-6AD3-4A50-B75A-E64DB580B56D}"/>
              </a:ext>
            </a:extLst>
          </p:cNvPr>
          <p:cNvSpPr/>
          <p:nvPr/>
        </p:nvSpPr>
        <p:spPr>
          <a:xfrm>
            <a:off x="2916819" y="1933278"/>
            <a:ext cx="706055" cy="6463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66780F-249B-4F15-9602-E368BF3D074D}"/>
              </a:ext>
            </a:extLst>
          </p:cNvPr>
          <p:cNvSpPr/>
          <p:nvPr/>
        </p:nvSpPr>
        <p:spPr>
          <a:xfrm>
            <a:off x="821803" y="2839879"/>
            <a:ext cx="1342663" cy="7334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172C56-56ED-4671-93EF-4B78C498EA44}"/>
              </a:ext>
            </a:extLst>
          </p:cNvPr>
          <p:cNvSpPr/>
          <p:nvPr/>
        </p:nvSpPr>
        <p:spPr>
          <a:xfrm>
            <a:off x="4758609" y="3911577"/>
            <a:ext cx="1304081" cy="7246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B7CE48-F921-4411-B1B0-E1F1F4326833}"/>
              </a:ext>
            </a:extLst>
          </p:cNvPr>
          <p:cNvSpPr/>
          <p:nvPr/>
        </p:nvSpPr>
        <p:spPr>
          <a:xfrm>
            <a:off x="3102015" y="4972033"/>
            <a:ext cx="1226917" cy="7270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D8495-A774-4322-972B-9B36207C0352}"/>
              </a:ext>
            </a:extLst>
          </p:cNvPr>
          <p:cNvSpPr txBox="1"/>
          <p:nvPr/>
        </p:nvSpPr>
        <p:spPr>
          <a:xfrm>
            <a:off x="152400" y="4972033"/>
            <a:ext cx="11866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5 )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is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your family go in the holidays?</a:t>
            </a:r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940F0-0C83-4713-870F-DBE2C3A3FEF3}"/>
              </a:ext>
            </a:extLst>
          </p:cNvPr>
          <p:cNvSpPr txBox="1"/>
          <p:nvPr/>
        </p:nvSpPr>
        <p:spPr>
          <a:xfrm>
            <a:off x="152400" y="2926983"/>
            <a:ext cx="11511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3 ) Does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Do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your dad watch TV in the evening?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173C8-A57C-4DCD-B0CF-9BAE06A9F5C6}"/>
              </a:ext>
            </a:extLst>
          </p:cNvPr>
          <p:cNvSpPr txBox="1"/>
          <p:nvPr/>
        </p:nvSpPr>
        <p:spPr>
          <a:xfrm>
            <a:off x="152400" y="1983950"/>
            <a:ext cx="1130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2)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Who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are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do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you see at the weekend?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AC876-6069-4642-8894-9C5F4723E3D8}"/>
              </a:ext>
            </a:extLst>
          </p:cNvPr>
          <p:cNvSpPr txBox="1"/>
          <p:nvPr/>
        </p:nvSpPr>
        <p:spPr>
          <a:xfrm>
            <a:off x="152400" y="1040917"/>
            <a:ext cx="11003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1) Do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you get up at 6 a.m.?</a:t>
            </a:r>
            <a:endParaRPr lang="en-US" sz="3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FF830-9608-4F53-8B38-76B3E75B9A1E}"/>
              </a:ext>
            </a:extLst>
          </p:cNvPr>
          <p:cNvSpPr txBox="1"/>
          <p:nvPr/>
        </p:nvSpPr>
        <p:spPr>
          <a:xfrm>
            <a:off x="152400" y="3950719"/>
            <a:ext cx="12077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4 )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What do you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has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have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for breakfast on weekdays?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E5916-5858-4798-BBE8-E88506B6E39C}"/>
              </a:ext>
            </a:extLst>
          </p:cNvPr>
          <p:cNvSpPr txBox="1"/>
          <p:nvPr/>
        </p:nvSpPr>
        <p:spPr>
          <a:xfrm>
            <a:off x="0" y="456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Exercise 2: Choose the correct words – page 29.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8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40"/>
    </mc:Choice>
    <mc:Fallback xmlns="">
      <p:transition spd="slow" advTm="67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1AB4C8-B596-41B1-806B-55AB736511AB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Exercise 3 – page 29: Complete the Key Phrases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FB339-CAAB-4F70-BEDC-424AD14C07AE}"/>
              </a:ext>
            </a:extLst>
          </p:cNvPr>
          <p:cNvSpPr txBox="1"/>
          <p:nvPr/>
        </p:nvSpPr>
        <p:spPr>
          <a:xfrm>
            <a:off x="223534" y="1491089"/>
            <a:ext cx="11968466" cy="4598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___ the holidays / the summer / the evening / May…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________ 6 a.m. / 2.30 p.m. </a:t>
            </a:r>
            <a:b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________ weekdays / Monday / Tuesday …</a:t>
            </a:r>
            <a:b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________ the weekend, New Year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7DF50-D3F9-49E2-B96D-0938620EDC1B}"/>
              </a:ext>
            </a:extLst>
          </p:cNvPr>
          <p:cNvSpPr txBox="1"/>
          <p:nvPr/>
        </p:nvSpPr>
        <p:spPr>
          <a:xfrm>
            <a:off x="395468" y="783203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expressions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8CBBA-3222-4756-8E59-A3B0D029F6DB}"/>
              </a:ext>
            </a:extLst>
          </p:cNvPr>
          <p:cNvSpPr txBox="1"/>
          <p:nvPr/>
        </p:nvSpPr>
        <p:spPr>
          <a:xfrm>
            <a:off x="944806" y="1694341"/>
            <a:ext cx="1004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212D24-88E4-4E9B-B44C-816CA6B6389B}"/>
              </a:ext>
            </a:extLst>
          </p:cNvPr>
          <p:cNvSpPr txBox="1"/>
          <p:nvPr/>
        </p:nvSpPr>
        <p:spPr>
          <a:xfrm>
            <a:off x="1276110" y="3555189"/>
            <a:ext cx="1004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On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734602-70AE-4192-899F-6ACDF7A5A9D3}"/>
              </a:ext>
            </a:extLst>
          </p:cNvPr>
          <p:cNvSpPr txBox="1"/>
          <p:nvPr/>
        </p:nvSpPr>
        <p:spPr>
          <a:xfrm>
            <a:off x="1276110" y="2591575"/>
            <a:ext cx="1004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7FBFA1-168C-4B08-98F9-6E7E2ED101EE}"/>
              </a:ext>
            </a:extLst>
          </p:cNvPr>
          <p:cNvSpPr txBox="1"/>
          <p:nvPr/>
        </p:nvSpPr>
        <p:spPr>
          <a:xfrm>
            <a:off x="1276110" y="4468383"/>
            <a:ext cx="1004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At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0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73"/>
    </mc:Choice>
    <mc:Fallback xmlns="">
      <p:transition spd="slow" advTm="122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ite Wallpaper - Hình nền trắng - Hình nền máy tính đẹp">
            <a:extLst>
              <a:ext uri="{FF2B5EF4-FFF2-40B4-BE49-F238E27FC236}">
                <a16:creationId xmlns:a16="http://schemas.microsoft.com/office/drawing/2014/main" id="{D09C6640-D630-480C-854A-E3FB85BF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F97F8-FE45-4A76-912A-3D7AAFA140B0}"/>
              </a:ext>
            </a:extLst>
          </p:cNvPr>
          <p:cNvSpPr txBox="1"/>
          <p:nvPr/>
        </p:nvSpPr>
        <p:spPr>
          <a:xfrm>
            <a:off x="613458" y="266210"/>
            <a:ext cx="1053296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C8807D-06E3-4453-8BA1-342CCA0D4668}"/>
              </a:ext>
            </a:extLst>
          </p:cNvPr>
          <p:cNvGrpSpPr/>
          <p:nvPr/>
        </p:nvGrpSpPr>
        <p:grpSpPr>
          <a:xfrm>
            <a:off x="1567670" y="128930"/>
            <a:ext cx="13199151" cy="630942"/>
            <a:chOff x="1567670" y="128930"/>
            <a:chExt cx="13199151" cy="6309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083C50-F501-4403-A4FE-17D1D92594F5}"/>
                </a:ext>
              </a:extLst>
            </p:cNvPr>
            <p:cNvSpPr txBox="1"/>
            <p:nvPr/>
          </p:nvSpPr>
          <p:spPr>
            <a:xfrm>
              <a:off x="2898758" y="128930"/>
              <a:ext cx="11868063" cy="630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3500" b="1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p.m</a:t>
              </a:r>
              <a:r>
                <a:rPr lang="en-US" sz="3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12 o’clock,….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71294E-D0EC-49C7-81D1-1D841B39F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7670" y="421318"/>
              <a:ext cx="1331088" cy="2923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0E15C0-0BD5-48D7-AF2F-959EB6F461E9}"/>
              </a:ext>
            </a:extLst>
          </p:cNvPr>
          <p:cNvGrpSpPr/>
          <p:nvPr/>
        </p:nvGrpSpPr>
        <p:grpSpPr>
          <a:xfrm>
            <a:off x="1563787" y="717532"/>
            <a:ext cx="8309418" cy="1538022"/>
            <a:chOff x="1563787" y="717532"/>
            <a:chExt cx="8309418" cy="15380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F7A071-1268-4ADE-8440-E24838DE7653}"/>
                </a:ext>
              </a:extLst>
            </p:cNvPr>
            <p:cNvSpPr txBox="1"/>
            <p:nvPr/>
          </p:nvSpPr>
          <p:spPr>
            <a:xfrm>
              <a:off x="3009418" y="1624612"/>
              <a:ext cx="6863787" cy="630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night, Christmas, weekend,….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4CACFFB-FF98-49BE-ADA3-D6BF9FA47394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563787" y="717532"/>
              <a:ext cx="1445631" cy="12225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9890B7-802B-486D-A755-99BAD4741C1A}"/>
              </a:ext>
            </a:extLst>
          </p:cNvPr>
          <p:cNvGrpSpPr/>
          <p:nvPr/>
        </p:nvGrpSpPr>
        <p:grpSpPr>
          <a:xfrm>
            <a:off x="1567670" y="719377"/>
            <a:ext cx="8250844" cy="745991"/>
            <a:chOff x="1567670" y="719377"/>
            <a:chExt cx="8250844" cy="7459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869B7D-2C4B-4C25-B7CD-A913F7033816}"/>
                </a:ext>
              </a:extLst>
            </p:cNvPr>
            <p:cNvSpPr txBox="1"/>
            <p:nvPr/>
          </p:nvSpPr>
          <p:spPr>
            <a:xfrm>
              <a:off x="3009418" y="834426"/>
              <a:ext cx="6809096" cy="630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breakfast, lunch,….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328E983-ABCA-43B8-BE73-3E8A7E497679}"/>
                </a:ext>
              </a:extLst>
            </p:cNvPr>
            <p:cNvCxnSpPr>
              <a:cxnSpLocks/>
            </p:cNvCxnSpPr>
            <p:nvPr/>
          </p:nvCxnSpPr>
          <p:spPr>
            <a:xfrm>
              <a:off x="1567670" y="719377"/>
              <a:ext cx="1441748" cy="3921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70150D-9859-4AA6-AC86-A96A183315FE}"/>
              </a:ext>
            </a:extLst>
          </p:cNvPr>
          <p:cNvSpPr txBox="1"/>
          <p:nvPr/>
        </p:nvSpPr>
        <p:spPr>
          <a:xfrm>
            <a:off x="510491" y="2992602"/>
            <a:ext cx="1053296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AF08375-C606-41A5-B8C0-D13FF610518A}"/>
              </a:ext>
            </a:extLst>
          </p:cNvPr>
          <p:cNvGrpSpPr/>
          <p:nvPr/>
        </p:nvGrpSpPr>
        <p:grpSpPr>
          <a:xfrm>
            <a:off x="1721034" y="2633592"/>
            <a:ext cx="13309811" cy="630942"/>
            <a:chOff x="1721034" y="2633592"/>
            <a:chExt cx="13309811" cy="63094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9EF8234-F450-4259-9A78-83CAD79CC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1034" y="2965006"/>
              <a:ext cx="1331088" cy="2923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FF0C13-4914-4B29-B343-6604CA766E13}"/>
                </a:ext>
              </a:extLst>
            </p:cNvPr>
            <p:cNvSpPr txBox="1"/>
            <p:nvPr/>
          </p:nvSpPr>
          <p:spPr>
            <a:xfrm>
              <a:off x="3162782" y="2633592"/>
              <a:ext cx="11868063" cy="630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Sunday, Sunday morning, Christmas Day….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DFA285-A41C-43FA-A250-ED06CF951DD2}"/>
              </a:ext>
            </a:extLst>
          </p:cNvPr>
          <p:cNvGrpSpPr/>
          <p:nvPr/>
        </p:nvGrpSpPr>
        <p:grpSpPr>
          <a:xfrm>
            <a:off x="1717151" y="3259194"/>
            <a:ext cx="7044741" cy="679821"/>
            <a:chOff x="1717151" y="3259194"/>
            <a:chExt cx="7044741" cy="67982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30DD76F-176F-43E2-BDC2-62B9D8EDE198}"/>
                </a:ext>
              </a:extLst>
            </p:cNvPr>
            <p:cNvCxnSpPr>
              <a:cxnSpLocks/>
            </p:cNvCxnSpPr>
            <p:nvPr/>
          </p:nvCxnSpPr>
          <p:spPr>
            <a:xfrm>
              <a:off x="1717151" y="3259194"/>
              <a:ext cx="1459860" cy="3869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8E0675-F196-4E96-B5D0-E576C2DCF692}"/>
                </a:ext>
              </a:extLst>
            </p:cNvPr>
            <p:cNvSpPr txBox="1"/>
            <p:nvPr/>
          </p:nvSpPr>
          <p:spPr>
            <a:xfrm>
              <a:off x="3298641" y="3308073"/>
              <a:ext cx="5463251" cy="630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r>
                <a:rPr lang="en-US" sz="3500" b="1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nd</a:t>
              </a:r>
              <a:r>
                <a:rPr lang="en-US" sz="3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September 2020, ….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6B1149B-27D4-4B0D-A46E-DC3D8F342826}"/>
              </a:ext>
            </a:extLst>
          </p:cNvPr>
          <p:cNvSpPr txBox="1"/>
          <p:nvPr/>
        </p:nvSpPr>
        <p:spPr>
          <a:xfrm>
            <a:off x="487437" y="5233388"/>
            <a:ext cx="1053296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6B628B6-26D7-44F7-ADDD-8CFDB7298323}"/>
              </a:ext>
            </a:extLst>
          </p:cNvPr>
          <p:cNvGrpSpPr/>
          <p:nvPr/>
        </p:nvGrpSpPr>
        <p:grpSpPr>
          <a:xfrm>
            <a:off x="1554962" y="5599643"/>
            <a:ext cx="6819228" cy="1175081"/>
            <a:chOff x="1554962" y="5599643"/>
            <a:chExt cx="6819228" cy="117508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6425442-4B04-43E8-A725-321E841DABD4}"/>
                </a:ext>
              </a:extLst>
            </p:cNvPr>
            <p:cNvCxnSpPr>
              <a:cxnSpLocks/>
            </p:cNvCxnSpPr>
            <p:nvPr/>
          </p:nvCxnSpPr>
          <p:spPr>
            <a:xfrm>
              <a:off x="1554962" y="5599643"/>
              <a:ext cx="1613224" cy="7764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50FD83-DE66-404B-A7B9-B98A8E2264BC}"/>
                </a:ext>
              </a:extLst>
            </p:cNvPr>
            <p:cNvSpPr txBox="1"/>
            <p:nvPr/>
          </p:nvSpPr>
          <p:spPr>
            <a:xfrm>
              <a:off x="3324736" y="6143782"/>
              <a:ext cx="5049454" cy="630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minutes, 2 weeks, ….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2F65325-5A40-4667-896C-1E288FFA9E75}"/>
              </a:ext>
            </a:extLst>
          </p:cNvPr>
          <p:cNvGrpSpPr/>
          <p:nvPr/>
        </p:nvGrpSpPr>
        <p:grpSpPr>
          <a:xfrm>
            <a:off x="1558845" y="4941000"/>
            <a:ext cx="13733928" cy="654818"/>
            <a:chOff x="1558845" y="4941000"/>
            <a:chExt cx="13733928" cy="65481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BB0B20B-8F32-4CA4-82B2-2CD5BBC2ECE2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1558845" y="5256471"/>
              <a:ext cx="1865865" cy="3393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22BBDDC-7ED0-4225-BB62-91BCB18D221F}"/>
                </a:ext>
              </a:extLst>
            </p:cNvPr>
            <p:cNvSpPr txBox="1"/>
            <p:nvPr/>
          </p:nvSpPr>
          <p:spPr>
            <a:xfrm>
              <a:off x="3424710" y="4941000"/>
              <a:ext cx="11868063" cy="630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October, 2012, …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1CFE139-2384-4FE4-BF0A-526FFA1E205C}"/>
              </a:ext>
            </a:extLst>
          </p:cNvPr>
          <p:cNvGrpSpPr/>
          <p:nvPr/>
        </p:nvGrpSpPr>
        <p:grpSpPr>
          <a:xfrm>
            <a:off x="1554962" y="5587331"/>
            <a:ext cx="13737812" cy="630942"/>
            <a:chOff x="1554962" y="5587331"/>
            <a:chExt cx="13737812" cy="63094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B3DA26B-E43C-4154-96CA-1BA153297B3E}"/>
                </a:ext>
              </a:extLst>
            </p:cNvPr>
            <p:cNvCxnSpPr>
              <a:cxnSpLocks/>
            </p:cNvCxnSpPr>
            <p:nvPr/>
          </p:nvCxnSpPr>
          <p:spPr>
            <a:xfrm>
              <a:off x="1554962" y="5597617"/>
              <a:ext cx="1743679" cy="2033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7241D0D-5384-4F72-A2AD-0088B81268BF}"/>
                </a:ext>
              </a:extLst>
            </p:cNvPr>
            <p:cNvSpPr txBox="1"/>
            <p:nvPr/>
          </p:nvSpPr>
          <p:spPr>
            <a:xfrm>
              <a:off x="3424711" y="5587331"/>
              <a:ext cx="11868063" cy="630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summer / winter / ….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20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75"/>
    </mc:Choice>
    <mc:Fallback xmlns="">
      <p:transition spd="slow" advTm="122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042AE0-2D57-4D12-B3A1-F5FD0716B9EF}"/>
              </a:ext>
            </a:extLst>
          </p:cNvPr>
          <p:cNvSpPr txBox="1"/>
          <p:nvPr/>
        </p:nvSpPr>
        <p:spPr>
          <a:xfrm>
            <a:off x="164939" y="1870260"/>
            <a:ext cx="11790500" cy="456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I prefer lucky money.            				                       _____                               </a:t>
            </a:r>
            <a:b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I like reading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but </a:t>
            </a: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she likes chatting online.                                _____ </a:t>
            </a:r>
            <a:b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She 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loves</a:t>
            </a: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oranges 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but hates </a:t>
            </a: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apples.                                               _____</a:t>
            </a:r>
            <a:b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4. 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She and I </a:t>
            </a: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eat apples.                                                                        </a:t>
            </a:r>
            <a:r>
              <a:rPr lang="en-US" sz="3000" b="1" dirty="0">
                <a:solidFill>
                  <a:srgbClr val="24202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</a:t>
            </a: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</a:t>
            </a:r>
            <a:b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She plays football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and </a:t>
            </a:r>
            <a:r>
              <a:rPr lang="en-US" sz="30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 likes it. 			                         _____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19812-79C6-4875-97E6-1C3077ECF0CC}"/>
              </a:ext>
            </a:extLst>
          </p:cNvPr>
          <p:cNvSpPr txBox="1"/>
          <p:nvPr/>
        </p:nvSpPr>
        <p:spPr>
          <a:xfrm>
            <a:off x="10980516" y="1979821"/>
            <a:ext cx="898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√  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C1F6B-7DBC-43D6-8C71-FB3D54EC57E7}"/>
              </a:ext>
            </a:extLst>
          </p:cNvPr>
          <p:cNvSpPr txBox="1"/>
          <p:nvPr/>
        </p:nvSpPr>
        <p:spPr>
          <a:xfrm>
            <a:off x="11098552" y="4773513"/>
            <a:ext cx="898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√  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E60C5-AEBA-45BC-A426-8D1C47E05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1" y="26635"/>
            <a:ext cx="10422340" cy="2032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73B563-F385-4C38-B132-FAF08C5609D4}"/>
              </a:ext>
            </a:extLst>
          </p:cNvPr>
          <p:cNvSpPr txBox="1"/>
          <p:nvPr/>
        </p:nvSpPr>
        <p:spPr>
          <a:xfrm>
            <a:off x="6851176" y="103967"/>
            <a:ext cx="161775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157FF-B4F3-46BF-88F9-755B2950C9AA}"/>
              </a:ext>
            </a:extLst>
          </p:cNvPr>
          <p:cNvSpPr txBox="1"/>
          <p:nvPr/>
        </p:nvSpPr>
        <p:spPr>
          <a:xfrm>
            <a:off x="11056471" y="3816351"/>
            <a:ext cx="898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√  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BFC87-C27C-4328-8748-E6C23117FB12}"/>
              </a:ext>
            </a:extLst>
          </p:cNvPr>
          <p:cNvSpPr/>
          <p:nvPr/>
        </p:nvSpPr>
        <p:spPr>
          <a:xfrm>
            <a:off x="4244454" y="4640240"/>
            <a:ext cx="3343701" cy="841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 compound subject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6E1845-C317-413F-8428-8C150763FB28}"/>
              </a:ext>
            </a:extLst>
          </p:cNvPr>
          <p:cNvSpPr/>
          <p:nvPr/>
        </p:nvSpPr>
        <p:spPr>
          <a:xfrm>
            <a:off x="6444017" y="3651985"/>
            <a:ext cx="3343701" cy="841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 compound predicate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0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78"/>
    </mc:Choice>
    <mc:Fallback xmlns="">
      <p:transition spd="slow" advTm="128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0 L góc phụ kiện &lt;3 l ý tưởng | portfolio covers, hình xăm harry potter,  thiệp mời đám cưới vintage">
            <a:extLst>
              <a:ext uri="{FF2B5EF4-FFF2-40B4-BE49-F238E27FC236}">
                <a16:creationId xmlns:a16="http://schemas.microsoft.com/office/drawing/2014/main" id="{ADA66B77-6D6A-4693-B4EF-17CAE64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8780A176-DCEC-4963-A987-6A848753B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75CFF-3053-4AEF-B9A1-0DFBD928C686}"/>
              </a:ext>
            </a:extLst>
          </p:cNvPr>
          <p:cNvSpPr txBox="1"/>
          <p:nvPr/>
        </p:nvSpPr>
        <p:spPr>
          <a:xfrm>
            <a:off x="1354547" y="2551837"/>
            <a:ext cx="94829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structures.</a:t>
            </a:r>
          </a:p>
          <a:p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Prepare for the next lesson: Speaking -  page 30. 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09"/>
    </mc:Choice>
    <mc:Fallback xmlns="">
      <p:transition spd="slow" advTm="1780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660EE-B14B-4E47-9915-48C3DF96A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723C6E-A1E9-4016-81FB-399064811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8"/>
    </mc:Choice>
    <mc:Fallback xmlns="">
      <p:transition spd="slow" advTm="15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9937D8-2D04-4E47-9C44-E3783093E54D}"/>
              </a:ext>
            </a:extLst>
          </p:cNvPr>
          <p:cNvSpPr txBox="1"/>
          <p:nvPr/>
        </p:nvSpPr>
        <p:spPr>
          <a:xfrm>
            <a:off x="4002157" y="238539"/>
            <a:ext cx="220284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DC52D-8DCC-4672-9981-1C8CE4DBC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7" y="1068664"/>
            <a:ext cx="9064487" cy="52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8"/>
    </mc:Choice>
    <mc:Fallback xmlns="">
      <p:transition spd="slow" advTm="103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171" y="2333935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5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 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4394" y="1046238"/>
            <a:ext cx="7453002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2: </a:t>
            </a:r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days</a:t>
            </a:r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26"/>
    </mc:Choice>
    <mc:Fallback xmlns="">
      <p:transition spd="slow" advTm="189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7593C-CF43-4178-B1BA-E5AEAE8A251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Match questions 1–5 with answers a–e</a:t>
            </a:r>
            <a:endParaRPr lang="en-US" sz="32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DA5457-8498-4A03-9272-5B44FA3D1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44939"/>
              </p:ext>
            </p:extLst>
          </p:nvPr>
        </p:nvGraphicFramePr>
        <p:xfrm>
          <a:off x="406401" y="946064"/>
          <a:ext cx="11399520" cy="540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088">
                  <a:extLst>
                    <a:ext uri="{9D8B030D-6E8A-4147-A177-3AD203B41FA5}">
                      <a16:colId xmlns:a16="http://schemas.microsoft.com/office/drawing/2014/main" val="2643480364"/>
                    </a:ext>
                  </a:extLst>
                </a:gridCol>
                <a:gridCol w="5098432">
                  <a:extLst>
                    <a:ext uri="{9D8B030D-6E8A-4147-A177-3AD203B41FA5}">
                      <a16:colId xmlns:a16="http://schemas.microsoft.com/office/drawing/2014/main" val="1784114671"/>
                    </a:ext>
                  </a:extLst>
                </a:gridCol>
              </a:tblGrid>
              <a:tr h="1107459">
                <a:tc>
                  <a:txBody>
                    <a:bodyPr/>
                    <a:lstStyle/>
                    <a:p>
                      <a:pPr marL="514350" indent="-514350">
                        <a:buAutoNum type="arabicParenR"/>
                      </a:pP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What presents do you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   prefer?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No, I don’t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009253"/>
                  </a:ext>
                </a:extLst>
              </a:tr>
              <a:tr h="889903">
                <a:tc>
                  <a:txBody>
                    <a:bodyPr/>
                    <a:lstStyle/>
                    <a:p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2) Where do you eat?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 prefer lucky money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323708"/>
                  </a:ext>
                </a:extLst>
              </a:tr>
              <a:tr h="1107459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Who does she invite?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At my grandmother’s house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916269"/>
                  </a:ext>
                </a:extLst>
              </a:tr>
              <a:tr h="1107459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Does the lion stop at all </a:t>
                      </a:r>
                    </a:p>
                    <a:p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of the restaurants?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Yes, it does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065864"/>
                  </a:ext>
                </a:extLst>
              </a:tr>
              <a:tr h="1107459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Do you like fireworks?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endParaRPr lang="en-US" sz="3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All the family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70391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EAFB70-7D0B-435A-B45F-A492D4B580C7}"/>
              </a:ext>
            </a:extLst>
          </p:cNvPr>
          <p:cNvCxnSpPr>
            <a:cxnSpLocks/>
          </p:cNvCxnSpPr>
          <p:nvPr/>
        </p:nvCxnSpPr>
        <p:spPr>
          <a:xfrm>
            <a:off x="5098079" y="1370188"/>
            <a:ext cx="1648161" cy="10389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556476-803A-415B-9741-45E6BA76CAC8}"/>
              </a:ext>
            </a:extLst>
          </p:cNvPr>
          <p:cNvCxnSpPr>
            <a:cxnSpLocks/>
          </p:cNvCxnSpPr>
          <p:nvPr/>
        </p:nvCxnSpPr>
        <p:spPr>
          <a:xfrm>
            <a:off x="4541520" y="2469308"/>
            <a:ext cx="2204720" cy="8834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4842C4-63FD-4B83-99E4-431AD391E979}"/>
              </a:ext>
            </a:extLst>
          </p:cNvPr>
          <p:cNvCxnSpPr>
            <a:cxnSpLocks/>
          </p:cNvCxnSpPr>
          <p:nvPr/>
        </p:nvCxnSpPr>
        <p:spPr>
          <a:xfrm>
            <a:off x="4907280" y="3352800"/>
            <a:ext cx="1838960" cy="22758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FE22D2-A54E-4E5F-81EB-1493BFD6533C}"/>
              </a:ext>
            </a:extLst>
          </p:cNvPr>
          <p:cNvCxnSpPr>
            <a:cxnSpLocks/>
          </p:cNvCxnSpPr>
          <p:nvPr/>
        </p:nvCxnSpPr>
        <p:spPr>
          <a:xfrm>
            <a:off x="5354320" y="4490720"/>
            <a:ext cx="1391920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C33899-5E06-4B60-8CCB-D38D197C1648}"/>
              </a:ext>
            </a:extLst>
          </p:cNvPr>
          <p:cNvCxnSpPr>
            <a:cxnSpLocks/>
          </p:cNvCxnSpPr>
          <p:nvPr/>
        </p:nvCxnSpPr>
        <p:spPr>
          <a:xfrm flipV="1">
            <a:off x="5201920" y="1310019"/>
            <a:ext cx="1544320" cy="43186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Premium Photo | Grammar word on an yellow background.">
            <a:extLst>
              <a:ext uri="{FF2B5EF4-FFF2-40B4-BE49-F238E27FC236}">
                <a16:creationId xmlns:a16="http://schemas.microsoft.com/office/drawing/2014/main" id="{F195766C-95DA-4A3F-A5D9-26EF7B080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0"/>
    </mc:Choice>
    <mc:Fallback xmlns="">
      <p:transition spd="slow" advTm="11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D3A70A-4438-4084-A7A9-C7AB69496D39}"/>
              </a:ext>
            </a:extLst>
          </p:cNvPr>
          <p:cNvSpPr txBox="1"/>
          <p:nvPr/>
        </p:nvSpPr>
        <p:spPr>
          <a:xfrm>
            <a:off x="0" y="0"/>
            <a:ext cx="12192000" cy="6695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PRESENT SIMPLE TENSE (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C7CB2-B9C4-4696-8373-5A66D418B224}"/>
              </a:ext>
            </a:extLst>
          </p:cNvPr>
          <p:cNvSpPr txBox="1"/>
          <p:nvPr/>
        </p:nvSpPr>
        <p:spPr>
          <a:xfrm>
            <a:off x="4756360" y="1493189"/>
            <a:ext cx="3645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1B9CCA-2167-4527-A277-B6B8F664EFCA}"/>
              </a:ext>
            </a:extLst>
          </p:cNvPr>
          <p:cNvCxnSpPr>
            <a:cxnSpLocks/>
          </p:cNvCxnSpPr>
          <p:nvPr/>
        </p:nvCxnSpPr>
        <p:spPr>
          <a:xfrm flipH="1">
            <a:off x="3830659" y="2146036"/>
            <a:ext cx="2370338" cy="1677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113FF0-CD82-4A06-A486-B58072CDB963}"/>
              </a:ext>
            </a:extLst>
          </p:cNvPr>
          <p:cNvSpPr txBox="1"/>
          <p:nvPr/>
        </p:nvSpPr>
        <p:spPr>
          <a:xfrm>
            <a:off x="0" y="4066995"/>
            <a:ext cx="52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YES-NO QUESTIONS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F7EABA-9A24-40C9-B137-AEA81574B6AE}"/>
              </a:ext>
            </a:extLst>
          </p:cNvPr>
          <p:cNvCxnSpPr>
            <a:cxnSpLocks/>
          </p:cNvCxnSpPr>
          <p:nvPr/>
        </p:nvCxnSpPr>
        <p:spPr>
          <a:xfrm>
            <a:off x="6200997" y="2159068"/>
            <a:ext cx="2334827" cy="17358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4BBAF7-4A5C-4422-9469-713665AEDEB5}"/>
              </a:ext>
            </a:extLst>
          </p:cNvPr>
          <p:cNvSpPr txBox="1"/>
          <p:nvPr/>
        </p:nvSpPr>
        <p:spPr>
          <a:xfrm>
            <a:off x="6704581" y="3887109"/>
            <a:ext cx="500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WH-QUESTIONS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4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9"/>
    </mc:Choice>
    <mc:Fallback xmlns="">
      <p:transition spd="slow" advTm="20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503BC3-CCF3-4636-9291-C0FFE06B161A}"/>
              </a:ext>
            </a:extLst>
          </p:cNvPr>
          <p:cNvSpPr txBox="1"/>
          <p:nvPr/>
        </p:nvSpPr>
        <p:spPr>
          <a:xfrm>
            <a:off x="314820" y="288042"/>
            <a:ext cx="761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☞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- no Questions: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3E755-EFF0-41FF-88E0-4DE41C8110BE}"/>
              </a:ext>
            </a:extLst>
          </p:cNvPr>
          <p:cNvSpPr txBox="1"/>
          <p:nvPr/>
        </p:nvSpPr>
        <p:spPr>
          <a:xfrm>
            <a:off x="431156" y="726033"/>
            <a:ext cx="2988197" cy="741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TOBE: 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616DAF2-B994-4832-AF41-3EB6A36C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353" y="1181802"/>
            <a:ext cx="5136150" cy="707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Am/ Is/ Are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S + O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9E6A4-70FE-4044-BD50-C0DF0E7F5527}"/>
              </a:ext>
            </a:extLst>
          </p:cNvPr>
          <p:cNvSpPr txBox="1"/>
          <p:nvPr/>
        </p:nvSpPr>
        <p:spPr>
          <a:xfrm>
            <a:off x="314820" y="2170075"/>
            <a:ext cx="3389079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i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Short answer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683A4-0416-43D9-9B03-A45F53F0FFA5}"/>
              </a:ext>
            </a:extLst>
          </p:cNvPr>
          <p:cNvSpPr txBox="1"/>
          <p:nvPr/>
        </p:nvSpPr>
        <p:spPr>
          <a:xfrm>
            <a:off x="732099" y="4071877"/>
            <a:ext cx="9141106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63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  Are you a student?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3582B30-102A-4171-A2DE-C839387EA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89983"/>
              </p:ext>
            </p:extLst>
          </p:nvPr>
        </p:nvGraphicFramePr>
        <p:xfrm>
          <a:off x="3419354" y="2264587"/>
          <a:ext cx="5136149" cy="579120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467699610"/>
                    </a:ext>
                  </a:extLst>
                </a:gridCol>
              </a:tblGrid>
              <a:tr h="298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Yes, S + 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am/ is / are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9016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B5D31F-1EF9-4836-AEE1-0FE787F2C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23499"/>
              </p:ext>
            </p:extLst>
          </p:nvPr>
        </p:nvGraphicFramePr>
        <p:xfrm>
          <a:off x="3419354" y="3060821"/>
          <a:ext cx="5136149" cy="659757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2316520313"/>
                    </a:ext>
                  </a:extLst>
                </a:gridCol>
              </a:tblGrid>
              <a:tr h="65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No, S +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am/ is /are 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2039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9097641-858E-4B1E-81C0-5C9B24423D4C}"/>
              </a:ext>
            </a:extLst>
          </p:cNvPr>
          <p:cNvSpPr txBox="1"/>
          <p:nvPr/>
        </p:nvSpPr>
        <p:spPr>
          <a:xfrm>
            <a:off x="1260561" y="4619940"/>
            <a:ext cx="6094070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Yes, I am. / No, I’m not.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0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91"/>
    </mc:Choice>
    <mc:Fallback xmlns="">
      <p:transition spd="slow" advTm="94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040B3E1-7215-4B6B-95C9-E079498D0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EA506BA-B2B5-4E19-8A37-785D1FD2E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604" y="1041975"/>
            <a:ext cx="4740676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 / Does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S +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+ O?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BB2F4-00C2-4D76-86BC-CBE71E85D18B}"/>
              </a:ext>
            </a:extLst>
          </p:cNvPr>
          <p:cNvSpPr txBox="1"/>
          <p:nvPr/>
        </p:nvSpPr>
        <p:spPr>
          <a:xfrm>
            <a:off x="419468" y="228600"/>
            <a:ext cx="4543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Ordinary Verbs: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A6C2B-1953-44B9-8CC2-2931CBF4E9CA}"/>
              </a:ext>
            </a:extLst>
          </p:cNvPr>
          <p:cNvSpPr txBox="1"/>
          <p:nvPr/>
        </p:nvSpPr>
        <p:spPr>
          <a:xfrm>
            <a:off x="101756" y="1882717"/>
            <a:ext cx="3389079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i="1" u="sng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Short answer</a:t>
            </a:r>
            <a:r>
              <a:rPr lang="en-US" sz="3200" b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9CFA57-85AF-48EC-8E3F-75A470B62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53854"/>
              </p:ext>
            </p:extLst>
          </p:nvPr>
        </p:nvGraphicFramePr>
        <p:xfrm>
          <a:off x="3241801" y="2111180"/>
          <a:ext cx="5136149" cy="579120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467699610"/>
                    </a:ext>
                  </a:extLst>
                </a:gridCol>
              </a:tblGrid>
              <a:tr h="298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Yes, S + </a:t>
                      </a:r>
                      <a:r>
                        <a:rPr lang="en-US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do/ does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90169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EACF795-054B-4B87-9AFC-70924AA10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42267"/>
              </p:ext>
            </p:extLst>
          </p:nvPr>
        </p:nvGraphicFramePr>
        <p:xfrm>
          <a:off x="3241801" y="2907414"/>
          <a:ext cx="5136149" cy="659757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2316520313"/>
                    </a:ext>
                  </a:extLst>
                </a:gridCol>
              </a:tblGrid>
              <a:tr h="65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No, S + </a:t>
                      </a:r>
                      <a:r>
                        <a:rPr lang="en-US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do/ does 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+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NOT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 </a:t>
                      </a:r>
                      <a:endParaRPr lang="en-US" sz="3200" b="1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2039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BBCB676-7C9C-49E6-B4A1-0AB9C7599D18}"/>
              </a:ext>
            </a:extLst>
          </p:cNvPr>
          <p:cNvSpPr txBox="1"/>
          <p:nvPr/>
        </p:nvSpPr>
        <p:spPr>
          <a:xfrm>
            <a:off x="650289" y="3965850"/>
            <a:ext cx="6112276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995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Ex: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 you like this celebration?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67987D-CC47-4045-A00F-DF79D3065DE4}"/>
              </a:ext>
            </a:extLst>
          </p:cNvPr>
          <p:cNvSpPr txBox="1"/>
          <p:nvPr/>
        </p:nvSpPr>
        <p:spPr>
          <a:xfrm>
            <a:off x="1400453" y="4514169"/>
            <a:ext cx="6112276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Yes, I do. / No, I don’t.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9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45"/>
    </mc:Choice>
    <mc:Fallback xmlns="">
      <p:transition spd="slow" advTm="65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34173-025A-4BEC-A268-3AF94765264F}"/>
              </a:ext>
            </a:extLst>
          </p:cNvPr>
          <p:cNvSpPr txBox="1"/>
          <p:nvPr/>
        </p:nvSpPr>
        <p:spPr>
          <a:xfrm>
            <a:off x="431596" y="261848"/>
            <a:ext cx="40926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WH-QUESTIONS: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C43E3-A62C-494E-9D1D-9CB5F76E0BCC}"/>
              </a:ext>
            </a:extLst>
          </p:cNvPr>
          <p:cNvSpPr txBox="1"/>
          <p:nvPr/>
        </p:nvSpPr>
        <p:spPr>
          <a:xfrm>
            <a:off x="431156" y="726033"/>
            <a:ext cx="2988197" cy="803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TOBE:  </a:t>
            </a:r>
            <a:endParaRPr lang="en-US" sz="3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3DA7090-24DD-48DD-8505-94031682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576" y="1468031"/>
            <a:ext cx="8137344" cy="630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</a:t>
            </a:r>
            <a:r>
              <a:rPr lang="en-US" sz="35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question word + </a:t>
            </a:r>
            <a:r>
              <a:rPr lang="en-US" sz="35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am/ is/ are </a:t>
            </a:r>
            <a:r>
              <a:rPr lang="en-US" sz="35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S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040A6-F6DD-40F8-95F9-9558E1DF5BCC}"/>
              </a:ext>
            </a:extLst>
          </p:cNvPr>
          <p:cNvSpPr txBox="1"/>
          <p:nvPr/>
        </p:nvSpPr>
        <p:spPr>
          <a:xfrm>
            <a:off x="760231" y="2260920"/>
            <a:ext cx="6094520" cy="710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0">
              <a:lnSpc>
                <a:spcPct val="12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500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lang="en-US" sz="35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5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</a:t>
            </a:r>
            <a:r>
              <a:rPr lang="en-US" sz="35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 you </a:t>
            </a:r>
            <a:r>
              <a:rPr lang="en-US" sz="3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en-US" sz="35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5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565F04B4-FDE6-4A5E-BB9A-7DE6CB5B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13" y="4417701"/>
            <a:ext cx="9360111" cy="630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</a:t>
            </a: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 question word + </a:t>
            </a:r>
            <a:r>
              <a:rPr kumimoji="0" lang="en-US" altLang="en-US" sz="35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 / does </a:t>
            </a: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S + </a:t>
            </a: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V-</a:t>
            </a:r>
            <a:r>
              <a:rPr kumimoji="0" lang="en-US" altLang="en-US" sz="3500" b="1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inf</a:t>
            </a: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O?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3690931-589F-4BDE-896D-3473D705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576" y="4248424"/>
            <a:ext cx="184731" cy="630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C0677-4F7C-4C1C-B275-E9E8D046A5F7}"/>
              </a:ext>
            </a:extLst>
          </p:cNvPr>
          <p:cNvSpPr txBox="1"/>
          <p:nvPr/>
        </p:nvSpPr>
        <p:spPr>
          <a:xfrm>
            <a:off x="1491454" y="2918536"/>
            <a:ext cx="363762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</a:t>
            </a:r>
            <a:r>
              <a:rPr kumimoji="0" lang="en-US" altLang="en-US" sz="35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0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 he</a:t>
            </a:r>
            <a:r>
              <a:rPr kumimoji="0" lang="en-US" altLang="en-US" sz="35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C7F178-1480-478D-90C2-FBD73569561B}"/>
              </a:ext>
            </a:extLst>
          </p:cNvPr>
          <p:cNvSpPr txBox="1"/>
          <p:nvPr/>
        </p:nvSpPr>
        <p:spPr>
          <a:xfrm>
            <a:off x="206323" y="3711425"/>
            <a:ext cx="454314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Ordinary Verbs: 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7DE1A8-2002-49F6-A048-A9115A25C5D4}"/>
              </a:ext>
            </a:extLst>
          </p:cNvPr>
          <p:cNvSpPr txBox="1"/>
          <p:nvPr/>
        </p:nvSpPr>
        <p:spPr>
          <a:xfrm>
            <a:off x="351781" y="5161930"/>
            <a:ext cx="8179659" cy="710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marR="0" indent="-285750">
              <a:lnSpc>
                <a:spcPct val="12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500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lang="en-US" sz="35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 </a:t>
            </a:r>
            <a:r>
              <a:rPr lang="en-US" sz="35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</a:t>
            </a:r>
            <a:r>
              <a:rPr lang="en-US" sz="3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you </a:t>
            </a:r>
            <a:r>
              <a:rPr lang="en-US" sz="35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come</a:t>
            </a:r>
            <a:r>
              <a:rPr lang="en-US" sz="3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from?</a:t>
            </a:r>
            <a:endParaRPr lang="en-US" sz="35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D9189-0AF2-4C73-9F28-E98C22A5CD78}"/>
              </a:ext>
            </a:extLst>
          </p:cNvPr>
          <p:cNvSpPr txBox="1"/>
          <p:nvPr/>
        </p:nvSpPr>
        <p:spPr>
          <a:xfrm>
            <a:off x="676922" y="5674443"/>
            <a:ext cx="6094520" cy="710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1670" marR="0" indent="-285750">
              <a:lnSpc>
                <a:spcPct val="12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</a:t>
            </a:r>
            <a:r>
              <a:rPr lang="en-US" sz="35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does</a:t>
            </a:r>
            <a:r>
              <a:rPr lang="en-US" sz="3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she </a:t>
            </a:r>
            <a:r>
              <a:rPr lang="en-US" sz="35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</a:t>
            </a:r>
            <a:r>
              <a:rPr lang="en-US" sz="3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en-US" sz="35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2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87"/>
    </mc:Choice>
    <mc:Fallback xmlns="">
      <p:transition spd="slow" advTm="77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  <p:bldP spid="11" grpId="0" animBg="1"/>
      <p:bldP spid="14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F9AAEA-645F-4B16-AA40-5740AF7F4E66}"/>
              </a:ext>
            </a:extLst>
          </p:cNvPr>
          <p:cNvSpPr/>
          <p:nvPr/>
        </p:nvSpPr>
        <p:spPr>
          <a:xfrm>
            <a:off x="1123350" y="775076"/>
            <a:ext cx="10116197" cy="57083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ules लोगो | ज्वलंत पाठ से मुक्त नाम डिजाइन उपकरण">
            <a:extLst>
              <a:ext uri="{FF2B5EF4-FFF2-40B4-BE49-F238E27FC236}">
                <a16:creationId xmlns:a16="http://schemas.microsoft.com/office/drawing/2014/main" id="{0CE6B93A-A685-4AC2-977D-12D85777B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/>
        </p:blipFill>
        <p:spPr bwMode="auto">
          <a:xfrm rot="20366419">
            <a:off x="145970" y="251999"/>
            <a:ext cx="2839329" cy="134627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E08740-79F9-421A-A062-54974C502D8D}"/>
              </a:ext>
            </a:extLst>
          </p:cNvPr>
          <p:cNvSpPr txBox="1"/>
          <p:nvPr/>
        </p:nvSpPr>
        <p:spPr>
          <a:xfrm>
            <a:off x="1286849" y="1428308"/>
            <a:ext cx="23370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We use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7336-0C6A-4878-95D1-5BA7829E4F0D}"/>
              </a:ext>
            </a:extLst>
          </p:cNvPr>
          <p:cNvSpPr txBox="1"/>
          <p:nvPr/>
        </p:nvSpPr>
        <p:spPr>
          <a:xfrm>
            <a:off x="1276689" y="2593312"/>
            <a:ext cx="124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8A9E4-B222-4F11-AB93-982F4B1F04AD}"/>
              </a:ext>
            </a:extLst>
          </p:cNvPr>
          <p:cNvSpPr txBox="1"/>
          <p:nvPr/>
        </p:nvSpPr>
        <p:spPr>
          <a:xfrm>
            <a:off x="1297008" y="3799072"/>
            <a:ext cx="9872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We put question words (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etc.) at the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E6463-6ABD-4880-B8F3-5B15ABE85C30}"/>
              </a:ext>
            </a:extLst>
          </p:cNvPr>
          <p:cNvSpPr txBox="1"/>
          <p:nvPr/>
        </p:nvSpPr>
        <p:spPr>
          <a:xfrm>
            <a:off x="1307168" y="4984494"/>
            <a:ext cx="3711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We use forms of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0AACC-D460-42A5-84BA-D4883B711D97}"/>
              </a:ext>
            </a:extLst>
          </p:cNvPr>
          <p:cNvSpPr txBox="1"/>
          <p:nvPr/>
        </p:nvSpPr>
        <p:spPr>
          <a:xfrm>
            <a:off x="3070311" y="1451435"/>
            <a:ext cx="2426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does 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4D346-E706-48FD-90C4-72D60391B394}"/>
              </a:ext>
            </a:extLst>
          </p:cNvPr>
          <p:cNvSpPr txBox="1"/>
          <p:nvPr/>
        </p:nvSpPr>
        <p:spPr>
          <a:xfrm>
            <a:off x="5218933" y="1447318"/>
            <a:ext cx="2337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i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36DA19-A676-407E-8EFC-927299B906FC}"/>
              </a:ext>
            </a:extLst>
          </p:cNvPr>
          <p:cNvSpPr txBox="1"/>
          <p:nvPr/>
        </p:nvSpPr>
        <p:spPr>
          <a:xfrm>
            <a:off x="1702457" y="1961275"/>
            <a:ext cx="10057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questions with regular verbs.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1E704-7A30-413D-973C-1301D22A599B}"/>
              </a:ext>
            </a:extLst>
          </p:cNvPr>
          <p:cNvSpPr txBox="1"/>
          <p:nvPr/>
        </p:nvSpPr>
        <p:spPr>
          <a:xfrm>
            <a:off x="7274560" y="144127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we make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B5F32F-AAF9-42D4-8BD8-C67BDD565CE4}"/>
              </a:ext>
            </a:extLst>
          </p:cNvPr>
          <p:cNvSpPr txBox="1"/>
          <p:nvPr/>
        </p:nvSpPr>
        <p:spPr>
          <a:xfrm>
            <a:off x="2416260" y="2606337"/>
            <a:ext cx="1197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 / </a:t>
            </a:r>
            <a:endParaRPr 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49C423-54C4-4F24-80FE-4B6FA70660EF}"/>
              </a:ext>
            </a:extLst>
          </p:cNvPr>
          <p:cNvSpPr txBox="1"/>
          <p:nvPr/>
        </p:nvSpPr>
        <p:spPr>
          <a:xfrm>
            <a:off x="3439902" y="2614140"/>
            <a:ext cx="2026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don’t add </a:t>
            </a:r>
            <a:endParaRPr lang="en-US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9B8F1C-7864-4624-871E-CEEDAB7E607C}"/>
              </a:ext>
            </a:extLst>
          </p:cNvPr>
          <p:cNvSpPr txBox="1"/>
          <p:nvPr/>
        </p:nvSpPr>
        <p:spPr>
          <a:xfrm>
            <a:off x="5279893" y="2612438"/>
            <a:ext cx="6710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US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9D61C2-B31A-4AD9-A674-2E0DF01183A5}"/>
              </a:ext>
            </a:extLst>
          </p:cNvPr>
          <p:cNvSpPr txBox="1"/>
          <p:nvPr/>
        </p:nvSpPr>
        <p:spPr>
          <a:xfrm>
            <a:off x="1702457" y="3144228"/>
            <a:ext cx="6710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regular verbs in questions.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8D2BE5-AC54-4C0E-8951-E7FB24FDA315}"/>
              </a:ext>
            </a:extLst>
          </p:cNvPr>
          <p:cNvSpPr txBox="1"/>
          <p:nvPr/>
        </p:nvSpPr>
        <p:spPr>
          <a:xfrm>
            <a:off x="2303781" y="4300901"/>
            <a:ext cx="2171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4E7600-46D0-4286-98EB-6FC97D83BFE5}"/>
              </a:ext>
            </a:extLst>
          </p:cNvPr>
          <p:cNvSpPr txBox="1"/>
          <p:nvPr/>
        </p:nvSpPr>
        <p:spPr>
          <a:xfrm>
            <a:off x="5098437" y="4307367"/>
            <a:ext cx="31006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question.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58BE94-5A71-45D6-99AC-9C02AF6110C7}"/>
              </a:ext>
            </a:extLst>
          </p:cNvPr>
          <p:cNvSpPr txBox="1"/>
          <p:nvPr/>
        </p:nvSpPr>
        <p:spPr>
          <a:xfrm>
            <a:off x="4123352" y="4298544"/>
            <a:ext cx="2171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endParaRPr lang="en-US" sz="3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504E9C-3199-4428-A85C-7DFBF4E23AB4}"/>
              </a:ext>
            </a:extLst>
          </p:cNvPr>
          <p:cNvSpPr txBox="1"/>
          <p:nvPr/>
        </p:nvSpPr>
        <p:spPr>
          <a:xfrm>
            <a:off x="4593115" y="5000346"/>
            <a:ext cx="1085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en-US" sz="3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878A3E-FBC3-4A5B-A29F-AF9B4E17A1BB}"/>
              </a:ext>
            </a:extLst>
          </p:cNvPr>
          <p:cNvSpPr txBox="1"/>
          <p:nvPr/>
        </p:nvSpPr>
        <p:spPr>
          <a:xfrm>
            <a:off x="5297812" y="5015394"/>
            <a:ext cx="96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E1A877-7435-4BE1-839F-649FDBFC6486}"/>
              </a:ext>
            </a:extLst>
          </p:cNvPr>
          <p:cNvSpPr txBox="1"/>
          <p:nvPr/>
        </p:nvSpPr>
        <p:spPr>
          <a:xfrm>
            <a:off x="5852634" y="5046512"/>
            <a:ext cx="5496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short answers with regular</a:t>
            </a:r>
            <a:endParaRPr lang="en-US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EB9F56-7128-4C3F-A956-D40A0157372F}"/>
              </a:ext>
            </a:extLst>
          </p:cNvPr>
          <p:cNvSpPr txBox="1"/>
          <p:nvPr/>
        </p:nvSpPr>
        <p:spPr>
          <a:xfrm>
            <a:off x="1787965" y="5498149"/>
            <a:ext cx="15243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verbs.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78"/>
    </mc:Choice>
    <mc:Fallback xmlns="">
      <p:transition spd="slow" advTm="155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7408 0.0083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08307 -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4 -1.11111E-6 L -0.06106 -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7955 0.002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6237 -0.00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4792 -0.00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8" grpId="0"/>
      <p:bldP spid="30" grpId="0"/>
      <p:bldP spid="32" grpId="0"/>
      <p:bldP spid="32" grpId="1"/>
      <p:bldP spid="34" grpId="0"/>
      <p:bldP spid="38" grpId="0"/>
      <p:bldP spid="40" grpId="0"/>
      <p:bldP spid="42" grpId="0"/>
      <p:bldP spid="44" grpId="0"/>
      <p:bldP spid="46" grpId="0"/>
      <p:bldP spid="46" grpId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7|10.8|1.7|15.9|1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11.4|4.9|27.7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3|9.8|5.2|4.2|3.7|2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38|39.6|3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5.1|9.4|10.2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5.9|2.8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4|7|14.2|11.8|28.3|6.5|16.2|1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|1.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651</Words>
  <Application>Microsoft Office PowerPoint</Application>
  <PresentationFormat>Widescreen</PresentationFormat>
  <Paragraphs>98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Ravie</vt:lpstr>
      <vt:lpstr>Stencil</vt:lpstr>
      <vt:lpstr>Times New Roman</vt:lpstr>
      <vt:lpstr>VNI-Bandit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hien bui</cp:lastModifiedBy>
  <cp:revision>65</cp:revision>
  <dcterms:created xsi:type="dcterms:W3CDTF">2021-05-15T05:27:26Z</dcterms:created>
  <dcterms:modified xsi:type="dcterms:W3CDTF">2021-10-22T14:48:25Z</dcterms:modified>
</cp:coreProperties>
</file>