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9" r:id="rId8"/>
    <p:sldId id="270" r:id="rId9"/>
    <p:sldId id="263" r:id="rId10"/>
    <p:sldId id="264" r:id="rId11"/>
    <p:sldId id="271" r:id="rId12"/>
    <p:sldId id="265" r:id="rId13"/>
    <p:sldId id="279" r:id="rId14"/>
    <p:sldId id="272" r:id="rId15"/>
    <p:sldId id="273" r:id="rId16"/>
    <p:sldId id="274" r:id="rId17"/>
    <p:sldId id="282" r:id="rId18"/>
    <p:sldId id="275" r:id="rId19"/>
    <p:sldId id="280" r:id="rId20"/>
    <p:sldId id="281" r:id="rId21"/>
    <p:sldId id="276" r:id="rId22"/>
    <p:sldId id="277" r:id="rId23"/>
    <p:sldId id="278" r:id="rId24"/>
    <p:sldId id="26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FFFFFF"/>
    <a:srgbClr val="CC0099"/>
    <a:srgbClr val="669900"/>
    <a:srgbClr val="3366CC"/>
    <a:srgbClr val="FF3300"/>
    <a:srgbClr val="CCFFCC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437" y="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DDCF2-0B07-4D5D-9C66-E7473740F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B24789-5A71-4439-9C40-851E89700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3A492-F086-4387-8CA9-3F150EF3B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B6AD-15B4-4F40-AD26-419BCAB69F19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CBC7F-18BE-42B6-B495-98DE0DD0F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B0170-B98F-4FE8-98BF-2782602B2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DE41-22F4-4851-9B2E-F38F51DC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25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0685C-569B-4DD4-AAE4-22FC2523F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26FC4D-9DB3-4239-B076-872B7225C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1E790-FF39-4D73-AA36-07F03717E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B6AD-15B4-4F40-AD26-419BCAB69F19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CDE7D-349A-40AF-ADBD-5F3AC6948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87FF7-823F-4736-8A9F-25994C24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DE41-22F4-4851-9B2E-F38F51DC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65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C8E65-CBC2-491D-9595-486B449D2D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4581BB-C973-47A3-8ECE-DAF2225AC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197F0-CBFA-4514-B45C-B66D91E7F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B6AD-15B4-4F40-AD26-419BCAB69F19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9400D-1F00-4678-9922-ADB3351B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3A1EE-690C-4C4E-8408-B15B3F253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DE41-22F4-4851-9B2E-F38F51DC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01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E6F57-BE59-482F-8D82-FAF004AE6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A47D3-5D7F-4A78-BD38-1753F8329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AFF3A-44B9-4CDF-BAC2-A00088B6D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B6AD-15B4-4F40-AD26-419BCAB69F19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20DB6-E107-4B85-9357-1EA8A07F5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CE413-58DA-4B72-8F21-502E80690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DE41-22F4-4851-9B2E-F38F51DC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9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F08A7-3DE9-4B03-9B53-F03941296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B82E1-325C-4E22-8D25-14C0542E4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66517-88E6-4CC4-A7BE-D2C2919EA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B6AD-15B4-4F40-AD26-419BCAB69F19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90056-A9D1-44A9-85DA-ED2456CD4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B68E7-F8B0-419C-87FF-FC001E3A8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DE41-22F4-4851-9B2E-F38F51DC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5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D2DE8-FE3C-4C46-A600-10AC4A5B8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8EFE7-277D-458F-BBCE-600B6959BF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A20FF-B05E-4979-A374-BD61EE2EC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BC621-275A-4BE7-AC2B-A73551E0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B6AD-15B4-4F40-AD26-419BCAB69F19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506CF-A067-4616-9AF7-99AA03CA1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47AE5-230E-46C6-B3AF-C0B946BA6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DE41-22F4-4851-9B2E-F38F51DC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87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9B485-4BEF-4E8E-ADCA-488F16213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EBFE4-A727-46B5-ACA7-465F1FCF6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0224A2-F199-45AD-918A-9C54FDDF2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CFE104-BF8C-489B-BD0E-A7A3359A1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B4368B-B0A4-42A2-BC3A-4C59FA12C2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2FE5CB-75B1-4003-BF4D-9FCD3F60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B6AD-15B4-4F40-AD26-419BCAB69F19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C32DF3-7A4F-4647-88DA-462494764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00D1D3-7125-4A0F-B9B9-1E490764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DE41-22F4-4851-9B2E-F38F51DC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49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EA1BF-CE3F-4C66-BE22-20B685CAC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B4B7E8-9835-4BE1-8C6D-EFE234E58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B6AD-15B4-4F40-AD26-419BCAB69F19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3427C6-7B65-4FF2-BD0B-12F451D0B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F40CB-4AB5-4FB3-B77F-6948D2BB3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DE41-22F4-4851-9B2E-F38F51DC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56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B0961C-F7D7-4D68-B7CD-ACCC4EAFE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B6AD-15B4-4F40-AD26-419BCAB69F19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10701A-70BF-4BF5-929E-29C806495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608F1-A014-4A6C-99B4-3B9AF999B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DE41-22F4-4851-9B2E-F38F51DC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6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1C40-2B3C-4576-813D-7E3D6188C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79CCD-0489-4C8B-AF22-405E1B58B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13B08-E9BF-4C12-A91D-76A2547E1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6F366-13DA-47B6-8329-15AAE7FA3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B6AD-15B4-4F40-AD26-419BCAB69F19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4DE1B-80D2-4E8D-94F6-94799A39B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D0053-48C6-4110-84F3-6BC2B25E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DE41-22F4-4851-9B2E-F38F51DC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13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317E1-52E7-4E4E-8D2A-087B301C6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7B91FC-9891-4519-ACBF-6F66A871AF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39668-CBD4-455A-8B8F-593AB5C8B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7FCE29-86D5-4CAA-B1B9-A5B99D491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B6AD-15B4-4F40-AD26-419BCAB69F19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C69AD-D023-4CDF-B0EB-C6DC72793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1FC8EA-3E1D-4E61-B371-F7BCC494A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DE41-22F4-4851-9B2E-F38F51DC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5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C6C42E-5C06-474F-892E-BB71BE0CA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19A1C-BC44-45B2-8D92-9EAEBAB4A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264E9-A33A-4475-A070-72295F8CC6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6B6AD-15B4-4F40-AD26-419BCAB69F19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5BAD7-A353-416B-BF9C-A9A9D6F6FB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6DA00-6561-48B8-AC32-F0951E5E9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9DE41-22F4-4851-9B2E-F38F51DC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5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988217-B8C1-4181-998F-5A22C63FF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433" y="154250"/>
            <a:ext cx="8362765" cy="640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78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AB1106-584D-41B3-AC88-F2AEE71E78BE}"/>
              </a:ext>
            </a:extLst>
          </p:cNvPr>
          <p:cNvSpPr txBox="1"/>
          <p:nvPr/>
        </p:nvSpPr>
        <p:spPr>
          <a:xfrm>
            <a:off x="431596" y="261848"/>
            <a:ext cx="5400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☞ </a:t>
            </a:r>
            <a:r>
              <a:rPr lang="en-US" sz="4000" b="1" dirty="0">
                <a:solidFill>
                  <a:srgbClr val="7030A0"/>
                </a:solidFill>
                <a:latin typeface="Tempus Sans ITC" panose="04020404030D07020202" pitchFamily="82" charset="0"/>
              </a:rPr>
              <a:t>WH-QUESTIONS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C2AE447C-F392-4097-A6A0-6FA13A2CC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776" y="1460802"/>
            <a:ext cx="10692448" cy="584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100" b="1" dirty="0" err="1">
                <a:solidFill>
                  <a:srgbClr val="FF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Wh</a:t>
            </a:r>
            <a:r>
              <a:rPr lang="en-US" sz="3100" b="1" dirty="0">
                <a:solidFill>
                  <a:srgbClr val="FF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-question word </a:t>
            </a:r>
            <a:r>
              <a:rPr lang="en-US" sz="3100" b="1" dirty="0">
                <a:effectLst/>
                <a:latin typeface="VNI-Bodon-Poster" pitchFamily="2" charset="0"/>
                <a:ea typeface="MS Mincho" panose="02020609040205080304" pitchFamily="49" charset="-128"/>
              </a:rPr>
              <a:t>+ </a:t>
            </a:r>
            <a:r>
              <a:rPr lang="en-US" sz="3100" b="1" i="1" dirty="0">
                <a:solidFill>
                  <a:srgbClr val="C0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am / is / are </a:t>
            </a:r>
            <a:r>
              <a:rPr lang="en-US" sz="3100" b="1" dirty="0">
                <a:effectLst/>
                <a:latin typeface="VNI-Bodon-Poster" pitchFamily="2" charset="0"/>
                <a:ea typeface="MS Mincho" panose="02020609040205080304" pitchFamily="49" charset="-128"/>
              </a:rPr>
              <a:t>+ S + </a:t>
            </a:r>
            <a:r>
              <a:rPr lang="en-US" sz="3200" b="1" dirty="0">
                <a:effectLst/>
                <a:latin typeface="VNI-Bodon-Poster" pitchFamily="2" charset="0"/>
                <a:ea typeface="MS Mincho" panose="02020609040205080304" pitchFamily="49" charset="-128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V</a:t>
            </a:r>
            <a:r>
              <a:rPr lang="en-US" sz="3200" b="1" baseline="-25000" dirty="0">
                <a:solidFill>
                  <a:srgbClr val="C0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ing</a:t>
            </a:r>
            <a:r>
              <a:rPr lang="en-US" sz="3200" b="1" dirty="0">
                <a:solidFill>
                  <a:srgbClr val="C0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 </a:t>
            </a:r>
            <a:r>
              <a:rPr lang="en-US" sz="3100" b="1" dirty="0">
                <a:effectLst/>
                <a:latin typeface="VNI-Bodon-Poster" pitchFamily="2" charset="0"/>
                <a:ea typeface="MS Mincho" panose="02020609040205080304" pitchFamily="49" charset="-128"/>
              </a:rPr>
              <a:t> + O?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260586-5B0A-46EB-AC4B-212AE4F8F58C}"/>
              </a:ext>
            </a:extLst>
          </p:cNvPr>
          <p:cNvSpPr txBox="1"/>
          <p:nvPr/>
        </p:nvSpPr>
        <p:spPr>
          <a:xfrm>
            <a:off x="619760" y="3698558"/>
            <a:ext cx="6096000" cy="1287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Ex: 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What </a:t>
            </a:r>
            <a:r>
              <a:rPr lang="en-US" sz="32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are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you </a:t>
            </a:r>
            <a:r>
              <a:rPr lang="en-US" sz="32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doing 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now?</a:t>
            </a:r>
            <a:endParaRPr lang="en-US" sz="32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en-US" sz="32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’m doing 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my homework.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B108EE-43D6-4D69-AB3E-CF311D8A7A56}"/>
              </a:ext>
            </a:extLst>
          </p:cNvPr>
          <p:cNvSpPr txBox="1"/>
          <p:nvPr/>
        </p:nvSpPr>
        <p:spPr>
          <a:xfrm>
            <a:off x="2976880" y="2693517"/>
            <a:ext cx="5994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31F20"/>
                </a:solidFill>
                <a:effectLst/>
                <a:latin typeface="VNI-Bodon-Poster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S + </a:t>
            </a:r>
            <a:r>
              <a:rPr lang="en-US" sz="3200" b="1" i="1" dirty="0">
                <a:solidFill>
                  <a:srgbClr val="C00000"/>
                </a:solidFill>
                <a:effectLst/>
                <a:latin typeface="VNI-Bodon-Poster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am / is / are</a:t>
            </a:r>
            <a:r>
              <a:rPr lang="en-US" sz="3200" b="1" i="1" dirty="0">
                <a:solidFill>
                  <a:srgbClr val="231F20"/>
                </a:solidFill>
                <a:latin typeface="VNI-Bodon-Poster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231F20"/>
                </a:solidFill>
                <a:latin typeface="VNI-Bodon-Poster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+</a:t>
            </a:r>
            <a:r>
              <a:rPr lang="en-US" sz="3200" b="1" i="1" dirty="0">
                <a:solidFill>
                  <a:srgbClr val="231F20"/>
                </a:solidFill>
                <a:latin typeface="VNI-Bodon-Poster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V</a:t>
            </a:r>
            <a:r>
              <a:rPr lang="en-US" sz="3200" b="1" baseline="-25000" dirty="0">
                <a:solidFill>
                  <a:srgbClr val="C0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ing</a:t>
            </a:r>
            <a:r>
              <a:rPr lang="en-US" sz="3200" b="1" i="1" dirty="0">
                <a:solidFill>
                  <a:srgbClr val="231F20"/>
                </a:solidFill>
                <a:latin typeface="VNI-Bodon-Poster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231F20"/>
                </a:solidFill>
                <a:latin typeface="VNI-Bodon-Poster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+ O</a:t>
            </a:r>
            <a:r>
              <a:rPr lang="en-US" sz="3200" b="1" dirty="0">
                <a:solidFill>
                  <a:srgbClr val="231F20"/>
                </a:solidFill>
                <a:effectLst/>
                <a:latin typeface="VNI-Bodon-Poster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346E0F-BAD7-4185-A866-8A0DAE9FD45A}"/>
              </a:ext>
            </a:extLst>
          </p:cNvPr>
          <p:cNvGrpSpPr/>
          <p:nvPr/>
        </p:nvGrpSpPr>
        <p:grpSpPr>
          <a:xfrm>
            <a:off x="619760" y="2631471"/>
            <a:ext cx="2357120" cy="584775"/>
            <a:chOff x="914400" y="2705090"/>
            <a:chExt cx="2357120" cy="584775"/>
          </a:xfrm>
        </p:grpSpPr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1D11951C-790D-46FA-A8EC-E31667B1F517}"/>
                </a:ext>
              </a:extLst>
            </p:cNvPr>
            <p:cNvSpPr/>
            <p:nvPr/>
          </p:nvSpPr>
          <p:spPr>
            <a:xfrm>
              <a:off x="914400" y="2812812"/>
              <a:ext cx="528320" cy="369332"/>
            </a:xfrm>
            <a:prstGeom prst="rightArrow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F466E3-EA6B-49E6-8E52-DE944D123970}"/>
                </a:ext>
              </a:extLst>
            </p:cNvPr>
            <p:cNvSpPr txBox="1"/>
            <p:nvPr/>
          </p:nvSpPr>
          <p:spPr>
            <a:xfrm>
              <a:off x="1442720" y="2705090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Answer: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383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6DAABF-CC39-444B-88E2-DD97FEEDB465}"/>
              </a:ext>
            </a:extLst>
          </p:cNvPr>
          <p:cNvSpPr txBox="1"/>
          <p:nvPr/>
        </p:nvSpPr>
        <p:spPr>
          <a:xfrm>
            <a:off x="1539240" y="720354"/>
            <a:ext cx="9387840" cy="1687565"/>
          </a:xfrm>
          <a:prstGeom prst="rect">
            <a:avLst/>
          </a:prstGeom>
          <a:noFill/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en-US" sz="6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orte" panose="03060902040502070203" pitchFamily="66" charset="0"/>
                <a:ea typeface="MS Mincho" panose="02020609040205080304" pitchFamily="49" charset="-128"/>
              </a:rPr>
              <a:t>Pair-work </a:t>
            </a:r>
            <a:endParaRPr lang="en-US" sz="6600" b="1" dirty="0">
              <a:ln w="381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Forte" panose="03060902040502070203" pitchFamily="66" charset="0"/>
            </a:endParaRPr>
          </a:p>
        </p:txBody>
      </p:sp>
      <p:pic>
        <p:nvPicPr>
          <p:cNvPr id="2052" name="Picture 4" descr="Pair Work Clipart – Clipartxtras throughout Student Partner Clipart »  Clipart Station">
            <a:extLst>
              <a:ext uri="{FF2B5EF4-FFF2-40B4-BE49-F238E27FC236}">
                <a16:creationId xmlns:a16="http://schemas.microsoft.com/office/drawing/2014/main" id="{66DF5B8B-1DDD-4041-8372-DC3AF171A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9"/>
          <a:stretch/>
        </p:blipFill>
        <p:spPr bwMode="auto">
          <a:xfrm>
            <a:off x="2118359" y="2651760"/>
            <a:ext cx="7595167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51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943F89-6807-4750-8A75-06AA21A1E366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Ask and answer questions with words from the columns and the verbs in the box. Use the present continuous.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E08F6E0-007B-46F8-984C-433233715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626864"/>
              </p:ext>
            </p:extLst>
          </p:nvPr>
        </p:nvGraphicFramePr>
        <p:xfrm>
          <a:off x="1341120" y="2600959"/>
          <a:ext cx="9103360" cy="2682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5392">
                  <a:extLst>
                    <a:ext uri="{9D8B030D-6E8A-4147-A177-3AD203B41FA5}">
                      <a16:colId xmlns:a16="http://schemas.microsoft.com/office/drawing/2014/main" val="3211271653"/>
                    </a:ext>
                  </a:extLst>
                </a:gridCol>
                <a:gridCol w="1558448">
                  <a:extLst>
                    <a:ext uri="{9D8B030D-6E8A-4147-A177-3AD203B41FA5}">
                      <a16:colId xmlns:a16="http://schemas.microsoft.com/office/drawing/2014/main" val="1600372443"/>
                    </a:ext>
                  </a:extLst>
                </a:gridCol>
                <a:gridCol w="2804160">
                  <a:extLst>
                    <a:ext uri="{9D8B030D-6E8A-4147-A177-3AD203B41FA5}">
                      <a16:colId xmlns:a16="http://schemas.microsoft.com/office/drawing/2014/main" val="3071640643"/>
                    </a:ext>
                  </a:extLst>
                </a:gridCol>
                <a:gridCol w="2245360">
                  <a:extLst>
                    <a:ext uri="{9D8B030D-6E8A-4147-A177-3AD203B41FA5}">
                      <a16:colId xmlns:a16="http://schemas.microsoft.com/office/drawing/2014/main" val="455462613"/>
                    </a:ext>
                  </a:extLst>
                </a:gridCol>
              </a:tblGrid>
              <a:tr h="2682241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  <a:t>What</a:t>
                      </a:r>
                      <a:b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</a:br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  <a:t>Where</a:t>
                      </a:r>
                      <a:b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</a:br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  <a:t>Why</a:t>
                      </a:r>
                      <a:b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</a:br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  <a:t>Who</a:t>
                      </a:r>
                      <a:endParaRPr lang="en-US" sz="3200" b="1" dirty="0">
                        <a:latin typeface="VNI-Bodon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3300">
                            <a:tint val="66000"/>
                            <a:satMod val="160000"/>
                          </a:srgbClr>
                        </a:gs>
                        <a:gs pos="50000">
                          <a:srgbClr val="FF3300">
                            <a:tint val="44500"/>
                            <a:satMod val="160000"/>
                          </a:srgbClr>
                        </a:gs>
                        <a:gs pos="100000">
                          <a:srgbClr val="FF33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  <a:t>is</a:t>
                      </a:r>
                      <a:b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</a:br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  <a:t>are</a:t>
                      </a:r>
                      <a:endParaRPr lang="en-US" sz="3200" b="1" dirty="0">
                        <a:latin typeface="VNI-Bodon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  <a:t>the teacher</a:t>
                      </a:r>
                      <a:b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</a:br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  <a:t>your friend</a:t>
                      </a:r>
                    </a:p>
                    <a:p>
                      <a:pPr algn="l"/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  <a:t>you</a:t>
                      </a:r>
                      <a:b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</a:br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  <a:t>your parents </a:t>
                      </a:r>
                      <a:endParaRPr lang="en-US" sz="3200" b="1" dirty="0">
                        <a:latin typeface="VNI-Bodon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…..?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84671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0EAEDD2-A84A-4892-B1B0-8E6DB4937E33}"/>
              </a:ext>
            </a:extLst>
          </p:cNvPr>
          <p:cNvSpPr txBox="1"/>
          <p:nvPr/>
        </p:nvSpPr>
        <p:spPr>
          <a:xfrm>
            <a:off x="1483360" y="1574800"/>
            <a:ext cx="9367520" cy="615553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CC0099"/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do   work    study    sit    wear    look at </a:t>
            </a:r>
          </a:p>
        </p:txBody>
      </p:sp>
    </p:spTree>
    <p:extLst>
      <p:ext uri="{BB962C8B-B14F-4D97-AF65-F5344CB8AC3E}">
        <p14:creationId xmlns:p14="http://schemas.microsoft.com/office/powerpoint/2010/main" val="3158339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wo People Talking Cliparts, Stock Vector and Royalty Free Two People  Talking Illustrations">
            <a:extLst>
              <a:ext uri="{FF2B5EF4-FFF2-40B4-BE49-F238E27FC236}">
                <a16:creationId xmlns:a16="http://schemas.microsoft.com/office/drawing/2014/main" id="{14DF83D8-286F-435D-A35D-688125AF5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154" y="1927544"/>
            <a:ext cx="4769485" cy="476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8FE56714-4ECE-498F-826B-C7DF5BF2E957}"/>
              </a:ext>
            </a:extLst>
          </p:cNvPr>
          <p:cNvSpPr/>
          <p:nvPr/>
        </p:nvSpPr>
        <p:spPr>
          <a:xfrm>
            <a:off x="7640322" y="975360"/>
            <a:ext cx="4053206" cy="1570354"/>
          </a:xfrm>
          <a:prstGeom prst="wedgeEllipseCallout">
            <a:avLst>
              <a:gd name="adj1" fmla="val -46804"/>
              <a:gd name="adj2" fmla="val 55035"/>
            </a:avLst>
          </a:prstGeom>
          <a:solidFill>
            <a:schemeClr val="bg1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I’m </a:t>
            </a:r>
            <a:r>
              <a:rPr lang="en-US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going</a:t>
            </a:r>
            <a:r>
              <a:rPr lang="en-US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to the supermarket.   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6317BEF5-64EA-41EF-96B0-6581871768B6}"/>
              </a:ext>
            </a:extLst>
          </p:cNvPr>
          <p:cNvSpPr/>
          <p:nvPr/>
        </p:nvSpPr>
        <p:spPr>
          <a:xfrm>
            <a:off x="365759" y="738029"/>
            <a:ext cx="4185920" cy="1539874"/>
          </a:xfrm>
          <a:prstGeom prst="wedgeEllipseCallout">
            <a:avLst>
              <a:gd name="adj1" fmla="val 42031"/>
              <a:gd name="adj2" fmla="val 73797"/>
            </a:avLst>
          </a:prstGeom>
          <a:solidFill>
            <a:schemeClr val="bg1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Sitka Small" panose="02000505000000020004" pitchFamily="2" charset="0"/>
              </a:rPr>
              <a:t>Where are you going? </a:t>
            </a:r>
          </a:p>
        </p:txBody>
      </p:sp>
    </p:spTree>
    <p:extLst>
      <p:ext uri="{BB962C8B-B14F-4D97-AF65-F5344CB8AC3E}">
        <p14:creationId xmlns:p14="http://schemas.microsoft.com/office/powerpoint/2010/main" val="257456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3BF17A-50ED-4B03-9D6B-82FA413AC7E5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Complete the table with sentences 3 – 6. Which time expressions do we use with a) the present simple, and b) the present continuous?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6C4517-911E-48BE-AB69-7B1BB2BAB6E0}"/>
              </a:ext>
            </a:extLst>
          </p:cNvPr>
          <p:cNvSpPr txBox="1"/>
          <p:nvPr/>
        </p:nvSpPr>
        <p:spPr>
          <a:xfrm>
            <a:off x="563880" y="1365498"/>
            <a:ext cx="9921240" cy="4165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1) We sometimes do projects.</a:t>
            </a:r>
            <a:br>
              <a:rPr lang="en-US" sz="30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en-US" sz="3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2) We’re doing a project today.</a:t>
            </a:r>
            <a:br>
              <a:rPr lang="en-US" sz="30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en-US" sz="3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3) I usually check new words.</a:t>
            </a:r>
            <a:br>
              <a:rPr lang="en-US" sz="30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en-US" sz="3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4) I’m checking a new word at the moment.</a:t>
            </a:r>
            <a:br>
              <a:rPr lang="en-US" sz="30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en-US" sz="3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5) They always wear uniforms.</a:t>
            </a:r>
            <a:br>
              <a:rPr lang="en-US" sz="30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en-US" sz="3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6) They’re wearing their uniforms now. </a:t>
            </a:r>
          </a:p>
        </p:txBody>
      </p:sp>
    </p:spTree>
    <p:extLst>
      <p:ext uri="{BB962C8B-B14F-4D97-AF65-F5344CB8AC3E}">
        <p14:creationId xmlns:p14="http://schemas.microsoft.com/office/powerpoint/2010/main" val="1224637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74D238D-85A4-4B66-95D9-5FD2064F5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416426"/>
              </p:ext>
            </p:extLst>
          </p:nvPr>
        </p:nvGraphicFramePr>
        <p:xfrm>
          <a:off x="680720" y="1030393"/>
          <a:ext cx="11064240" cy="4797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2120">
                  <a:extLst>
                    <a:ext uri="{9D8B030D-6E8A-4147-A177-3AD203B41FA5}">
                      <a16:colId xmlns:a16="http://schemas.microsoft.com/office/drawing/2014/main" val="1833841878"/>
                    </a:ext>
                  </a:extLst>
                </a:gridCol>
                <a:gridCol w="5532120">
                  <a:extLst>
                    <a:ext uri="{9D8B030D-6E8A-4147-A177-3AD203B41FA5}">
                      <a16:colId xmlns:a16="http://schemas.microsoft.com/office/drawing/2014/main" val="2712767978"/>
                    </a:ext>
                  </a:extLst>
                </a:gridCol>
              </a:tblGrid>
              <a:tr h="113243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.VnVogue" panose="020B7200000000000000" pitchFamily="34" charset="0"/>
                        </a:rPr>
                        <a:t>Present simple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.VnVogue" panose="020B7200000000000000" pitchFamily="34" charset="0"/>
                        </a:rPr>
                        <a:t>Present continuous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796267"/>
                  </a:ext>
                </a:extLst>
              </a:tr>
              <a:tr h="3664784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15851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00348B4-4637-4082-ABFF-24C50508864D}"/>
              </a:ext>
            </a:extLst>
          </p:cNvPr>
          <p:cNvSpPr txBox="1"/>
          <p:nvPr/>
        </p:nvSpPr>
        <p:spPr>
          <a:xfrm>
            <a:off x="477520" y="3175819"/>
            <a:ext cx="54152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I usually check new words.</a:t>
            </a:r>
            <a:endParaRPr lang="en-US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303F0-8445-4478-B803-378A596797C5}"/>
              </a:ext>
            </a:extLst>
          </p:cNvPr>
          <p:cNvSpPr txBox="1"/>
          <p:nvPr/>
        </p:nvSpPr>
        <p:spPr>
          <a:xfrm>
            <a:off x="548638" y="4081634"/>
            <a:ext cx="549656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They always wear uniforms.</a:t>
            </a:r>
            <a:endParaRPr lang="en-US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5298A1-461B-4BAF-970C-5826D3CFB694}"/>
              </a:ext>
            </a:extLst>
          </p:cNvPr>
          <p:cNvSpPr txBox="1"/>
          <p:nvPr/>
        </p:nvSpPr>
        <p:spPr>
          <a:xfrm>
            <a:off x="6248402" y="2895041"/>
            <a:ext cx="52628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I’m checking a new word 	at the moment.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FE095C-E672-44D7-8BFE-8556894C24C5}"/>
              </a:ext>
            </a:extLst>
          </p:cNvPr>
          <p:cNvSpPr txBox="1"/>
          <p:nvPr/>
        </p:nvSpPr>
        <p:spPr>
          <a:xfrm>
            <a:off x="680720" y="2239227"/>
            <a:ext cx="61366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We sometimes do projects.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9D59AD-FDA4-4AFA-98FF-74C538E4D312}"/>
              </a:ext>
            </a:extLst>
          </p:cNvPr>
          <p:cNvSpPr txBox="1"/>
          <p:nvPr/>
        </p:nvSpPr>
        <p:spPr>
          <a:xfrm>
            <a:off x="6212840" y="2254706"/>
            <a:ext cx="6294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We’re doing a project today.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CC107C-1883-4B8D-8234-CA44AA100377}"/>
              </a:ext>
            </a:extLst>
          </p:cNvPr>
          <p:cNvSpPr txBox="1"/>
          <p:nvPr/>
        </p:nvSpPr>
        <p:spPr>
          <a:xfrm>
            <a:off x="6248402" y="4081635"/>
            <a:ext cx="55981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They’re wearing their 	uniforms now.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714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FEDA993-3BA0-4C25-8253-1794D2CC4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058354"/>
              </p:ext>
            </p:extLst>
          </p:nvPr>
        </p:nvGraphicFramePr>
        <p:xfrm>
          <a:off x="360455" y="1384703"/>
          <a:ext cx="11471089" cy="322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966">
                  <a:extLst>
                    <a:ext uri="{9D8B030D-6E8A-4147-A177-3AD203B41FA5}">
                      <a16:colId xmlns:a16="http://schemas.microsoft.com/office/drawing/2014/main" val="2551957714"/>
                    </a:ext>
                  </a:extLst>
                </a:gridCol>
                <a:gridCol w="4641274">
                  <a:extLst>
                    <a:ext uri="{9D8B030D-6E8A-4147-A177-3AD203B41FA5}">
                      <a16:colId xmlns:a16="http://schemas.microsoft.com/office/drawing/2014/main" val="3667941736"/>
                    </a:ext>
                  </a:extLst>
                </a:gridCol>
                <a:gridCol w="4116849">
                  <a:extLst>
                    <a:ext uri="{9D8B030D-6E8A-4147-A177-3AD203B41FA5}">
                      <a16:colId xmlns:a16="http://schemas.microsoft.com/office/drawing/2014/main" val="3938194483"/>
                    </a:ext>
                  </a:extLst>
                </a:gridCol>
              </a:tblGrid>
              <a:tr h="5342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  <a:latin typeface=".VnVogue" panose="020B7200000000000000" pitchFamily="34" charset="0"/>
                        </a:rPr>
                        <a:t>Present simple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  <a:latin typeface=".VnVogue" panose="020B7200000000000000" pitchFamily="34" charset="0"/>
                        </a:rPr>
                        <a:t>Present continuous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132448"/>
                  </a:ext>
                </a:extLst>
              </a:tr>
              <a:tr h="1088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>
                          <a:solidFill>
                            <a:srgbClr val="C00000"/>
                          </a:solidFill>
                          <a:latin typeface=".VnVogue" panose="020B7200000000000000" pitchFamily="34" charset="0"/>
                        </a:rPr>
                        <a:t>USE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474289"/>
                  </a:ext>
                </a:extLst>
              </a:tr>
              <a:tr h="15535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>
                          <a:solidFill>
                            <a:srgbClr val="C00000"/>
                          </a:solidFill>
                          <a:latin typeface=".VnVogue" panose="020B7200000000000000" pitchFamily="34" charset="0"/>
                        </a:rPr>
                        <a:t>TIME EXPRESSIONS</a:t>
                      </a:r>
                    </a:p>
                    <a:p>
                      <a:pPr algn="ctr"/>
                      <a:endParaRPr lang="en-US" sz="3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532276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04595F3-C5DF-470B-AB93-5E116C1C7C1A}"/>
              </a:ext>
            </a:extLst>
          </p:cNvPr>
          <p:cNvSpPr txBox="1"/>
          <p:nvPr/>
        </p:nvSpPr>
        <p:spPr>
          <a:xfrm>
            <a:off x="2865120" y="2041298"/>
            <a:ext cx="47650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kern="12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Routines or repeated actions</a:t>
            </a:r>
            <a:r>
              <a:rPr lang="en-US" sz="2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5A5403-363D-46E9-B17B-693FDE53B27C}"/>
              </a:ext>
            </a:extLst>
          </p:cNvPr>
          <p:cNvSpPr txBox="1"/>
          <p:nvPr/>
        </p:nvSpPr>
        <p:spPr>
          <a:xfrm>
            <a:off x="7975600" y="2041297"/>
            <a:ext cx="3759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kern="12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Actions happening now</a:t>
            </a:r>
            <a:r>
              <a:rPr lang="en-US" sz="2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1D6D5B-E0C9-4810-A575-1432A0C6C523}"/>
              </a:ext>
            </a:extLst>
          </p:cNvPr>
          <p:cNvSpPr txBox="1"/>
          <p:nvPr/>
        </p:nvSpPr>
        <p:spPr>
          <a:xfrm>
            <a:off x="3429000" y="3108258"/>
            <a:ext cx="38760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kern="12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sometimes, usually, always (often, never, every day)</a:t>
            </a:r>
            <a:endParaRPr lang="en-US" sz="2800" b="1" kern="120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46DE7F-16D5-47D5-BCF3-BF489078273E}"/>
              </a:ext>
            </a:extLst>
          </p:cNvPr>
          <p:cNvSpPr txBox="1"/>
          <p:nvPr/>
        </p:nvSpPr>
        <p:spPr>
          <a:xfrm>
            <a:off x="8138160" y="3170099"/>
            <a:ext cx="35966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kern="12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today, at the moment, now (right now)</a:t>
            </a:r>
            <a:endParaRPr lang="en-US" sz="2800" b="1" kern="120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27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7F665-55A7-4EF6-A756-1C34E66FC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32" y="2046531"/>
            <a:ext cx="3538868" cy="23629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D5D5FA-A76A-4B67-9FE9-4A31D53BF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507" y="2046530"/>
            <a:ext cx="3472926" cy="23629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0C06E8-2E1A-4A3B-B841-08EAAD826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699" y="2068512"/>
            <a:ext cx="3472926" cy="23409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E068E5-CEA6-450F-B7DD-1D6786F732CD}"/>
              </a:ext>
            </a:extLst>
          </p:cNvPr>
          <p:cNvSpPr txBox="1"/>
          <p:nvPr/>
        </p:nvSpPr>
        <p:spPr>
          <a:xfrm>
            <a:off x="3407410" y="1005840"/>
            <a:ext cx="599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Lucida Handwriting" panose="03010101010101010101" pitchFamily="66" charset="0"/>
              </a:rPr>
              <a:t>WHO ARE THEY?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748321-856D-46E4-AAD7-162FF3BAD780}"/>
              </a:ext>
            </a:extLst>
          </p:cNvPr>
          <p:cNvSpPr txBox="1"/>
          <p:nvPr/>
        </p:nvSpPr>
        <p:spPr>
          <a:xfrm>
            <a:off x="877570" y="4500096"/>
            <a:ext cx="2529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CC0099"/>
                </a:solidFill>
                <a:latin typeface="VNI-Bodon" pitchFamily="2" charset="0"/>
              </a:rPr>
              <a:t>Charlotte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29D1D9-39B2-4D32-900A-E15AC65986F0}"/>
              </a:ext>
            </a:extLst>
          </p:cNvPr>
          <p:cNvSpPr txBox="1"/>
          <p:nvPr/>
        </p:nvSpPr>
        <p:spPr>
          <a:xfrm>
            <a:off x="8924290" y="4441060"/>
            <a:ext cx="2529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CC0099"/>
                </a:solidFill>
                <a:latin typeface="VNI-Bodon" pitchFamily="2" charset="0"/>
              </a:rPr>
              <a:t>Melanie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6BCD8B-A505-4529-8148-BC3A01B178B6}"/>
              </a:ext>
            </a:extLst>
          </p:cNvPr>
          <p:cNvSpPr txBox="1"/>
          <p:nvPr/>
        </p:nvSpPr>
        <p:spPr>
          <a:xfrm>
            <a:off x="5534610" y="4524325"/>
            <a:ext cx="1435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CC0099"/>
                </a:solidFill>
                <a:latin typeface="VNI-Bodon" pitchFamily="2" charset="0"/>
              </a:rPr>
              <a:t>Pat  </a:t>
            </a:r>
          </a:p>
        </p:txBody>
      </p:sp>
    </p:spTree>
    <p:extLst>
      <p:ext uri="{BB962C8B-B14F-4D97-AF65-F5344CB8AC3E}">
        <p14:creationId xmlns:p14="http://schemas.microsoft.com/office/powerpoint/2010/main" val="361780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CECD36-5D0E-42D3-B334-7EC186EA9C31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Look at the photos and complete the sentences. Use the present simple or the present continuous. 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AF4F73-229E-4F6E-9B5C-B1A792512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4" y="1835080"/>
            <a:ext cx="3840337" cy="2990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1DFAF5-3693-474D-8E48-C947F85C5DED}"/>
              </a:ext>
            </a:extLst>
          </p:cNvPr>
          <p:cNvSpPr txBox="1"/>
          <p:nvPr/>
        </p:nvSpPr>
        <p:spPr>
          <a:xfrm>
            <a:off x="4979034" y="1835080"/>
            <a:ext cx="6714492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dirty="0">
                <a:latin typeface="VNI-Bodon" pitchFamily="2" charset="0"/>
              </a:rPr>
              <a:t>Charlotte is a music student. She (1) ____________ </a:t>
            </a:r>
            <a:r>
              <a:rPr lang="en-US" sz="3400" i="1" dirty="0">
                <a:latin typeface="VNI-Bodon" pitchFamily="2" charset="0"/>
              </a:rPr>
              <a:t>(</a:t>
            </a:r>
            <a:r>
              <a:rPr lang="en-US" sz="3400" i="1" dirty="0" err="1">
                <a:latin typeface="VNI-Bodon" pitchFamily="2" charset="0"/>
              </a:rPr>
              <a:t>practise</a:t>
            </a:r>
            <a:r>
              <a:rPr lang="en-US" sz="3400" i="1" dirty="0">
                <a:latin typeface="VNI-Bodon" pitchFamily="2" charset="0"/>
              </a:rPr>
              <a:t>) </a:t>
            </a:r>
            <a:r>
              <a:rPr lang="en-US" sz="3400" dirty="0">
                <a:latin typeface="VNI-Bodon" pitchFamily="2" charset="0"/>
              </a:rPr>
              <a:t>every day, but at the moment she (2) ______________ </a:t>
            </a:r>
            <a:r>
              <a:rPr lang="en-US" sz="3400" i="1" dirty="0">
                <a:latin typeface="VNI-Bodon" pitchFamily="2" charset="0"/>
              </a:rPr>
              <a:t>(relax). </a:t>
            </a:r>
            <a:br>
              <a:rPr lang="en-US" sz="3400" dirty="0">
                <a:latin typeface="VNI-Bodon" pitchFamily="2" charset="0"/>
              </a:rPr>
            </a:br>
            <a:endParaRPr lang="en-US" sz="3400" dirty="0">
              <a:latin typeface="VNI-Bodo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105D28-4100-4972-9D57-B72E331D5892}"/>
              </a:ext>
            </a:extLst>
          </p:cNvPr>
          <p:cNvSpPr txBox="1"/>
          <p:nvPr/>
        </p:nvSpPr>
        <p:spPr>
          <a:xfrm>
            <a:off x="5831840" y="2335994"/>
            <a:ext cx="26111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400" b="1" i="1" dirty="0" err="1">
                <a:solidFill>
                  <a:srgbClr val="C00000"/>
                </a:solidFill>
                <a:effectLst/>
                <a:latin typeface="Bodoni MT" panose="02070603080606020203" pitchFamily="18" charset="0"/>
                <a:ea typeface="MS Mincho" panose="02020609040205080304" pitchFamily="49" charset="-128"/>
              </a:rPr>
              <a:t>practises</a:t>
            </a:r>
            <a:endParaRPr lang="en-US" sz="3400" b="1" i="1" dirty="0">
              <a:solidFill>
                <a:srgbClr val="C00000"/>
              </a:solidFill>
              <a:effectLst/>
              <a:latin typeface="Bodoni MT" panose="02070603080606020203" pitchFamily="18" charset="0"/>
              <a:ea typeface="MS Mincho" panose="02020609040205080304" pitchFamily="49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55304D-9442-4FBD-8CD0-AF0C206AFE2E}"/>
              </a:ext>
            </a:extLst>
          </p:cNvPr>
          <p:cNvSpPr txBox="1"/>
          <p:nvPr/>
        </p:nvSpPr>
        <p:spPr>
          <a:xfrm>
            <a:off x="5436234" y="3371180"/>
            <a:ext cx="26111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400" b="1" i="1" dirty="0">
                <a:solidFill>
                  <a:srgbClr val="C00000"/>
                </a:solidFill>
                <a:latin typeface="Bodoni MT" panose="02070603080606020203" pitchFamily="18" charset="0"/>
                <a:ea typeface="MS Mincho" panose="02020609040205080304" pitchFamily="49" charset="-128"/>
              </a:rPr>
              <a:t>i</a:t>
            </a:r>
            <a:r>
              <a:rPr lang="en-US" sz="3400" b="1" i="1" dirty="0">
                <a:solidFill>
                  <a:srgbClr val="C00000"/>
                </a:solidFill>
                <a:effectLst/>
                <a:latin typeface="Bodoni MT" panose="02070603080606020203" pitchFamily="18" charset="0"/>
                <a:ea typeface="MS Mincho" panose="02020609040205080304" pitchFamily="49" charset="-128"/>
              </a:rPr>
              <a:t>s relaxing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9110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465D1A-B1AE-4325-8AB7-3DC4C6F88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85" y="1096645"/>
            <a:ext cx="3941578" cy="3261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EC6DF1-45FC-4B2F-BA7D-62256245D0E2}"/>
              </a:ext>
            </a:extLst>
          </p:cNvPr>
          <p:cNvSpPr txBox="1"/>
          <p:nvPr/>
        </p:nvSpPr>
        <p:spPr>
          <a:xfrm>
            <a:off x="5019040" y="1266765"/>
            <a:ext cx="680720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dirty="0">
                <a:latin typeface="VNI-Bodon" pitchFamily="2" charset="0"/>
              </a:rPr>
              <a:t>Pat is a footballer. He (3) _______ </a:t>
            </a:r>
            <a:r>
              <a:rPr lang="en-US" sz="3400" i="1" dirty="0">
                <a:latin typeface="VNI-Bodon" pitchFamily="2" charset="0"/>
              </a:rPr>
              <a:t>(play) </a:t>
            </a:r>
            <a:r>
              <a:rPr lang="en-US" sz="3400" dirty="0">
                <a:latin typeface="VNI-Bodon" pitchFamily="2" charset="0"/>
              </a:rPr>
              <a:t>football five days a week, but today he (4) ____________ </a:t>
            </a:r>
            <a:r>
              <a:rPr lang="en-US" sz="3400" i="1" dirty="0">
                <a:latin typeface="VNI-Bodon" pitchFamily="2" charset="0"/>
              </a:rPr>
              <a:t>(play) </a:t>
            </a:r>
            <a:r>
              <a:rPr lang="en-US" sz="3400" dirty="0">
                <a:latin typeface="VNI-Bodon" pitchFamily="2" charset="0"/>
              </a:rPr>
              <a:t>basketball.  </a:t>
            </a:r>
            <a:br>
              <a:rPr lang="en-US" sz="3400" dirty="0">
                <a:latin typeface="VNI-Bodon" pitchFamily="2" charset="0"/>
              </a:rPr>
            </a:br>
            <a:endParaRPr lang="en-US" sz="3400" dirty="0">
              <a:latin typeface="VNI-Bodo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156DE8-AC7C-4CD7-AE7D-3F5346116813}"/>
              </a:ext>
            </a:extLst>
          </p:cNvPr>
          <p:cNvSpPr txBox="1"/>
          <p:nvPr/>
        </p:nvSpPr>
        <p:spPr>
          <a:xfrm>
            <a:off x="10071735" y="1266765"/>
            <a:ext cx="145288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400" b="1" i="1" dirty="0">
                <a:solidFill>
                  <a:srgbClr val="C00000"/>
                </a:solidFill>
                <a:effectLst/>
                <a:latin typeface="Bodoni MT" panose="02070603080606020203" pitchFamily="18" charset="0"/>
                <a:ea typeface="MS Mincho" panose="02020609040205080304" pitchFamily="49" charset="-128"/>
              </a:rPr>
              <a:t>plays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FC2763-5678-4077-9CA6-B99332687F4F}"/>
              </a:ext>
            </a:extLst>
          </p:cNvPr>
          <p:cNvSpPr txBox="1"/>
          <p:nvPr/>
        </p:nvSpPr>
        <p:spPr>
          <a:xfrm>
            <a:off x="8270240" y="2235487"/>
            <a:ext cx="26111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400" b="1" i="1" dirty="0">
                <a:solidFill>
                  <a:srgbClr val="C00000"/>
                </a:solidFill>
                <a:latin typeface="Bodoni MT" panose="02070603080606020203" pitchFamily="18" charset="0"/>
                <a:ea typeface="MS Mincho" panose="02020609040205080304" pitchFamily="49" charset="-128"/>
              </a:rPr>
              <a:t>i</a:t>
            </a:r>
            <a:r>
              <a:rPr lang="en-US" sz="3400" b="1" i="1" dirty="0">
                <a:solidFill>
                  <a:srgbClr val="C00000"/>
                </a:solidFill>
                <a:effectLst/>
                <a:latin typeface="Bodoni MT" panose="02070603080606020203" pitchFamily="18" charset="0"/>
                <a:ea typeface="MS Mincho" panose="02020609040205080304" pitchFamily="49" charset="-128"/>
              </a:rPr>
              <a:t>s playing</a:t>
            </a:r>
          </a:p>
        </p:txBody>
      </p:sp>
    </p:spTree>
    <p:extLst>
      <p:ext uri="{BB962C8B-B14F-4D97-AF65-F5344CB8AC3E}">
        <p14:creationId xmlns:p14="http://schemas.microsoft.com/office/powerpoint/2010/main" val="100500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09D069C-94C7-416C-986F-806BA6CD76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44"/>
            <a:ext cx="12192000" cy="679585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4704B1-8D8C-4E26-993E-6294CB6545B9}"/>
              </a:ext>
            </a:extLst>
          </p:cNvPr>
          <p:cNvSpPr txBox="1"/>
          <p:nvPr/>
        </p:nvSpPr>
        <p:spPr>
          <a:xfrm>
            <a:off x="752382" y="2705126"/>
            <a:ext cx="10687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 err="1">
                <a:ln w="2857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Lucida Handwriting" panose="03010101010101010101" pitchFamily="66" charset="0"/>
              </a:rPr>
              <a:t>Noughts</a:t>
            </a:r>
            <a:r>
              <a:rPr lang="en-US" sz="7000" b="1" dirty="0">
                <a:ln w="2857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Lucida Handwriting" panose="03010101010101010101" pitchFamily="66" charset="0"/>
              </a:rPr>
              <a:t> and crosses</a:t>
            </a:r>
          </a:p>
        </p:txBody>
      </p:sp>
    </p:spTree>
    <p:extLst>
      <p:ext uri="{BB962C8B-B14F-4D97-AF65-F5344CB8AC3E}">
        <p14:creationId xmlns:p14="http://schemas.microsoft.com/office/powerpoint/2010/main" val="2237442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D3099F-89B6-46D9-A096-0F658C551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09" y="1105693"/>
            <a:ext cx="4886261" cy="3293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E22596-25F0-4070-84A8-23E473330766}"/>
              </a:ext>
            </a:extLst>
          </p:cNvPr>
          <p:cNvSpPr txBox="1"/>
          <p:nvPr/>
        </p:nvSpPr>
        <p:spPr>
          <a:xfrm>
            <a:off x="5533845" y="1243786"/>
            <a:ext cx="622254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dirty="0">
                <a:latin typeface="VNI-Bodon" pitchFamily="2" charset="0"/>
              </a:rPr>
              <a:t>Melanie (5) ____________ </a:t>
            </a:r>
            <a:r>
              <a:rPr lang="en-US" sz="3400" i="1" dirty="0">
                <a:latin typeface="VNI-Bodon" pitchFamily="2" charset="0"/>
              </a:rPr>
              <a:t>(chat) </a:t>
            </a:r>
            <a:r>
              <a:rPr lang="en-US" sz="3400" dirty="0">
                <a:latin typeface="VNI-Bodon" pitchFamily="2" charset="0"/>
              </a:rPr>
              <a:t>in Spanish with a tourist now, but she usually (6) _______</a:t>
            </a:r>
            <a:br>
              <a:rPr lang="en-US" sz="3400" dirty="0">
                <a:latin typeface="VNI-Bodon" pitchFamily="2" charset="0"/>
              </a:rPr>
            </a:br>
            <a:r>
              <a:rPr lang="en-US" sz="3400" i="1" dirty="0">
                <a:latin typeface="VNI-Bodon" pitchFamily="2" charset="0"/>
              </a:rPr>
              <a:t>(speak) </a:t>
            </a:r>
            <a:r>
              <a:rPr lang="en-US" sz="3400" dirty="0">
                <a:latin typeface="VNI-Bodon" pitchFamily="2" charset="0"/>
              </a:rPr>
              <a:t>English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CC6673-E1E1-48E7-8E1B-B8162A1EC537}"/>
              </a:ext>
            </a:extLst>
          </p:cNvPr>
          <p:cNvSpPr txBox="1"/>
          <p:nvPr/>
        </p:nvSpPr>
        <p:spPr>
          <a:xfrm>
            <a:off x="7877175" y="1230390"/>
            <a:ext cx="292290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400" b="1" i="1" dirty="0">
                <a:solidFill>
                  <a:srgbClr val="C00000"/>
                </a:solidFill>
                <a:effectLst/>
                <a:latin typeface="Bodoni MT" panose="02070603080606020203" pitchFamily="18" charset="0"/>
                <a:ea typeface="MS Mincho" panose="02020609040205080304" pitchFamily="49" charset="-128"/>
              </a:rPr>
              <a:t>is chatting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E7C71C-E906-487A-BC05-54067A054790}"/>
              </a:ext>
            </a:extLst>
          </p:cNvPr>
          <p:cNvSpPr txBox="1"/>
          <p:nvPr/>
        </p:nvSpPr>
        <p:spPr>
          <a:xfrm>
            <a:off x="10113127" y="2241976"/>
            <a:ext cx="166485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400" b="1" i="1" dirty="0">
                <a:solidFill>
                  <a:srgbClr val="C00000"/>
                </a:solidFill>
                <a:latin typeface="Bodoni MT" panose="02070603080606020203" pitchFamily="18" charset="0"/>
                <a:ea typeface="MS Mincho" panose="02020609040205080304" pitchFamily="49" charset="-128"/>
              </a:rPr>
              <a:t>speaks</a:t>
            </a:r>
            <a:endParaRPr lang="en-US" sz="3400" b="1" i="1" dirty="0">
              <a:solidFill>
                <a:srgbClr val="C00000"/>
              </a:solidFill>
              <a:effectLst/>
              <a:latin typeface="Bodoni MT" panose="02070603080606020203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526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remium Vector | Lottery winner. women and man stand with winner banner,  1000000. happy people. win million. cartoon character . illustration on  white background">
            <a:extLst>
              <a:ext uri="{FF2B5EF4-FFF2-40B4-BE49-F238E27FC236}">
                <a16:creationId xmlns:a16="http://schemas.microsoft.com/office/drawing/2014/main" id="{B68A3777-C048-43F6-9FC2-F3DA4D2A0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714" y="1628587"/>
            <a:ext cx="6283325" cy="522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63C0A7-B3EF-4A66-ADD3-67519F4BB87D}"/>
              </a:ext>
            </a:extLst>
          </p:cNvPr>
          <p:cNvSpPr txBox="1"/>
          <p:nvPr/>
        </p:nvSpPr>
        <p:spPr>
          <a:xfrm>
            <a:off x="1534160" y="602006"/>
            <a:ext cx="9652000" cy="1323439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8000" b="1" dirty="0">
                <a:ln w="2857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Lucida Handwriting" panose="03010101010101010101" pitchFamily="66" charset="0"/>
              </a:rPr>
              <a:t>Lottery Winner!</a:t>
            </a:r>
          </a:p>
        </p:txBody>
      </p:sp>
    </p:spTree>
    <p:extLst>
      <p:ext uri="{BB962C8B-B14F-4D97-AF65-F5344CB8AC3E}">
        <p14:creationId xmlns:p14="http://schemas.microsoft.com/office/powerpoint/2010/main" val="2616219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013E58-FC2B-4035-9170-91E906568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852"/>
            <a:ext cx="12189722" cy="68746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BD53D0-7E00-4D54-AF85-F47FF7E9E144}"/>
              </a:ext>
            </a:extLst>
          </p:cNvPr>
          <p:cNvSpPr txBox="1"/>
          <p:nvPr/>
        </p:nvSpPr>
        <p:spPr>
          <a:xfrm>
            <a:off x="680720" y="2205335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ea typeface="MS Mincho" panose="02020609040205080304" pitchFamily="49" charset="-128"/>
              </a:rPr>
              <a:t>Imagine that one of you is a lottery winner. Ask and answer questions about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ea typeface="MS Mincho" panose="02020609040205080304" pitchFamily="49" charset="-128"/>
              </a:rPr>
              <a:t>now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ea typeface="MS Mincho" panose="02020609040205080304" pitchFamily="49" charset="-128"/>
              </a:rPr>
              <a:t>and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ea typeface="MS Mincho" panose="02020609040205080304" pitchFamily="49" charset="-128"/>
              </a:rPr>
              <a:t>usually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ea typeface="MS Mincho" panose="02020609040205080304" pitchFamily="49" charset="-128"/>
              </a:rPr>
              <a:t>. Use the present simple and the present continuous forms of the verbs in the box.</a:t>
            </a:r>
            <a:endParaRPr lang="en-US" sz="32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89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7C60DDE-1A80-410B-B955-794DEBA4B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501B5E29-162D-4A2B-9841-546F64BA7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8388" y="2153381"/>
            <a:ext cx="9779520" cy="163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>
              <a:spcBef>
                <a:spcPts val="600"/>
              </a:spcBef>
              <a:spcAft>
                <a:spcPts val="600"/>
              </a:spcAft>
              <a:tabLst>
                <a:tab pos="581025" algn="l"/>
              </a:tabLst>
            </a:pPr>
            <a:r>
              <a:rPr lang="en-US" altLang="en-US" sz="4100" b="1" dirty="0">
                <a:solidFill>
                  <a:schemeClr val="bg1"/>
                </a:solidFill>
                <a:latin typeface="Bodoni MT" panose="02070603080606020203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4100" b="1" dirty="0">
                <a:solidFill>
                  <a:schemeClr val="bg1"/>
                </a:solidFill>
                <a:effectLst/>
                <a:latin typeface="Bodoni MT" panose="02070603080606020203" pitchFamily="18" charset="0"/>
                <a:ea typeface="MS Mincho" panose="02020609040205080304" pitchFamily="49" charset="-128"/>
              </a:rPr>
              <a:t>Learn by heart the new structure.</a:t>
            </a:r>
          </a:p>
          <a:p>
            <a:r>
              <a:rPr lang="en-US" sz="4100" b="1" dirty="0">
                <a:solidFill>
                  <a:schemeClr val="bg1"/>
                </a:solidFill>
                <a:effectLst/>
                <a:latin typeface="Bodoni MT" panose="02070603080606020203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4100" b="1" dirty="0">
                <a:solidFill>
                  <a:schemeClr val="bg1"/>
                </a:solidFill>
                <a:effectLst/>
                <a:latin typeface="Bodoni MT" panose="02070603080606020203" pitchFamily="18" charset="0"/>
                <a:ea typeface="MS Mincho" panose="02020609040205080304" pitchFamily="49" charset="-128"/>
              </a:rPr>
              <a:t>Prepare for next lesson – SPEAKING</a:t>
            </a:r>
            <a:endParaRPr lang="en-US" altLang="en-US" sz="4100" b="1" dirty="0">
              <a:solidFill>
                <a:schemeClr val="bg1"/>
              </a:solidFill>
              <a:latin typeface="Bodoni MT" panose="02070603080606020203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2">
            <a:extLst>
              <a:ext uri="{FF2B5EF4-FFF2-40B4-BE49-F238E27FC236}">
                <a16:creationId xmlns:a16="http://schemas.microsoft.com/office/drawing/2014/main" id="{734B7B68-81D7-40FE-9210-191ADB257B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24803" y="1082981"/>
            <a:ext cx="4572000" cy="962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algn="ctr"/>
            <a:r>
              <a:rPr lang="en-US" sz="65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cs typeface="Gisha" panose="020B0502040204020203" pitchFamily="34" charset="-79"/>
              </a:rPr>
              <a:t>Homework </a:t>
            </a:r>
          </a:p>
        </p:txBody>
      </p:sp>
    </p:spTree>
    <p:extLst>
      <p:ext uri="{BB962C8B-B14F-4D97-AF65-F5344CB8AC3E}">
        <p14:creationId xmlns:p14="http://schemas.microsoft.com/office/powerpoint/2010/main" val="2266248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4C70BB-2B84-4C61-8508-18E7A4B14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68"/>
            <a:ext cx="12195853" cy="6875567"/>
          </a:xfrm>
        </p:spPr>
      </p:pic>
    </p:spTree>
    <p:extLst>
      <p:ext uri="{BB962C8B-B14F-4D97-AF65-F5344CB8AC3E}">
        <p14:creationId xmlns:p14="http://schemas.microsoft.com/office/powerpoint/2010/main" val="4026280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FE2713C-498E-4CDE-A3F0-F31E2DE3AE8D}"/>
              </a:ext>
            </a:extLst>
          </p:cNvPr>
          <p:cNvGraphicFramePr>
            <a:graphicFrameLocks noGrp="1"/>
          </p:cNvGraphicFramePr>
          <p:nvPr/>
        </p:nvGraphicFramePr>
        <p:xfrm>
          <a:off x="1437197" y="770137"/>
          <a:ext cx="8612325" cy="5317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775">
                  <a:extLst>
                    <a:ext uri="{9D8B030D-6E8A-4147-A177-3AD203B41FA5}">
                      <a16:colId xmlns:a16="http://schemas.microsoft.com/office/drawing/2014/main" val="2689195518"/>
                    </a:ext>
                  </a:extLst>
                </a:gridCol>
                <a:gridCol w="2870775">
                  <a:extLst>
                    <a:ext uri="{9D8B030D-6E8A-4147-A177-3AD203B41FA5}">
                      <a16:colId xmlns:a16="http://schemas.microsoft.com/office/drawing/2014/main" val="3044697508"/>
                    </a:ext>
                  </a:extLst>
                </a:gridCol>
                <a:gridCol w="2870775">
                  <a:extLst>
                    <a:ext uri="{9D8B030D-6E8A-4147-A177-3AD203B41FA5}">
                      <a16:colId xmlns:a16="http://schemas.microsoft.com/office/drawing/2014/main" val="1808998210"/>
                    </a:ext>
                  </a:extLst>
                </a:gridCol>
              </a:tblGrid>
              <a:tr h="17725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333044"/>
                  </a:ext>
                </a:extLst>
              </a:tr>
              <a:tr h="17725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128175"/>
                  </a:ext>
                </a:extLst>
              </a:tr>
              <a:tr h="17725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47618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FFA8090-1051-409A-832C-BE4693A472C3}"/>
              </a:ext>
            </a:extLst>
          </p:cNvPr>
          <p:cNvSpPr txBox="1"/>
          <p:nvPr/>
        </p:nvSpPr>
        <p:spPr>
          <a:xfrm>
            <a:off x="2193164" y="1287190"/>
            <a:ext cx="1379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now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C18AB1-F345-4A90-93B8-98EDF6A1DB36}"/>
              </a:ext>
            </a:extLst>
          </p:cNvPr>
          <p:cNvSpPr txBox="1"/>
          <p:nvPr/>
        </p:nvSpPr>
        <p:spPr>
          <a:xfrm>
            <a:off x="4521221" y="1292600"/>
            <a:ext cx="2298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homework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BF9AA8-E0FE-409A-B903-9E75C725FCEE}"/>
              </a:ext>
            </a:extLst>
          </p:cNvPr>
          <p:cNvSpPr txBox="1"/>
          <p:nvPr/>
        </p:nvSpPr>
        <p:spPr>
          <a:xfrm>
            <a:off x="7327285" y="1303848"/>
            <a:ext cx="2706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prefer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A20DB4-4687-4566-85F8-64EE9A901860}"/>
              </a:ext>
            </a:extLst>
          </p:cNvPr>
          <p:cNvSpPr txBox="1"/>
          <p:nvPr/>
        </p:nvSpPr>
        <p:spPr>
          <a:xfrm>
            <a:off x="1848104" y="3124497"/>
            <a:ext cx="1933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ood at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28089C-6188-464F-AAE3-2E2E07BCD873}"/>
              </a:ext>
            </a:extLst>
          </p:cNvPr>
          <p:cNvSpPr txBox="1"/>
          <p:nvPr/>
        </p:nvSpPr>
        <p:spPr>
          <a:xfrm>
            <a:off x="5007005" y="3068544"/>
            <a:ext cx="1677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school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617DDA-155F-4462-8412-59B0609EFACB}"/>
              </a:ext>
            </a:extLst>
          </p:cNvPr>
          <p:cNvSpPr txBox="1"/>
          <p:nvPr/>
        </p:nvSpPr>
        <p:spPr>
          <a:xfrm>
            <a:off x="7243195" y="2885403"/>
            <a:ext cx="2706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igital learning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8EA09F-6EC9-4CCF-A105-84A506003D9F}"/>
              </a:ext>
            </a:extLst>
          </p:cNvPr>
          <p:cNvSpPr txBox="1"/>
          <p:nvPr/>
        </p:nvSpPr>
        <p:spPr>
          <a:xfrm>
            <a:off x="1765380" y="4584938"/>
            <a:ext cx="2006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i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 the park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71C26C-B330-42FE-94D1-7A92AB3D933F}"/>
              </a:ext>
            </a:extLst>
          </p:cNvPr>
          <p:cNvSpPr txBox="1"/>
          <p:nvPr/>
        </p:nvSpPr>
        <p:spPr>
          <a:xfrm>
            <a:off x="5056377" y="4851734"/>
            <a:ext cx="1579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today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3B82EC-61F4-498D-A6C4-B85009090FFB}"/>
              </a:ext>
            </a:extLst>
          </p:cNvPr>
          <p:cNvSpPr txBox="1"/>
          <p:nvPr/>
        </p:nvSpPr>
        <p:spPr>
          <a:xfrm>
            <a:off x="7970887" y="4758402"/>
            <a:ext cx="1907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at at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33B2AEC6-8970-435E-9BD9-5BD127488152}"/>
              </a:ext>
            </a:extLst>
          </p:cNvPr>
          <p:cNvSpPr/>
          <p:nvPr/>
        </p:nvSpPr>
        <p:spPr>
          <a:xfrm>
            <a:off x="1692673" y="770137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7164B40A-0FCF-44B3-A9F2-03F4B8356FC3}"/>
              </a:ext>
            </a:extLst>
          </p:cNvPr>
          <p:cNvSpPr/>
          <p:nvPr/>
        </p:nvSpPr>
        <p:spPr>
          <a:xfrm>
            <a:off x="2158013" y="1088673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oa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B243E4E-EC61-43E9-AA8A-2F2ED1676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5183" y="2191862"/>
            <a:ext cx="286983" cy="311642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026" name="tim 1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39681D5C-2560-4463-A371-5BA3AE3E5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3950979" y="2267083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hoa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D622F2F-1F8D-4CA7-9FD0-1E0C245CE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622" y="2191862"/>
            <a:ext cx="286983" cy="311642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9" name="tim 2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71851562-6786-478F-98F7-D735AFAE07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6835808" y="2258205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hoa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C74AE2C-7E42-4781-AB79-007A30FDA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807" y="5754383"/>
            <a:ext cx="286983" cy="311642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1" name="tim 9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405CA325-A995-4E25-BC5B-899BA962F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9724359" y="5794092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hoa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65451A-9505-4A64-BA94-089F05781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8017" y="3963021"/>
            <a:ext cx="286983" cy="311642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3" name="tim 6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0579F0BB-77CC-4E80-A191-32B54BB9A1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9708203" y="4011608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hoa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600BC78-5835-48DD-81D9-D9721F8C2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394" y="3964016"/>
            <a:ext cx="286983" cy="311642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5" name="tim 5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812B1E4C-88BF-493C-983A-DBB9319B41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6884092" y="4030359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hoa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C6D924A-8775-498B-B6FB-802F598D1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953" y="3955018"/>
            <a:ext cx="286983" cy="311642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7" name="tim 4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CD39F19F-37A3-4AC4-947F-58494808CA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3944017" y="4012483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hoa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9962A77-1EC6-4DB2-B8D4-BB5589ED2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0892" y="2197081"/>
            <a:ext cx="286983" cy="311642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9" name="tim 3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9F85203C-932B-4E5B-9EDF-EE0E8D2104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9709956" y="2254546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hoa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2CF6FF3-B1BB-4A3D-BF70-27E917370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68" y="5730328"/>
            <a:ext cx="286983" cy="311642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1" name="tim 7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D13618BB-48C2-47CD-8B35-B60D9C769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3935964" y="5787793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hoa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6E82D14-6970-480C-AE59-9890569AE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735" y="5742890"/>
            <a:ext cx="286983" cy="311642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3" name="tim 8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1207671F-3693-447A-B431-639EA3C4D7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6807531" y="5818111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x2">
            <a:extLst>
              <a:ext uri="{FF2B5EF4-FFF2-40B4-BE49-F238E27FC236}">
                <a16:creationId xmlns:a16="http://schemas.microsoft.com/office/drawing/2014/main" id="{C22A7178-249F-45BB-9B81-5CE942C6FDD2}"/>
              </a:ext>
            </a:extLst>
          </p:cNvPr>
          <p:cNvSpPr/>
          <p:nvPr/>
        </p:nvSpPr>
        <p:spPr>
          <a:xfrm>
            <a:off x="4614036" y="737155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ròn 2">
            <a:extLst>
              <a:ext uri="{FF2B5EF4-FFF2-40B4-BE49-F238E27FC236}">
                <a16:creationId xmlns:a16="http://schemas.microsoft.com/office/drawing/2014/main" id="{A0A2FD97-13F9-4EDF-885C-1AB48176DE0E}"/>
              </a:ext>
            </a:extLst>
          </p:cNvPr>
          <p:cNvSpPr/>
          <p:nvPr/>
        </p:nvSpPr>
        <p:spPr>
          <a:xfrm>
            <a:off x="5018811" y="1128247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ròn 8">
            <a:extLst>
              <a:ext uri="{FF2B5EF4-FFF2-40B4-BE49-F238E27FC236}">
                <a16:creationId xmlns:a16="http://schemas.microsoft.com/office/drawing/2014/main" id="{9521C355-752B-4602-9B82-C2C38A3A9253}"/>
              </a:ext>
            </a:extLst>
          </p:cNvPr>
          <p:cNvSpPr/>
          <p:nvPr/>
        </p:nvSpPr>
        <p:spPr>
          <a:xfrm>
            <a:off x="5113538" y="4677235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x6">
            <a:extLst>
              <a:ext uri="{FF2B5EF4-FFF2-40B4-BE49-F238E27FC236}">
                <a16:creationId xmlns:a16="http://schemas.microsoft.com/office/drawing/2014/main" id="{AD470437-AFC0-4654-9912-2BC5E48FE0C3}"/>
              </a:ext>
            </a:extLst>
          </p:cNvPr>
          <p:cNvSpPr/>
          <p:nvPr/>
        </p:nvSpPr>
        <p:spPr>
          <a:xfrm>
            <a:off x="7584059" y="2605752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òn 7">
            <a:extLst>
              <a:ext uri="{FF2B5EF4-FFF2-40B4-BE49-F238E27FC236}">
                <a16:creationId xmlns:a16="http://schemas.microsoft.com/office/drawing/2014/main" id="{5D2F9FE1-9E9B-4DBA-A955-B1C5B7A38CA5}"/>
              </a:ext>
            </a:extLst>
          </p:cNvPr>
          <p:cNvSpPr/>
          <p:nvPr/>
        </p:nvSpPr>
        <p:spPr>
          <a:xfrm>
            <a:off x="2241735" y="4534144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x8">
            <a:extLst>
              <a:ext uri="{FF2B5EF4-FFF2-40B4-BE49-F238E27FC236}">
                <a16:creationId xmlns:a16="http://schemas.microsoft.com/office/drawing/2014/main" id="{AC9798CC-62D4-427B-957C-BE845B2F30E8}"/>
              </a:ext>
            </a:extLst>
          </p:cNvPr>
          <p:cNvSpPr/>
          <p:nvPr/>
        </p:nvSpPr>
        <p:spPr>
          <a:xfrm>
            <a:off x="4667144" y="4354520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ròn 6">
            <a:extLst>
              <a:ext uri="{FF2B5EF4-FFF2-40B4-BE49-F238E27FC236}">
                <a16:creationId xmlns:a16="http://schemas.microsoft.com/office/drawing/2014/main" id="{C6E38758-3F1C-495A-AE4E-3BEE61D8CB72}"/>
              </a:ext>
            </a:extLst>
          </p:cNvPr>
          <p:cNvSpPr/>
          <p:nvPr/>
        </p:nvSpPr>
        <p:spPr>
          <a:xfrm>
            <a:off x="8081175" y="2917599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x4">
            <a:extLst>
              <a:ext uri="{FF2B5EF4-FFF2-40B4-BE49-F238E27FC236}">
                <a16:creationId xmlns:a16="http://schemas.microsoft.com/office/drawing/2014/main" id="{7240FE17-8CC6-4DBE-8A06-375E904340E9}"/>
              </a:ext>
            </a:extLst>
          </p:cNvPr>
          <p:cNvSpPr/>
          <p:nvPr/>
        </p:nvSpPr>
        <p:spPr>
          <a:xfrm>
            <a:off x="1725470" y="2568606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ròn 5">
            <a:extLst>
              <a:ext uri="{FF2B5EF4-FFF2-40B4-BE49-F238E27FC236}">
                <a16:creationId xmlns:a16="http://schemas.microsoft.com/office/drawing/2014/main" id="{EC20006B-FD88-4F44-B50E-1B16CAF2ACBD}"/>
              </a:ext>
            </a:extLst>
          </p:cNvPr>
          <p:cNvSpPr/>
          <p:nvPr/>
        </p:nvSpPr>
        <p:spPr>
          <a:xfrm>
            <a:off x="5143621" y="2830881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x5">
            <a:extLst>
              <a:ext uri="{FF2B5EF4-FFF2-40B4-BE49-F238E27FC236}">
                <a16:creationId xmlns:a16="http://schemas.microsoft.com/office/drawing/2014/main" id="{8E5EB075-D53B-40B1-950F-98EF07005BB1}"/>
              </a:ext>
            </a:extLst>
          </p:cNvPr>
          <p:cNvSpPr/>
          <p:nvPr/>
        </p:nvSpPr>
        <p:spPr>
          <a:xfrm>
            <a:off x="4670290" y="2475957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ròn 4">
            <a:extLst>
              <a:ext uri="{FF2B5EF4-FFF2-40B4-BE49-F238E27FC236}">
                <a16:creationId xmlns:a16="http://schemas.microsoft.com/office/drawing/2014/main" id="{BDB460BA-27F2-4D6C-9E67-993EB7764885}"/>
              </a:ext>
            </a:extLst>
          </p:cNvPr>
          <p:cNvSpPr/>
          <p:nvPr/>
        </p:nvSpPr>
        <p:spPr>
          <a:xfrm>
            <a:off x="2128049" y="2915644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x7">
            <a:extLst>
              <a:ext uri="{FF2B5EF4-FFF2-40B4-BE49-F238E27FC236}">
                <a16:creationId xmlns:a16="http://schemas.microsoft.com/office/drawing/2014/main" id="{51C5079F-166A-4F5C-B4EF-1BDC3631B6EC}"/>
              </a:ext>
            </a:extLst>
          </p:cNvPr>
          <p:cNvSpPr/>
          <p:nvPr/>
        </p:nvSpPr>
        <p:spPr>
          <a:xfrm>
            <a:off x="1794529" y="4282341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òn 3">
            <a:extLst>
              <a:ext uri="{FF2B5EF4-FFF2-40B4-BE49-F238E27FC236}">
                <a16:creationId xmlns:a16="http://schemas.microsoft.com/office/drawing/2014/main" id="{57B18C1A-0E33-49FE-AEEC-FCADDA9F77F2}"/>
              </a:ext>
            </a:extLst>
          </p:cNvPr>
          <p:cNvSpPr/>
          <p:nvPr/>
        </p:nvSpPr>
        <p:spPr>
          <a:xfrm>
            <a:off x="8070868" y="1174689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x3">
            <a:extLst>
              <a:ext uri="{FF2B5EF4-FFF2-40B4-BE49-F238E27FC236}">
                <a16:creationId xmlns:a16="http://schemas.microsoft.com/office/drawing/2014/main" id="{83B6BB70-9FF9-40B8-80DA-C887DC6E154D}"/>
              </a:ext>
            </a:extLst>
          </p:cNvPr>
          <p:cNvSpPr/>
          <p:nvPr/>
        </p:nvSpPr>
        <p:spPr>
          <a:xfrm>
            <a:off x="7625579" y="821407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òn 9">
            <a:extLst>
              <a:ext uri="{FF2B5EF4-FFF2-40B4-BE49-F238E27FC236}">
                <a16:creationId xmlns:a16="http://schemas.microsoft.com/office/drawing/2014/main" id="{6AD3D042-4945-4175-B51E-76414FFCD402}"/>
              </a:ext>
            </a:extLst>
          </p:cNvPr>
          <p:cNvSpPr/>
          <p:nvPr/>
        </p:nvSpPr>
        <p:spPr>
          <a:xfrm>
            <a:off x="8070867" y="4612106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x9">
            <a:extLst>
              <a:ext uri="{FF2B5EF4-FFF2-40B4-BE49-F238E27FC236}">
                <a16:creationId xmlns:a16="http://schemas.microsoft.com/office/drawing/2014/main" id="{17680446-60D4-4BFC-8B14-EC176035F2AF}"/>
              </a:ext>
            </a:extLst>
          </p:cNvPr>
          <p:cNvSpPr/>
          <p:nvPr/>
        </p:nvSpPr>
        <p:spPr>
          <a:xfrm>
            <a:off x="7692993" y="4192999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6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2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296B27-C82F-46FC-BB69-AA8D1F4E8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95" y="600489"/>
            <a:ext cx="5241018" cy="524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3962CA-8121-4053-9A8F-C941710CA702}"/>
              </a:ext>
            </a:extLst>
          </p:cNvPr>
          <p:cNvSpPr txBox="1"/>
          <p:nvPr/>
        </p:nvSpPr>
        <p:spPr>
          <a:xfrm>
            <a:off x="6449859" y="1125155"/>
            <a:ext cx="4338961" cy="727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2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  <a:ea typeface="Arial" panose="020B0604020202020204" pitchFamily="34" charset="0"/>
              </a:rPr>
              <a:t>Who is he?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E82C4B-7D54-4BE2-B6FF-FBCC53C5B626}"/>
              </a:ext>
            </a:extLst>
          </p:cNvPr>
          <p:cNvSpPr txBox="1"/>
          <p:nvPr/>
        </p:nvSpPr>
        <p:spPr>
          <a:xfrm>
            <a:off x="5683928" y="1988556"/>
            <a:ext cx="6094520" cy="727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2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  <a:ea typeface="Arial" panose="020B0604020202020204" pitchFamily="34" charset="0"/>
              </a:rPr>
              <a:t>What does he do?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82FA1E-CA0E-4054-B932-7BBCE97BEF40}"/>
              </a:ext>
            </a:extLst>
          </p:cNvPr>
          <p:cNvSpPr txBox="1"/>
          <p:nvPr/>
        </p:nvSpPr>
        <p:spPr>
          <a:xfrm>
            <a:off x="5932503" y="2968505"/>
            <a:ext cx="6094520" cy="727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2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  <a:ea typeface="Arial" panose="020B0604020202020204" pitchFamily="34" charset="0"/>
              </a:rPr>
              <a:t>What is he doing now?</a:t>
            </a:r>
          </a:p>
        </p:txBody>
      </p:sp>
    </p:spTree>
    <p:extLst>
      <p:ext uri="{BB962C8B-B14F-4D97-AF65-F5344CB8AC3E}">
        <p14:creationId xmlns:p14="http://schemas.microsoft.com/office/powerpoint/2010/main" val="315188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9932C6-2EA7-4656-9472-9F3493F1D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81" y="-7163"/>
            <a:ext cx="12204181" cy="6865163"/>
          </a:xfrm>
          <a:prstGeom prst="rect">
            <a:avLst/>
          </a:prstGeom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F183CD5F-6AEC-4A9E-B7D7-66855874F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530" y="308252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10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B0D314-A5D0-44FE-8C90-AE48B6C212EE}"/>
              </a:ext>
            </a:extLst>
          </p:cNvPr>
          <p:cNvSpPr/>
          <p:nvPr/>
        </p:nvSpPr>
        <p:spPr>
          <a:xfrm>
            <a:off x="440170" y="2896144"/>
            <a:ext cx="10226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VNI-Bandit" pitchFamily="2" charset="0"/>
                <a:cs typeface="Times New Roman" panose="02020603050405020304" pitchFamily="18" charset="0"/>
              </a:rPr>
              <a:t>Lesson 5: language focus </a:t>
            </a:r>
            <a:endParaRPr lang="en-US" sz="5400" dirty="0">
              <a:ln w="28575">
                <a:solidFill>
                  <a:srgbClr val="002060"/>
                </a:solidFill>
              </a:ln>
              <a:solidFill>
                <a:srgbClr val="FFCC66"/>
              </a:solidFill>
              <a:latin typeface="VNI-Bandit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5AE2D2-2E1C-4AA8-94D2-FC99599B8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529" y="680152"/>
            <a:ext cx="8581458" cy="11079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400" b="1" dirty="0">
                <a:ln w="285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UNIT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AB62E7-ECE8-4507-9578-D72AD9A40229}"/>
              </a:ext>
            </a:extLst>
          </p:cNvPr>
          <p:cNvSpPr txBox="1"/>
          <p:nvPr/>
        </p:nvSpPr>
        <p:spPr>
          <a:xfrm>
            <a:off x="2117664" y="1788148"/>
            <a:ext cx="758801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ln w="285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Stencil" panose="040409050D0802020404" pitchFamily="82" charset="0"/>
                <a:ea typeface="MS Mincho" panose="02020609040205080304" pitchFamily="49" charset="-128"/>
              </a:rPr>
              <a:t>learning world</a:t>
            </a:r>
            <a:r>
              <a:rPr lang="en-US" altLang="en-US" sz="6600" b="1" dirty="0">
                <a:ln w="285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541035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1AB893-759B-4384-9817-3EA6C4C9399B}"/>
              </a:ext>
            </a:extLst>
          </p:cNvPr>
          <p:cNvSpPr txBox="1"/>
          <p:nvPr/>
        </p:nvSpPr>
        <p:spPr>
          <a:xfrm>
            <a:off x="0" y="0"/>
            <a:ext cx="12192000" cy="11338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lvl="0" algn="ctr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tabLst>
                <a:tab pos="102235" algn="l"/>
              </a:tabLst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/>
                <a:latin typeface="Sitka Small" panose="02000505000000020004" pitchFamily="2" charset="0"/>
                <a:ea typeface="MS Mincho" panose="02020609040205080304" pitchFamily="49" charset="-128"/>
              </a:rPr>
              <a:t>Look at the sentences. What are the 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effectLst/>
                <a:latin typeface="Sitka Small" panose="02000505000000020004" pitchFamily="2" charset="0"/>
                <a:ea typeface="MS Mincho" panose="02020609040205080304" pitchFamily="49" charset="-128"/>
              </a:rPr>
              <a:t>he / she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/>
                <a:latin typeface="Sitka Small" panose="02000505000000020004" pitchFamily="2" charset="0"/>
                <a:ea typeface="MS Mincho" panose="02020609040205080304" pitchFamily="49" charset="-128"/>
              </a:rPr>
              <a:t>and 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effectLst/>
                <a:latin typeface="Sitka Small" panose="02000505000000020004" pitchFamily="2" charset="0"/>
                <a:ea typeface="MS Mincho" panose="02020609040205080304" pitchFamily="49" charset="-128"/>
              </a:rPr>
              <a:t>they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/>
                <a:latin typeface="Sitka Small" panose="02000505000000020004" pitchFamily="2" charset="0"/>
                <a:ea typeface="MS Mincho" panose="02020609040205080304" pitchFamily="49" charset="-128"/>
              </a:rPr>
              <a:t>forms of each question and answer?</a:t>
            </a:r>
            <a:endParaRPr lang="en-US" sz="2800" dirty="0">
              <a:solidFill>
                <a:schemeClr val="accent2">
                  <a:lumMod val="75000"/>
                </a:schemeClr>
              </a:solidFill>
              <a:effectLst/>
              <a:latin typeface="Sitka Small" panose="02000505000000020004" pitchFamily="2" charset="0"/>
              <a:ea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C7BC29-6F47-41AC-A88C-C1B56C800E49}"/>
              </a:ext>
            </a:extLst>
          </p:cNvPr>
          <p:cNvSpPr txBox="1"/>
          <p:nvPr/>
        </p:nvSpPr>
        <p:spPr>
          <a:xfrm>
            <a:off x="168674" y="1263264"/>
            <a:ext cx="858470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1) </a:t>
            </a:r>
            <a:r>
              <a:rPr lang="en-US" sz="3000" b="1" i="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Are you learning English? Yes, I am.</a:t>
            </a:r>
            <a:endParaRPr lang="en-US" sz="3000" b="1" dirty="0"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B899D6-8F2A-4AD2-8B69-1C6535E9F82F}"/>
              </a:ext>
            </a:extLst>
          </p:cNvPr>
          <p:cNvSpPr txBox="1"/>
          <p:nvPr/>
        </p:nvSpPr>
        <p:spPr>
          <a:xfrm>
            <a:off x="168674" y="3041089"/>
            <a:ext cx="868236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2) </a:t>
            </a:r>
            <a:r>
              <a:rPr lang="en-US" sz="3000" b="1" i="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What are you doing now? I’m watching TV.</a:t>
            </a:r>
            <a:endParaRPr lang="en-US" sz="3000" b="1" dirty="0"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8D6BB8-6F37-4868-9C80-B96C49E33DF9}"/>
              </a:ext>
            </a:extLst>
          </p:cNvPr>
          <p:cNvSpPr txBox="1"/>
          <p:nvPr/>
        </p:nvSpPr>
        <p:spPr>
          <a:xfrm>
            <a:off x="230819" y="4879156"/>
            <a:ext cx="1028921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3) Are you learning the same language? No, we aren’t.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63FEDF-6E64-4000-8FB8-5A33B3CE1B1E}"/>
              </a:ext>
            </a:extLst>
          </p:cNvPr>
          <p:cNvSpPr txBox="1"/>
          <p:nvPr/>
        </p:nvSpPr>
        <p:spPr>
          <a:xfrm>
            <a:off x="655467" y="1784486"/>
            <a:ext cx="9269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Segoe UI Emoji" panose="020B0502040204020203" pitchFamily="34" charset="0"/>
                <a:cs typeface="Aharoni" panose="02010803020104030203" pitchFamily="2" charset="-79"/>
              </a:rPr>
              <a:t>Is he / she learning English? - Yes, he / she is.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  <a:latin typeface="Aharoni" panose="02010803020104030203" pitchFamily="2" charset="-79"/>
              <a:ea typeface="Segoe UI Emoji" panose="020B05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244C8CD-D3C3-462F-87CE-CA2AEDCA9987}"/>
              </a:ext>
            </a:extLst>
          </p:cNvPr>
          <p:cNvSpPr/>
          <p:nvPr/>
        </p:nvSpPr>
        <p:spPr>
          <a:xfrm>
            <a:off x="291481" y="1900378"/>
            <a:ext cx="363986" cy="257452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8A9CC85-A5CA-417E-BFBA-205AC38A0367}"/>
              </a:ext>
            </a:extLst>
          </p:cNvPr>
          <p:cNvSpPr/>
          <p:nvPr/>
        </p:nvSpPr>
        <p:spPr>
          <a:xfrm>
            <a:off x="301834" y="2442426"/>
            <a:ext cx="363986" cy="257452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D3C1A45-8CA2-462B-9578-C0309473029C}"/>
              </a:ext>
            </a:extLst>
          </p:cNvPr>
          <p:cNvSpPr/>
          <p:nvPr/>
        </p:nvSpPr>
        <p:spPr>
          <a:xfrm>
            <a:off x="301834" y="4331850"/>
            <a:ext cx="363986" cy="229181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00FBC5F-4D4B-412C-9AF6-9B4A66DC49C6}"/>
              </a:ext>
            </a:extLst>
          </p:cNvPr>
          <p:cNvSpPr/>
          <p:nvPr/>
        </p:nvSpPr>
        <p:spPr>
          <a:xfrm>
            <a:off x="301834" y="3748485"/>
            <a:ext cx="363986" cy="257452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4C011C8-5C67-444C-A65C-536EBCBCCA59}"/>
              </a:ext>
            </a:extLst>
          </p:cNvPr>
          <p:cNvSpPr/>
          <p:nvPr/>
        </p:nvSpPr>
        <p:spPr>
          <a:xfrm>
            <a:off x="291481" y="6198651"/>
            <a:ext cx="363986" cy="257452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D52F77B-DEBF-41E8-9A81-2D1FDC0EEF55}"/>
              </a:ext>
            </a:extLst>
          </p:cNvPr>
          <p:cNvSpPr/>
          <p:nvPr/>
        </p:nvSpPr>
        <p:spPr>
          <a:xfrm>
            <a:off x="301834" y="5576618"/>
            <a:ext cx="363986" cy="257452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27D6EF-C5D9-4A40-91EA-37E2168165B7}"/>
              </a:ext>
            </a:extLst>
          </p:cNvPr>
          <p:cNvSpPr txBox="1"/>
          <p:nvPr/>
        </p:nvSpPr>
        <p:spPr>
          <a:xfrm>
            <a:off x="676173" y="2363552"/>
            <a:ext cx="86823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Are they learning English? Yes, they are.</a:t>
            </a:r>
            <a:endParaRPr lang="en-US" sz="2800" i="1" dirty="0">
              <a:solidFill>
                <a:schemeClr val="accent5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7BEAC5-EDDD-47C3-BE49-227C67C7959B}"/>
              </a:ext>
            </a:extLst>
          </p:cNvPr>
          <p:cNvSpPr txBox="1"/>
          <p:nvPr/>
        </p:nvSpPr>
        <p:spPr>
          <a:xfrm>
            <a:off x="655467" y="3645653"/>
            <a:ext cx="97388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-12065" algn="l"/>
                <a:tab pos="159385" algn="l"/>
              </a:tabLst>
            </a:pPr>
            <a:r>
              <a:rPr lang="en-US" sz="2800" b="0" i="1" dirty="0">
                <a:solidFill>
                  <a:schemeClr val="accent5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What is he / she doing now? He’s / She’s watching TV. 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  <a:effectLst/>
              <a:latin typeface="Aharoni" panose="02010803020104030203" pitchFamily="2" charset="-79"/>
              <a:ea typeface="MS Mincho" panose="02020609040205080304" pitchFamily="49" charset="-128"/>
              <a:cs typeface="Aharoni" panose="02010803020104030203" pitchFamily="2" charset="-79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43C77A-AFD0-433A-A97B-4345932E55A6}"/>
              </a:ext>
            </a:extLst>
          </p:cNvPr>
          <p:cNvSpPr txBox="1"/>
          <p:nvPr/>
        </p:nvSpPr>
        <p:spPr>
          <a:xfrm>
            <a:off x="483827" y="4184830"/>
            <a:ext cx="92971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9385" marR="0">
              <a:spcBef>
                <a:spcPts val="0"/>
              </a:spcBef>
              <a:spcAft>
                <a:spcPts val="0"/>
              </a:spcAft>
              <a:tabLst>
                <a:tab pos="159385" algn="l"/>
              </a:tabLst>
            </a:pPr>
            <a:r>
              <a:rPr lang="en-US" sz="2800" b="0" i="1" dirty="0">
                <a:solidFill>
                  <a:schemeClr val="accent5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What are they doing now? They’re watching TV.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  <a:effectLst/>
              <a:latin typeface="Aharoni" panose="02010803020104030203" pitchFamily="2" charset="-79"/>
              <a:ea typeface="MS Mincho" panose="02020609040205080304" pitchFamily="49" charset="-128"/>
              <a:cs typeface="Aharoni" panose="02010803020104030203" pitchFamily="2" charset="-79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440609-7BB7-4303-AB3B-FEF38D5126C3}"/>
              </a:ext>
            </a:extLst>
          </p:cNvPr>
          <p:cNvSpPr txBox="1"/>
          <p:nvPr/>
        </p:nvSpPr>
        <p:spPr>
          <a:xfrm>
            <a:off x="665820" y="5467721"/>
            <a:ext cx="105385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59385" algn="l"/>
              </a:tabLst>
            </a:pPr>
            <a:r>
              <a:rPr lang="en-US" sz="2800" b="0" i="1" dirty="0">
                <a:solidFill>
                  <a:schemeClr val="accent5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Is he / she learning the same language? No, he / she isn’t. 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  <a:effectLst/>
              <a:latin typeface="Aharoni" panose="02010803020104030203" pitchFamily="2" charset="-79"/>
              <a:ea typeface="MS Mincho" panose="02020609040205080304" pitchFamily="49" charset="-128"/>
              <a:cs typeface="Aharoni" panose="02010803020104030203" pitchFamily="2" charset="-79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466828-0635-4746-A7FC-55F4BE07A79D}"/>
              </a:ext>
            </a:extLst>
          </p:cNvPr>
          <p:cNvSpPr txBox="1"/>
          <p:nvPr/>
        </p:nvSpPr>
        <p:spPr>
          <a:xfrm>
            <a:off x="473474" y="6105824"/>
            <a:ext cx="10392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159385">
              <a:spcBef>
                <a:spcPts val="0"/>
              </a:spcBef>
              <a:spcAft>
                <a:spcPts val="1200"/>
              </a:spcAft>
              <a:tabLst>
                <a:tab pos="159385" algn="l"/>
              </a:tabLst>
            </a:pPr>
            <a:r>
              <a:rPr lang="en-US" sz="2800" b="0" i="1" dirty="0">
                <a:solidFill>
                  <a:schemeClr val="accent5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Are they learning the same language? No, they aren’t.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  <a:effectLst/>
              <a:latin typeface="Aharoni" panose="02010803020104030203" pitchFamily="2" charset="-79"/>
              <a:ea typeface="MS Mincho" panose="02020609040205080304" pitchFamily="49" charset="-128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1660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3" grpId="0"/>
      <p:bldP spid="25" grpId="0"/>
      <p:bldP spid="27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ammar Wallpapers - Top Free Grammar Backgrounds - WallpaperAccess">
            <a:extLst>
              <a:ext uri="{FF2B5EF4-FFF2-40B4-BE49-F238E27FC236}">
                <a16:creationId xmlns:a16="http://schemas.microsoft.com/office/drawing/2014/main" id="{5A2BCEF9-387E-48B7-A68D-604CF45C5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8640"/>
            <a:ext cx="12192000" cy="740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850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D3A70A-4438-4084-A7A9-C7AB69496D39}"/>
              </a:ext>
            </a:extLst>
          </p:cNvPr>
          <p:cNvSpPr txBox="1"/>
          <p:nvPr/>
        </p:nvSpPr>
        <p:spPr>
          <a:xfrm>
            <a:off x="0" y="0"/>
            <a:ext cx="12192000" cy="66954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R="0" lvl="0" algn="ctr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/>
                <a:latin typeface="Bodoni MT Black" panose="02070A03080606020203" pitchFamily="18" charset="0"/>
                <a:ea typeface="Arial" panose="020B0604020202020204" pitchFamily="34" charset="0"/>
              </a:rPr>
              <a:t>PRESENT CONTINUOUS TENSE (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/>
                <a:latin typeface="Bodoni MT Black" panose="02070A03080606020203" pitchFamily="18" charset="0"/>
                <a:ea typeface="Arial" panose="020B0604020202020204" pitchFamily="34" charset="0"/>
              </a:rPr>
              <a:t>cont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/>
                <a:latin typeface="Bodoni MT Black" panose="02070A03080606020203" pitchFamily="18" charset="0"/>
                <a:ea typeface="Arial" panose="020B0604020202020204" pitchFamily="34" charset="0"/>
              </a:rPr>
              <a:t>)</a:t>
            </a:r>
            <a:endParaRPr lang="en-US" sz="3200" dirty="0">
              <a:solidFill>
                <a:schemeClr val="tx2">
                  <a:lumMod val="50000"/>
                </a:schemeClr>
              </a:solidFill>
              <a:effectLst/>
              <a:latin typeface="Bodoni MT Black" panose="02070A03080606020203" pitchFamily="18" charset="0"/>
              <a:ea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6C7CB2-B9C4-4696-8373-5A66D418B224}"/>
              </a:ext>
            </a:extLst>
          </p:cNvPr>
          <p:cNvSpPr txBox="1"/>
          <p:nvPr/>
        </p:nvSpPr>
        <p:spPr>
          <a:xfrm>
            <a:off x="4756360" y="1493189"/>
            <a:ext cx="3645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/>
                <a:latin typeface="Stencil" panose="040409050D0802020404" pitchFamily="82" charset="0"/>
                <a:ea typeface="MS Mincho" panose="02020609040205080304" pitchFamily="49" charset="-128"/>
              </a:rPr>
              <a:t>QUESTIONS </a:t>
            </a:r>
            <a:endParaRPr lang="en-US" sz="3600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41B9CCA-2167-4527-A277-B6B8F664EFCA}"/>
              </a:ext>
            </a:extLst>
          </p:cNvPr>
          <p:cNvCxnSpPr>
            <a:cxnSpLocks/>
          </p:cNvCxnSpPr>
          <p:nvPr/>
        </p:nvCxnSpPr>
        <p:spPr>
          <a:xfrm flipH="1">
            <a:off x="3830659" y="2146036"/>
            <a:ext cx="2370338" cy="167788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2113FF0-CD82-4A06-A486-B58072CDB963}"/>
              </a:ext>
            </a:extLst>
          </p:cNvPr>
          <p:cNvSpPr txBox="1"/>
          <p:nvPr/>
        </p:nvSpPr>
        <p:spPr>
          <a:xfrm>
            <a:off x="859796" y="3907969"/>
            <a:ext cx="5236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empus Sans ITC" panose="04020404030D07020202" pitchFamily="82" charset="0"/>
              </a:rPr>
              <a:t>YES-NO QUESTIONS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3F7EABA-9A24-40C9-B137-AEA81574B6AE}"/>
              </a:ext>
            </a:extLst>
          </p:cNvPr>
          <p:cNvCxnSpPr>
            <a:cxnSpLocks/>
          </p:cNvCxnSpPr>
          <p:nvPr/>
        </p:nvCxnSpPr>
        <p:spPr>
          <a:xfrm>
            <a:off x="6200997" y="2159068"/>
            <a:ext cx="2334827" cy="173586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44BBAF7-4A5C-4422-9469-713665AEDEB5}"/>
              </a:ext>
            </a:extLst>
          </p:cNvPr>
          <p:cNvSpPr txBox="1"/>
          <p:nvPr/>
        </p:nvSpPr>
        <p:spPr>
          <a:xfrm>
            <a:off x="7116482" y="3875059"/>
            <a:ext cx="4092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empus Sans ITC" panose="04020404030D07020202" pitchFamily="82" charset="0"/>
              </a:rPr>
              <a:t>WH-QUESTIONS</a:t>
            </a:r>
          </a:p>
        </p:txBody>
      </p:sp>
    </p:spTree>
    <p:extLst>
      <p:ext uri="{BB962C8B-B14F-4D97-AF65-F5344CB8AC3E}">
        <p14:creationId xmlns:p14="http://schemas.microsoft.com/office/powerpoint/2010/main" val="406540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1A36D4-A310-4A05-AF76-553343F565D5}"/>
              </a:ext>
            </a:extLst>
          </p:cNvPr>
          <p:cNvSpPr txBox="1"/>
          <p:nvPr/>
        </p:nvSpPr>
        <p:spPr>
          <a:xfrm>
            <a:off x="314820" y="288042"/>
            <a:ext cx="761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☞ </a:t>
            </a:r>
            <a:r>
              <a:rPr lang="en-US" sz="4000" b="1" dirty="0">
                <a:solidFill>
                  <a:srgbClr val="7030A0"/>
                </a:solidFill>
                <a:latin typeface="Tempus Sans ITC" panose="04020404030D07020202" pitchFamily="82" charset="0"/>
              </a:rPr>
              <a:t>YES-NO QUESTIONS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278947D4-CD2A-4584-8697-E387F5ABC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757" y="1199249"/>
            <a:ext cx="7613837" cy="7078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rgbClr val="C0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Am/  Is / Are </a:t>
            </a:r>
            <a:r>
              <a:rPr lang="en-US" sz="3600" b="1" dirty="0">
                <a:effectLst/>
                <a:latin typeface="VNI-Bodon-Poster" pitchFamily="2" charset="0"/>
                <a:ea typeface="MS Mincho" panose="02020609040205080304" pitchFamily="49" charset="-128"/>
              </a:rPr>
              <a:t>+ S + </a:t>
            </a:r>
            <a:r>
              <a:rPr lang="en-US" sz="3600" b="1" dirty="0">
                <a:solidFill>
                  <a:srgbClr val="C0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V</a:t>
            </a:r>
            <a:r>
              <a:rPr lang="en-US" sz="3600" b="1" baseline="-25000" dirty="0">
                <a:solidFill>
                  <a:srgbClr val="C0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ing</a:t>
            </a:r>
            <a:r>
              <a:rPr lang="en-US" sz="3600" b="1" dirty="0">
                <a:solidFill>
                  <a:srgbClr val="C0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 </a:t>
            </a:r>
            <a:r>
              <a:rPr lang="en-US" sz="3600" b="1" dirty="0">
                <a:effectLst/>
                <a:latin typeface="VNI-Bodon-Poster" pitchFamily="2" charset="0"/>
                <a:ea typeface="MS Mincho" panose="02020609040205080304" pitchFamily="49" charset="-128"/>
              </a:rPr>
              <a:t>+ O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D39321-B888-432C-BFBC-BDFBC9F69E96}"/>
              </a:ext>
            </a:extLst>
          </p:cNvPr>
          <p:cNvSpPr txBox="1"/>
          <p:nvPr/>
        </p:nvSpPr>
        <p:spPr>
          <a:xfrm>
            <a:off x="314820" y="2170075"/>
            <a:ext cx="3389079" cy="657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"/>
            </a:pPr>
            <a:r>
              <a:rPr lang="en-US" sz="3200" b="1" i="1" u="sng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Short answer</a:t>
            </a:r>
            <a:r>
              <a:rPr lang="en-US" sz="32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25167C-E8C4-4CFD-B825-258454725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424941"/>
              </p:ext>
            </p:extLst>
          </p:nvPr>
        </p:nvGraphicFramePr>
        <p:xfrm>
          <a:off x="3419354" y="2264587"/>
          <a:ext cx="5136149" cy="518160"/>
        </p:xfrm>
        <a:graphic>
          <a:graphicData uri="http://schemas.openxmlformats.org/drawingml/2006/table">
            <a:tbl>
              <a:tblPr/>
              <a:tblGrid>
                <a:gridCol w="5136149">
                  <a:extLst>
                    <a:ext uri="{9D8B030D-6E8A-4147-A177-3AD203B41FA5}">
                      <a16:colId xmlns:a16="http://schemas.microsoft.com/office/drawing/2014/main" val="467699610"/>
                    </a:ext>
                  </a:extLst>
                </a:gridCol>
              </a:tblGrid>
              <a:tr h="2989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231F20"/>
                          </a:solidFill>
                          <a:effectLst/>
                          <a:latin typeface="VNI-Bodon-Poster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Yes, S + </a:t>
                      </a:r>
                      <a:r>
                        <a:rPr lang="en-US" sz="2800" b="1" i="1" dirty="0">
                          <a:solidFill>
                            <a:srgbClr val="C00000"/>
                          </a:solidFill>
                          <a:effectLst/>
                          <a:latin typeface="VNI-Bodon-Poster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am/ is / are</a:t>
                      </a:r>
                      <a:r>
                        <a:rPr lang="en-US" sz="2800" b="1" dirty="0">
                          <a:solidFill>
                            <a:srgbClr val="231F20"/>
                          </a:solidFill>
                          <a:effectLst/>
                          <a:latin typeface="VNI-Bodon-Poster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90169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FE667F7-DA7A-4AB7-86AA-63EA5C793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533373"/>
              </p:ext>
            </p:extLst>
          </p:nvPr>
        </p:nvGraphicFramePr>
        <p:xfrm>
          <a:off x="3419354" y="3060821"/>
          <a:ext cx="5136149" cy="659757"/>
        </p:xfrm>
        <a:graphic>
          <a:graphicData uri="http://schemas.openxmlformats.org/drawingml/2006/table">
            <a:tbl>
              <a:tblPr/>
              <a:tblGrid>
                <a:gridCol w="5136149">
                  <a:extLst>
                    <a:ext uri="{9D8B030D-6E8A-4147-A177-3AD203B41FA5}">
                      <a16:colId xmlns:a16="http://schemas.microsoft.com/office/drawing/2014/main" val="2316520313"/>
                    </a:ext>
                  </a:extLst>
                </a:gridCol>
              </a:tblGrid>
              <a:tr h="6597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231F20"/>
                          </a:solidFill>
                          <a:effectLst/>
                          <a:latin typeface="VNI-Bodon-Poster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No, S + 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VNI-Bodon-Poster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am/ is /are </a:t>
                      </a:r>
                      <a:r>
                        <a:rPr lang="en-US" sz="2800" b="1" dirty="0">
                          <a:solidFill>
                            <a:srgbClr val="231F20"/>
                          </a:solidFill>
                          <a:effectLst/>
                          <a:latin typeface="VNI-Bodon-Poster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VNI-Bodon-Poster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NOT</a:t>
                      </a:r>
                      <a:r>
                        <a:rPr lang="en-US" sz="2800" b="1" dirty="0">
                          <a:solidFill>
                            <a:srgbClr val="231F20"/>
                          </a:solidFill>
                          <a:effectLst/>
                          <a:latin typeface="VNI-Bodon-Poster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02039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E5C26B9-115D-4D83-8366-17B157BC22FC}"/>
              </a:ext>
            </a:extLst>
          </p:cNvPr>
          <p:cNvSpPr txBox="1"/>
          <p:nvPr/>
        </p:nvSpPr>
        <p:spPr>
          <a:xfrm>
            <a:off x="898865" y="3998652"/>
            <a:ext cx="6221026" cy="1287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u="sng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Ex</a:t>
            </a:r>
            <a:r>
              <a:rPr lang="en-US" sz="2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Are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you </a:t>
            </a:r>
            <a:r>
              <a:rPr lang="en-US" sz="2800" b="1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doing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your homework? </a:t>
            </a:r>
            <a:endParaRPr lang="en-US" sz="28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"/>
            </a:pP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Yes, I am. / No, I’m not. </a:t>
            </a:r>
            <a:endParaRPr lang="en-US" sz="28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95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702</Words>
  <Application>Microsoft Office PowerPoint</Application>
  <PresentationFormat>Widescreen</PresentationFormat>
  <Paragraphs>90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5" baseType="lpstr">
      <vt:lpstr>Yu Gothic</vt:lpstr>
      <vt:lpstr>.VnVogue</vt:lpstr>
      <vt:lpstr>Aharoni</vt:lpstr>
      <vt:lpstr>Arial</vt:lpstr>
      <vt:lpstr>Bodoni MT</vt:lpstr>
      <vt:lpstr>Bodoni MT Black</vt:lpstr>
      <vt:lpstr>Bookman Old Style</vt:lpstr>
      <vt:lpstr>Calibri</vt:lpstr>
      <vt:lpstr>Calibri Light</vt:lpstr>
      <vt:lpstr>Forte</vt:lpstr>
      <vt:lpstr>Lucida Handwriting</vt:lpstr>
      <vt:lpstr>Sitka Display</vt:lpstr>
      <vt:lpstr>Sitka Small</vt:lpstr>
      <vt:lpstr>Stencil</vt:lpstr>
      <vt:lpstr>Tempus Sans ITC</vt:lpstr>
      <vt:lpstr>Times New Roman</vt:lpstr>
      <vt:lpstr>VNI-Bandit</vt:lpstr>
      <vt:lpstr>VNI-Bodon</vt:lpstr>
      <vt:lpstr>VNI-Bodon-Poster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Diep Huynh</dc:creator>
  <cp:lastModifiedBy>Diep Huynh</cp:lastModifiedBy>
  <cp:revision>17</cp:revision>
  <dcterms:created xsi:type="dcterms:W3CDTF">2021-06-06T14:57:23Z</dcterms:created>
  <dcterms:modified xsi:type="dcterms:W3CDTF">2021-06-06T17:43:29Z</dcterms:modified>
</cp:coreProperties>
</file>