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99" r:id="rId3"/>
    <p:sldId id="257" r:id="rId4"/>
    <p:sldId id="300" r:id="rId5"/>
    <p:sldId id="302" r:id="rId6"/>
    <p:sldId id="298" r:id="rId7"/>
    <p:sldId id="303" r:id="rId8"/>
    <p:sldId id="304" r:id="rId9"/>
    <p:sldId id="305" r:id="rId10"/>
    <p:sldId id="306" r:id="rId11"/>
    <p:sldId id="307" r:id="rId12"/>
    <p:sldId id="289" r:id="rId13"/>
    <p:sldId id="308" r:id="rId14"/>
    <p:sldId id="297" r:id="rId15"/>
  </p:sldIdLst>
  <p:sldSz cx="12192000" cy="6858000"/>
  <p:notesSz cx="6858000" cy="9144000"/>
  <p:defaultTextStyle>
    <a:defPPr>
      <a:defRPr lang="ko-KR"/>
    </a:defPPr>
    <a:lvl1pPr marL="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>
      <p:cViewPr>
        <p:scale>
          <a:sx n="60" d="100"/>
          <a:sy n="60" d="100"/>
        </p:scale>
        <p:origin x="19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Powerpoint welcome để bắt đầu slide của bạn | Hình ảnh, Hình  nền, Viết ch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" y="0"/>
            <a:ext cx="12199248" cy="688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t="80498"/>
          <a:stretch/>
        </p:blipFill>
        <p:spPr>
          <a:xfrm>
            <a:off x="656624" y="1556792"/>
            <a:ext cx="11535376" cy="819943"/>
          </a:xfrm>
          <a:prstGeom prst="rect">
            <a:avLst/>
          </a:prstGeom>
        </p:spPr>
      </p:pic>
      <p:sp>
        <p:nvSpPr>
          <p:cNvPr id="30" name="Donut 29"/>
          <p:cNvSpPr/>
          <p:nvPr/>
        </p:nvSpPr>
        <p:spPr>
          <a:xfrm>
            <a:off x="9120336" y="1667407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7368" y="2232974"/>
            <a:ext cx="22333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sɪŋ.ɚ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1740" y="2232974"/>
            <a:ext cx="2566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æŋ.ɡɚ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3592" y="2237166"/>
            <a:ext cx="25667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æŋ.ɡɚ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5444" y="2266118"/>
            <a:ext cx="2497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hʌŋ.ɡɚ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704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416" y="332656"/>
            <a:ext cx="10729192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Can you help me with something, please?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How do you say … in English?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Can you say that again, please?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How do you spell that?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pPr marR="36195">
              <a:tabLst>
                <a:tab pos="4400550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B: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...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A:</a:t>
            </a:r>
            <a:r>
              <a:rPr lang="en-US" sz="4400" dirty="0">
                <a:latin typeface="Times New Roman" panose="02020603050405020304" pitchFamily="18" charset="0"/>
                <a:ea typeface="MS Mincho"/>
              </a:rPr>
              <a:t> Great. Thanks, … 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87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3592" y="1196752"/>
            <a:ext cx="895265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S Mincho"/>
              </a:rPr>
              <a:t>HOMEWORK</a:t>
            </a:r>
          </a:p>
          <a:p>
            <a:pPr algn="ctr"/>
            <a:endParaRPr lang="en-US" sz="4000" b="1" dirty="0" smtClean="0">
              <a:latin typeface="Arial Black" panose="020B0A04020102020204" pitchFamily="34" charset="0"/>
              <a:ea typeface="MS Mincho"/>
            </a:endParaRPr>
          </a:p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Do exercise in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Student book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page 61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  <a:p>
            <a:pPr marL="571500" indent="-571500"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Students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prepare for the next lesson: </a:t>
            </a: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WRITING • An email about your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school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4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75520" y="2636912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accent6">
                    <a:lumMod val="75000"/>
                  </a:schemeClr>
                </a:solidFill>
                <a:latin typeface="Bernard MT Condensed" panose="02050806060905020404" pitchFamily="18" charset="0"/>
              </a:rPr>
              <a:t>MEMORY GAME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9961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Can a scorpion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kill a human?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87523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Let’s go to the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costume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competition!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38456" y="75494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Yes, it can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How big can a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gorilla grow?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9959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Ok. great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87519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195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205043" y="237744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No, we aren’t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What </a:t>
            </a:r>
            <a:r>
              <a:rPr lang="en-US" sz="2800" b="1" dirty="0" err="1" smtClean="0">
                <a:solidFill>
                  <a:schemeClr val="tx1"/>
                </a:solidFill>
              </a:rPr>
              <a:t>colour</a:t>
            </a:r>
            <a:r>
              <a:rPr lang="en-US" sz="2800" b="1" dirty="0" smtClean="0">
                <a:solidFill>
                  <a:schemeClr val="tx1"/>
                </a:solidFill>
              </a:rPr>
              <a:t> is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crocodile?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9951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How many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countries are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there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 the world?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87493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Green and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brown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04966" y="463296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250 kilos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121920"/>
            <a:ext cx="2834640" cy="2075688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Are you learning English?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2363324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5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83873" y="2362486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6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01397" y="2362486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7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34153" y="2377440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8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6955" y="4632960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9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84506" y="4632960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10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2938" y="4632960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11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04966" y="4632960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12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38456" y="74028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4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87493" y="121920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3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06835" y="92012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2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8042" y="121920"/>
            <a:ext cx="2834640" cy="20756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1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2649" y="-2548541"/>
            <a:ext cx="395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"/>
                            </p:stCondLst>
                            <p:childTnLst>
                              <p:par>
                                <p:cTn id="2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"/>
                            </p:stCondLst>
                            <p:childTnLst>
                              <p:par>
                                <p:cTn id="2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50"/>
                            </p:stCondLst>
                            <p:childTnLst>
                              <p:par>
                                <p:cTn id="2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"/>
                            </p:stCondLst>
                            <p:childTnLst>
                              <p:par>
                                <p:cTn id="28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5440" y="2420888"/>
            <a:ext cx="1029714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Sitka Display" panose="02000505000000020004" pitchFamily="2" charset="0"/>
                <a:ea typeface="Times New Roman" panose="02020603050405020304" pitchFamily="18" charset="0"/>
              </a:rPr>
              <a:t>What can you do if you can’t remember a word in English?</a:t>
            </a:r>
            <a:endParaRPr lang="en-US" sz="4800" b="1" dirty="0">
              <a:solidFill>
                <a:srgbClr val="0070C0"/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765" y="3140968"/>
            <a:ext cx="6142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6 - </a:t>
            </a:r>
            <a:r>
              <a:rPr lang="en-US" sz="4800" b="1" dirty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SPEAKING</a:t>
            </a:r>
            <a:r>
              <a:rPr lang="en-US" sz="4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Google Shape;62;p13"/>
          <p:cNvSpPr txBox="1">
            <a:spLocks/>
          </p:cNvSpPr>
          <p:nvPr/>
        </p:nvSpPr>
        <p:spPr>
          <a:xfrm>
            <a:off x="495549" y="1052736"/>
            <a:ext cx="11377264" cy="12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UNIT 4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endParaRPr lang="en-US" sz="60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LEARNING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653136"/>
            <a:ext cx="12360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40385" algn="l"/>
              </a:tabLst>
            </a:pPr>
            <a:r>
              <a:rPr lang="en-US" sz="4400" b="1" dirty="0" smtClean="0">
                <a:solidFill>
                  <a:srgbClr val="0070C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ASKING FOR HELP WHEN YOU’RE STUDYING</a:t>
            </a:r>
            <a:endParaRPr lang="en-US" sz="4400" b="1" dirty="0">
              <a:solidFill>
                <a:srgbClr val="0070C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552" y="0"/>
            <a:ext cx="3737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EXERCISE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</a:t>
            </a:r>
            <a:endParaRPr lang="en-US" sz="4400" b="1" u="sng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9536" y="1200887"/>
            <a:ext cx="10465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400" dirty="0">
                <a:latin typeface="Times New Roman" panose="02020603050405020304" pitchFamily="18" charset="0"/>
                <a:ea typeface="MS Mincho"/>
              </a:rPr>
              <a:t>1. Can you help me with something, </a:t>
            </a:r>
            <a:r>
              <a:rPr lang="en-US" sz="4400" dirty="0" smtClean="0">
                <a:latin typeface="Times New Roman" panose="02020603050405020304" pitchFamily="18" charset="0"/>
                <a:ea typeface="MS Mincho"/>
              </a:rPr>
              <a:t>please?</a:t>
            </a:r>
            <a:endParaRPr lang="en-US" sz="4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984" y="2077688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2. How do you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say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8832" y="2954489"/>
            <a:ext cx="8880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3. Can you say that again, please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3328" y="383129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4. How do you spell that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5540" y="4708091"/>
            <a:ext cx="10969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The word Zac can’t remember is ‘tomorrow’.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22" y="332656"/>
            <a:ext cx="10235745" cy="6186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1864" y="329600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J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0542" y="1160597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E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92646" y="1160597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G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12424" y="1186231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V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6574" y="2017228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N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0325" y="2030813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X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5720" y="2875395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FF0000"/>
                </a:solidFill>
              </a:rPr>
              <a:t>I 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3700" y="4653136"/>
            <a:ext cx="41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rgbClr val="FF0000"/>
                </a:solidFill>
              </a:rPr>
              <a:t>U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7" name="Friends Plus for Vietnam G6 SB Track 1.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208" y="440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77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24296" y="548680"/>
            <a:ext cx="41825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Eras Bold ITC" panose="020B0907030504020204" pitchFamily="34" charset="0"/>
                <a:ea typeface="MS Mincho"/>
              </a:rPr>
              <a:t>secondary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3431704" y="1733908"/>
            <a:ext cx="3988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Eras Bold ITC" panose="020B0907030504020204" pitchFamily="34" charset="0"/>
                <a:ea typeface="MS Mincho"/>
              </a:rPr>
              <a:t>television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5847" y="3015813"/>
            <a:ext cx="41328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Eras Bold ITC" panose="020B0907030504020204" pitchFamily="34" charset="0"/>
                <a:ea typeface="MS Mincho"/>
              </a:rPr>
              <a:t>expensive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7331" y="4045545"/>
            <a:ext cx="36792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Eras Bold ITC" panose="020B0907030504020204" pitchFamily="34" charset="0"/>
                <a:ea typeface="MS Mincho"/>
              </a:rPr>
              <a:t>elephant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1176" y="5039429"/>
            <a:ext cx="30171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solidFill>
                  <a:srgbClr val="0070C0"/>
                </a:solidFill>
                <a:latin typeface="Eras Bold ITC" panose="020B0907030504020204" pitchFamily="34" charset="0"/>
                <a:ea typeface="MS Mincho"/>
              </a:rPr>
              <a:t>protect</a:t>
            </a:r>
            <a:endParaRPr lang="en-US" sz="6000" b="1" dirty="0">
              <a:solidFill>
                <a:srgbClr val="0070C0"/>
              </a:solidFill>
              <a:latin typeface="Eras Bold ITC" panose="020B0907030504020204" pitchFamily="34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22377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8895"/>
          <a:stretch/>
        </p:blipFill>
        <p:spPr>
          <a:xfrm>
            <a:off x="303813" y="690906"/>
            <a:ext cx="11535376" cy="1728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12525" y="186849"/>
            <a:ext cx="1814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/</a:t>
            </a:r>
            <a:r>
              <a:rPr lang="en-US" sz="4400" dirty="0" err="1">
                <a:solidFill>
                  <a:srgbClr val="FF0000"/>
                </a:solidFill>
              </a:rPr>
              <a:t>sɔːrd</a:t>
            </a:r>
            <a:r>
              <a:rPr lang="en-US" sz="4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Rectangle 3"/>
          <p:cNvSpPr/>
          <p:nvPr/>
        </p:nvSpPr>
        <p:spPr>
          <a:xfrm>
            <a:off x="9376821" y="23260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8229" y="21740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7909" y="171649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sw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/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Donut 4"/>
          <p:cNvSpPr/>
          <p:nvPr/>
        </p:nvSpPr>
        <p:spPr>
          <a:xfrm>
            <a:off x="6388489" y="956290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724193" y="1771025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3316" y="2275003"/>
            <a:ext cx="18582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ʃɪl.ɪŋ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32805" y="2213978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20085" y="2200350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6744" y="2213978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43945" b="20284"/>
          <a:stretch/>
        </p:blipFill>
        <p:spPr>
          <a:xfrm>
            <a:off x="303813" y="4498429"/>
            <a:ext cx="11535376" cy="1503920"/>
          </a:xfrm>
          <a:prstGeom prst="rect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6315509" y="4562387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972708" y="5403638"/>
            <a:ext cx="648072" cy="598711"/>
          </a:xfrm>
          <a:prstGeom prst="donut">
            <a:avLst>
              <a:gd name="adj" fmla="val 7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88489" y="3857477"/>
            <a:ext cx="26597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/ˈ</a:t>
            </a:r>
            <a:r>
              <a:rPr lang="en-US" sz="4200" dirty="0" err="1">
                <a:solidFill>
                  <a:srgbClr val="FF0000"/>
                </a:solidFill>
              </a:rPr>
              <a:t>klaɪ.mɚ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5370" y="3900195"/>
            <a:ext cx="30572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 /ˈ</a:t>
            </a:r>
            <a:r>
              <a:rPr lang="en-US" sz="4200" dirty="0" err="1">
                <a:solidFill>
                  <a:srgbClr val="FF0000"/>
                </a:solidFill>
              </a:rPr>
              <a:t>mem.bɚ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78830" y="3927733"/>
            <a:ext cx="27542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</a:rPr>
              <a:t> /ˈæm.bɚ/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48191" y="3857477"/>
            <a:ext cx="31438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/</a:t>
            </a:r>
            <a:r>
              <a:rPr lang="en-US" sz="4200" dirty="0" err="1">
                <a:solidFill>
                  <a:srgbClr val="FF0000"/>
                </a:solidFill>
              </a:rPr>
              <a:t>dɪˈsem.bɚ</a:t>
            </a:r>
            <a:r>
              <a:rPr lang="en-US" sz="4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6744" y="5829749"/>
            <a:ext cx="16017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 /</a:t>
            </a:r>
            <a:r>
              <a:rPr lang="en-US" sz="4200" dirty="0" err="1" smtClean="0">
                <a:solidFill>
                  <a:srgbClr val="FF0000"/>
                </a:solidFill>
              </a:rPr>
              <a:t>siːn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64755" y="5805563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28770" y="5778085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33978" y="5778085"/>
            <a:ext cx="11176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/</a:t>
            </a:r>
            <a:r>
              <a:rPr lang="en-US" sz="4200" dirty="0" err="1" smtClean="0">
                <a:solidFill>
                  <a:srgbClr val="FF0000"/>
                </a:solidFill>
              </a:rPr>
              <a:t>sk</a:t>
            </a:r>
            <a:r>
              <a:rPr lang="en-US" sz="4200" dirty="0" smtClean="0">
                <a:solidFill>
                  <a:srgbClr val="FF0000"/>
                </a:solidFill>
              </a:rPr>
              <a:t>/</a:t>
            </a:r>
            <a:endParaRPr lang="en-US" sz="4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5" grpId="0" animBg="1"/>
      <p:bldP spid="13" grpId="0" animBg="1"/>
      <p:bldP spid="8" grpId="0"/>
      <p:bldP spid="22" grpId="0"/>
      <p:bldP spid="23" grpId="0"/>
      <p:bldP spid="24" grpId="0"/>
      <p:bldP spid="15" grpId="0" animBg="1"/>
      <p:bldP spid="18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293</Words>
  <Application>Microsoft Office PowerPoint</Application>
  <PresentationFormat>Widescreen</PresentationFormat>
  <Paragraphs>93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Amatic SC</vt:lpstr>
      <vt:lpstr>맑은 고딕</vt:lpstr>
      <vt:lpstr>MS Mincho</vt:lpstr>
      <vt:lpstr>Arial</vt:lpstr>
      <vt:lpstr>Arial Black</vt:lpstr>
      <vt:lpstr>Bernard MT Condensed</vt:lpstr>
      <vt:lpstr>Calibri</vt:lpstr>
      <vt:lpstr>Eras Bold ITC</vt:lpstr>
      <vt:lpstr>Segoe UI Historic</vt:lpstr>
      <vt:lpstr>Sitka Display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108</cp:revision>
  <dcterms:created xsi:type="dcterms:W3CDTF">2014-04-01T16:27:38Z</dcterms:created>
  <dcterms:modified xsi:type="dcterms:W3CDTF">2021-05-21T08:43:55Z</dcterms:modified>
</cp:coreProperties>
</file>