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87" r:id="rId2"/>
    <p:sldId id="269" r:id="rId3"/>
    <p:sldId id="323" r:id="rId4"/>
    <p:sldId id="324" r:id="rId5"/>
    <p:sldId id="325" r:id="rId6"/>
    <p:sldId id="311" r:id="rId7"/>
    <p:sldId id="334" r:id="rId8"/>
    <p:sldId id="326" r:id="rId9"/>
    <p:sldId id="335" r:id="rId10"/>
    <p:sldId id="329" r:id="rId11"/>
    <p:sldId id="338" r:id="rId12"/>
    <p:sldId id="336" r:id="rId13"/>
    <p:sldId id="337" r:id="rId14"/>
    <p:sldId id="322" r:id="rId15"/>
    <p:sldId id="327" r:id="rId16"/>
    <p:sldId id="278" r:id="rId17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9"/>
      <p:bold r:id="rId20"/>
    </p:embeddedFont>
    <p:embeddedFont>
      <p:font typeface="Arial Black" panose="020B0A04020102020204" pitchFamily="34" charset="0"/>
      <p:bold r:id="rId21"/>
    </p:embeddedFont>
    <p:embeddedFont>
      <p:font typeface="Segoe UI Historic" panose="020B0502040204020203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8D1635-6736-4F92-B466-966A30ABE88B}">
  <a:tblStyle styleId="{1B8D1635-6736-4F92-B466-966A30ABE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come lettering text modern calligraphy styl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4" b="14424"/>
          <a:stretch/>
        </p:blipFill>
        <p:spPr bwMode="auto">
          <a:xfrm>
            <a:off x="-1" y="-12032"/>
            <a:ext cx="9175537" cy="514951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268924"/>
            <a:ext cx="90649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3000" b="1" dirty="0">
                <a:solidFill>
                  <a:srgbClr val="B5D4E9">
                    <a:lumMod val="50000"/>
                  </a:srgbClr>
                </a:solidFill>
                <a:latin typeface="Times New Roman" panose="02020603050405020304" pitchFamily="18" charset="0"/>
                <a:ea typeface="MS Mincho"/>
              </a:rPr>
              <a:t> </a:t>
            </a:r>
          </a:p>
          <a:p>
            <a:pPr marL="571500" lvl="0" indent="-571500">
              <a:buFont typeface="Wingdings" panose="05000000000000000000" pitchFamily="2" charset="2"/>
              <a:buChar char="Ø"/>
              <a:tabLst>
                <a:tab pos="581025" algn="l"/>
              </a:tabLst>
            </a:pPr>
            <a:r>
              <a:rPr lang="en-US" sz="3000" dirty="0">
                <a:latin typeface="Times New Roman" panose="02020603050405020304" pitchFamily="18" charset="0"/>
                <a:ea typeface="MS Mincho"/>
              </a:rPr>
              <a:t>It’s one of the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biggest birds </a:t>
            </a:r>
            <a:r>
              <a:rPr lang="en-US" sz="3000" dirty="0">
                <a:latin typeface="Times New Roman" panose="02020603050405020304" pitchFamily="18" charset="0"/>
                <a:ea typeface="MS Mincho"/>
              </a:rPr>
              <a:t>in the world,</a:t>
            </a:r>
            <a:r>
              <a:rPr lang="en-US" sz="30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MS Mincho"/>
              </a:rPr>
              <a:t>and it’s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in danger</a:t>
            </a:r>
            <a:r>
              <a:rPr lang="en-US" sz="3000" dirty="0">
                <a:latin typeface="Times New Roman" panose="02020603050405020304" pitchFamily="18" charset="0"/>
                <a:ea typeface="MS Mincho"/>
              </a:rPr>
              <a:t> and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very rare</a:t>
            </a:r>
            <a:r>
              <a:rPr lang="en-US" sz="3000" dirty="0">
                <a:latin typeface="Times New Roman" panose="02020603050405020304" pitchFamily="18" charset="0"/>
                <a:ea typeface="MS Mincho"/>
              </a:rPr>
              <a:t>. </a:t>
            </a:r>
          </a:p>
          <a:p>
            <a:pPr marL="571500" lvl="0" indent="-571500">
              <a:buFont typeface="Wingdings" panose="05000000000000000000" pitchFamily="2" charset="2"/>
              <a:buChar char="Ø"/>
              <a:tabLst>
                <a:tab pos="581025" algn="l"/>
              </a:tabLst>
            </a:pPr>
            <a:r>
              <a:rPr lang="en-US" sz="3000" dirty="0">
                <a:latin typeface="Times New Roman" panose="02020603050405020304" pitchFamily="18" charset="0"/>
                <a:ea typeface="MS Mincho"/>
              </a:rPr>
              <a:t>It eats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snakes</a:t>
            </a:r>
            <a:r>
              <a:rPr lang="en-US" sz="3000" dirty="0">
                <a:latin typeface="Times New Roman" panose="02020603050405020304" pitchFamily="18" charset="0"/>
                <a:ea typeface="MS Mincho"/>
              </a:rPr>
              <a:t> and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small animals </a:t>
            </a:r>
            <a:r>
              <a:rPr lang="en-US" sz="3000" dirty="0">
                <a:latin typeface="Times New Roman" panose="02020603050405020304" pitchFamily="18" charset="0"/>
                <a:ea typeface="MS Mincho"/>
              </a:rPr>
              <a:t>such as bats, rats and small monkeys.</a:t>
            </a:r>
            <a:endParaRPr lang="en-US" sz="3000" b="1" dirty="0"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BE948-2D41-4E2C-9FDE-C274A718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" y="83781"/>
            <a:ext cx="7086424" cy="9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8D868-EA29-434D-BE3C-1FE6E93B1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5" y="0"/>
            <a:ext cx="5600524" cy="497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27546-6D52-4C05-A548-7A6A53E7E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89" y="0"/>
            <a:ext cx="3544711" cy="47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5C490-0C4E-4B2A-9BCF-5B7729351C0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67734" y="4442227"/>
            <a:ext cx="9144000" cy="393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8AE02-476C-4A7B-880A-EA8D235D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27"/>
            <a:ext cx="8618273" cy="478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121431-3B20-4AE6-9250-CC130B1FBAA7}"/>
              </a:ext>
            </a:extLst>
          </p:cNvPr>
          <p:cNvSpPr/>
          <p:nvPr/>
        </p:nvSpPr>
        <p:spPr>
          <a:xfrm>
            <a:off x="5251458" y="2957987"/>
            <a:ext cx="419734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eight kilos / one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metre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long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8366B-BA61-4B22-8DA1-2B3CB071FEE3}"/>
              </a:ext>
            </a:extLst>
          </p:cNvPr>
          <p:cNvSpPr/>
          <p:nvPr/>
        </p:nvSpPr>
        <p:spPr>
          <a:xfrm>
            <a:off x="1747620" y="3384550"/>
            <a:ext cx="72609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>
              <a:tabLst>
                <a:tab pos="4400550" algn="l"/>
              </a:tabLst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small animals                          snakes, bats and rats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E9128-2927-4401-9A56-58D4A2F04958}"/>
              </a:ext>
            </a:extLst>
          </p:cNvPr>
          <p:cNvSpPr/>
          <p:nvPr/>
        </p:nvSpPr>
        <p:spPr>
          <a:xfrm>
            <a:off x="1747620" y="3861604"/>
            <a:ext cx="16008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>
              <a:tabLst>
                <a:tab pos="4400550" algn="l"/>
              </a:tabLs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in danger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378D3-383E-475A-8809-E42632EF9D17}"/>
              </a:ext>
            </a:extLst>
          </p:cNvPr>
          <p:cNvSpPr/>
          <p:nvPr/>
        </p:nvSpPr>
        <p:spPr>
          <a:xfrm>
            <a:off x="4402668" y="4281726"/>
            <a:ext cx="50461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>
              <a:tabLst>
                <a:tab pos="4400550" algn="l"/>
              </a:tabLs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 on the website </a:t>
            </a:r>
          </a:p>
          <a:p>
            <a:pPr marR="36195" lvl="0">
              <a:tabLst>
                <a:tab pos="4400550" algn="l"/>
              </a:tabLs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(of the Philippine Eagle Foundation)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4280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5C6FF8-D04D-4236-B7D6-D991EDF8B8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B2B2F-9382-4A7F-A8E6-AB5FCD01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95" y="127050"/>
            <a:ext cx="7043738" cy="2006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06B260-158F-4072-8875-FCBF26A0328F}"/>
              </a:ext>
            </a:extLst>
          </p:cNvPr>
          <p:cNvSpPr/>
          <p:nvPr/>
        </p:nvSpPr>
        <p:spPr>
          <a:xfrm>
            <a:off x="129602" y="2742649"/>
            <a:ext cx="88847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36195" indent="-571500"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We can use For example at the start of a sentence. For example has a comma after it.</a:t>
            </a:r>
            <a:endParaRPr lang="en-US" sz="3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6325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2928" y="1153245"/>
            <a:ext cx="9510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like +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928" y="2154699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V + O.</a:t>
            </a:r>
          </a:p>
        </p:txBody>
      </p:sp>
    </p:spTree>
    <p:extLst>
      <p:ext uri="{BB962C8B-B14F-4D97-AF65-F5344CB8AC3E}">
        <p14:creationId xmlns:p14="http://schemas.microsoft.com/office/powerpoint/2010/main" val="29532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027" y="397995"/>
            <a:ext cx="85539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Eagle eats small animals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snakes, bats, and rats.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065" y="1465441"/>
            <a:ext cx="85539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biggest problem is human activity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sz="25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farming.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073429" y="814448"/>
            <a:ext cx="26933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168449" y="1840137"/>
            <a:ext cx="10644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056" y="931322"/>
            <a:ext cx="1392071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endParaRPr lang="en-US" sz="25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8449" y="1949600"/>
            <a:ext cx="1307910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endParaRPr lang="en-US" sz="25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2F2E29-21EE-4EA4-848F-D4EF32C746C7}"/>
              </a:ext>
            </a:extLst>
          </p:cNvPr>
          <p:cNvSpPr/>
          <p:nvPr/>
        </p:nvSpPr>
        <p:spPr>
          <a:xfrm>
            <a:off x="240095" y="2476614"/>
            <a:ext cx="85539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to ‘adopt’ an eagle.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8EC079-5954-4851-A97A-543DF24E94A2}"/>
              </a:ext>
            </a:extLst>
          </p:cNvPr>
          <p:cNvGrpSpPr/>
          <p:nvPr/>
        </p:nvGrpSpPr>
        <p:grpSpPr>
          <a:xfrm>
            <a:off x="2139163" y="2856388"/>
            <a:ext cx="1180508" cy="966687"/>
            <a:chOff x="2421389" y="2026624"/>
            <a:chExt cx="1180508" cy="96668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8B03F01-F328-4F22-A263-2D61506773BB}"/>
                </a:ext>
              </a:extLst>
            </p:cNvPr>
            <p:cNvCxnSpPr>
              <a:cxnSpLocks/>
            </p:cNvCxnSpPr>
            <p:nvPr/>
          </p:nvCxnSpPr>
          <p:spPr>
            <a:xfrm>
              <a:off x="2822138" y="2026624"/>
              <a:ext cx="0" cy="4754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51AD29-24E8-4A9F-9509-F7E17B53D626}"/>
                </a:ext>
              </a:extLst>
            </p:cNvPr>
            <p:cNvSpPr txBox="1"/>
            <p:nvPr/>
          </p:nvSpPr>
          <p:spPr>
            <a:xfrm>
              <a:off x="2421389" y="2516257"/>
              <a:ext cx="543634" cy="4770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51483A-1AF0-43EE-813D-0C4718B140E4}"/>
                </a:ext>
              </a:extLst>
            </p:cNvPr>
            <p:cNvGrpSpPr/>
            <p:nvPr/>
          </p:nvGrpSpPr>
          <p:grpSpPr>
            <a:xfrm>
              <a:off x="3058263" y="2035798"/>
              <a:ext cx="543634" cy="943364"/>
              <a:chOff x="3058263" y="2035798"/>
              <a:chExt cx="543634" cy="943364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EC79698-AC31-4052-B0E6-3DB8B0D5F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7438" y="2035798"/>
                <a:ext cx="0" cy="48045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8411B5-9C24-4DED-9978-8CC79D8FEAD8}"/>
                  </a:ext>
                </a:extLst>
              </p:cNvPr>
              <p:cNvSpPr txBox="1"/>
              <p:nvPr/>
            </p:nvSpPr>
            <p:spPr>
              <a:xfrm>
                <a:off x="3058263" y="2502108"/>
                <a:ext cx="543634" cy="4770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5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en-US" sz="25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627B3A-FC0E-4B72-9047-B47C22730306}"/>
              </a:ext>
            </a:extLst>
          </p:cNvPr>
          <p:cNvGrpSpPr/>
          <p:nvPr/>
        </p:nvGrpSpPr>
        <p:grpSpPr>
          <a:xfrm>
            <a:off x="4432447" y="2861873"/>
            <a:ext cx="543634" cy="986802"/>
            <a:chOff x="6229066" y="2502108"/>
            <a:chExt cx="543634" cy="136261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48C5ED8-D0B7-4CEB-9813-4952104B4D4C}"/>
                </a:ext>
              </a:extLst>
            </p:cNvPr>
            <p:cNvCxnSpPr/>
            <p:nvPr/>
          </p:nvCxnSpPr>
          <p:spPr>
            <a:xfrm>
              <a:off x="6500883" y="2502108"/>
              <a:ext cx="0" cy="662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5C2F52-3ED8-42A0-8CE5-7A102F45B534}"/>
                </a:ext>
              </a:extLst>
            </p:cNvPr>
            <p:cNvSpPr txBox="1"/>
            <p:nvPr/>
          </p:nvSpPr>
          <p:spPr>
            <a:xfrm>
              <a:off x="6229066" y="3205986"/>
              <a:ext cx="543634" cy="6587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5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9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body" idx="4294967295"/>
          </p:nvPr>
        </p:nvSpPr>
        <p:spPr>
          <a:xfrm>
            <a:off x="-159106" y="1358900"/>
            <a:ext cx="8975725" cy="1108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Learn new words by heart.</a:t>
            </a:r>
            <a:endParaRPr lang="en-US" sz="3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>
              <a:buNone/>
            </a:pP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7734" y="3183647"/>
            <a:ext cx="93226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for the next lesson: </a:t>
            </a:r>
          </a:p>
          <a:p>
            <a:r>
              <a:rPr lang="en-US"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CLIL • Natural science: animals – page 46.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3755" y="323507"/>
            <a:ext cx="577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Google Shape;283;p34">
            <a:extLst>
              <a:ext uri="{FF2B5EF4-FFF2-40B4-BE49-F238E27FC236}">
                <a16:creationId xmlns:a16="http://schemas.microsoft.com/office/drawing/2014/main" id="{1497B614-F8D0-4204-A568-5BF7D741CE55}"/>
              </a:ext>
            </a:extLst>
          </p:cNvPr>
          <p:cNvSpPr txBox="1">
            <a:spLocks/>
          </p:cNvSpPr>
          <p:nvPr/>
        </p:nvSpPr>
        <p:spPr>
          <a:xfrm>
            <a:off x="-164748" y="2232203"/>
            <a:ext cx="897572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88900" indent="0">
              <a:buFont typeface="Muli"/>
              <a:buNone/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exercise in workbook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 29.</a:t>
            </a:r>
          </a:p>
          <a:p>
            <a:pPr marL="88900" indent="0">
              <a:buFont typeface="Muli"/>
              <a:buNone/>
            </a:pP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ED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84180" y="2153390"/>
            <a:ext cx="540724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7 </a:t>
            </a:r>
          </a:p>
          <a:p>
            <a:pPr algn="ctr">
              <a:tabLst>
                <a:tab pos="540385" algn="l"/>
              </a:tabLst>
            </a:pPr>
            <a:r>
              <a:rPr lang="en-US" sz="5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WRITING </a:t>
            </a:r>
          </a:p>
          <a:p>
            <a:pPr algn="ctr">
              <a:tabLst>
                <a:tab pos="540385" algn="l"/>
              </a:tabLst>
            </a:pPr>
            <a:r>
              <a:rPr lang="en-US" sz="4800" b="1" dirty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• Animals in danger</a:t>
            </a:r>
          </a:p>
        </p:txBody>
      </p:sp>
      <p:sp>
        <p:nvSpPr>
          <p:cNvPr id="13" name="Google Shape;62;p13"/>
          <p:cNvSpPr txBox="1">
            <a:spLocks/>
          </p:cNvSpPr>
          <p:nvPr/>
        </p:nvSpPr>
        <p:spPr>
          <a:xfrm>
            <a:off x="931644" y="776649"/>
            <a:ext cx="7274638" cy="12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UNIT 3: WILD LIFE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erry pickers from Thailand cleared to come to Finland | Agrifish | POST  Online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71" y="0"/>
            <a:ext cx="4334127" cy="2427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od and farming could stymie climate efforts, researchers say | Science |  AA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8" y="2212622"/>
            <a:ext cx="5486400" cy="2930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222" y="262528"/>
            <a:ext cx="448777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farming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fɑːmɪŋ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692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 a part of the solution, not pollution | Web development design, Web  development agency, Web desig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9912" y="3779680"/>
            <a:ext cx="7518400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pəˈluːʃən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694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NR: Fish &amp; Wildlife: Learn to Hunt Trap and Sh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0"/>
            <a:ext cx="91319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6623" y="4236300"/>
            <a:ext cx="6754887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hʌntiŋ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046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708" y="228946"/>
            <a:ext cx="39588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998387"/>
            <a:ext cx="72728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ɪkˈspleɪn</a:t>
            </a:r>
            <a:r>
              <a:rPr lang="en-US" alt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175451"/>
            <a:ext cx="72728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3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</a:t>
            </a:r>
            <a:r>
              <a:rPr lang="en-US" alt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əˈdɒpt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708" y="1905360"/>
            <a:ext cx="797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en-US" sz="35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3500" b="1" u="sng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explains</a:t>
            </a:r>
            <a:r>
              <a:rPr lang="en-US" sz="35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to do this exercise.</a:t>
            </a:r>
          </a:p>
        </p:txBody>
      </p:sp>
      <p:pic>
        <p:nvPicPr>
          <p:cNvPr id="5122" name="Picture 2" descr="Dog Face. Pet Adoption. Puppy Pooch Looking Up To Human Hand, Paw Print  Hug. Flat Design. Help Homeless Animal Concept. Cute Carto Stock Vector -  Illustration of banner, care: 936088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69" y="1105469"/>
            <a:ext cx="4038031" cy="40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928" y="743812"/>
            <a:ext cx="44775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such as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like:  </a:t>
            </a:r>
            <a:endParaRPr lang="en-US" alt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928" y="1649731"/>
            <a:ext cx="4081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For example</a:t>
            </a:r>
            <a:r>
              <a:rPr lang="en-US" altLang="en-US" sz="4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484" y="2592569"/>
            <a:ext cx="844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use </a:t>
            </a:r>
            <a:r>
              <a:rPr lang="en-US" sz="40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as, like, For example </a:t>
            </a: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introduce an example or examples of something we mention.</a:t>
            </a:r>
          </a:p>
        </p:txBody>
      </p:sp>
    </p:spTree>
    <p:extLst>
      <p:ext uri="{BB962C8B-B14F-4D97-AF65-F5344CB8AC3E}">
        <p14:creationId xmlns:p14="http://schemas.microsoft.com/office/powerpoint/2010/main" val="30760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651" y="106116"/>
            <a:ext cx="3958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825" y="632141"/>
            <a:ext cx="8790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farming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fɑːmɪŋ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  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en-US" sz="30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825" y="1245236"/>
            <a:ext cx="8436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pollution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pəˈluːʃən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altLang="en-US" sz="30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26" y="1839717"/>
            <a:ext cx="74582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hunting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hʌntiŋ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   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endParaRPr lang="en-US" altLang="en-US" sz="30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825" y="2421803"/>
            <a:ext cx="7272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ɪkˈspleɪn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825" y="2975801"/>
            <a:ext cx="8621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əˈdɒpt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         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3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825" y="3468681"/>
            <a:ext cx="44775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such as</a:t>
            </a:r>
            <a:r>
              <a:rPr lang="en-US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like: </a:t>
            </a:r>
            <a:endParaRPr lang="en-US" altLang="en-US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825" y="4026799"/>
            <a:ext cx="4081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For example</a:t>
            </a:r>
            <a:r>
              <a:rPr lang="en-US" alt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8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5EE46-5FFB-4DCB-88FF-2076D58965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D8730-D109-4709-987B-42E659F9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9" y="115761"/>
            <a:ext cx="7306910" cy="2887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9F157C-A7A9-4BD3-8B0B-015C24F8EB29}"/>
              </a:ext>
            </a:extLst>
          </p:cNvPr>
          <p:cNvSpPr/>
          <p:nvPr/>
        </p:nvSpPr>
        <p:spPr>
          <a:xfrm>
            <a:off x="0" y="3304873"/>
            <a:ext cx="896647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=&gt;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Farming is a problem for the Philippine eagle.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849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368</Words>
  <Application>Microsoft Office PowerPoint</Application>
  <PresentationFormat>On-screen Show (16:9)</PresentationFormat>
  <Paragraphs>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Amatic SC</vt:lpstr>
      <vt:lpstr>Segoe UI Historic</vt:lpstr>
      <vt:lpstr>Times New Roman</vt:lpstr>
      <vt:lpstr>Arial Black</vt:lpstr>
      <vt:lpstr>Arial</vt:lpstr>
      <vt:lpstr>Wingdings</vt:lpstr>
      <vt:lpstr>Muli</vt:lpstr>
      <vt:lpstr>Quickly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bui</cp:lastModifiedBy>
  <cp:revision>95</cp:revision>
  <dcterms:modified xsi:type="dcterms:W3CDTF">2021-11-29T07:19:21Z</dcterms:modified>
</cp:coreProperties>
</file>