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98" r:id="rId3"/>
    <p:sldId id="290" r:id="rId4"/>
    <p:sldId id="299" r:id="rId5"/>
    <p:sldId id="292" r:id="rId6"/>
    <p:sldId id="301" r:id="rId7"/>
    <p:sldId id="296" r:id="rId8"/>
    <p:sldId id="302" r:id="rId9"/>
    <p:sldId id="295" r:id="rId10"/>
    <p:sldId id="297" r:id="rId11"/>
    <p:sldId id="289" r:id="rId12"/>
    <p:sldId id="288" r:id="rId13"/>
    <p:sldId id="294" r:id="rId14"/>
  </p:sldIdLst>
  <p:sldSz cx="12192000" cy="6858000"/>
  <p:notesSz cx="6858000" cy="9144000"/>
  <p:defaultTextStyle>
    <a:defPPr>
      <a:defRPr lang="ko-KR"/>
    </a:defPPr>
    <a:lvl1pPr marL="0" algn="l" defTabSz="1219170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55" autoAdjust="0"/>
    <p:restoredTop sz="94660"/>
  </p:normalViewPr>
  <p:slideViewPr>
    <p:cSldViewPr>
      <p:cViewPr varScale="1">
        <p:scale>
          <a:sx n="64" d="100"/>
          <a:sy n="64" d="100"/>
        </p:scale>
        <p:origin x="111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2"/>
            <a:ext cx="4011084" cy="116204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258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0"/>
            <a:ext cx="4011084" cy="469053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7267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3833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867"/>
            <a:ext cx="7315200" cy="80433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5167"/>
            <a:ext cx="2743200" cy="58504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5167"/>
            <a:ext cx="8026400" cy="58504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2192000" cy="1179288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27381" y="1508787"/>
            <a:ext cx="11329259" cy="61419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667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541173" y="2411015"/>
            <a:ext cx="11329259" cy="3994316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59563" y="0"/>
            <a:ext cx="10032437" cy="1179288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639616" y="1316766"/>
            <a:ext cx="9217024" cy="61419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667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653408" y="2218994"/>
            <a:ext cx="9217024" cy="3994316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1485"/>
            <a:ext cx="10363200" cy="146896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3133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185"/>
            <a:ext cx="10363200" cy="1500716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43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43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4584"/>
            <a:ext cx="5386917" cy="6413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5934"/>
            <a:ext cx="5386917" cy="3949700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4584"/>
            <a:ext cx="5389033" cy="6413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5934"/>
            <a:ext cx="5389033" cy="3949700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1219170" rtl="0" eaLnBrk="1" latinLnBrk="1" hangingPunct="1">
        <a:spcBef>
          <a:spcPct val="0"/>
        </a:spcBef>
        <a:buNone/>
        <a:defRPr sz="48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457189" indent="-457189" algn="l" defTabSz="1219170" rtl="0" eaLnBrk="1" latinLnBrk="1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1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1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1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1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1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1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1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5167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75669" y="1916832"/>
            <a:ext cx="92170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540385" algn="l"/>
              </a:tabLst>
            </a:pPr>
            <a:r>
              <a:rPr lang="en-US" sz="4800" b="1" dirty="0">
                <a:latin typeface="Times New Roman" panose="02020603050405020304" pitchFamily="18" charset="0"/>
                <a:ea typeface="Segoe UI Historic" panose="020B0502040204020203" pitchFamily="34" charset="0"/>
                <a:cs typeface="Times New Roman" panose="02020603050405020304" pitchFamily="18" charset="0"/>
              </a:rPr>
              <a:t>Lesson 7:  </a:t>
            </a:r>
            <a:r>
              <a:rPr lang="en-US" sz="5400" b="1" dirty="0">
                <a:latin typeface="Times New Roman" panose="02020603050405020304" pitchFamily="18" charset="0"/>
                <a:ea typeface="Segoe UI Historic" panose="020B0502040204020203" pitchFamily="34" charset="0"/>
                <a:cs typeface="Times New Roman" panose="02020603050405020304" pitchFamily="18" charset="0"/>
              </a:rPr>
              <a:t> </a:t>
            </a:r>
            <a:endParaRPr lang="en-US" sz="4800" b="1" dirty="0">
              <a:solidFill>
                <a:srgbClr val="7030A0"/>
              </a:solidFill>
              <a:latin typeface="Times New Roman" panose="02020603050405020304" pitchFamily="18" charset="0"/>
              <a:ea typeface="Segoe UI Historic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Google Shape;62;p13"/>
          <p:cNvSpPr txBox="1">
            <a:spLocks/>
          </p:cNvSpPr>
          <p:nvPr/>
        </p:nvSpPr>
        <p:spPr>
          <a:xfrm>
            <a:off x="783007" y="260648"/>
            <a:ext cx="11377264" cy="1235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4800"/>
              <a:buFont typeface="Amatic SC"/>
              <a:buNone/>
              <a:defRPr sz="4800" b="1" i="0" u="none" strike="noStrike" cap="none">
                <a:solidFill>
                  <a:srgbClr val="7C7F9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4800"/>
              <a:buFont typeface="Amatic SC"/>
              <a:buNone/>
              <a:defRPr sz="4800" b="1" i="0" u="none" strike="noStrike" cap="none">
                <a:solidFill>
                  <a:srgbClr val="7C7F9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4800"/>
              <a:buFont typeface="Amatic SC"/>
              <a:buNone/>
              <a:defRPr sz="4800" b="1" i="0" u="none" strike="noStrike" cap="none">
                <a:solidFill>
                  <a:srgbClr val="7C7F9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4800"/>
              <a:buFont typeface="Amatic SC"/>
              <a:buNone/>
              <a:defRPr sz="4800" b="1" i="0" u="none" strike="noStrike" cap="none">
                <a:solidFill>
                  <a:srgbClr val="7C7F9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4800"/>
              <a:buFont typeface="Amatic SC"/>
              <a:buNone/>
              <a:defRPr sz="4800" b="1" i="0" u="none" strike="noStrike" cap="none">
                <a:solidFill>
                  <a:srgbClr val="7C7F9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4800"/>
              <a:buFont typeface="Amatic SC"/>
              <a:buNone/>
              <a:defRPr sz="4800" b="1" i="0" u="none" strike="noStrike" cap="none">
                <a:solidFill>
                  <a:srgbClr val="7C7F9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4800"/>
              <a:buFont typeface="Amatic SC"/>
              <a:buNone/>
              <a:defRPr sz="4800" b="1" i="0" u="none" strike="noStrike" cap="none">
                <a:solidFill>
                  <a:srgbClr val="7C7F9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4800"/>
              <a:buFont typeface="Amatic SC"/>
              <a:buNone/>
              <a:defRPr sz="4800" b="1" i="0" u="none" strike="noStrike" cap="none">
                <a:solidFill>
                  <a:srgbClr val="7C7F9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4800"/>
              <a:buFont typeface="Amatic SC"/>
              <a:buNone/>
              <a:defRPr sz="4800" b="1" i="0" u="none" strike="noStrike" cap="none">
                <a:solidFill>
                  <a:srgbClr val="7C7F9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 4: </a:t>
            </a:r>
          </a:p>
          <a:p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LEARNING WORLD</a:t>
            </a:r>
          </a:p>
        </p:txBody>
      </p:sp>
      <p:sp>
        <p:nvSpPr>
          <p:cNvPr id="5" name="Rectangle 4"/>
          <p:cNvSpPr/>
          <p:nvPr/>
        </p:nvSpPr>
        <p:spPr>
          <a:xfrm>
            <a:off x="1143047" y="3294819"/>
            <a:ext cx="106571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tabLst>
                <a:tab pos="540385" algn="l"/>
              </a:tabLst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Segoe UI Historic" panose="020B0502040204020203" pitchFamily="34" charset="0"/>
                <a:cs typeface="Times New Roman" panose="02020603050405020304" pitchFamily="18" charset="0"/>
              </a:rPr>
              <a:t>WRITING • An email about your school</a:t>
            </a:r>
          </a:p>
          <a:p>
            <a:pPr lvl="0" algn="ctr">
              <a:tabLst>
                <a:tab pos="540385" algn="l"/>
              </a:tabLst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Segoe UI Historic" panose="020B0502040204020203" pitchFamily="34" charset="0"/>
                <a:cs typeface="Times New Roman" panose="02020603050405020304" pitchFamily="18" charset="0"/>
              </a:rPr>
              <a:t>- Page 55.</a:t>
            </a:r>
          </a:p>
        </p:txBody>
      </p:sp>
    </p:spTree>
    <p:extLst>
      <p:ext uri="{BB962C8B-B14F-4D97-AF65-F5344CB8AC3E}">
        <p14:creationId xmlns:p14="http://schemas.microsoft.com/office/powerpoint/2010/main" val="2239081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ow to Order Coffee: 15 Steps (with Pictures) - wikiHo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947" y="-18887"/>
            <a:ext cx="12231947" cy="6876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 flipH="1">
            <a:off x="6672064" y="260648"/>
            <a:ext cx="1368152" cy="1296144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6706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208884"/>
            <a:ext cx="23515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 words:</a:t>
            </a:r>
          </a:p>
        </p:txBody>
      </p:sp>
      <p:sp>
        <p:nvSpPr>
          <p:cNvPr id="6" name="Rectangle 5"/>
          <p:cNvSpPr/>
          <p:nvPr/>
        </p:nvSpPr>
        <p:spPr>
          <a:xfrm>
            <a:off x="-15446" y="896211"/>
            <a:ext cx="60076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alt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medium-sized (</a:t>
            </a:r>
            <a:r>
              <a:rPr lang="en-US" alt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adj</a:t>
            </a:r>
            <a:r>
              <a:rPr lang="en-US" alt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30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26563" y="2963401"/>
            <a:ext cx="662661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Ex: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Math is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compulsory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my school.</a:t>
            </a:r>
          </a:p>
        </p:txBody>
      </p:sp>
      <p:sp>
        <p:nvSpPr>
          <p:cNvPr id="9" name="Rectangle 8"/>
          <p:cNvSpPr/>
          <p:nvPr/>
        </p:nvSpPr>
        <p:spPr>
          <a:xfrm>
            <a:off x="6744072" y="854604"/>
            <a:ext cx="5207964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between small and large in size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-26563" y="1495209"/>
            <a:ext cx="691547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A </a:t>
            </a:r>
            <a:r>
              <a:rPr lang="en-US" alt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medium-sized school</a:t>
            </a:r>
            <a:endParaRPr lang="en-US" altLang="en-US" sz="30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2969" y="2218424"/>
            <a:ext cx="60076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alt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compulsory (</a:t>
            </a:r>
            <a:r>
              <a:rPr lang="en-US" alt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adj</a:t>
            </a:r>
            <a:r>
              <a:rPr lang="en-US" alt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altLang="en-US" sz="30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776686" y="2222422"/>
            <a:ext cx="309634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 optional (</a:t>
            </a:r>
            <a:r>
              <a:rPr lang="en-US" alt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adj</a:t>
            </a:r>
            <a:r>
              <a:rPr lang="en-US" alt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altLang="en-US" sz="30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553377" y="877052"/>
            <a:ext cx="280557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/ˈ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miːdiəm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saizd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431172" y="2188594"/>
            <a:ext cx="2345514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kəmˈpʌlsəri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209587" y="2222859"/>
            <a:ext cx="1667444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/ˈ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ɑpʃənl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817998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1" grpId="0"/>
      <p:bldP spid="12" grpId="0"/>
      <p:bldP spid="13" grpId="0"/>
      <p:bldP spid="14" grpId="0"/>
      <p:bldP spid="16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ÀI MẪU WRITING TASK 1 BAR CHART BAND 8.0+ – IELTS Thêm Phạ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8578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17937" y="112138"/>
            <a:ext cx="37444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EXERCISE:</a:t>
            </a:r>
          </a:p>
        </p:txBody>
      </p:sp>
      <p:sp>
        <p:nvSpPr>
          <p:cNvPr id="6" name="Rectangle 5"/>
          <p:cNvSpPr/>
          <p:nvPr/>
        </p:nvSpPr>
        <p:spPr>
          <a:xfrm>
            <a:off x="2135560" y="1412776"/>
            <a:ext cx="6056466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5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There are about 500 students.</a:t>
            </a:r>
            <a:endParaRPr lang="en-US" sz="3500" b="1" dirty="0">
              <a:solidFill>
                <a:srgbClr val="FF0000"/>
              </a:solidFill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9726CE5-2FF3-4EF2-99D3-3B97FBF244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624" y="116632"/>
            <a:ext cx="7200800" cy="129614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C9344BB-A0C8-4D4D-9BC7-914A445479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17666"/>
            <a:ext cx="12000656" cy="4623702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BC9C5B4-E960-4968-A6D0-743614FB65C9}"/>
              </a:ext>
            </a:extLst>
          </p:cNvPr>
          <p:cNvCxnSpPr/>
          <p:nvPr/>
        </p:nvCxnSpPr>
        <p:spPr>
          <a:xfrm>
            <a:off x="479376" y="4005064"/>
            <a:ext cx="619268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BDBCE8C-9823-4358-8F6E-2C8CD73614FE}"/>
              </a:ext>
            </a:extLst>
          </p:cNvPr>
          <p:cNvCxnSpPr/>
          <p:nvPr/>
        </p:nvCxnSpPr>
        <p:spPr>
          <a:xfrm>
            <a:off x="335360" y="4293096"/>
            <a:ext cx="201622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6AA732B2-57ED-40BF-B737-1E663F74DD03}"/>
              </a:ext>
            </a:extLst>
          </p:cNvPr>
          <p:cNvSpPr txBox="1"/>
          <p:nvPr/>
        </p:nvSpPr>
        <p:spPr>
          <a:xfrm>
            <a:off x="5878207" y="781834"/>
            <a:ext cx="1729961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55.</a:t>
            </a:r>
          </a:p>
        </p:txBody>
      </p:sp>
    </p:spTree>
    <p:extLst>
      <p:ext uri="{BB962C8B-B14F-4D97-AF65-F5344CB8AC3E}">
        <p14:creationId xmlns:p14="http://schemas.microsoft.com/office/powerpoint/2010/main" val="2929809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1CB086-8A9E-43D3-81F9-E6A9FAD9EB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8640"/>
            <a:ext cx="12192000" cy="6336704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DCE072A-4D99-47F6-831D-6B9B4EF42427}"/>
              </a:ext>
            </a:extLst>
          </p:cNvPr>
          <p:cNvSpPr/>
          <p:nvPr/>
        </p:nvSpPr>
        <p:spPr>
          <a:xfrm>
            <a:off x="2063552" y="2924944"/>
            <a:ext cx="9721080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5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happy                      you can study here next month. </a:t>
            </a:r>
            <a:endParaRPr lang="en-US" sz="3500" b="1" dirty="0">
              <a:solidFill>
                <a:srgbClr val="FF0000"/>
              </a:solidFill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C7995AD-2303-46A0-B52F-16674EF0A7B6}"/>
              </a:ext>
            </a:extLst>
          </p:cNvPr>
          <p:cNvSpPr/>
          <p:nvPr/>
        </p:nvSpPr>
        <p:spPr>
          <a:xfrm>
            <a:off x="3791744" y="3446130"/>
            <a:ext cx="2952328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5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medium-sized </a:t>
            </a:r>
            <a:endParaRPr lang="en-US" sz="3500" b="1" dirty="0">
              <a:solidFill>
                <a:srgbClr val="FF0000"/>
              </a:solidFill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B4707F0-A0A6-4C13-9956-651B19A1CDF4}"/>
              </a:ext>
            </a:extLst>
          </p:cNvPr>
          <p:cNvSpPr/>
          <p:nvPr/>
        </p:nvSpPr>
        <p:spPr>
          <a:xfrm>
            <a:off x="8328248" y="3950186"/>
            <a:ext cx="3672408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5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maths</a:t>
            </a:r>
            <a:r>
              <a:rPr lang="en-US" sz="35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and English. </a:t>
            </a:r>
            <a:endParaRPr lang="en-US" sz="3500" b="1" dirty="0">
              <a:solidFill>
                <a:srgbClr val="FF0000"/>
              </a:solidFill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C46F3CC-EED5-4A7F-8D48-D7570F1347CA}"/>
              </a:ext>
            </a:extLst>
          </p:cNvPr>
          <p:cNvSpPr/>
          <p:nvPr/>
        </p:nvSpPr>
        <p:spPr>
          <a:xfrm>
            <a:off x="3719736" y="4526250"/>
            <a:ext cx="2952328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5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optional. </a:t>
            </a:r>
            <a:endParaRPr lang="en-US" sz="3500" b="1" dirty="0">
              <a:solidFill>
                <a:srgbClr val="FF0000"/>
              </a:solidFill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0D1D81D-3351-43DB-928A-C1385C74592E}"/>
              </a:ext>
            </a:extLst>
          </p:cNvPr>
          <p:cNvSpPr/>
          <p:nvPr/>
        </p:nvSpPr>
        <p:spPr>
          <a:xfrm>
            <a:off x="3071664" y="5013176"/>
            <a:ext cx="8136904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5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photo                   my classmates. </a:t>
            </a:r>
            <a:endParaRPr lang="en-US" sz="3500" b="1" dirty="0">
              <a:solidFill>
                <a:srgbClr val="FF0000"/>
              </a:solidFill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A8A70CE-65ED-4566-92AC-10684E7B957A}"/>
              </a:ext>
            </a:extLst>
          </p:cNvPr>
          <p:cNvSpPr/>
          <p:nvPr/>
        </p:nvSpPr>
        <p:spPr>
          <a:xfrm>
            <a:off x="3359696" y="5517232"/>
            <a:ext cx="3225563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5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a photo of yours.</a:t>
            </a:r>
            <a:endParaRPr lang="en-US" sz="3500" b="1" dirty="0">
              <a:solidFill>
                <a:srgbClr val="FF0000"/>
              </a:solidFill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B5616B0-E645-4225-A850-C031D0345685}"/>
              </a:ext>
            </a:extLst>
          </p:cNvPr>
          <p:cNvSpPr txBox="1"/>
          <p:nvPr/>
        </p:nvSpPr>
        <p:spPr>
          <a:xfrm>
            <a:off x="2711624" y="720675"/>
            <a:ext cx="1729961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55.</a:t>
            </a:r>
          </a:p>
        </p:txBody>
      </p:sp>
    </p:spTree>
    <p:extLst>
      <p:ext uri="{BB962C8B-B14F-4D97-AF65-F5344CB8AC3E}">
        <p14:creationId xmlns:p14="http://schemas.microsoft.com/office/powerpoint/2010/main" val="680027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35560" y="110535"/>
            <a:ext cx="37444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EXERCISE 3:</a:t>
            </a:r>
          </a:p>
        </p:txBody>
      </p:sp>
      <p:sp>
        <p:nvSpPr>
          <p:cNvPr id="2" name="Rectangle 1"/>
          <p:cNvSpPr/>
          <p:nvPr/>
        </p:nvSpPr>
        <p:spPr>
          <a:xfrm>
            <a:off x="1834260" y="1340768"/>
            <a:ext cx="961532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581025" algn="l"/>
              </a:tabLst>
            </a:pPr>
            <a:r>
              <a:rPr lang="en-US" sz="4000" b="1" u="sng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Example:</a:t>
            </a:r>
            <a:r>
              <a:rPr lang="en-US" sz="40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I like languages,</a:t>
            </a:r>
            <a:r>
              <a:rPr 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so</a:t>
            </a:r>
            <a:r>
              <a:rPr lang="en-US" sz="40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I study French.</a:t>
            </a:r>
            <a:endParaRPr lang="en-US" sz="4000" b="1" dirty="0">
              <a:effectLst/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8241315" y="2011426"/>
            <a:ext cx="2808312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711624" y="2924944"/>
            <a:ext cx="823257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4000" b="1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So</a:t>
            </a:r>
            <a:r>
              <a:rPr lang="en-US" sz="40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expresses the result of something stated on the previous clause. </a:t>
            </a:r>
            <a:endParaRPr lang="en-US" sz="4000" b="1" dirty="0">
              <a:effectLst/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63C0D3-1A94-41D9-8A3C-DFC004F95991}"/>
              </a:ext>
            </a:extLst>
          </p:cNvPr>
          <p:cNvSpPr txBox="1"/>
          <p:nvPr/>
        </p:nvSpPr>
        <p:spPr>
          <a:xfrm>
            <a:off x="5447045" y="149007"/>
            <a:ext cx="1729961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55.</a:t>
            </a:r>
          </a:p>
        </p:txBody>
      </p:sp>
    </p:spTree>
    <p:extLst>
      <p:ext uri="{BB962C8B-B14F-4D97-AF65-F5344CB8AC3E}">
        <p14:creationId xmlns:p14="http://schemas.microsoft.com/office/powerpoint/2010/main" val="4236345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B23C8CE-0452-4E85-903F-A41EF4474A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1504" y="274326"/>
            <a:ext cx="8064896" cy="309634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BA61308-43DC-40FC-AB4E-2F9CA62DA0A7}"/>
              </a:ext>
            </a:extLst>
          </p:cNvPr>
          <p:cNvSpPr txBox="1"/>
          <p:nvPr/>
        </p:nvSpPr>
        <p:spPr>
          <a:xfrm>
            <a:off x="7743086" y="931059"/>
            <a:ext cx="36913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298910-E8A9-4A29-A2B1-99176EEC6406}"/>
              </a:ext>
            </a:extLst>
          </p:cNvPr>
          <p:cNvSpPr/>
          <p:nvPr/>
        </p:nvSpPr>
        <p:spPr>
          <a:xfrm>
            <a:off x="-168696" y="3427429"/>
            <a:ext cx="1156860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30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1. I’m learning some Spanish words</a:t>
            </a:r>
            <a:r>
              <a:rPr lang="en-US" sz="30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, so </a:t>
            </a:r>
            <a:r>
              <a:rPr lang="en-US" sz="30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I need a dictionary.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AEFF3-25D7-43DF-8651-6F7E977FAC49}"/>
              </a:ext>
            </a:extLst>
          </p:cNvPr>
          <p:cNvSpPr/>
          <p:nvPr/>
        </p:nvSpPr>
        <p:spPr>
          <a:xfrm>
            <a:off x="-162272" y="4033598"/>
            <a:ext cx="1156860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000" dirty="0">
                <a:solidFill>
                  <a:srgbClr val="C0504D">
                    <a:lumMod val="75000"/>
                  </a:srgbClr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30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2. I’ve got two bikes</a:t>
            </a:r>
            <a:r>
              <a:rPr lang="en-US" sz="30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, so </a:t>
            </a:r>
            <a:r>
              <a:rPr lang="en-US" sz="30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you can use one of them.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900907-1E44-471F-95F5-343CE8C5FC6C}"/>
              </a:ext>
            </a:extLst>
          </p:cNvPr>
          <p:cNvSpPr/>
          <p:nvPr/>
        </p:nvSpPr>
        <p:spPr>
          <a:xfrm>
            <a:off x="-18256" y="4776884"/>
            <a:ext cx="1195332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0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3. There’s a history exam tomorrow</a:t>
            </a:r>
            <a:r>
              <a:rPr lang="en-US" sz="30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, so </a:t>
            </a:r>
            <a:r>
              <a:rPr lang="en-US" sz="30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I’m revising now.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F3CF771-02BC-4A7C-9888-029733835C4F}"/>
              </a:ext>
            </a:extLst>
          </p:cNvPr>
          <p:cNvSpPr/>
          <p:nvPr/>
        </p:nvSpPr>
        <p:spPr>
          <a:xfrm>
            <a:off x="-36634" y="5372943"/>
            <a:ext cx="1283580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0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4. There aren’t any classes this afternoon</a:t>
            </a:r>
            <a:r>
              <a:rPr lang="en-US" sz="30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, so </a:t>
            </a:r>
            <a:r>
              <a:rPr lang="en-US" sz="30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we can go and play football.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439C88-4A3E-4578-859B-B14AD69E5D10}"/>
              </a:ext>
            </a:extLst>
          </p:cNvPr>
          <p:cNvSpPr txBox="1"/>
          <p:nvPr/>
        </p:nvSpPr>
        <p:spPr>
          <a:xfrm>
            <a:off x="5519936" y="1285890"/>
            <a:ext cx="36913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3224836-626C-4E55-B1D0-1BFBE8C3468F}"/>
              </a:ext>
            </a:extLst>
          </p:cNvPr>
          <p:cNvSpPr txBox="1"/>
          <p:nvPr/>
        </p:nvSpPr>
        <p:spPr>
          <a:xfrm>
            <a:off x="7752184" y="1501914"/>
            <a:ext cx="36913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28A696A-6A2B-4D6B-BDA9-0A89623ADA70}"/>
              </a:ext>
            </a:extLst>
          </p:cNvPr>
          <p:cNvSpPr txBox="1"/>
          <p:nvPr/>
        </p:nvSpPr>
        <p:spPr>
          <a:xfrm>
            <a:off x="8535174" y="1772816"/>
            <a:ext cx="36913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E412CAE-7DE8-49D1-BF84-5FCE230983DE}"/>
              </a:ext>
            </a:extLst>
          </p:cNvPr>
          <p:cNvSpPr txBox="1"/>
          <p:nvPr/>
        </p:nvSpPr>
        <p:spPr>
          <a:xfrm>
            <a:off x="6805213" y="354722"/>
            <a:ext cx="151035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55.</a:t>
            </a:r>
          </a:p>
        </p:txBody>
      </p:sp>
    </p:spTree>
    <p:extLst>
      <p:ext uri="{BB962C8B-B14F-4D97-AF65-F5344CB8AC3E}">
        <p14:creationId xmlns:p14="http://schemas.microsoft.com/office/powerpoint/2010/main" val="1517261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063552" y="2060848"/>
            <a:ext cx="986509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Who is the visitor and when is the visit?</a:t>
            </a:r>
          </a:p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How big is your school?</a:t>
            </a:r>
          </a:p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Where is your school?</a:t>
            </a:r>
          </a:p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When are the lessons? What are the subjects?</a:t>
            </a:r>
          </a:p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What is in the photo you are emailing?</a:t>
            </a:r>
          </a:p>
        </p:txBody>
      </p:sp>
      <p:sp>
        <p:nvSpPr>
          <p:cNvPr id="7" name="Rectangle 6"/>
          <p:cNvSpPr/>
          <p:nvPr/>
        </p:nvSpPr>
        <p:spPr>
          <a:xfrm>
            <a:off x="2063552" y="1273110"/>
            <a:ext cx="466531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36195">
              <a:tabLst>
                <a:tab pos="4400550" algn="l"/>
              </a:tabLst>
            </a:pPr>
            <a:r>
              <a:rPr lang="en-US" sz="4000" b="1" u="sng" dirty="0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THINK AND PLAN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3CDF64-D26F-4F00-A784-E03C3FB3D361}"/>
              </a:ext>
            </a:extLst>
          </p:cNvPr>
          <p:cNvSpPr txBox="1"/>
          <p:nvPr/>
        </p:nvSpPr>
        <p:spPr>
          <a:xfrm>
            <a:off x="2135560" y="110535"/>
            <a:ext cx="37444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EXERCISE 4: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AAE92-BCD3-46E4-8C83-E8D080661E3B}"/>
              </a:ext>
            </a:extLst>
          </p:cNvPr>
          <p:cNvSpPr txBox="1"/>
          <p:nvPr/>
        </p:nvSpPr>
        <p:spPr>
          <a:xfrm>
            <a:off x="5591944" y="172211"/>
            <a:ext cx="1729961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55.</a:t>
            </a:r>
          </a:p>
        </p:txBody>
      </p:sp>
    </p:spTree>
    <p:extLst>
      <p:ext uri="{BB962C8B-B14F-4D97-AF65-F5344CB8AC3E}">
        <p14:creationId xmlns:p14="http://schemas.microsoft.com/office/powerpoint/2010/main" val="2676619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17937" y="112138"/>
            <a:ext cx="37444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EXERCISE 4: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C9344BB-A0C8-4D4D-9BC7-914A445479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2206" y="729861"/>
            <a:ext cx="9217024" cy="604867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B51B553-F4EF-4C38-88C6-15C6DB96673C}"/>
              </a:ext>
            </a:extLst>
          </p:cNvPr>
          <p:cNvSpPr/>
          <p:nvPr/>
        </p:nvSpPr>
        <p:spPr>
          <a:xfrm>
            <a:off x="282770" y="1701969"/>
            <a:ext cx="191503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6195">
              <a:tabLst>
                <a:tab pos="4400550" algn="l"/>
              </a:tabLst>
            </a:pP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The reason </a:t>
            </a:r>
          </a:p>
          <a:p>
            <a:pPr marR="36195">
              <a:tabLst>
                <a:tab pos="4400550" algn="l"/>
              </a:tabLst>
            </a:pP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you write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D07C2BE-3643-4121-B4A2-B5388A8DF9A7}"/>
              </a:ext>
            </a:extLst>
          </p:cNvPr>
          <p:cNvCxnSpPr>
            <a:cxnSpLocks/>
          </p:cNvCxnSpPr>
          <p:nvPr/>
        </p:nvCxnSpPr>
        <p:spPr>
          <a:xfrm flipH="1">
            <a:off x="1918492" y="2132856"/>
            <a:ext cx="1009156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C283624D-A6E0-475B-854E-91C2C8F240A3}"/>
              </a:ext>
            </a:extLst>
          </p:cNvPr>
          <p:cNvSpPr/>
          <p:nvPr/>
        </p:nvSpPr>
        <p:spPr>
          <a:xfrm>
            <a:off x="-17937" y="4442313"/>
            <a:ext cx="2500445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information </a:t>
            </a:r>
          </a:p>
          <a:p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need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94DCC47-B73D-4BC9-B5D5-E4588615D547}"/>
              </a:ext>
            </a:extLst>
          </p:cNvPr>
          <p:cNvCxnSpPr>
            <a:cxnSpLocks/>
          </p:cNvCxnSpPr>
          <p:nvPr/>
        </p:nvCxnSpPr>
        <p:spPr>
          <a:xfrm flipH="1">
            <a:off x="2197800" y="4873200"/>
            <a:ext cx="61162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088518B3-A021-4B11-9CE0-698682477ECC}"/>
              </a:ext>
            </a:extLst>
          </p:cNvPr>
          <p:cNvSpPr/>
          <p:nvPr/>
        </p:nvSpPr>
        <p:spPr>
          <a:xfrm>
            <a:off x="1257756" y="5755146"/>
            <a:ext cx="1761562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6195">
              <a:tabLst>
                <a:tab pos="4400550" algn="l"/>
              </a:tabLst>
            </a:pP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Name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BA7F785-0CF2-4FAF-9B37-E0D7CD22298B}"/>
              </a:ext>
            </a:extLst>
          </p:cNvPr>
          <p:cNvCxnSpPr>
            <a:cxnSpLocks/>
          </p:cNvCxnSpPr>
          <p:nvPr/>
        </p:nvCxnSpPr>
        <p:spPr>
          <a:xfrm flipH="1">
            <a:off x="2220138" y="6018226"/>
            <a:ext cx="61162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8806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575720" y="0"/>
            <a:ext cx="8616280" cy="67403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R="36195">
              <a:tabLst>
                <a:tab pos="4400550" algn="l"/>
              </a:tabLst>
            </a:pPr>
            <a:r>
              <a:rPr lang="en-US" sz="36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Hi/ Hey …,</a:t>
            </a:r>
            <a:endParaRPr lang="en-US" sz="3600" b="1" dirty="0"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  <a:p>
            <a:pPr marR="36195">
              <a:tabLst>
                <a:tab pos="4400550" algn="l"/>
              </a:tabLst>
            </a:pPr>
            <a:r>
              <a:rPr lang="en-US" sz="36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 </a:t>
            </a:r>
            <a:endParaRPr lang="en-US" sz="3600" b="1" dirty="0"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  <a:p>
            <a:pPr marR="36195">
              <a:tabLst>
                <a:tab pos="4400550" algn="l"/>
              </a:tabLst>
            </a:pPr>
            <a:r>
              <a:rPr lang="en-US" sz="36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I’m happy that … </a:t>
            </a:r>
          </a:p>
          <a:p>
            <a:pPr marR="36195">
              <a:tabLst>
                <a:tab pos="4400550" algn="l"/>
              </a:tabLst>
            </a:pPr>
            <a:r>
              <a:rPr lang="en-US" sz="36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 </a:t>
            </a:r>
            <a:endParaRPr lang="en-US" sz="3600" b="1" dirty="0"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  <a:p>
            <a:pPr marR="36195">
              <a:tabLst>
                <a:tab pos="4400550" algn="l"/>
              </a:tabLst>
            </a:pPr>
            <a:r>
              <a:rPr lang="en-US" sz="36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… is a small / medium-sized / large school …</a:t>
            </a:r>
            <a:endParaRPr lang="en-US" sz="3600" b="1" dirty="0"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  <a:p>
            <a:pPr marR="36195">
              <a:tabLst>
                <a:tab pos="4400550" algn="l"/>
              </a:tabLst>
            </a:pPr>
            <a:r>
              <a:rPr lang="en-US" sz="36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Classes are … Some subjects are …. Others …</a:t>
            </a:r>
            <a:endParaRPr lang="en-US" sz="3600" b="1" dirty="0"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  <a:p>
            <a:pPr marR="36195">
              <a:tabLst>
                <a:tab pos="4400550" algn="l"/>
              </a:tabLst>
            </a:pPr>
            <a:r>
              <a:rPr lang="en-US" sz="36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 </a:t>
            </a:r>
            <a:endParaRPr lang="en-US" sz="3600" b="1" dirty="0"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  <a:p>
            <a:pPr marR="36195">
              <a:tabLst>
                <a:tab pos="4400550" algn="l"/>
              </a:tabLst>
            </a:pPr>
            <a:r>
              <a:rPr lang="en-US" sz="36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Here’s ………… Send me …  </a:t>
            </a:r>
          </a:p>
          <a:p>
            <a:pPr marR="36195">
              <a:tabLst>
                <a:tab pos="4400550" algn="l"/>
              </a:tabLst>
            </a:pPr>
            <a:r>
              <a:rPr lang="en-US" sz="36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 </a:t>
            </a:r>
            <a:endParaRPr lang="en-US" sz="3600" b="1" dirty="0"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  <a:p>
            <a:pPr marR="36195">
              <a:tabLst>
                <a:tab pos="4400550" algn="l"/>
              </a:tabLst>
            </a:pPr>
            <a:r>
              <a:rPr lang="en-US" sz="36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Write soon,</a:t>
            </a:r>
            <a:endParaRPr lang="en-US" sz="3600" b="1" dirty="0"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….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071664" y="1412776"/>
            <a:ext cx="50405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93724" y="836712"/>
            <a:ext cx="31659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6195">
              <a:tabLst>
                <a:tab pos="4400550" algn="l"/>
              </a:tabLst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The reason </a:t>
            </a:r>
          </a:p>
          <a:p>
            <a:pPr marR="36195">
              <a:tabLst>
                <a:tab pos="4400550" algn="l"/>
              </a:tabLst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you write</a:t>
            </a:r>
          </a:p>
        </p:txBody>
      </p:sp>
      <p:sp>
        <p:nvSpPr>
          <p:cNvPr id="10" name="Rectangle 9"/>
          <p:cNvSpPr/>
          <p:nvPr/>
        </p:nvSpPr>
        <p:spPr>
          <a:xfrm>
            <a:off x="67164" y="3981778"/>
            <a:ext cx="354456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information </a:t>
            </a:r>
          </a:p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need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3107668" y="4788184"/>
            <a:ext cx="50405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3010243" y="6453336"/>
            <a:ext cx="50405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140669" y="6018819"/>
            <a:ext cx="17615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6195">
              <a:tabLst>
                <a:tab pos="4400550" algn="l"/>
              </a:tabLst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Name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0571" y="-91554"/>
            <a:ext cx="25856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36195">
              <a:tabLst>
                <a:tab pos="4400550" algn="l"/>
              </a:tabLst>
            </a:pPr>
            <a:r>
              <a:rPr 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OUTLINE</a:t>
            </a:r>
          </a:p>
        </p:txBody>
      </p:sp>
    </p:spTree>
    <p:extLst>
      <p:ext uri="{BB962C8B-B14F-4D97-AF65-F5344CB8AC3E}">
        <p14:creationId xmlns:p14="http://schemas.microsoft.com/office/powerpoint/2010/main" val="2011760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9700" y="332656"/>
            <a:ext cx="12211700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5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                                   HOMEWORK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Learn new words and Key phrases by heart.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Do exercise in Workbook </a:t>
            </a:r>
            <a:r>
              <a:rPr lang="en-US" sz="3500" b="1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page 35.</a:t>
            </a:r>
            <a:endParaRPr lang="en-US" sz="3500" b="1" dirty="0"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5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Students</a:t>
            </a:r>
            <a:r>
              <a:rPr lang="en-US" sz="3500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prepare for the next lesson: </a:t>
            </a:r>
          </a:p>
          <a:p>
            <a:r>
              <a:rPr lang="en-US" sz="3500" b="1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                     CULTURE • Digital learning – page 56.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45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1065</TotalTime>
  <Words>356</Words>
  <Application>Microsoft Office PowerPoint</Application>
  <PresentationFormat>Widescreen</PresentationFormat>
  <Paragraphs>74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Amatic SC</vt:lpstr>
      <vt:lpstr>Arial</vt:lpstr>
      <vt:lpstr>Calibri</vt:lpstr>
      <vt:lpstr>Times New Roman</vt:lpstr>
      <vt:lpstr>Wingdings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hien bui</cp:lastModifiedBy>
  <cp:revision>74</cp:revision>
  <dcterms:created xsi:type="dcterms:W3CDTF">2014-04-01T16:27:38Z</dcterms:created>
  <dcterms:modified xsi:type="dcterms:W3CDTF">2021-12-22T16:37:53Z</dcterms:modified>
</cp:coreProperties>
</file>