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7" r:id="rId2"/>
    <p:sldId id="282" r:id="rId3"/>
    <p:sldId id="258" r:id="rId4"/>
    <p:sldId id="259" r:id="rId5"/>
    <p:sldId id="260" r:id="rId6"/>
    <p:sldId id="279" r:id="rId7"/>
    <p:sldId id="262" r:id="rId8"/>
    <p:sldId id="263" r:id="rId9"/>
    <p:sldId id="264" r:id="rId10"/>
    <p:sldId id="280" r:id="rId11"/>
    <p:sldId id="281" r:id="rId12"/>
    <p:sldId id="267" r:id="rId13"/>
    <p:sldId id="270" r:id="rId14"/>
    <p:sldId id="272" r:id="rId15"/>
    <p:sldId id="271" r:id="rId16"/>
    <p:sldId id="277" r:id="rId17"/>
    <p:sldId id="27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69" d="100"/>
          <a:sy n="69"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11/27/2021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11/27/2021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11/27/2021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11/27/2021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11/27/2021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11/27/2021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3" name="Content Placeholder 2" descr="animals-theme-template-vector-illustration_53876-56693"/>
          <p:cNvPicPr>
            <a:picLocks noGrp="1" noChangeAspect="1"/>
          </p:cNvPicPr>
          <p:nvPr>
            <p:ph idx="1"/>
          </p:nvPr>
        </p:nvPicPr>
        <p:blipFill>
          <a:blip r:embed="rId2"/>
          <a:stretch>
            <a:fillRect/>
          </a:stretch>
        </p:blipFill>
        <p:spPr>
          <a:xfrm>
            <a:off x="0" y="-635"/>
            <a:ext cx="12192000" cy="6859270"/>
          </a:xfrm>
          <a:prstGeom prst="rect">
            <a:avLst/>
          </a:prstGeom>
        </p:spPr>
      </p:pic>
      <p:sp>
        <p:nvSpPr>
          <p:cNvPr id="8" name="Text Box 7"/>
          <p:cNvSpPr txBox="1"/>
          <p:nvPr/>
        </p:nvSpPr>
        <p:spPr>
          <a:xfrm>
            <a:off x="1149985" y="1448520"/>
            <a:ext cx="9820830" cy="1323439"/>
          </a:xfrm>
          <a:prstGeom prst="rect">
            <a:avLst/>
          </a:prstGeom>
          <a:noFill/>
        </p:spPr>
        <p:txBody>
          <a:bodyPr wrap="none" rtlCol="0">
            <a:spAutoFit/>
          </a:bodyPr>
          <a:lstStyle/>
          <a:p>
            <a:r>
              <a:rPr lang="en-US" sz="4000" b="1" dirty="0">
                <a:solidFill>
                  <a:srgbClr val="0070C0"/>
                </a:solidFill>
                <a:latin typeface="Times New Roman" panose="02020603050405020304" charset="0"/>
                <a:cs typeface="Times New Roman" panose="02020603050405020304" charset="0"/>
              </a:rPr>
              <a:t>CLIL - NATURAL SCIENCES: ANIMALS </a:t>
            </a:r>
          </a:p>
          <a:p>
            <a:r>
              <a:rPr lang="en-US" sz="4000" b="1" dirty="0">
                <a:solidFill>
                  <a:srgbClr val="0070C0"/>
                </a:solidFill>
                <a:latin typeface="Times New Roman" panose="02020603050405020304" charset="0"/>
                <a:cs typeface="Times New Roman" panose="02020603050405020304" charset="0"/>
              </a:rPr>
              <a:t>                      page 46.</a:t>
            </a:r>
          </a:p>
        </p:txBody>
      </p:sp>
      <p:sp>
        <p:nvSpPr>
          <p:cNvPr id="9" name="Rounded Rectangle 8"/>
          <p:cNvSpPr/>
          <p:nvPr/>
        </p:nvSpPr>
        <p:spPr>
          <a:xfrm>
            <a:off x="1149985" y="1265641"/>
            <a:ext cx="9542780" cy="1657668"/>
          </a:xfrm>
          <a:prstGeom prst="round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6" presetClass="entr" presetSubtype="16"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circle(in)">
                                      <p:cBhvr>
                                        <p:cTn id="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animBg="1"/>
      <p:bldP spid="9"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EC1C531-4268-440F-8E86-5A204D23678E}"/>
              </a:ext>
            </a:extLst>
          </p:cNvPr>
          <p:cNvPicPr>
            <a:picLocks noGrp="1" noChangeAspect="1"/>
          </p:cNvPicPr>
          <p:nvPr>
            <p:ph sz="half" idx="1"/>
          </p:nvPr>
        </p:nvPicPr>
        <p:blipFill>
          <a:blip r:embed="rId2"/>
          <a:srcRect r="54779"/>
          <a:stretch>
            <a:fillRect/>
          </a:stretch>
        </p:blipFill>
        <p:spPr>
          <a:xfrm>
            <a:off x="135372" y="637309"/>
            <a:ext cx="5960628" cy="5583382"/>
          </a:xfrm>
          <a:prstGeom prst="rect">
            <a:avLst/>
          </a:prstGeom>
        </p:spPr>
      </p:pic>
      <p:sp>
        <p:nvSpPr>
          <p:cNvPr id="6" name="Text Box 11">
            <a:extLst>
              <a:ext uri="{FF2B5EF4-FFF2-40B4-BE49-F238E27FC236}">
                <a16:creationId xmlns:a16="http://schemas.microsoft.com/office/drawing/2014/main" id="{1C62ACA1-8F7D-470F-9928-97D2DBBA2B32}"/>
              </a:ext>
            </a:extLst>
          </p:cNvPr>
          <p:cNvSpPr txBox="1"/>
          <p:nvPr/>
        </p:nvSpPr>
        <p:spPr>
          <a:xfrm>
            <a:off x="4223213" y="1845078"/>
            <a:ext cx="637540" cy="445135"/>
          </a:xfrm>
          <a:prstGeom prst="rect">
            <a:avLst/>
          </a:prstGeom>
          <a:noFill/>
          <a:ln>
            <a:noFill/>
          </a:ln>
        </p:spPr>
        <p:txBody>
          <a:bodyPr wrap="none" rtlCol="0">
            <a:spAutoFit/>
          </a:bodyPr>
          <a:lstStyle/>
          <a:p>
            <a:r>
              <a:rPr lang="en-US" sz="2300" b="1" dirty="0">
                <a:solidFill>
                  <a:srgbClr val="FF0000"/>
                </a:solidFill>
                <a:latin typeface="Times New Roman" panose="02020603050405020304" charset="0"/>
                <a:cs typeface="Times New Roman" panose="02020603050405020304" charset="0"/>
              </a:rPr>
              <a:t>fins</a:t>
            </a:r>
          </a:p>
        </p:txBody>
      </p:sp>
      <p:sp>
        <p:nvSpPr>
          <p:cNvPr id="7" name="Text Box 12">
            <a:extLst>
              <a:ext uri="{FF2B5EF4-FFF2-40B4-BE49-F238E27FC236}">
                <a16:creationId xmlns:a16="http://schemas.microsoft.com/office/drawing/2014/main" id="{B0FAF91F-34E6-463F-94FF-DD1D366E9CD0}"/>
              </a:ext>
            </a:extLst>
          </p:cNvPr>
          <p:cNvSpPr txBox="1"/>
          <p:nvPr/>
        </p:nvSpPr>
        <p:spPr>
          <a:xfrm>
            <a:off x="4860753" y="2040530"/>
            <a:ext cx="686435" cy="445135"/>
          </a:xfrm>
          <a:prstGeom prst="rect">
            <a:avLst/>
          </a:prstGeom>
          <a:noFill/>
          <a:ln>
            <a:noFill/>
          </a:ln>
        </p:spPr>
        <p:txBody>
          <a:bodyPr wrap="none" rtlCol="0">
            <a:spAutoFit/>
          </a:bodyPr>
          <a:lstStyle/>
          <a:p>
            <a:r>
              <a:rPr lang="en-US" sz="2300" b="1" dirty="0">
                <a:solidFill>
                  <a:srgbClr val="FF0000"/>
                </a:solidFill>
                <a:latin typeface="Times New Roman" panose="02020603050405020304" charset="0"/>
                <a:cs typeface="Times New Roman" panose="02020603050405020304" charset="0"/>
              </a:rPr>
              <a:t>gills</a:t>
            </a:r>
          </a:p>
        </p:txBody>
      </p:sp>
      <p:sp>
        <p:nvSpPr>
          <p:cNvPr id="8" name="Text Box 13">
            <a:extLst>
              <a:ext uri="{FF2B5EF4-FFF2-40B4-BE49-F238E27FC236}">
                <a16:creationId xmlns:a16="http://schemas.microsoft.com/office/drawing/2014/main" id="{428B78DA-E97F-4EB6-8807-6748E7311611}"/>
              </a:ext>
            </a:extLst>
          </p:cNvPr>
          <p:cNvSpPr txBox="1"/>
          <p:nvPr/>
        </p:nvSpPr>
        <p:spPr>
          <a:xfrm>
            <a:off x="4860753" y="3810316"/>
            <a:ext cx="848995" cy="445135"/>
          </a:xfrm>
          <a:prstGeom prst="rect">
            <a:avLst/>
          </a:prstGeom>
          <a:noFill/>
          <a:ln>
            <a:noFill/>
          </a:ln>
        </p:spPr>
        <p:txBody>
          <a:bodyPr wrap="none" rtlCol="0">
            <a:spAutoFit/>
          </a:bodyPr>
          <a:lstStyle/>
          <a:p>
            <a:r>
              <a:rPr lang="en-US" sz="2300" b="1" dirty="0">
                <a:solidFill>
                  <a:srgbClr val="FF0000"/>
                </a:solidFill>
                <a:latin typeface="Times New Roman" panose="02020603050405020304" charset="0"/>
                <a:cs typeface="Times New Roman" panose="02020603050405020304" charset="0"/>
              </a:rPr>
              <a:t>lungs</a:t>
            </a:r>
          </a:p>
        </p:txBody>
      </p:sp>
      <p:sp>
        <p:nvSpPr>
          <p:cNvPr id="9" name="Text Box 14">
            <a:extLst>
              <a:ext uri="{FF2B5EF4-FFF2-40B4-BE49-F238E27FC236}">
                <a16:creationId xmlns:a16="http://schemas.microsoft.com/office/drawing/2014/main" id="{59F39924-C3F3-4309-8838-D4F8F3B728EF}"/>
              </a:ext>
            </a:extLst>
          </p:cNvPr>
          <p:cNvSpPr txBox="1"/>
          <p:nvPr/>
        </p:nvSpPr>
        <p:spPr>
          <a:xfrm>
            <a:off x="3629170" y="4806635"/>
            <a:ext cx="1188085" cy="445135"/>
          </a:xfrm>
          <a:prstGeom prst="rect">
            <a:avLst/>
          </a:prstGeom>
          <a:noFill/>
          <a:ln>
            <a:noFill/>
          </a:ln>
        </p:spPr>
        <p:txBody>
          <a:bodyPr wrap="none" rtlCol="0">
            <a:spAutoFit/>
          </a:bodyPr>
          <a:lstStyle/>
          <a:p>
            <a:r>
              <a:rPr lang="en-US" sz="2300" b="1" dirty="0">
                <a:solidFill>
                  <a:srgbClr val="FF0000"/>
                </a:solidFill>
                <a:latin typeface="Times New Roman" panose="02020603050405020304" charset="0"/>
                <a:cs typeface="Times New Roman" panose="02020603050405020304" charset="0"/>
              </a:rPr>
              <a:t>feathers</a:t>
            </a:r>
          </a:p>
        </p:txBody>
      </p:sp>
      <p:sp>
        <p:nvSpPr>
          <p:cNvPr id="10" name="Text Box 15">
            <a:extLst>
              <a:ext uri="{FF2B5EF4-FFF2-40B4-BE49-F238E27FC236}">
                <a16:creationId xmlns:a16="http://schemas.microsoft.com/office/drawing/2014/main" id="{1525CF64-1215-43B3-BD63-820067F5CDC3}"/>
              </a:ext>
            </a:extLst>
          </p:cNvPr>
          <p:cNvSpPr txBox="1"/>
          <p:nvPr/>
        </p:nvSpPr>
        <p:spPr>
          <a:xfrm>
            <a:off x="1414428" y="5004666"/>
            <a:ext cx="897255" cy="445135"/>
          </a:xfrm>
          <a:prstGeom prst="rect">
            <a:avLst/>
          </a:prstGeom>
          <a:noFill/>
          <a:ln>
            <a:noFill/>
          </a:ln>
        </p:spPr>
        <p:txBody>
          <a:bodyPr wrap="none" rtlCol="0">
            <a:spAutoFit/>
          </a:bodyPr>
          <a:lstStyle/>
          <a:p>
            <a:r>
              <a:rPr lang="en-US" sz="2300" b="1" dirty="0">
                <a:solidFill>
                  <a:srgbClr val="FF0000"/>
                </a:solidFill>
                <a:latin typeface="Times New Roman" panose="02020603050405020304" charset="0"/>
                <a:cs typeface="Times New Roman" panose="02020603050405020304" charset="0"/>
              </a:rPr>
              <a:t>wings</a:t>
            </a:r>
          </a:p>
        </p:txBody>
      </p:sp>
      <p:sp>
        <p:nvSpPr>
          <p:cNvPr id="11" name="TextBox 10">
            <a:extLst>
              <a:ext uri="{FF2B5EF4-FFF2-40B4-BE49-F238E27FC236}">
                <a16:creationId xmlns:a16="http://schemas.microsoft.com/office/drawing/2014/main" id="{3B3E5932-911F-409B-BE6A-FC5795A0106B}"/>
              </a:ext>
            </a:extLst>
          </p:cNvPr>
          <p:cNvSpPr txBox="1"/>
          <p:nvPr/>
        </p:nvSpPr>
        <p:spPr>
          <a:xfrm>
            <a:off x="6127258" y="1089884"/>
            <a:ext cx="5738955" cy="1200329"/>
          </a:xfrm>
          <a:prstGeom prst="rect">
            <a:avLst/>
          </a:prstGeom>
          <a:noFill/>
        </p:spPr>
        <p:txBody>
          <a:bodyPr wrap="square" rtlCol="0">
            <a:spAutoFit/>
          </a:bodyPr>
          <a:lstStyle/>
          <a:p>
            <a:pPr algn="just"/>
            <a:r>
              <a:rPr lang="vi-VN" b="1" i="0" dirty="0">
                <a:solidFill>
                  <a:srgbClr val="FF0000"/>
                </a:solidFill>
                <a:effectLst/>
                <a:latin typeface="+mj-lt"/>
              </a:rPr>
              <a:t>Loài cá</a:t>
            </a:r>
            <a:r>
              <a:rPr lang="en-US" b="1" i="0" dirty="0">
                <a:solidFill>
                  <a:srgbClr val="FF0000"/>
                </a:solidFill>
                <a:effectLst/>
                <a:latin typeface="+mj-lt"/>
              </a:rPr>
              <a:t>:</a:t>
            </a:r>
            <a:endParaRPr lang="vi-VN" b="0" i="0" dirty="0">
              <a:solidFill>
                <a:srgbClr val="FF0000"/>
              </a:solidFill>
              <a:effectLst/>
              <a:latin typeface="+mj-lt"/>
            </a:endParaRPr>
          </a:p>
          <a:p>
            <a:pPr algn="just"/>
            <a:r>
              <a:rPr lang="vi-VN" b="0" i="0" dirty="0">
                <a:solidFill>
                  <a:srgbClr val="000000"/>
                </a:solidFill>
                <a:effectLst/>
                <a:latin typeface="+mj-lt"/>
              </a:rPr>
              <a:t>Cá là loài máu lạnh và chúng sống ở ở dưới nước. Chúng có vảy và vây. Chúng không có phổi. Thay vào đó, chúng có mang.</a:t>
            </a:r>
          </a:p>
        </p:txBody>
      </p:sp>
      <p:sp>
        <p:nvSpPr>
          <p:cNvPr id="12" name="TextBox 11">
            <a:extLst>
              <a:ext uri="{FF2B5EF4-FFF2-40B4-BE49-F238E27FC236}">
                <a16:creationId xmlns:a16="http://schemas.microsoft.com/office/drawing/2014/main" id="{960F3373-EDD1-4042-89D0-74BB4B9FF5A8}"/>
              </a:ext>
            </a:extLst>
          </p:cNvPr>
          <p:cNvSpPr txBox="1"/>
          <p:nvPr/>
        </p:nvSpPr>
        <p:spPr>
          <a:xfrm>
            <a:off x="6127258" y="2796932"/>
            <a:ext cx="6119784" cy="1754326"/>
          </a:xfrm>
          <a:prstGeom prst="rect">
            <a:avLst/>
          </a:prstGeom>
          <a:noFill/>
        </p:spPr>
        <p:txBody>
          <a:bodyPr wrap="square" rtlCol="0">
            <a:spAutoFit/>
          </a:bodyPr>
          <a:lstStyle/>
          <a:p>
            <a:pPr algn="just"/>
            <a:r>
              <a:rPr lang="vi-VN" b="1" i="0" dirty="0">
                <a:solidFill>
                  <a:srgbClr val="FF0000"/>
                </a:solidFill>
                <a:effectLst/>
                <a:latin typeface="+mj-lt"/>
              </a:rPr>
              <a:t>Động vật</a:t>
            </a:r>
            <a:r>
              <a:rPr lang="en-US" b="1" i="0" dirty="0">
                <a:solidFill>
                  <a:srgbClr val="FF0000"/>
                </a:solidFill>
                <a:effectLst/>
                <a:latin typeface="+mj-lt"/>
              </a:rPr>
              <a:t>:</a:t>
            </a:r>
            <a:endParaRPr lang="vi-VN" b="0" i="0" dirty="0">
              <a:solidFill>
                <a:srgbClr val="FF0000"/>
              </a:solidFill>
              <a:effectLst/>
              <a:latin typeface="+mj-lt"/>
            </a:endParaRPr>
          </a:p>
          <a:p>
            <a:pPr algn="just"/>
            <a:r>
              <a:rPr lang="vi-VN" b="0" i="0" dirty="0">
                <a:solidFill>
                  <a:srgbClr val="000000"/>
                </a:solidFill>
                <a:effectLst/>
                <a:latin typeface="+mj-lt"/>
              </a:rPr>
              <a:t>Tất cả các loài động vật có vú đều là máu nóng và chúng nuôi  con bằng sữa. Hầu hết các loài động vật có vú sống ở trên mặt đất ví dụ như con người và chó. Tuy nhiên, có một s</a:t>
            </a:r>
            <a:r>
              <a:rPr lang="en-US" b="0" i="0" dirty="0">
                <a:solidFill>
                  <a:srgbClr val="000000"/>
                </a:solidFill>
                <a:effectLst/>
                <a:latin typeface="+mj-lt"/>
              </a:rPr>
              <a:t>ố</a:t>
            </a:r>
            <a:r>
              <a:rPr lang="vi-VN" b="0" i="0" dirty="0">
                <a:solidFill>
                  <a:srgbClr val="000000"/>
                </a:solidFill>
                <a:effectLst/>
                <a:latin typeface="+mj-lt"/>
              </a:rPr>
              <a:t> loài đông vật như các voi sống ở dưới nước, nhưng chúng không có mang. Tất cả các loài động vật có vú đều có phổi.</a:t>
            </a:r>
          </a:p>
        </p:txBody>
      </p:sp>
      <p:sp>
        <p:nvSpPr>
          <p:cNvPr id="13" name="TextBox 12">
            <a:extLst>
              <a:ext uri="{FF2B5EF4-FFF2-40B4-BE49-F238E27FC236}">
                <a16:creationId xmlns:a16="http://schemas.microsoft.com/office/drawing/2014/main" id="{CB41740D-EF9B-4C22-AA9B-D4AE7C573307}"/>
              </a:ext>
            </a:extLst>
          </p:cNvPr>
          <p:cNvSpPr txBox="1"/>
          <p:nvPr/>
        </p:nvSpPr>
        <p:spPr>
          <a:xfrm>
            <a:off x="6096000" y="4567788"/>
            <a:ext cx="6096000" cy="1477328"/>
          </a:xfrm>
          <a:prstGeom prst="rect">
            <a:avLst/>
          </a:prstGeom>
          <a:noFill/>
        </p:spPr>
        <p:txBody>
          <a:bodyPr wrap="square" rtlCol="0">
            <a:spAutoFit/>
          </a:bodyPr>
          <a:lstStyle/>
          <a:p>
            <a:pPr algn="just"/>
            <a:r>
              <a:rPr lang="vi-VN" b="1" i="0" dirty="0">
                <a:solidFill>
                  <a:srgbClr val="FF0000"/>
                </a:solidFill>
                <a:effectLst/>
                <a:latin typeface="+mj-lt"/>
              </a:rPr>
              <a:t>Loài chim</a:t>
            </a:r>
            <a:r>
              <a:rPr lang="en-US" b="1" i="0" dirty="0">
                <a:solidFill>
                  <a:srgbClr val="FF0000"/>
                </a:solidFill>
                <a:effectLst/>
                <a:latin typeface="+mj-lt"/>
              </a:rPr>
              <a:t>:</a:t>
            </a:r>
            <a:endParaRPr lang="vi-VN" b="0" i="0" dirty="0">
              <a:solidFill>
                <a:srgbClr val="FF0000"/>
              </a:solidFill>
              <a:effectLst/>
              <a:latin typeface="+mj-lt"/>
            </a:endParaRPr>
          </a:p>
          <a:p>
            <a:pPr algn="just"/>
            <a:r>
              <a:rPr lang="vi-VN" b="0" i="0" dirty="0">
                <a:solidFill>
                  <a:srgbClr val="000000"/>
                </a:solidFill>
                <a:effectLst/>
                <a:latin typeface="+mj-lt"/>
              </a:rPr>
              <a:t>Chim sống ở đất liền, nhưng một số loài tìm thức ăn ở dưới nước. Chúng có lông vĩ, hai chân và hai cánh. Một số loài chim như đà điểu và kiwi thì không thể bay. Tất cả các loài chim đều đẻ trứng.</a:t>
            </a:r>
          </a:p>
        </p:txBody>
      </p:sp>
    </p:spTree>
    <p:extLst>
      <p:ext uri="{BB962C8B-B14F-4D97-AF65-F5344CB8AC3E}">
        <p14:creationId xmlns:p14="http://schemas.microsoft.com/office/powerpoint/2010/main" val="36591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37094DF-3FD4-4A31-A560-A3E10EB2E65F}"/>
              </a:ext>
            </a:extLst>
          </p:cNvPr>
          <p:cNvPicPr>
            <a:picLocks noChangeAspect="1"/>
          </p:cNvPicPr>
          <p:nvPr/>
        </p:nvPicPr>
        <p:blipFill>
          <a:blip r:embed="rId2"/>
          <a:srcRect l="44914" t="15784"/>
          <a:stretch>
            <a:fillRect/>
          </a:stretch>
        </p:blipFill>
        <p:spPr>
          <a:xfrm>
            <a:off x="104542" y="274002"/>
            <a:ext cx="6933567" cy="6309996"/>
          </a:xfrm>
          <a:prstGeom prst="rect">
            <a:avLst/>
          </a:prstGeom>
        </p:spPr>
      </p:pic>
      <p:sp>
        <p:nvSpPr>
          <p:cNvPr id="6" name="Text Box 16">
            <a:extLst>
              <a:ext uri="{FF2B5EF4-FFF2-40B4-BE49-F238E27FC236}">
                <a16:creationId xmlns:a16="http://schemas.microsoft.com/office/drawing/2014/main" id="{84FFA1ED-73F3-4D48-903E-4C4C37BB36DD}"/>
              </a:ext>
            </a:extLst>
          </p:cNvPr>
          <p:cNvSpPr txBox="1"/>
          <p:nvPr/>
        </p:nvSpPr>
        <p:spPr>
          <a:xfrm>
            <a:off x="3580590" y="1389524"/>
            <a:ext cx="802647" cy="446276"/>
          </a:xfrm>
          <a:prstGeom prst="rect">
            <a:avLst/>
          </a:prstGeom>
          <a:noFill/>
          <a:ln>
            <a:noFill/>
          </a:ln>
        </p:spPr>
        <p:txBody>
          <a:bodyPr wrap="square" rtlCol="0">
            <a:spAutoFit/>
          </a:bodyPr>
          <a:lstStyle/>
          <a:p>
            <a:r>
              <a:rPr lang="en-US" sz="2300" b="1" dirty="0">
                <a:solidFill>
                  <a:srgbClr val="FF0000"/>
                </a:solidFill>
                <a:latin typeface="Times New Roman" panose="02020603050405020304" charset="0"/>
                <a:cs typeface="Times New Roman" panose="02020603050405020304" charset="0"/>
              </a:rPr>
              <a:t>legs</a:t>
            </a:r>
          </a:p>
        </p:txBody>
      </p:sp>
      <p:sp>
        <p:nvSpPr>
          <p:cNvPr id="7" name="Text Box 17">
            <a:extLst>
              <a:ext uri="{FF2B5EF4-FFF2-40B4-BE49-F238E27FC236}">
                <a16:creationId xmlns:a16="http://schemas.microsoft.com/office/drawing/2014/main" id="{BEC78980-9B6B-4C11-8DF1-5D6A14BFA3A9}"/>
              </a:ext>
            </a:extLst>
          </p:cNvPr>
          <p:cNvSpPr txBox="1"/>
          <p:nvPr/>
        </p:nvSpPr>
        <p:spPr>
          <a:xfrm>
            <a:off x="1951469" y="2982724"/>
            <a:ext cx="1102521" cy="446276"/>
          </a:xfrm>
          <a:prstGeom prst="rect">
            <a:avLst/>
          </a:prstGeom>
          <a:noFill/>
          <a:ln>
            <a:noFill/>
          </a:ln>
        </p:spPr>
        <p:txBody>
          <a:bodyPr wrap="square" rtlCol="0">
            <a:spAutoFit/>
          </a:bodyPr>
          <a:lstStyle/>
          <a:p>
            <a:r>
              <a:rPr lang="en-US" sz="2300" b="1" dirty="0">
                <a:solidFill>
                  <a:srgbClr val="FF0000"/>
                </a:solidFill>
                <a:latin typeface="Times New Roman" panose="02020603050405020304" charset="0"/>
                <a:cs typeface="Times New Roman" panose="02020603050405020304" charset="0"/>
              </a:rPr>
              <a:t>scales</a:t>
            </a:r>
          </a:p>
        </p:txBody>
      </p:sp>
      <p:sp>
        <p:nvSpPr>
          <p:cNvPr id="8" name="Text Box 18">
            <a:extLst>
              <a:ext uri="{FF2B5EF4-FFF2-40B4-BE49-F238E27FC236}">
                <a16:creationId xmlns:a16="http://schemas.microsoft.com/office/drawing/2014/main" id="{BBCF5891-F441-40D8-ACD9-C649CBD335DA}"/>
              </a:ext>
            </a:extLst>
          </p:cNvPr>
          <p:cNvSpPr txBox="1"/>
          <p:nvPr/>
        </p:nvSpPr>
        <p:spPr>
          <a:xfrm>
            <a:off x="455289" y="4020907"/>
            <a:ext cx="853122" cy="445135"/>
          </a:xfrm>
          <a:prstGeom prst="rect">
            <a:avLst/>
          </a:prstGeom>
          <a:noFill/>
          <a:ln>
            <a:noFill/>
          </a:ln>
        </p:spPr>
        <p:txBody>
          <a:bodyPr wrap="square" rtlCol="0">
            <a:spAutoFit/>
          </a:bodyPr>
          <a:lstStyle/>
          <a:p>
            <a:r>
              <a:rPr lang="en-US" sz="2300" b="1" dirty="0">
                <a:solidFill>
                  <a:srgbClr val="FF0000"/>
                </a:solidFill>
                <a:latin typeface="Times New Roman" panose="02020603050405020304" charset="0"/>
                <a:cs typeface="Times New Roman" panose="02020603050405020304" charset="0"/>
              </a:rPr>
              <a:t>hair</a:t>
            </a:r>
          </a:p>
        </p:txBody>
      </p:sp>
      <p:sp>
        <p:nvSpPr>
          <p:cNvPr id="9" name="TextBox 8">
            <a:extLst>
              <a:ext uri="{FF2B5EF4-FFF2-40B4-BE49-F238E27FC236}">
                <a16:creationId xmlns:a16="http://schemas.microsoft.com/office/drawing/2014/main" id="{6E0C7279-187E-4EEE-B1E0-088630C890DB}"/>
              </a:ext>
            </a:extLst>
          </p:cNvPr>
          <p:cNvSpPr txBox="1"/>
          <p:nvPr/>
        </p:nvSpPr>
        <p:spPr>
          <a:xfrm>
            <a:off x="7038109" y="635471"/>
            <a:ext cx="5049348" cy="1200329"/>
          </a:xfrm>
          <a:prstGeom prst="rect">
            <a:avLst/>
          </a:prstGeom>
          <a:noFill/>
        </p:spPr>
        <p:txBody>
          <a:bodyPr wrap="square" rtlCol="0">
            <a:spAutoFit/>
          </a:bodyPr>
          <a:lstStyle/>
          <a:p>
            <a:pPr algn="just"/>
            <a:r>
              <a:rPr lang="vi-VN" b="1" i="0" dirty="0">
                <a:solidFill>
                  <a:srgbClr val="FF0000"/>
                </a:solidFill>
                <a:effectLst/>
                <a:latin typeface="+mj-lt"/>
              </a:rPr>
              <a:t>Loài lưỡng cư</a:t>
            </a:r>
            <a:r>
              <a:rPr lang="en-US" b="1" i="0" dirty="0">
                <a:solidFill>
                  <a:srgbClr val="FF0000"/>
                </a:solidFill>
                <a:effectLst/>
                <a:latin typeface="+mj-lt"/>
              </a:rPr>
              <a:t>:</a:t>
            </a:r>
            <a:endParaRPr lang="vi-VN" b="0" i="0" dirty="0">
              <a:solidFill>
                <a:srgbClr val="FF0000"/>
              </a:solidFill>
              <a:effectLst/>
              <a:latin typeface="+mj-lt"/>
            </a:endParaRPr>
          </a:p>
          <a:p>
            <a:pPr algn="just"/>
            <a:r>
              <a:rPr lang="vi-VN" b="0" i="0" dirty="0">
                <a:solidFill>
                  <a:srgbClr val="000000"/>
                </a:solidFill>
                <a:effectLst/>
                <a:latin typeface="+mj-lt"/>
              </a:rPr>
              <a:t>Khi các loài lưỡng cư còn nhỏ, chúng sống ở dưới nước và không có phổi. Sau khi trưởng thành, chúng có phổi và có 4 chân ví dụ như là ếch và c</a:t>
            </a:r>
            <a:r>
              <a:rPr lang="en-US" dirty="0" err="1">
                <a:solidFill>
                  <a:srgbClr val="000000"/>
                </a:solidFill>
                <a:latin typeface="+mj-lt"/>
              </a:rPr>
              <a:t>óc</a:t>
            </a:r>
            <a:r>
              <a:rPr lang="en-US" dirty="0">
                <a:solidFill>
                  <a:srgbClr val="000000"/>
                </a:solidFill>
                <a:latin typeface="+mj-lt"/>
              </a:rPr>
              <a:t>.</a:t>
            </a:r>
            <a:endParaRPr lang="vi-VN" b="0" i="0" dirty="0">
              <a:solidFill>
                <a:srgbClr val="000000"/>
              </a:solidFill>
              <a:effectLst/>
              <a:latin typeface="+mj-lt"/>
            </a:endParaRPr>
          </a:p>
        </p:txBody>
      </p:sp>
      <p:sp>
        <p:nvSpPr>
          <p:cNvPr id="10" name="TextBox 9">
            <a:extLst>
              <a:ext uri="{FF2B5EF4-FFF2-40B4-BE49-F238E27FC236}">
                <a16:creationId xmlns:a16="http://schemas.microsoft.com/office/drawing/2014/main" id="{6AACA560-103B-441E-AF75-0E3CB8F7A2C3}"/>
              </a:ext>
            </a:extLst>
          </p:cNvPr>
          <p:cNvSpPr txBox="1"/>
          <p:nvPr/>
        </p:nvSpPr>
        <p:spPr>
          <a:xfrm>
            <a:off x="7038109" y="2728245"/>
            <a:ext cx="5153891" cy="1754326"/>
          </a:xfrm>
          <a:prstGeom prst="rect">
            <a:avLst/>
          </a:prstGeom>
          <a:noFill/>
        </p:spPr>
        <p:txBody>
          <a:bodyPr wrap="square" rtlCol="0">
            <a:spAutoFit/>
          </a:bodyPr>
          <a:lstStyle/>
          <a:p>
            <a:pPr algn="just"/>
            <a:r>
              <a:rPr lang="vi-VN" b="1" i="0" dirty="0">
                <a:solidFill>
                  <a:srgbClr val="FF0000"/>
                </a:solidFill>
                <a:effectLst/>
                <a:latin typeface="+mj-lt"/>
              </a:rPr>
              <a:t>Loài bò sát</a:t>
            </a:r>
            <a:r>
              <a:rPr lang="en-US" b="1" i="0" dirty="0">
                <a:solidFill>
                  <a:srgbClr val="FF0000"/>
                </a:solidFill>
                <a:effectLst/>
                <a:latin typeface="+mj-lt"/>
              </a:rPr>
              <a:t>:</a:t>
            </a:r>
            <a:endParaRPr lang="vi-VN" b="0" i="0" dirty="0">
              <a:solidFill>
                <a:srgbClr val="FF0000"/>
              </a:solidFill>
              <a:effectLst/>
              <a:latin typeface="+mj-lt"/>
            </a:endParaRPr>
          </a:p>
          <a:p>
            <a:pPr algn="just"/>
            <a:r>
              <a:rPr lang="vi-VN" b="0" i="0" dirty="0">
                <a:solidFill>
                  <a:srgbClr val="000000"/>
                </a:solidFill>
                <a:effectLst/>
                <a:latin typeface="+mj-lt"/>
              </a:rPr>
              <a:t>Hầu hết các loài bò sát sống ở đất liền. Chúng có phổi và có vảy nhưng không có mang. Chúng không có cánh hay lông vũ, chúng cũng không có lông. Chúng là loài máu lạnh  và rất nhiều trong số chúng sống ở các nơi ấm.</a:t>
            </a:r>
          </a:p>
        </p:txBody>
      </p:sp>
    </p:spTree>
    <p:extLst>
      <p:ext uri="{BB962C8B-B14F-4D97-AF65-F5344CB8AC3E}">
        <p14:creationId xmlns:p14="http://schemas.microsoft.com/office/powerpoint/2010/main" val="212801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6060"/>
            <a:ext cx="10515600" cy="565785"/>
          </a:xfrm>
        </p:spPr>
        <p:txBody>
          <a:bodyPr anchor="t" anchorCtr="0">
            <a:normAutofit fontScale="90000"/>
          </a:bodyPr>
          <a:lstStyle/>
          <a:p>
            <a:r>
              <a:rPr lang="en-US" sz="3555" b="1" dirty="0">
                <a:solidFill>
                  <a:srgbClr val="FF0000"/>
                </a:solidFill>
                <a:latin typeface="Times New Roman" panose="02020603050405020304" charset="0"/>
                <a:cs typeface="Times New Roman" panose="02020603050405020304" charset="0"/>
              </a:rPr>
              <a:t>3/ Read the text again and answer the questions:</a:t>
            </a:r>
          </a:p>
        </p:txBody>
      </p:sp>
      <p:pic>
        <p:nvPicPr>
          <p:cNvPr id="5" name="Content Placeholder 4"/>
          <p:cNvPicPr>
            <a:picLocks noGrp="1" noChangeAspect="1"/>
          </p:cNvPicPr>
          <p:nvPr>
            <p:ph sz="half" idx="1"/>
          </p:nvPr>
        </p:nvPicPr>
        <p:blipFill>
          <a:blip r:embed="rId2"/>
          <a:srcRect l="7736" t="16182" r="3386" b="6662"/>
          <a:stretch>
            <a:fillRect/>
          </a:stretch>
        </p:blipFill>
        <p:spPr>
          <a:xfrm>
            <a:off x="76200" y="808355"/>
            <a:ext cx="11911965" cy="5534660"/>
          </a:xfrm>
          <a:prstGeom prst="rect">
            <a:avLst/>
          </a:prstGeom>
        </p:spPr>
      </p:pic>
    </p:spTree>
  </p:cSld>
  <p:clrMapOvr>
    <a:masterClrMapping/>
  </p:clrMapOvr>
  <p:transition>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9730"/>
            <a:ext cx="10515600" cy="521970"/>
          </a:xfrm>
        </p:spPr>
        <p:txBody>
          <a:bodyPr>
            <a:normAutofit fontScale="90000"/>
          </a:bodyPr>
          <a:lstStyle/>
          <a:p>
            <a:r>
              <a:rPr lang="en-US" sz="3555" b="1" dirty="0">
                <a:solidFill>
                  <a:srgbClr val="FF0000"/>
                </a:solidFill>
                <a:latin typeface="Times New Roman" panose="02020603050405020304" charset="0"/>
                <a:cs typeface="Times New Roman" panose="02020603050405020304" charset="0"/>
                <a:sym typeface="+mn-ea"/>
              </a:rPr>
              <a:t>3/ Read the text again and answer the questions:</a:t>
            </a:r>
            <a:br>
              <a:rPr lang="en-US" sz="3555" b="1" dirty="0">
                <a:solidFill>
                  <a:srgbClr val="FF0000"/>
                </a:solidFill>
                <a:latin typeface="Times New Roman" panose="02020603050405020304" charset="0"/>
                <a:cs typeface="Times New Roman" panose="02020603050405020304" charset="0"/>
              </a:rPr>
            </a:br>
            <a:endParaRPr lang="en-US" sz="3555" b="1" dirty="0">
              <a:solidFill>
                <a:srgbClr val="FF0000"/>
              </a:solidFill>
            </a:endParaRPr>
          </a:p>
        </p:txBody>
      </p:sp>
      <p:sp>
        <p:nvSpPr>
          <p:cNvPr id="3" name="Content Placeholder 2"/>
          <p:cNvSpPr>
            <a:spLocks noGrp="1"/>
          </p:cNvSpPr>
          <p:nvPr>
            <p:ph sz="half" idx="1"/>
          </p:nvPr>
        </p:nvSpPr>
        <p:spPr>
          <a:xfrm>
            <a:off x="342265" y="1040130"/>
            <a:ext cx="8935085" cy="567055"/>
          </a:xfrm>
        </p:spPr>
        <p:txBody>
          <a:bodyPr>
            <a:noAutofit/>
          </a:bodyPr>
          <a:lstStyle/>
          <a:p>
            <a:pPr marL="0" indent="0">
              <a:buNone/>
            </a:pPr>
            <a:r>
              <a:rPr lang="en-US" sz="3200">
                <a:latin typeface="Times New Roman" panose="02020603050405020304" charset="0"/>
                <a:cs typeface="Times New Roman" panose="02020603050405020304" charset="0"/>
              </a:rPr>
              <a:t>1/ Which type of animal doesn’t live on land?</a:t>
            </a:r>
          </a:p>
        </p:txBody>
      </p:sp>
      <p:sp>
        <p:nvSpPr>
          <p:cNvPr id="5" name="Content Placeholder 2"/>
          <p:cNvSpPr>
            <a:spLocks noGrp="1"/>
          </p:cNvSpPr>
          <p:nvPr/>
        </p:nvSpPr>
        <p:spPr>
          <a:xfrm>
            <a:off x="342265" y="1561465"/>
            <a:ext cx="8935085" cy="5670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solidFill>
                  <a:srgbClr val="FF0000"/>
                </a:solidFill>
                <a:latin typeface="Times New Roman" panose="02020603050405020304" charset="0"/>
                <a:cs typeface="Times New Roman" panose="02020603050405020304" charset="0"/>
              </a:rPr>
              <a:t>-&gt;</a:t>
            </a:r>
            <a:r>
              <a:rPr lang="en-US" sz="3200" u="sng">
                <a:solidFill>
                  <a:srgbClr val="FF0000"/>
                </a:solidFill>
                <a:latin typeface="Times New Roman" panose="02020603050405020304" charset="0"/>
                <a:cs typeface="Times New Roman" panose="02020603050405020304" charset="0"/>
              </a:rPr>
              <a:t> Fish doesn’t live on land.</a:t>
            </a:r>
          </a:p>
        </p:txBody>
      </p:sp>
      <p:sp>
        <p:nvSpPr>
          <p:cNvPr id="6" name="Content Placeholder 2"/>
          <p:cNvSpPr>
            <a:spLocks noGrp="1"/>
          </p:cNvSpPr>
          <p:nvPr/>
        </p:nvSpPr>
        <p:spPr>
          <a:xfrm>
            <a:off x="346710" y="2174240"/>
            <a:ext cx="8935085" cy="5670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latin typeface="Times New Roman" panose="02020603050405020304" charset="0"/>
                <a:cs typeface="Times New Roman" panose="02020603050405020304" charset="0"/>
              </a:rPr>
              <a:t>2/ Which types of animals have got scales? </a:t>
            </a:r>
          </a:p>
        </p:txBody>
      </p:sp>
      <p:sp>
        <p:nvSpPr>
          <p:cNvPr id="7" name="Content Placeholder 2"/>
          <p:cNvSpPr>
            <a:spLocks noGrp="1"/>
          </p:cNvSpPr>
          <p:nvPr/>
        </p:nvSpPr>
        <p:spPr>
          <a:xfrm>
            <a:off x="407670" y="2633980"/>
            <a:ext cx="8935085" cy="5670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solidFill>
                  <a:srgbClr val="FF0000"/>
                </a:solidFill>
                <a:latin typeface="Times New Roman" panose="02020603050405020304" charset="0"/>
                <a:cs typeface="Times New Roman" panose="02020603050405020304" charset="0"/>
              </a:rPr>
              <a:t>-&gt;</a:t>
            </a:r>
            <a:r>
              <a:rPr lang="en-US" sz="3200" u="sng">
                <a:solidFill>
                  <a:srgbClr val="FF0000"/>
                </a:solidFill>
                <a:latin typeface="Times New Roman" panose="02020603050405020304" charset="0"/>
                <a:cs typeface="Times New Roman" panose="02020603050405020304" charset="0"/>
              </a:rPr>
              <a:t> Fish and reptiles have got scales.</a:t>
            </a:r>
          </a:p>
        </p:txBody>
      </p:sp>
      <p:sp>
        <p:nvSpPr>
          <p:cNvPr id="8" name="Content Placeholder 2"/>
          <p:cNvSpPr>
            <a:spLocks noGrp="1"/>
          </p:cNvSpPr>
          <p:nvPr/>
        </p:nvSpPr>
        <p:spPr>
          <a:xfrm>
            <a:off x="346710" y="3145155"/>
            <a:ext cx="10393045" cy="5670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latin typeface="Times New Roman" panose="02020603050405020304" charset="0"/>
                <a:cs typeface="Times New Roman" panose="02020603050405020304" charset="0"/>
              </a:rPr>
              <a:t>3/ Which type of animal hasn’t got lungs when it’s young?</a:t>
            </a:r>
          </a:p>
        </p:txBody>
      </p:sp>
      <p:sp>
        <p:nvSpPr>
          <p:cNvPr id="9" name="Content Placeholder 2"/>
          <p:cNvSpPr>
            <a:spLocks noGrp="1"/>
          </p:cNvSpPr>
          <p:nvPr/>
        </p:nvSpPr>
        <p:spPr>
          <a:xfrm>
            <a:off x="503555" y="3712210"/>
            <a:ext cx="11059160" cy="5670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solidFill>
                  <a:srgbClr val="FF0000"/>
                </a:solidFill>
                <a:latin typeface="Times New Roman" panose="02020603050405020304" charset="0"/>
                <a:cs typeface="Times New Roman" panose="02020603050405020304" charset="0"/>
              </a:rPr>
              <a:t>-&gt; </a:t>
            </a:r>
            <a:r>
              <a:rPr lang="en-US" sz="3200" u="sng">
                <a:solidFill>
                  <a:srgbClr val="FF0000"/>
                </a:solidFill>
                <a:latin typeface="Times New Roman" panose="02020603050405020304" charset="0"/>
                <a:cs typeface="Times New Roman" panose="02020603050405020304" charset="0"/>
              </a:rPr>
              <a:t>Amphibians haven’t get lungs when they are young.</a:t>
            </a:r>
          </a:p>
        </p:txBody>
      </p:sp>
      <p:sp>
        <p:nvSpPr>
          <p:cNvPr id="10" name="Content Placeholder 2"/>
          <p:cNvSpPr>
            <a:spLocks noGrp="1"/>
          </p:cNvSpPr>
          <p:nvPr/>
        </p:nvSpPr>
        <p:spPr>
          <a:xfrm>
            <a:off x="346710" y="4140835"/>
            <a:ext cx="10393045" cy="5670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latin typeface="Times New Roman" panose="02020603050405020304" charset="0"/>
                <a:cs typeface="Times New Roman" panose="02020603050405020304" charset="0"/>
              </a:rPr>
              <a:t>4/ Which type of animal feeds its babies milk ?</a:t>
            </a:r>
          </a:p>
        </p:txBody>
      </p:sp>
      <p:sp>
        <p:nvSpPr>
          <p:cNvPr id="11" name="Content Placeholder 2"/>
          <p:cNvSpPr>
            <a:spLocks noGrp="1"/>
          </p:cNvSpPr>
          <p:nvPr/>
        </p:nvSpPr>
        <p:spPr>
          <a:xfrm>
            <a:off x="503555" y="4707890"/>
            <a:ext cx="11059160" cy="5670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solidFill>
                  <a:srgbClr val="FF0000"/>
                </a:solidFill>
                <a:latin typeface="Times New Roman" panose="02020603050405020304" charset="0"/>
                <a:cs typeface="Times New Roman" panose="02020603050405020304" charset="0"/>
              </a:rPr>
              <a:t>-&gt; </a:t>
            </a:r>
            <a:r>
              <a:rPr lang="en-US" sz="3200" u="sng">
                <a:solidFill>
                  <a:srgbClr val="FF0000"/>
                </a:solidFill>
                <a:latin typeface="Times New Roman" panose="02020603050405020304" charset="0"/>
                <a:cs typeface="Times New Roman" panose="02020603050405020304" charset="0"/>
              </a:rPr>
              <a:t>Mammals feed their babies milk.</a:t>
            </a:r>
          </a:p>
        </p:txBody>
      </p:sp>
      <p:sp>
        <p:nvSpPr>
          <p:cNvPr id="12" name="Content Placeholder 2"/>
          <p:cNvSpPr>
            <a:spLocks noGrp="1"/>
          </p:cNvSpPr>
          <p:nvPr/>
        </p:nvSpPr>
        <p:spPr>
          <a:xfrm>
            <a:off x="407670" y="5274945"/>
            <a:ext cx="10393045" cy="5670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latin typeface="Times New Roman" panose="02020603050405020304" charset="0"/>
                <a:cs typeface="Times New Roman" panose="02020603050405020304" charset="0"/>
              </a:rPr>
              <a:t>5/ Which type of animal is different when it’s older?</a:t>
            </a:r>
          </a:p>
        </p:txBody>
      </p:sp>
      <p:sp>
        <p:nvSpPr>
          <p:cNvPr id="13" name="Content Placeholder 2"/>
          <p:cNvSpPr>
            <a:spLocks noGrp="1"/>
          </p:cNvSpPr>
          <p:nvPr/>
        </p:nvSpPr>
        <p:spPr>
          <a:xfrm>
            <a:off x="566420" y="5842000"/>
            <a:ext cx="11059160" cy="5670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solidFill>
                  <a:srgbClr val="FF0000"/>
                </a:solidFill>
                <a:latin typeface="Times New Roman" panose="02020603050405020304" charset="0"/>
                <a:cs typeface="Times New Roman" panose="02020603050405020304" charset="0"/>
              </a:rPr>
              <a:t>-&gt; </a:t>
            </a:r>
            <a:r>
              <a:rPr lang="en-US" sz="3200" u="sng">
                <a:solidFill>
                  <a:srgbClr val="FF0000"/>
                </a:solidFill>
                <a:latin typeface="Times New Roman" panose="02020603050405020304" charset="0"/>
                <a:cs typeface="Times New Roman" panose="02020603050405020304" charset="0"/>
              </a:rPr>
              <a:t>Amphibians are different when they are older. </a:t>
            </a:r>
          </a:p>
        </p:txBody>
      </p:sp>
      <p:sp>
        <p:nvSpPr>
          <p:cNvPr id="14" name="Rounded Rectangle 13"/>
          <p:cNvSpPr/>
          <p:nvPr/>
        </p:nvSpPr>
        <p:spPr>
          <a:xfrm>
            <a:off x="774700" y="217170"/>
            <a:ext cx="8825865" cy="574040"/>
          </a:xfrm>
          <a:prstGeom prst="round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9" grpId="0"/>
      <p:bldP spid="9" grpId="1"/>
      <p:bldP spid="11" grpId="0"/>
      <p:bldP spid="11" grpId="1"/>
      <p:bldP spid="13" grpId="0"/>
      <p:bldP spid="1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eagle-0"/>
          <p:cNvPicPr>
            <a:picLocks noGrp="1" noChangeAspect="1"/>
          </p:cNvPicPr>
          <p:nvPr>
            <p:ph sz="half" idx="1"/>
          </p:nvPr>
        </p:nvPicPr>
        <p:blipFill>
          <a:blip r:embed="rId2"/>
          <a:stretch>
            <a:fillRect/>
          </a:stretch>
        </p:blipFill>
        <p:spPr>
          <a:xfrm>
            <a:off x="919480" y="3966845"/>
            <a:ext cx="3176270" cy="2383155"/>
          </a:xfrm>
          <a:prstGeom prst="rect">
            <a:avLst/>
          </a:prstGeom>
        </p:spPr>
      </p:pic>
      <p:pic>
        <p:nvPicPr>
          <p:cNvPr id="6" name="Content Placeholder 5" descr="crocodile"/>
          <p:cNvPicPr>
            <a:picLocks noGrp="1" noChangeAspect="1"/>
          </p:cNvPicPr>
          <p:nvPr>
            <p:ph sz="half" idx="2"/>
          </p:nvPr>
        </p:nvPicPr>
        <p:blipFill>
          <a:blip r:embed="rId3"/>
          <a:stretch>
            <a:fillRect/>
          </a:stretch>
        </p:blipFill>
        <p:spPr>
          <a:xfrm>
            <a:off x="7742555" y="3744595"/>
            <a:ext cx="3456305" cy="2300605"/>
          </a:xfrm>
          <a:prstGeom prst="rect">
            <a:avLst/>
          </a:prstGeom>
        </p:spPr>
      </p:pic>
      <p:pic>
        <p:nvPicPr>
          <p:cNvPr id="7" name="Picture 6" descr="1200px-07._Camel_Profile,_near_Silverton,_NSW,_07.07.2007"/>
          <p:cNvPicPr>
            <a:picLocks noChangeAspect="1"/>
          </p:cNvPicPr>
          <p:nvPr/>
        </p:nvPicPr>
        <p:blipFill>
          <a:blip r:embed="rId4"/>
          <a:srcRect t="14070" b="2925"/>
          <a:stretch>
            <a:fillRect/>
          </a:stretch>
        </p:blipFill>
        <p:spPr>
          <a:xfrm>
            <a:off x="7671435" y="365125"/>
            <a:ext cx="3193415" cy="2551430"/>
          </a:xfrm>
          <a:prstGeom prst="rect">
            <a:avLst/>
          </a:prstGeom>
        </p:spPr>
      </p:pic>
      <p:pic>
        <p:nvPicPr>
          <p:cNvPr id="8" name="Picture 7" descr="image-20150123-2197-4ya00s"/>
          <p:cNvPicPr>
            <a:picLocks noChangeAspect="1"/>
          </p:cNvPicPr>
          <p:nvPr/>
        </p:nvPicPr>
        <p:blipFill>
          <a:blip r:embed="rId5"/>
          <a:srcRect l="-94" t="9256" r="873" b="9208"/>
          <a:stretch>
            <a:fillRect/>
          </a:stretch>
        </p:blipFill>
        <p:spPr>
          <a:xfrm>
            <a:off x="919480" y="365125"/>
            <a:ext cx="3105150" cy="2552065"/>
          </a:xfrm>
          <a:prstGeom prst="rect">
            <a:avLst/>
          </a:prstGeom>
        </p:spPr>
      </p:pic>
      <p:sp>
        <p:nvSpPr>
          <p:cNvPr id="3" name="Text Box 2"/>
          <p:cNvSpPr txBox="1"/>
          <p:nvPr/>
        </p:nvSpPr>
        <p:spPr>
          <a:xfrm>
            <a:off x="4326890" y="962025"/>
            <a:ext cx="1176655" cy="583565"/>
          </a:xfrm>
          <a:prstGeom prst="rect">
            <a:avLst/>
          </a:prstGeom>
          <a:noFill/>
        </p:spPr>
        <p:txBody>
          <a:bodyPr wrap="none" rtlCol="0">
            <a:spAutoFit/>
          </a:bodyPr>
          <a:lstStyle/>
          <a:p>
            <a:r>
              <a:rPr lang="en-US" sz="3200" b="1">
                <a:latin typeface="Times New Roman" panose="02020603050405020304" charset="0"/>
                <a:cs typeface="Times New Roman" panose="02020603050405020304" charset="0"/>
              </a:rPr>
              <a:t>shark</a:t>
            </a:r>
          </a:p>
        </p:txBody>
      </p:sp>
      <p:sp>
        <p:nvSpPr>
          <p:cNvPr id="4" name="Text Box 3"/>
          <p:cNvSpPr txBox="1"/>
          <p:nvPr/>
        </p:nvSpPr>
        <p:spPr>
          <a:xfrm>
            <a:off x="6129020" y="962025"/>
            <a:ext cx="1198245" cy="583565"/>
          </a:xfrm>
          <a:prstGeom prst="rect">
            <a:avLst/>
          </a:prstGeom>
          <a:noFill/>
        </p:spPr>
        <p:txBody>
          <a:bodyPr wrap="none" rtlCol="0">
            <a:spAutoFit/>
          </a:bodyPr>
          <a:lstStyle/>
          <a:p>
            <a:r>
              <a:rPr lang="en-US" sz="3200" b="1">
                <a:latin typeface="Times New Roman" panose="02020603050405020304" charset="0"/>
                <a:cs typeface="Times New Roman" panose="02020603050405020304" charset="0"/>
              </a:rPr>
              <a:t>camel</a:t>
            </a:r>
          </a:p>
        </p:txBody>
      </p:sp>
      <p:sp>
        <p:nvSpPr>
          <p:cNvPr id="9" name="Text Box 8"/>
          <p:cNvSpPr txBox="1"/>
          <p:nvPr/>
        </p:nvSpPr>
        <p:spPr>
          <a:xfrm>
            <a:off x="4326890" y="4603115"/>
            <a:ext cx="1062990" cy="583565"/>
          </a:xfrm>
          <a:prstGeom prst="rect">
            <a:avLst/>
          </a:prstGeom>
          <a:noFill/>
        </p:spPr>
        <p:txBody>
          <a:bodyPr wrap="none" rtlCol="0">
            <a:spAutoFit/>
          </a:bodyPr>
          <a:lstStyle/>
          <a:p>
            <a:r>
              <a:rPr lang="en-US" sz="3200" b="1">
                <a:latin typeface="Times New Roman" panose="02020603050405020304" charset="0"/>
                <a:cs typeface="Times New Roman" panose="02020603050405020304" charset="0"/>
              </a:rPr>
              <a:t>eagle</a:t>
            </a:r>
          </a:p>
        </p:txBody>
      </p:sp>
      <p:sp>
        <p:nvSpPr>
          <p:cNvPr id="10" name="Text Box 9"/>
          <p:cNvSpPr txBox="1"/>
          <p:nvPr/>
        </p:nvSpPr>
        <p:spPr>
          <a:xfrm>
            <a:off x="5916295" y="4603115"/>
            <a:ext cx="1755140" cy="583565"/>
          </a:xfrm>
          <a:prstGeom prst="rect">
            <a:avLst/>
          </a:prstGeom>
          <a:noFill/>
        </p:spPr>
        <p:txBody>
          <a:bodyPr wrap="none" rtlCol="0">
            <a:spAutoFit/>
          </a:bodyPr>
          <a:lstStyle/>
          <a:p>
            <a:r>
              <a:rPr lang="en-US" sz="3200" b="1">
                <a:latin typeface="Times New Roman" panose="02020603050405020304" charset="0"/>
                <a:cs typeface="Times New Roman" panose="02020603050405020304" charset="0"/>
              </a:rPr>
              <a:t>crocodile</a:t>
            </a:r>
          </a:p>
        </p:txBody>
      </p:sp>
      <p:sp>
        <p:nvSpPr>
          <p:cNvPr id="11" name="Rounded Rectangle 10"/>
          <p:cNvSpPr/>
          <p:nvPr/>
        </p:nvSpPr>
        <p:spPr>
          <a:xfrm>
            <a:off x="4234180" y="1008380"/>
            <a:ext cx="1333500" cy="574040"/>
          </a:xfrm>
          <a:prstGeom prst="round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6061075" y="971550"/>
            <a:ext cx="1333500" cy="574040"/>
          </a:xfrm>
          <a:prstGeom prst="round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4234180" y="4612640"/>
            <a:ext cx="1333500" cy="574040"/>
          </a:xfrm>
          <a:prstGeom prst="round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916295" y="4603115"/>
            <a:ext cx="1755140" cy="574040"/>
          </a:xfrm>
          <a:prstGeom prst="round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bldLvl="0" animBg="1"/>
      <p:bldP spid="12" grpId="1" animBg="1"/>
      <p:bldP spid="13" grpId="0" bldLvl="0" animBg="1"/>
      <p:bldP spid="13" grpId="1" animBg="1"/>
      <p:bldP spid="14" grpId="0" bldLvl="0" animBg="1"/>
      <p:bldP spid="1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a:stretch>
            <a:fillRect/>
          </a:stretch>
        </p:blipFill>
        <p:spPr>
          <a:xfrm>
            <a:off x="265430" y="27940"/>
            <a:ext cx="11737975" cy="669099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eagle-0"/>
          <p:cNvPicPr>
            <a:picLocks noGrp="1" noChangeAspect="1"/>
          </p:cNvPicPr>
          <p:nvPr>
            <p:ph sz="half" idx="1"/>
          </p:nvPr>
        </p:nvPicPr>
        <p:blipFill>
          <a:blip r:embed="rId2"/>
          <a:stretch>
            <a:fillRect/>
          </a:stretch>
        </p:blipFill>
        <p:spPr>
          <a:xfrm>
            <a:off x="8343265" y="3469005"/>
            <a:ext cx="3176270" cy="2383155"/>
          </a:xfrm>
          <a:prstGeom prst="rect">
            <a:avLst/>
          </a:prstGeom>
        </p:spPr>
      </p:pic>
      <p:pic>
        <p:nvPicPr>
          <p:cNvPr id="6" name="Content Placeholder 5" descr="crocodile"/>
          <p:cNvPicPr>
            <a:picLocks noGrp="1" noChangeAspect="1"/>
          </p:cNvPicPr>
          <p:nvPr>
            <p:ph sz="half" idx="2"/>
          </p:nvPr>
        </p:nvPicPr>
        <p:blipFill>
          <a:blip r:embed="rId3"/>
          <a:stretch>
            <a:fillRect/>
          </a:stretch>
        </p:blipFill>
        <p:spPr>
          <a:xfrm>
            <a:off x="399415" y="145415"/>
            <a:ext cx="3456305" cy="2300605"/>
          </a:xfrm>
          <a:prstGeom prst="rect">
            <a:avLst/>
          </a:prstGeom>
        </p:spPr>
      </p:pic>
      <p:pic>
        <p:nvPicPr>
          <p:cNvPr id="7" name="Picture 6" descr="1200px-07._Camel_Profile,_near_Silverton,_NSW,_07.07.2007"/>
          <p:cNvPicPr>
            <a:picLocks noChangeAspect="1"/>
          </p:cNvPicPr>
          <p:nvPr/>
        </p:nvPicPr>
        <p:blipFill>
          <a:blip r:embed="rId4"/>
          <a:srcRect t="14070" b="2925"/>
          <a:stretch>
            <a:fillRect/>
          </a:stretch>
        </p:blipFill>
        <p:spPr>
          <a:xfrm>
            <a:off x="655955" y="3469005"/>
            <a:ext cx="3193415" cy="2551430"/>
          </a:xfrm>
          <a:prstGeom prst="rect">
            <a:avLst/>
          </a:prstGeom>
        </p:spPr>
      </p:pic>
      <p:pic>
        <p:nvPicPr>
          <p:cNvPr id="8" name="Picture 7" descr="image-20150123-2197-4ya00s"/>
          <p:cNvPicPr>
            <a:picLocks noChangeAspect="1"/>
          </p:cNvPicPr>
          <p:nvPr/>
        </p:nvPicPr>
        <p:blipFill>
          <a:blip r:embed="rId5"/>
          <a:srcRect l="-94" t="9256" r="873" b="9208"/>
          <a:stretch>
            <a:fillRect/>
          </a:stretch>
        </p:blipFill>
        <p:spPr>
          <a:xfrm>
            <a:off x="8291195" y="145415"/>
            <a:ext cx="2841625" cy="2335530"/>
          </a:xfrm>
          <a:prstGeom prst="rect">
            <a:avLst/>
          </a:prstGeom>
        </p:spPr>
      </p:pic>
      <p:sp>
        <p:nvSpPr>
          <p:cNvPr id="3" name="Text Box 2"/>
          <p:cNvSpPr txBox="1"/>
          <p:nvPr/>
        </p:nvSpPr>
        <p:spPr>
          <a:xfrm>
            <a:off x="271145" y="2718435"/>
            <a:ext cx="3963035" cy="583565"/>
          </a:xfrm>
          <a:prstGeom prst="rect">
            <a:avLst/>
          </a:prstGeom>
          <a:noFill/>
        </p:spPr>
        <p:txBody>
          <a:bodyPr wrap="none" rtlCol="0">
            <a:spAutoFit/>
          </a:bodyPr>
          <a:lstStyle/>
          <a:p>
            <a:pPr algn="l"/>
            <a:r>
              <a:rPr lang="en-US" sz="3200">
                <a:latin typeface="Times New Roman" panose="02020603050405020304" charset="0"/>
                <a:cs typeface="Times New Roman" panose="02020603050405020304" charset="0"/>
                <a:sym typeface="+mn-ea"/>
              </a:rPr>
              <a:t>A crocodile is a reptile.</a:t>
            </a:r>
            <a:endParaRPr lang="en-US" sz="3200" b="1">
              <a:latin typeface="Times New Roman" panose="02020603050405020304" charset="0"/>
              <a:cs typeface="Times New Roman" panose="02020603050405020304" charset="0"/>
            </a:endParaRPr>
          </a:p>
        </p:txBody>
      </p:sp>
      <p:sp>
        <p:nvSpPr>
          <p:cNvPr id="4" name="Text Box 3"/>
          <p:cNvSpPr txBox="1"/>
          <p:nvPr/>
        </p:nvSpPr>
        <p:spPr>
          <a:xfrm>
            <a:off x="8451215" y="2718435"/>
            <a:ext cx="2800985" cy="583565"/>
          </a:xfrm>
          <a:prstGeom prst="rect">
            <a:avLst/>
          </a:prstGeom>
          <a:noFill/>
        </p:spPr>
        <p:txBody>
          <a:bodyPr wrap="none" rtlCol="0">
            <a:spAutoFit/>
          </a:bodyPr>
          <a:lstStyle/>
          <a:p>
            <a:r>
              <a:rPr lang="en-US" sz="3200">
                <a:latin typeface="Times New Roman" panose="02020603050405020304" charset="0"/>
                <a:cs typeface="Times New Roman" panose="02020603050405020304" charset="0"/>
              </a:rPr>
              <a:t>A shark is a fish</a:t>
            </a:r>
          </a:p>
        </p:txBody>
      </p:sp>
      <p:sp>
        <p:nvSpPr>
          <p:cNvPr id="9" name="Text Box 8"/>
          <p:cNvSpPr txBox="1"/>
          <p:nvPr/>
        </p:nvSpPr>
        <p:spPr>
          <a:xfrm>
            <a:off x="399415" y="6123305"/>
            <a:ext cx="3805555" cy="583565"/>
          </a:xfrm>
          <a:prstGeom prst="rect">
            <a:avLst/>
          </a:prstGeom>
          <a:noFill/>
        </p:spPr>
        <p:txBody>
          <a:bodyPr wrap="none" rtlCol="0">
            <a:spAutoFit/>
          </a:bodyPr>
          <a:lstStyle/>
          <a:p>
            <a:pPr algn="l"/>
            <a:r>
              <a:rPr lang="en-US" sz="3200">
                <a:latin typeface="Times New Roman" panose="02020603050405020304" charset="0"/>
                <a:cs typeface="Times New Roman" panose="02020603050405020304" charset="0"/>
                <a:sym typeface="+mn-ea"/>
              </a:rPr>
              <a:t>A camel is a mammal.</a:t>
            </a:r>
            <a:endParaRPr lang="en-US" sz="3200" b="1">
              <a:latin typeface="Times New Roman" panose="02020603050405020304" charset="0"/>
              <a:cs typeface="Times New Roman" panose="02020603050405020304" charset="0"/>
            </a:endParaRPr>
          </a:p>
        </p:txBody>
      </p:sp>
      <p:sp>
        <p:nvSpPr>
          <p:cNvPr id="10" name="Text Box 9"/>
          <p:cNvSpPr txBox="1"/>
          <p:nvPr/>
        </p:nvSpPr>
        <p:spPr>
          <a:xfrm>
            <a:off x="8555355" y="6010910"/>
            <a:ext cx="3150870" cy="583565"/>
          </a:xfrm>
          <a:prstGeom prst="rect">
            <a:avLst/>
          </a:prstGeom>
          <a:noFill/>
        </p:spPr>
        <p:txBody>
          <a:bodyPr wrap="none" rtlCol="0">
            <a:spAutoFit/>
          </a:bodyPr>
          <a:lstStyle/>
          <a:p>
            <a:pPr algn="l"/>
            <a:r>
              <a:rPr lang="en-US" sz="3200">
                <a:latin typeface="Times New Roman" panose="02020603050405020304" charset="0"/>
                <a:cs typeface="Times New Roman" panose="02020603050405020304" charset="0"/>
                <a:sym typeface="+mn-ea"/>
              </a:rPr>
              <a:t>An eagle is a bird.</a:t>
            </a:r>
            <a:endParaRPr lang="en-US" sz="3200" b="1">
              <a:latin typeface="Times New Roman" panose="02020603050405020304" charset="0"/>
              <a:cs typeface="Times New Roman" panose="02020603050405020304" charset="0"/>
            </a:endParaRPr>
          </a:p>
        </p:txBody>
      </p:sp>
      <p:sp>
        <p:nvSpPr>
          <p:cNvPr id="11" name="Rounded Rectangle 10"/>
          <p:cNvSpPr/>
          <p:nvPr/>
        </p:nvSpPr>
        <p:spPr>
          <a:xfrm>
            <a:off x="271145" y="2727960"/>
            <a:ext cx="4055745" cy="574040"/>
          </a:xfrm>
          <a:prstGeom prst="round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8451215" y="2723515"/>
            <a:ext cx="2960370" cy="574040"/>
          </a:xfrm>
          <a:prstGeom prst="round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99415" y="6132830"/>
            <a:ext cx="3806190" cy="574040"/>
          </a:xfrm>
          <a:prstGeom prst="round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8555355" y="6020435"/>
            <a:ext cx="3150235" cy="574040"/>
          </a:xfrm>
          <a:prstGeom prst="round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12" grpId="0" bldLvl="0" animBg="1"/>
      <p:bldP spid="12" grpId="1" animBg="1"/>
      <p:bldP spid="13" grpId="0" bldLvl="0" animBg="1"/>
      <p:bldP spid="13" grpId="1" animBg="1"/>
      <p:bldP spid="14" grpId="0" bldLvl="0" animBg="1"/>
      <p:bldP spid="1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cbdbbdf08d34cf7fc2d227a44bcc947d"/>
          <p:cNvPicPr>
            <a:picLocks noGrp="1" noChangeAspect="1"/>
          </p:cNvPicPr>
          <p:nvPr>
            <p:ph sz="half" idx="2"/>
          </p:nvPr>
        </p:nvPicPr>
        <p:blipFill>
          <a:blip r:embed="rId2"/>
          <a:stretch>
            <a:fillRect/>
          </a:stretch>
        </p:blipFill>
        <p:spPr>
          <a:xfrm>
            <a:off x="0" y="-635"/>
            <a:ext cx="12191365" cy="6858635"/>
          </a:xfrm>
          <a:prstGeom prst="rect">
            <a:avLst/>
          </a:prstGeom>
        </p:spPr>
      </p:pic>
      <p:graphicFrame>
        <p:nvGraphicFramePr>
          <p:cNvPr id="13" name="Content Placeholder 12"/>
          <p:cNvGraphicFramePr>
            <a:graphicFrameLocks noGrp="1"/>
          </p:cNvGraphicFramePr>
          <p:nvPr>
            <p:ph sz="half" idx="1"/>
            <p:extLst>
              <p:ext uri="{D42A27DB-BD31-4B8C-83A1-F6EECF244321}">
                <p14:modId xmlns:p14="http://schemas.microsoft.com/office/powerpoint/2010/main" val="1175208535"/>
              </p:ext>
            </p:extLst>
          </p:nvPr>
        </p:nvGraphicFramePr>
        <p:xfrm>
          <a:off x="1134110" y="1189355"/>
          <a:ext cx="10763250" cy="2800350"/>
        </p:xfrm>
        <a:graphic>
          <a:graphicData uri="http://schemas.openxmlformats.org/drawingml/2006/table">
            <a:tbl>
              <a:tblPr firstRow="1" bandRow="1">
                <a:tableStyleId>{5940675A-B579-460E-94D1-54222C63F5DA}</a:tableStyleId>
              </a:tblPr>
              <a:tblGrid>
                <a:gridCol w="10763250">
                  <a:extLst>
                    <a:ext uri="{9D8B030D-6E8A-4147-A177-3AD203B41FA5}">
                      <a16:colId xmlns:a16="http://schemas.microsoft.com/office/drawing/2014/main" val="20000"/>
                    </a:ext>
                  </a:extLst>
                </a:gridCol>
              </a:tblGrid>
              <a:tr h="2800350">
                <a:tc>
                  <a:txBody>
                    <a:bodyPr/>
                    <a:lstStyle/>
                    <a:p>
                      <a:pPr indent="0">
                        <a:buNone/>
                      </a:pPr>
                      <a:r>
                        <a:rPr lang="en-US" sz="4000" b="1" dirty="0">
                          <a:latin typeface="Times New Roman" panose="02020603050405020304" charset="0"/>
                          <a:ea typeface="Times New Roman" panose="02020603050405020304" charset="0"/>
                          <a:cs typeface="Times New Roman" panose="02020603050405020304" charset="0"/>
                        </a:rPr>
                        <a:t>* Homework:</a:t>
                      </a:r>
                    </a:p>
                    <a:p>
                      <a:pPr indent="0">
                        <a:buNone/>
                      </a:pPr>
                      <a:r>
                        <a:rPr lang="en-US" sz="4000" b="0" dirty="0">
                          <a:latin typeface="Times New Roman" panose="02020603050405020304" charset="0"/>
                          <a:ea typeface="Times New Roman" panose="02020603050405020304" charset="0"/>
                          <a:cs typeface="Times New Roman" panose="02020603050405020304" charset="0"/>
                        </a:rPr>
                        <a:t>- Learn by heart all the new words.</a:t>
                      </a:r>
                    </a:p>
                    <a:p>
                      <a:pPr indent="0">
                        <a:buNone/>
                      </a:pPr>
                      <a:r>
                        <a:rPr lang="en-US" sz="4000" b="0" dirty="0">
                          <a:latin typeface="Times New Roman" panose="02020603050405020304" charset="0"/>
                          <a:ea typeface="Times New Roman" panose="02020603050405020304" charset="0"/>
                          <a:cs typeface="Times New Roman" panose="02020603050405020304" charset="0"/>
                        </a:rPr>
                        <a:t>- Prepare for the next lesson – Unit 4</a:t>
                      </a:r>
                      <a:r>
                        <a:rPr lang="en-US" sz="4000" b="0">
                          <a:latin typeface="Times New Roman" panose="02020603050405020304" charset="0"/>
                          <a:ea typeface="Times New Roman" panose="02020603050405020304" charset="0"/>
                          <a:cs typeface="Times New Roman" panose="02020603050405020304" charset="0"/>
                        </a:rPr>
                        <a:t>: Vocabulary – page 48.</a:t>
                      </a:r>
                      <a:endParaRPr lang="en-US" sz="4000" b="0" dirty="0">
                        <a:latin typeface="Times New Roman" panose="02020603050405020304" charset="0"/>
                        <a:ea typeface="Times New Roman" panose="02020603050405020304" charset="0"/>
                        <a:cs typeface="Times New Roman" panose="02020603050405020304" charset="0"/>
                      </a:endParaRPr>
                    </a:p>
                  </a:txBody>
                  <a:tcPr marL="0" marR="0" marT="0" marB="0">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E43E5B-35A8-48FC-A9FE-64D54907252C}"/>
              </a:ext>
            </a:extLst>
          </p:cNvPr>
          <p:cNvSpPr txBox="1"/>
          <p:nvPr/>
        </p:nvSpPr>
        <p:spPr>
          <a:xfrm>
            <a:off x="2438401" y="27709"/>
            <a:ext cx="8091054" cy="630942"/>
          </a:xfrm>
          <a:prstGeom prst="rect">
            <a:avLst/>
          </a:prstGeom>
          <a:noFill/>
        </p:spPr>
        <p:txBody>
          <a:bodyPr wrap="square">
            <a:spAutoFit/>
          </a:bodyPr>
          <a:lstStyle/>
          <a:p>
            <a:r>
              <a:rPr lang="en-US" sz="3500" b="1" dirty="0">
                <a:solidFill>
                  <a:srgbClr val="FF0000"/>
                </a:solidFill>
                <a:latin typeface="Times New Roman" panose="02020603050405020304" charset="0"/>
                <a:ea typeface="Times New Roman" panose="02020603050405020304" charset="0"/>
                <a:cs typeface="Times New Roman" panose="02020603050405020304" charset="0"/>
              </a:rPr>
              <a:t>Homework – Workbook page 29.</a:t>
            </a:r>
            <a:endParaRPr lang="en-US" sz="3500" dirty="0">
              <a:solidFill>
                <a:srgbClr val="FF0000"/>
              </a:solidFill>
            </a:endParaRPr>
          </a:p>
        </p:txBody>
      </p:sp>
      <p:pic>
        <p:nvPicPr>
          <p:cNvPr id="13" name="Picture 12">
            <a:extLst>
              <a:ext uri="{FF2B5EF4-FFF2-40B4-BE49-F238E27FC236}">
                <a16:creationId xmlns:a16="http://schemas.microsoft.com/office/drawing/2014/main" id="{B45DF43B-4AA8-4282-B0BB-97C8F8F2C125}"/>
              </a:ext>
            </a:extLst>
          </p:cNvPr>
          <p:cNvPicPr>
            <a:picLocks noChangeAspect="1"/>
          </p:cNvPicPr>
          <p:nvPr/>
        </p:nvPicPr>
        <p:blipFill>
          <a:blip r:embed="rId2"/>
          <a:stretch>
            <a:fillRect/>
          </a:stretch>
        </p:blipFill>
        <p:spPr>
          <a:xfrm>
            <a:off x="1981200" y="658651"/>
            <a:ext cx="6733310" cy="5993391"/>
          </a:xfrm>
          <a:prstGeom prst="rect">
            <a:avLst/>
          </a:prstGeom>
        </p:spPr>
      </p:pic>
      <p:cxnSp>
        <p:nvCxnSpPr>
          <p:cNvPr id="15" name="Straight Connector 14">
            <a:extLst>
              <a:ext uri="{FF2B5EF4-FFF2-40B4-BE49-F238E27FC236}">
                <a16:creationId xmlns:a16="http://schemas.microsoft.com/office/drawing/2014/main" id="{F6A9854E-592E-4B78-9BE5-2D84903B404B}"/>
              </a:ext>
            </a:extLst>
          </p:cNvPr>
          <p:cNvCxnSpPr/>
          <p:nvPr/>
        </p:nvCxnSpPr>
        <p:spPr>
          <a:xfrm>
            <a:off x="6414654" y="1288473"/>
            <a:ext cx="8174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FE287B9-0259-4423-A011-8BCF42B60C7C}"/>
              </a:ext>
            </a:extLst>
          </p:cNvPr>
          <p:cNvCxnSpPr>
            <a:cxnSpLocks/>
          </p:cNvCxnSpPr>
          <p:nvPr/>
        </p:nvCxnSpPr>
        <p:spPr>
          <a:xfrm>
            <a:off x="6664036" y="1524001"/>
            <a:ext cx="12746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9ED9C1C-ED66-4BC9-B3B2-2567B3D15240}"/>
              </a:ext>
            </a:extLst>
          </p:cNvPr>
          <p:cNvCxnSpPr>
            <a:cxnSpLocks/>
          </p:cNvCxnSpPr>
          <p:nvPr/>
        </p:nvCxnSpPr>
        <p:spPr>
          <a:xfrm>
            <a:off x="6823363" y="2008911"/>
            <a:ext cx="5195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5A82AD5-DA67-4243-9A02-22F8ED3A45C5}"/>
              </a:ext>
            </a:extLst>
          </p:cNvPr>
          <p:cNvCxnSpPr/>
          <p:nvPr/>
        </p:nvCxnSpPr>
        <p:spPr>
          <a:xfrm>
            <a:off x="6664036" y="2493817"/>
            <a:ext cx="8174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8461ADE-AA70-47E8-885B-23F2F3253E99}"/>
              </a:ext>
            </a:extLst>
          </p:cNvPr>
          <p:cNvCxnSpPr>
            <a:cxnSpLocks/>
          </p:cNvCxnSpPr>
          <p:nvPr/>
        </p:nvCxnSpPr>
        <p:spPr>
          <a:xfrm>
            <a:off x="5306291" y="2923310"/>
            <a:ext cx="4433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E040A4C-0807-4BED-B968-5264D59ECAA0}"/>
              </a:ext>
            </a:extLst>
          </p:cNvPr>
          <p:cNvCxnSpPr>
            <a:cxnSpLocks/>
          </p:cNvCxnSpPr>
          <p:nvPr/>
        </p:nvCxnSpPr>
        <p:spPr>
          <a:xfrm>
            <a:off x="5624945" y="4932220"/>
            <a:ext cx="11984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A1C35A8-501C-4981-9B32-2B16785640A3}"/>
              </a:ext>
            </a:extLst>
          </p:cNvPr>
          <p:cNvCxnSpPr>
            <a:cxnSpLocks/>
          </p:cNvCxnSpPr>
          <p:nvPr/>
        </p:nvCxnSpPr>
        <p:spPr>
          <a:xfrm flipV="1">
            <a:off x="2992582" y="3228110"/>
            <a:ext cx="637308" cy="138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214737A-C272-4386-BE4D-E31916380C65}"/>
              </a:ext>
            </a:extLst>
          </p:cNvPr>
          <p:cNvCxnSpPr>
            <a:cxnSpLocks/>
          </p:cNvCxnSpPr>
          <p:nvPr/>
        </p:nvCxnSpPr>
        <p:spPr>
          <a:xfrm>
            <a:off x="5140037" y="3241965"/>
            <a:ext cx="4849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114244A-45B1-4F14-B634-5D49D4BD032F}"/>
              </a:ext>
            </a:extLst>
          </p:cNvPr>
          <p:cNvCxnSpPr>
            <a:cxnSpLocks/>
          </p:cNvCxnSpPr>
          <p:nvPr/>
        </p:nvCxnSpPr>
        <p:spPr>
          <a:xfrm>
            <a:off x="3124198" y="3484420"/>
            <a:ext cx="457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0B6A9CF-CE86-48B2-AD0E-EBD8A8D0C785}"/>
              </a:ext>
            </a:extLst>
          </p:cNvPr>
          <p:cNvCxnSpPr/>
          <p:nvPr/>
        </p:nvCxnSpPr>
        <p:spPr>
          <a:xfrm>
            <a:off x="4897581" y="3512128"/>
            <a:ext cx="8174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A743AB0-7AFF-4674-B00B-CBD6323E3664}"/>
              </a:ext>
            </a:extLst>
          </p:cNvPr>
          <p:cNvCxnSpPr>
            <a:cxnSpLocks/>
          </p:cNvCxnSpPr>
          <p:nvPr/>
        </p:nvCxnSpPr>
        <p:spPr>
          <a:xfrm>
            <a:off x="4696691" y="3948546"/>
            <a:ext cx="3325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567811B-7F1E-4551-952D-689E4D96B373}"/>
              </a:ext>
            </a:extLst>
          </p:cNvPr>
          <p:cNvCxnSpPr>
            <a:cxnSpLocks/>
          </p:cNvCxnSpPr>
          <p:nvPr/>
        </p:nvCxnSpPr>
        <p:spPr>
          <a:xfrm>
            <a:off x="6096000" y="3948546"/>
            <a:ext cx="13854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26C86FB-0D7B-4154-8B10-DD585124C391}"/>
              </a:ext>
            </a:extLst>
          </p:cNvPr>
          <p:cNvCxnSpPr>
            <a:cxnSpLocks/>
          </p:cNvCxnSpPr>
          <p:nvPr/>
        </p:nvCxnSpPr>
        <p:spPr>
          <a:xfrm>
            <a:off x="4087091" y="4932220"/>
            <a:ext cx="3186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7DB059C-A107-4513-A2E0-D757B060C243}"/>
              </a:ext>
            </a:extLst>
          </p:cNvPr>
          <p:cNvCxnSpPr>
            <a:cxnSpLocks/>
          </p:cNvCxnSpPr>
          <p:nvPr/>
        </p:nvCxnSpPr>
        <p:spPr>
          <a:xfrm>
            <a:off x="3629890" y="4433455"/>
            <a:ext cx="4572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5C93DDA-48DD-463E-8A9F-04AE77B21264}"/>
              </a:ext>
            </a:extLst>
          </p:cNvPr>
          <p:cNvCxnSpPr>
            <a:cxnSpLocks/>
          </p:cNvCxnSpPr>
          <p:nvPr/>
        </p:nvCxnSpPr>
        <p:spPr>
          <a:xfrm>
            <a:off x="6414654" y="4433455"/>
            <a:ext cx="8174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3800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ogo&#10;&#10;Description automatically generated"/>
          <p:cNvPicPr>
            <a:picLocks noGrp="1" noChangeAspect="1"/>
          </p:cNvPicPr>
          <p:nvPr>
            <p:ph idx="1"/>
          </p:nvPr>
        </p:nvPicPr>
        <p:blipFill>
          <a:blip r:embed="rId2"/>
          <a:stretch>
            <a:fillRect/>
          </a:stretch>
        </p:blipFill>
        <p:spPr>
          <a:xfrm>
            <a:off x="446405" y="0"/>
            <a:ext cx="11158855" cy="6858635"/>
          </a:xfrm>
          <a:prstGeom prst="rect">
            <a:avLst/>
          </a:prstGeom>
          <a:ln>
            <a:noFill/>
          </a:ln>
        </p:spPr>
      </p:pic>
    </p:spTree>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1365" cy="561340"/>
          </a:xfrm>
        </p:spPr>
        <p:txBody>
          <a:bodyPr anchor="t" anchorCtr="0">
            <a:normAutofit/>
          </a:bodyPr>
          <a:lstStyle/>
          <a:p>
            <a:pPr algn="ctr"/>
            <a:r>
              <a:rPr lang="en-US" sz="2800" b="1">
                <a:solidFill>
                  <a:srgbClr val="FF0000"/>
                </a:solidFill>
                <a:latin typeface="Times New Roman" panose="02020603050405020304" charset="0"/>
                <a:cs typeface="Times New Roman" panose="02020603050405020304" charset="0"/>
              </a:rPr>
              <a:t>* Match the words with their suitable definitions: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68738193"/>
              </p:ext>
            </p:extLst>
          </p:nvPr>
        </p:nvGraphicFramePr>
        <p:xfrm>
          <a:off x="240665" y="1112520"/>
          <a:ext cx="10986453" cy="5410200"/>
        </p:xfrm>
        <a:graphic>
          <a:graphicData uri="http://schemas.openxmlformats.org/drawingml/2006/table">
            <a:tbl>
              <a:tblPr firstRow="1" bandRow="1">
                <a:tableStyleId>{5C22544A-7EE6-4342-B048-85BDC9FD1C3A}</a:tableStyleId>
              </a:tblPr>
              <a:tblGrid>
                <a:gridCol w="1806893">
                  <a:extLst>
                    <a:ext uri="{9D8B030D-6E8A-4147-A177-3AD203B41FA5}">
                      <a16:colId xmlns:a16="http://schemas.microsoft.com/office/drawing/2014/main" val="20000"/>
                    </a:ext>
                  </a:extLst>
                </a:gridCol>
                <a:gridCol w="9179560">
                  <a:extLst>
                    <a:ext uri="{9D8B030D-6E8A-4147-A177-3AD203B41FA5}">
                      <a16:colId xmlns:a16="http://schemas.microsoft.com/office/drawing/2014/main" val="20001"/>
                    </a:ext>
                  </a:extLst>
                </a:gridCol>
              </a:tblGrid>
              <a:tr h="381000">
                <a:tc>
                  <a:txBody>
                    <a:bodyPr/>
                    <a:lstStyle/>
                    <a:p>
                      <a:pPr algn="ctr">
                        <a:buNone/>
                      </a:pPr>
                      <a:r>
                        <a:rPr lang="en-US" sz="2000" b="1" dirty="0">
                          <a:solidFill>
                            <a:srgbClr val="FF0000"/>
                          </a:solidFill>
                          <a:latin typeface="Times New Roman" panose="02020603050405020304" charset="0"/>
                          <a:cs typeface="Times New Roman" panose="02020603050405020304" charset="0"/>
                        </a:rPr>
                        <a:t>WORDS</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sz="2000" b="1">
                          <a:solidFill>
                            <a:schemeClr val="tx1"/>
                          </a:solidFill>
                          <a:latin typeface="Times New Roman" panose="02020603050405020304" charset="0"/>
                          <a:cs typeface="Times New Roman" panose="02020603050405020304" charset="0"/>
                        </a:rPr>
                        <a:t>DEFFINITIONS</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0"/>
                  </a:ext>
                </a:extLst>
              </a:tr>
              <a:tr h="381000">
                <a:tc>
                  <a:txBody>
                    <a:bodyPr/>
                    <a:lstStyle/>
                    <a:p>
                      <a:pPr>
                        <a:buNone/>
                      </a:pPr>
                      <a:r>
                        <a:rPr lang="en-US" sz="2500" b="0" dirty="0">
                          <a:solidFill>
                            <a:srgbClr val="FF0000"/>
                          </a:solidFill>
                          <a:latin typeface="Times New Roman" panose="02020603050405020304" charset="0"/>
                          <a:cs typeface="Times New Roman" panose="02020603050405020304" charset="0"/>
                        </a:rPr>
                        <a:t>1/ feather</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r>
                        <a:rPr lang="en-US" sz="2500" b="0">
                          <a:solidFill>
                            <a:schemeClr val="tx1"/>
                          </a:solidFill>
                          <a:latin typeface="Times New Roman" panose="02020603050405020304" charset="0"/>
                          <a:cs typeface="Times New Roman" panose="02020603050405020304" charset="0"/>
                        </a:rPr>
                        <a:t>a/ is in the body that you use for breathing.</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1"/>
                  </a:ext>
                </a:extLst>
              </a:tr>
              <a:tr h="381000">
                <a:tc>
                  <a:txBody>
                    <a:bodyPr/>
                    <a:lstStyle/>
                    <a:p>
                      <a:pPr>
                        <a:buNone/>
                      </a:pPr>
                      <a:r>
                        <a:rPr lang="en-US" sz="2500" b="0" dirty="0">
                          <a:solidFill>
                            <a:srgbClr val="FF0000"/>
                          </a:solidFill>
                          <a:latin typeface="Times New Roman" panose="02020603050405020304" charset="0"/>
                          <a:cs typeface="Times New Roman" panose="02020603050405020304" charset="0"/>
                        </a:rPr>
                        <a:t>2/ scale</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r>
                        <a:rPr lang="en-US" sz="2500" b="0" dirty="0">
                          <a:solidFill>
                            <a:schemeClr val="tx1"/>
                          </a:solidFill>
                          <a:latin typeface="Times New Roman" panose="02020603050405020304" charset="0"/>
                          <a:cs typeface="Times New Roman" panose="02020603050405020304" charset="0"/>
                        </a:rPr>
                        <a:t>b/ is one of the many soft light parts covering a bird’s body.</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2"/>
                  </a:ext>
                </a:extLst>
              </a:tr>
              <a:tr h="381000">
                <a:tc>
                  <a:txBody>
                    <a:bodyPr/>
                    <a:lstStyle/>
                    <a:p>
                      <a:pPr>
                        <a:buNone/>
                      </a:pPr>
                      <a:r>
                        <a:rPr lang="en-US" sz="2500" b="0" dirty="0">
                          <a:solidFill>
                            <a:srgbClr val="FF0000"/>
                          </a:solidFill>
                          <a:latin typeface="Times New Roman" panose="02020603050405020304" charset="0"/>
                          <a:cs typeface="Times New Roman" panose="02020603050405020304" charset="0"/>
                        </a:rPr>
                        <a:t>3/ legs</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r>
                        <a:rPr lang="en-US" sz="2500" b="0">
                          <a:solidFill>
                            <a:schemeClr val="tx1"/>
                          </a:solidFill>
                          <a:latin typeface="Times New Roman" panose="02020603050405020304" charset="0"/>
                          <a:cs typeface="Times New Roman" panose="02020603050405020304" charset="0"/>
                        </a:rPr>
                        <a:t>c/ are the long parts of an animal that its feet are joined to.</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3"/>
                  </a:ext>
                </a:extLst>
              </a:tr>
              <a:tr h="381000">
                <a:tc>
                  <a:txBody>
                    <a:bodyPr/>
                    <a:lstStyle/>
                    <a:p>
                      <a:pPr>
                        <a:buNone/>
                      </a:pPr>
                      <a:r>
                        <a:rPr lang="en-US" sz="2500" b="0" dirty="0">
                          <a:solidFill>
                            <a:srgbClr val="FF0000"/>
                          </a:solidFill>
                          <a:latin typeface="Times New Roman" panose="02020603050405020304" charset="0"/>
                          <a:cs typeface="Times New Roman" panose="02020603050405020304" charset="0"/>
                        </a:rPr>
                        <a:t>4/ hair</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r>
                        <a:rPr lang="en-US" sz="2500" b="0">
                          <a:solidFill>
                            <a:schemeClr val="tx1"/>
                          </a:solidFill>
                          <a:latin typeface="Times New Roman" panose="02020603050405020304" charset="0"/>
                          <a:cs typeface="Times New Roman" panose="02020603050405020304" charset="0"/>
                        </a:rPr>
                        <a:t>d/ is one of the parts of the body of a bird, insect that it uses for flying.</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4"/>
                  </a:ext>
                </a:extLst>
              </a:tr>
              <a:tr h="381000">
                <a:tc>
                  <a:txBody>
                    <a:bodyPr/>
                    <a:lstStyle/>
                    <a:p>
                      <a:pPr>
                        <a:buNone/>
                      </a:pPr>
                      <a:r>
                        <a:rPr lang="en-US" sz="2500" b="0" dirty="0">
                          <a:solidFill>
                            <a:srgbClr val="FF0000"/>
                          </a:solidFill>
                          <a:latin typeface="Times New Roman" panose="02020603050405020304" charset="0"/>
                          <a:cs typeface="Times New Roman" panose="02020603050405020304" charset="0"/>
                        </a:rPr>
                        <a:t>5/ wing</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r>
                        <a:rPr lang="en-US" sz="2500" b="0">
                          <a:solidFill>
                            <a:schemeClr val="tx1"/>
                          </a:solidFill>
                          <a:latin typeface="Times New Roman" panose="02020603050405020304" charset="0"/>
                          <a:cs typeface="Times New Roman" panose="02020603050405020304" charset="0"/>
                        </a:rPr>
                        <a:t>e/ is one of the thin body parts that a fish uses to swim.</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5"/>
                  </a:ext>
                </a:extLst>
              </a:tr>
              <a:tr h="853440">
                <a:tc>
                  <a:txBody>
                    <a:bodyPr/>
                    <a:lstStyle/>
                    <a:p>
                      <a:pPr>
                        <a:buNone/>
                      </a:pPr>
                      <a:r>
                        <a:rPr lang="en-US" sz="2500" b="0" dirty="0">
                          <a:solidFill>
                            <a:srgbClr val="FF0000"/>
                          </a:solidFill>
                          <a:latin typeface="Times New Roman" panose="02020603050405020304" charset="0"/>
                          <a:cs typeface="Times New Roman" panose="02020603050405020304" charset="0"/>
                        </a:rPr>
                        <a:t>6/ lung</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r>
                        <a:rPr lang="en-US" sz="2500" b="0">
                          <a:solidFill>
                            <a:schemeClr val="tx1"/>
                          </a:solidFill>
                          <a:latin typeface="Times New Roman" panose="02020603050405020304" charset="0"/>
                          <a:cs typeface="Times New Roman" panose="02020603050405020304" charset="0"/>
                        </a:rPr>
                        <a:t>f/ is one of the openings on the side of a fish’s head that it breathes through.</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6"/>
                  </a:ext>
                </a:extLst>
              </a:tr>
              <a:tr h="381000">
                <a:tc>
                  <a:txBody>
                    <a:bodyPr/>
                    <a:lstStyle/>
                    <a:p>
                      <a:pPr>
                        <a:buNone/>
                      </a:pPr>
                      <a:r>
                        <a:rPr lang="en-US" sz="2500" b="0" dirty="0">
                          <a:solidFill>
                            <a:srgbClr val="FF0000"/>
                          </a:solidFill>
                          <a:latin typeface="Times New Roman" panose="02020603050405020304" charset="0"/>
                          <a:cs typeface="Times New Roman" panose="02020603050405020304" charset="0"/>
                        </a:rPr>
                        <a:t>7/ fin</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r>
                        <a:rPr lang="en-US" sz="2500" b="0" dirty="0">
                          <a:solidFill>
                            <a:schemeClr val="tx1"/>
                          </a:solidFill>
                          <a:latin typeface="Times New Roman" panose="02020603050405020304" charset="0"/>
                          <a:cs typeface="Times New Roman" panose="02020603050405020304" charset="0"/>
                        </a:rPr>
                        <a:t>g/ is the row of connected bones that go down the middle of your back.</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7"/>
                  </a:ext>
                </a:extLst>
              </a:tr>
              <a:tr h="381000">
                <a:tc>
                  <a:txBody>
                    <a:bodyPr/>
                    <a:lstStyle/>
                    <a:p>
                      <a:pPr>
                        <a:buNone/>
                      </a:pPr>
                      <a:r>
                        <a:rPr lang="en-US" sz="2500" b="0" dirty="0">
                          <a:solidFill>
                            <a:srgbClr val="FF0000"/>
                          </a:solidFill>
                          <a:latin typeface="Times New Roman" panose="02020603050405020304" charset="0"/>
                          <a:cs typeface="Times New Roman" panose="02020603050405020304" charset="0"/>
                        </a:rPr>
                        <a:t>8/ backbone</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r>
                        <a:rPr lang="en-US" sz="2500" b="0">
                          <a:solidFill>
                            <a:schemeClr val="tx1"/>
                          </a:solidFill>
                          <a:latin typeface="Times New Roman" panose="02020603050405020304" charset="0"/>
                          <a:cs typeface="Times New Roman" panose="02020603050405020304" charset="0"/>
                        </a:rPr>
                        <a:t>h/ grows on the body of a person or an animal.</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8"/>
                  </a:ext>
                </a:extLst>
              </a:tr>
              <a:tr h="381000">
                <a:tc>
                  <a:txBody>
                    <a:bodyPr/>
                    <a:lstStyle/>
                    <a:p>
                      <a:pPr>
                        <a:buNone/>
                      </a:pPr>
                      <a:r>
                        <a:rPr lang="en-US" sz="2500" b="0" dirty="0">
                          <a:solidFill>
                            <a:srgbClr val="FF0000"/>
                          </a:solidFill>
                          <a:latin typeface="Times New Roman" panose="02020603050405020304" charset="0"/>
                          <a:cs typeface="Times New Roman" panose="02020603050405020304" charset="0"/>
                        </a:rPr>
                        <a:t>9/ gill</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r>
                        <a:rPr lang="en-US" sz="2500" b="0" dirty="0" err="1">
                          <a:solidFill>
                            <a:schemeClr val="tx1"/>
                          </a:solidFill>
                          <a:latin typeface="Times New Roman" panose="02020603050405020304" charset="0"/>
                          <a:cs typeface="Times New Roman" panose="02020603050405020304" charset="0"/>
                        </a:rPr>
                        <a:t>i</a:t>
                      </a:r>
                      <a:r>
                        <a:rPr lang="en-US" sz="2500" b="0" dirty="0">
                          <a:solidFill>
                            <a:schemeClr val="tx1"/>
                          </a:solidFill>
                          <a:latin typeface="Times New Roman" panose="02020603050405020304" charset="0"/>
                          <a:cs typeface="Times New Roman" panose="02020603050405020304" charset="0"/>
                        </a:rPr>
                        <a:t>/ is one of the small flat pieces of skin that cover the bodies of fish.</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9"/>
                  </a:ext>
                </a:extLst>
              </a:tr>
            </a:tbl>
          </a:graphicData>
        </a:graphic>
      </p:graphicFrame>
      <p:sp>
        <p:nvSpPr>
          <p:cNvPr id="6" name="Rounded Rectangle 5"/>
          <p:cNvSpPr/>
          <p:nvPr/>
        </p:nvSpPr>
        <p:spPr>
          <a:xfrm>
            <a:off x="2251710" y="257810"/>
            <a:ext cx="7611745" cy="643890"/>
          </a:xfrm>
          <a:prstGeom prst="round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57" y="131878"/>
            <a:ext cx="12191365" cy="561340"/>
          </a:xfrm>
        </p:spPr>
        <p:txBody>
          <a:bodyPr anchor="t" anchorCtr="0">
            <a:normAutofit/>
          </a:bodyPr>
          <a:lstStyle/>
          <a:p>
            <a:pPr algn="ctr"/>
            <a:r>
              <a:rPr lang="en-US" sz="2800" b="1" dirty="0">
                <a:solidFill>
                  <a:srgbClr val="FF0000"/>
                </a:solidFill>
                <a:latin typeface="Times New Roman" panose="02020603050405020304" charset="0"/>
                <a:cs typeface="Times New Roman" panose="02020603050405020304" charset="0"/>
              </a:rPr>
              <a:t>* Match the words with their suitable definitions: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44432222"/>
              </p:ext>
            </p:extLst>
          </p:nvPr>
        </p:nvGraphicFramePr>
        <p:xfrm>
          <a:off x="240664" y="775768"/>
          <a:ext cx="11817350" cy="5410200"/>
        </p:xfrm>
        <a:graphic>
          <a:graphicData uri="http://schemas.openxmlformats.org/drawingml/2006/table">
            <a:tbl>
              <a:tblPr firstRow="1" bandRow="1">
                <a:tableStyleId>{5C22544A-7EE6-4342-B048-85BDC9FD1C3A}</a:tableStyleId>
              </a:tblPr>
              <a:tblGrid>
                <a:gridCol w="2637790">
                  <a:extLst>
                    <a:ext uri="{9D8B030D-6E8A-4147-A177-3AD203B41FA5}">
                      <a16:colId xmlns:a16="http://schemas.microsoft.com/office/drawing/2014/main" val="20000"/>
                    </a:ext>
                  </a:extLst>
                </a:gridCol>
                <a:gridCol w="9179560">
                  <a:extLst>
                    <a:ext uri="{9D8B030D-6E8A-4147-A177-3AD203B41FA5}">
                      <a16:colId xmlns:a16="http://schemas.microsoft.com/office/drawing/2014/main" val="20001"/>
                    </a:ext>
                  </a:extLst>
                </a:gridCol>
              </a:tblGrid>
              <a:tr h="381000">
                <a:tc>
                  <a:txBody>
                    <a:bodyPr/>
                    <a:lstStyle/>
                    <a:p>
                      <a:pPr algn="ctr">
                        <a:buNone/>
                      </a:pPr>
                      <a:r>
                        <a:rPr lang="en-US" sz="2000" b="1">
                          <a:solidFill>
                            <a:schemeClr val="tx1"/>
                          </a:solidFill>
                          <a:latin typeface="Times New Roman" panose="02020603050405020304" charset="0"/>
                          <a:cs typeface="Times New Roman" panose="02020603050405020304" charset="0"/>
                        </a:rPr>
                        <a:t>WORDS</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lgn="ctr">
                        <a:buNone/>
                      </a:pPr>
                      <a:r>
                        <a:rPr lang="en-US" sz="2000" b="1">
                          <a:solidFill>
                            <a:schemeClr val="tx1"/>
                          </a:solidFill>
                          <a:latin typeface="Times New Roman" panose="02020603050405020304" charset="0"/>
                          <a:cs typeface="Times New Roman" panose="02020603050405020304" charset="0"/>
                        </a:rPr>
                        <a:t>DEFFINITIONS</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0"/>
                  </a:ext>
                </a:extLst>
              </a:tr>
              <a:tr h="381000">
                <a:tc>
                  <a:txBody>
                    <a:bodyPr/>
                    <a:lstStyle/>
                    <a:p>
                      <a:pPr>
                        <a:buNone/>
                      </a:pPr>
                      <a:r>
                        <a:rPr lang="en-US" sz="2500" b="0">
                          <a:solidFill>
                            <a:schemeClr val="tx1"/>
                          </a:solidFill>
                          <a:latin typeface="Times New Roman" panose="02020603050405020304" charset="0"/>
                          <a:cs typeface="Times New Roman" panose="02020603050405020304" charset="0"/>
                        </a:rPr>
                        <a:t>1/ feather</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r>
                        <a:rPr lang="en-US" sz="2500" b="0">
                          <a:solidFill>
                            <a:schemeClr val="tx1"/>
                          </a:solidFill>
                          <a:latin typeface="Times New Roman" panose="02020603050405020304" charset="0"/>
                          <a:cs typeface="Times New Roman" panose="02020603050405020304" charset="0"/>
                        </a:rPr>
                        <a:t>a/ is in the body that you use for breathing.</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1"/>
                  </a:ext>
                </a:extLst>
              </a:tr>
              <a:tr h="381000">
                <a:tc>
                  <a:txBody>
                    <a:bodyPr/>
                    <a:lstStyle/>
                    <a:p>
                      <a:pPr>
                        <a:buNone/>
                      </a:pPr>
                      <a:r>
                        <a:rPr lang="en-US" sz="2500" b="0" dirty="0">
                          <a:solidFill>
                            <a:schemeClr val="tx1"/>
                          </a:solidFill>
                          <a:latin typeface="Times New Roman" panose="02020603050405020304" charset="0"/>
                          <a:cs typeface="Times New Roman" panose="02020603050405020304" charset="0"/>
                        </a:rPr>
                        <a:t>2/ scale</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r>
                        <a:rPr lang="en-US" sz="2500" b="0">
                          <a:solidFill>
                            <a:schemeClr val="tx1"/>
                          </a:solidFill>
                          <a:latin typeface="Times New Roman" panose="02020603050405020304" charset="0"/>
                          <a:cs typeface="Times New Roman" panose="02020603050405020304" charset="0"/>
                        </a:rPr>
                        <a:t>b/ is one of the many soft light parts covering a bird’s body.</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2"/>
                  </a:ext>
                </a:extLst>
              </a:tr>
              <a:tr h="381000">
                <a:tc>
                  <a:txBody>
                    <a:bodyPr/>
                    <a:lstStyle/>
                    <a:p>
                      <a:pPr>
                        <a:buNone/>
                      </a:pPr>
                      <a:r>
                        <a:rPr lang="en-US" sz="2500" b="0" dirty="0">
                          <a:solidFill>
                            <a:schemeClr val="tx1"/>
                          </a:solidFill>
                          <a:latin typeface="Times New Roman" panose="02020603050405020304" charset="0"/>
                          <a:cs typeface="Times New Roman" panose="02020603050405020304" charset="0"/>
                        </a:rPr>
                        <a:t>3/ legs</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r>
                        <a:rPr lang="en-US" sz="2500" b="0">
                          <a:solidFill>
                            <a:schemeClr val="tx1"/>
                          </a:solidFill>
                          <a:latin typeface="Times New Roman" panose="02020603050405020304" charset="0"/>
                          <a:cs typeface="Times New Roman" panose="02020603050405020304" charset="0"/>
                        </a:rPr>
                        <a:t>c/ are the long parts of an animal that its feet are joined to.</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3"/>
                  </a:ext>
                </a:extLst>
              </a:tr>
              <a:tr h="381000">
                <a:tc>
                  <a:txBody>
                    <a:bodyPr/>
                    <a:lstStyle/>
                    <a:p>
                      <a:pPr>
                        <a:buNone/>
                      </a:pPr>
                      <a:r>
                        <a:rPr lang="en-US" sz="2500" b="0" dirty="0">
                          <a:solidFill>
                            <a:schemeClr val="tx1"/>
                          </a:solidFill>
                          <a:latin typeface="Times New Roman" panose="02020603050405020304" charset="0"/>
                          <a:cs typeface="Times New Roman" panose="02020603050405020304" charset="0"/>
                        </a:rPr>
                        <a:t>4/ hair</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r>
                        <a:rPr lang="en-US" sz="2500" b="0">
                          <a:solidFill>
                            <a:schemeClr val="tx1"/>
                          </a:solidFill>
                          <a:latin typeface="Times New Roman" panose="02020603050405020304" charset="0"/>
                          <a:cs typeface="Times New Roman" panose="02020603050405020304" charset="0"/>
                        </a:rPr>
                        <a:t>d/ is one of the parts of the body of a bird, insect that it uses for flying.</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4"/>
                  </a:ext>
                </a:extLst>
              </a:tr>
              <a:tr h="381000">
                <a:tc>
                  <a:txBody>
                    <a:bodyPr/>
                    <a:lstStyle/>
                    <a:p>
                      <a:pPr>
                        <a:buNone/>
                      </a:pPr>
                      <a:r>
                        <a:rPr lang="en-US" sz="2500" b="0" dirty="0">
                          <a:solidFill>
                            <a:schemeClr val="tx1"/>
                          </a:solidFill>
                          <a:latin typeface="Times New Roman" panose="02020603050405020304" charset="0"/>
                          <a:cs typeface="Times New Roman" panose="02020603050405020304" charset="0"/>
                        </a:rPr>
                        <a:t>5/ wing</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r>
                        <a:rPr lang="en-US" sz="2500" b="0" dirty="0">
                          <a:solidFill>
                            <a:schemeClr val="tx1"/>
                          </a:solidFill>
                          <a:latin typeface="Times New Roman" panose="02020603050405020304" charset="0"/>
                          <a:cs typeface="Times New Roman" panose="02020603050405020304" charset="0"/>
                        </a:rPr>
                        <a:t>e/ is one of the thin body parts that a fish uses to swim.</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5"/>
                  </a:ext>
                </a:extLst>
              </a:tr>
              <a:tr h="853440">
                <a:tc>
                  <a:txBody>
                    <a:bodyPr/>
                    <a:lstStyle/>
                    <a:p>
                      <a:pPr>
                        <a:buNone/>
                      </a:pPr>
                      <a:r>
                        <a:rPr lang="en-US" sz="2500" b="0" dirty="0">
                          <a:solidFill>
                            <a:schemeClr val="tx1"/>
                          </a:solidFill>
                          <a:latin typeface="Times New Roman" panose="02020603050405020304" charset="0"/>
                          <a:cs typeface="Times New Roman" panose="02020603050405020304" charset="0"/>
                        </a:rPr>
                        <a:t>6/ lung</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r>
                        <a:rPr lang="en-US" sz="2500" b="0" dirty="0">
                          <a:solidFill>
                            <a:schemeClr val="tx1"/>
                          </a:solidFill>
                          <a:latin typeface="Times New Roman" panose="02020603050405020304" charset="0"/>
                          <a:cs typeface="Times New Roman" panose="02020603050405020304" charset="0"/>
                        </a:rPr>
                        <a:t>f/ is one of the openings on the side of a fish’s head that it breathes through.</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6"/>
                  </a:ext>
                </a:extLst>
              </a:tr>
              <a:tr h="472440">
                <a:tc>
                  <a:txBody>
                    <a:bodyPr/>
                    <a:lstStyle/>
                    <a:p>
                      <a:pPr>
                        <a:buNone/>
                      </a:pPr>
                      <a:r>
                        <a:rPr lang="en-US" sz="2500" b="0" dirty="0">
                          <a:solidFill>
                            <a:schemeClr val="tx1"/>
                          </a:solidFill>
                          <a:latin typeface="Times New Roman" panose="02020603050405020304" charset="0"/>
                          <a:cs typeface="Times New Roman" panose="02020603050405020304" charset="0"/>
                        </a:rPr>
                        <a:t>7/ fin</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r>
                        <a:rPr lang="en-US" sz="2500" b="0">
                          <a:solidFill>
                            <a:schemeClr val="tx1"/>
                          </a:solidFill>
                          <a:latin typeface="Times New Roman" panose="02020603050405020304" charset="0"/>
                          <a:cs typeface="Times New Roman" panose="02020603050405020304" charset="0"/>
                        </a:rPr>
                        <a:t>g/ is the row of connected bones that go down the middle of your back.</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7"/>
                  </a:ext>
                </a:extLst>
              </a:tr>
              <a:tr h="381000">
                <a:tc>
                  <a:txBody>
                    <a:bodyPr/>
                    <a:lstStyle/>
                    <a:p>
                      <a:pPr>
                        <a:buNone/>
                      </a:pPr>
                      <a:r>
                        <a:rPr lang="en-US" sz="2500" b="0">
                          <a:solidFill>
                            <a:schemeClr val="tx1"/>
                          </a:solidFill>
                          <a:latin typeface="Times New Roman" panose="02020603050405020304" charset="0"/>
                          <a:cs typeface="Times New Roman" panose="02020603050405020304" charset="0"/>
                        </a:rPr>
                        <a:t>8/ backbone</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r>
                        <a:rPr lang="en-US" sz="2500" b="0" dirty="0">
                          <a:solidFill>
                            <a:schemeClr val="tx1"/>
                          </a:solidFill>
                          <a:latin typeface="Times New Roman" panose="02020603050405020304" charset="0"/>
                          <a:cs typeface="Times New Roman" panose="02020603050405020304" charset="0"/>
                        </a:rPr>
                        <a:t>h/ grows on the body of a person or an animal.</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8"/>
                  </a:ext>
                </a:extLst>
              </a:tr>
              <a:tr h="381000">
                <a:tc>
                  <a:txBody>
                    <a:bodyPr/>
                    <a:lstStyle/>
                    <a:p>
                      <a:pPr>
                        <a:buNone/>
                      </a:pPr>
                      <a:r>
                        <a:rPr lang="en-US" sz="2500" b="0" dirty="0">
                          <a:solidFill>
                            <a:schemeClr val="tx1"/>
                          </a:solidFill>
                          <a:latin typeface="Times New Roman" panose="02020603050405020304" charset="0"/>
                          <a:cs typeface="Times New Roman" panose="02020603050405020304" charset="0"/>
                        </a:rPr>
                        <a:t>9/ gill</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tc>
                  <a:txBody>
                    <a:bodyPr/>
                    <a:lstStyle/>
                    <a:p>
                      <a:pPr>
                        <a:buNone/>
                      </a:pPr>
                      <a:r>
                        <a:rPr lang="en-US" sz="2500" b="0" dirty="0" err="1">
                          <a:solidFill>
                            <a:schemeClr val="tx1"/>
                          </a:solidFill>
                          <a:latin typeface="Times New Roman" panose="02020603050405020304" charset="0"/>
                          <a:cs typeface="Times New Roman" panose="02020603050405020304" charset="0"/>
                        </a:rPr>
                        <a:t>i</a:t>
                      </a:r>
                      <a:r>
                        <a:rPr lang="en-US" sz="2500" b="0" dirty="0">
                          <a:solidFill>
                            <a:schemeClr val="tx1"/>
                          </a:solidFill>
                          <a:latin typeface="Times New Roman" panose="02020603050405020304" charset="0"/>
                          <a:cs typeface="Times New Roman" panose="02020603050405020304" charset="0"/>
                        </a:rPr>
                        <a:t>/ is one of the small flat pieces of skin that cover the bodies of fish.</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noFill/>
                  </a:tcPr>
                </a:tc>
                <a:extLst>
                  <a:ext uri="{0D108BD9-81ED-4DB2-BD59-A6C34878D82A}">
                    <a16:rowId xmlns:a16="http://schemas.microsoft.com/office/drawing/2014/main" val="10009"/>
                  </a:ext>
                </a:extLst>
              </a:tr>
            </a:tbl>
          </a:graphicData>
        </a:graphic>
      </p:graphicFrame>
      <p:sp>
        <p:nvSpPr>
          <p:cNvPr id="6" name="Rounded Rectangle 5"/>
          <p:cNvSpPr/>
          <p:nvPr/>
        </p:nvSpPr>
        <p:spPr>
          <a:xfrm>
            <a:off x="2289809" y="58420"/>
            <a:ext cx="7611745" cy="643890"/>
          </a:xfrm>
          <a:prstGeom prst="round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13"/>
          <p:cNvSpPr txBox="1"/>
          <p:nvPr/>
        </p:nvSpPr>
        <p:spPr>
          <a:xfrm>
            <a:off x="2828925" y="6228715"/>
            <a:ext cx="8249374" cy="584775"/>
          </a:xfrm>
          <a:prstGeom prst="rect">
            <a:avLst/>
          </a:prstGeom>
          <a:noFill/>
        </p:spPr>
        <p:txBody>
          <a:bodyPr wrap="none" rtlCol="0">
            <a:spAutoFit/>
          </a:bodyPr>
          <a:lstStyle/>
          <a:p>
            <a:r>
              <a:rPr lang="en-US" sz="3200" b="1" dirty="0">
                <a:solidFill>
                  <a:srgbClr val="FF0000"/>
                </a:solidFill>
                <a:latin typeface="Times New Roman" panose="02020603050405020304" charset="0"/>
                <a:cs typeface="Times New Roman" panose="02020603050405020304" charset="0"/>
              </a:rPr>
              <a:t>1-b,   2-i,   3-c,   4-h,   5-d,   6-a,   7-e,   8-g,   9-f</a:t>
            </a:r>
          </a:p>
        </p:txBody>
      </p:sp>
      <p:cxnSp>
        <p:nvCxnSpPr>
          <p:cNvPr id="22" name="Straight Arrow Connector 21">
            <a:extLst>
              <a:ext uri="{FF2B5EF4-FFF2-40B4-BE49-F238E27FC236}">
                <a16:creationId xmlns:a16="http://schemas.microsoft.com/office/drawing/2014/main" id="{9388FEAD-11CC-4611-B56F-828A7B1101B8}"/>
              </a:ext>
            </a:extLst>
          </p:cNvPr>
          <p:cNvCxnSpPr>
            <a:cxnSpLocks/>
          </p:cNvCxnSpPr>
          <p:nvPr/>
        </p:nvCxnSpPr>
        <p:spPr>
          <a:xfrm>
            <a:off x="1607127" y="1510145"/>
            <a:ext cx="1371600" cy="4433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C6270AE-8E3D-448C-AA32-36B9FF7C10DC}"/>
              </a:ext>
            </a:extLst>
          </p:cNvPr>
          <p:cNvCxnSpPr>
            <a:cxnSpLocks/>
          </p:cNvCxnSpPr>
          <p:nvPr/>
        </p:nvCxnSpPr>
        <p:spPr>
          <a:xfrm>
            <a:off x="1260764" y="1974288"/>
            <a:ext cx="1717963" cy="40113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95E4C5D-CE77-4541-BD6D-E093A7F4B890}"/>
              </a:ext>
            </a:extLst>
          </p:cNvPr>
          <p:cNvCxnSpPr>
            <a:cxnSpLocks/>
          </p:cNvCxnSpPr>
          <p:nvPr/>
        </p:nvCxnSpPr>
        <p:spPr>
          <a:xfrm>
            <a:off x="1209154" y="2438486"/>
            <a:ext cx="176212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CA0C992-8E06-4AF3-BAEA-0F62B5A8080A}"/>
              </a:ext>
            </a:extLst>
          </p:cNvPr>
          <p:cNvCxnSpPr>
            <a:cxnSpLocks/>
          </p:cNvCxnSpPr>
          <p:nvPr/>
        </p:nvCxnSpPr>
        <p:spPr>
          <a:xfrm>
            <a:off x="1209154" y="2896350"/>
            <a:ext cx="1762125" cy="25900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2F0FD88-D74F-4A7E-A28A-D041CEE7C993}"/>
              </a:ext>
            </a:extLst>
          </p:cNvPr>
          <p:cNvCxnSpPr>
            <a:cxnSpLocks/>
          </p:cNvCxnSpPr>
          <p:nvPr/>
        </p:nvCxnSpPr>
        <p:spPr>
          <a:xfrm flipV="1">
            <a:off x="1260764" y="2853603"/>
            <a:ext cx="1762125" cy="5781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80AB602-D14D-4C1B-A036-B5D22140116B}"/>
              </a:ext>
            </a:extLst>
          </p:cNvPr>
          <p:cNvCxnSpPr>
            <a:cxnSpLocks/>
          </p:cNvCxnSpPr>
          <p:nvPr/>
        </p:nvCxnSpPr>
        <p:spPr>
          <a:xfrm flipV="1">
            <a:off x="1235043" y="1427595"/>
            <a:ext cx="1736236" cy="24265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566367A4-C1BB-4FD7-B11A-428217C104FD}"/>
              </a:ext>
            </a:extLst>
          </p:cNvPr>
          <p:cNvCxnSpPr>
            <a:cxnSpLocks/>
          </p:cNvCxnSpPr>
          <p:nvPr/>
        </p:nvCxnSpPr>
        <p:spPr>
          <a:xfrm flipV="1">
            <a:off x="1066800" y="3421258"/>
            <a:ext cx="1930200" cy="131158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C1CADFB-E52E-44D5-B235-2905F3BBA912}"/>
              </a:ext>
            </a:extLst>
          </p:cNvPr>
          <p:cNvCxnSpPr>
            <a:cxnSpLocks/>
          </p:cNvCxnSpPr>
          <p:nvPr/>
        </p:nvCxnSpPr>
        <p:spPr>
          <a:xfrm flipV="1">
            <a:off x="1898073" y="4806301"/>
            <a:ext cx="1073206" cy="73554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6C9F28D-FB67-4DE3-8183-D05524F4D6F5}"/>
              </a:ext>
            </a:extLst>
          </p:cNvPr>
          <p:cNvCxnSpPr>
            <a:cxnSpLocks/>
          </p:cNvCxnSpPr>
          <p:nvPr/>
        </p:nvCxnSpPr>
        <p:spPr>
          <a:xfrm flipV="1">
            <a:off x="1036666" y="3836497"/>
            <a:ext cx="1967782" cy="21209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circle(in)">
                                      <p:cBhvr>
                                        <p:cTn id="4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EC8A189-0DBE-449C-8728-C4944E152177}"/>
              </a:ext>
            </a:extLst>
          </p:cNvPr>
          <p:cNvSpPr txBox="1"/>
          <p:nvPr/>
        </p:nvSpPr>
        <p:spPr>
          <a:xfrm>
            <a:off x="353651" y="106116"/>
            <a:ext cx="3459601" cy="630942"/>
          </a:xfrm>
          <a:prstGeom prst="rect">
            <a:avLst/>
          </a:prstGeom>
          <a:noFill/>
        </p:spPr>
        <p:txBody>
          <a:bodyPr wrap="square" rtlCol="0">
            <a:spAutoFit/>
          </a:bodyPr>
          <a:lstStyle/>
          <a:p>
            <a:r>
              <a:rPr lang="en-US" sz="3500" b="1" u="sng" dirty="0">
                <a:solidFill>
                  <a:srgbClr val="FF0000"/>
                </a:solidFill>
                <a:latin typeface="Times New Roman" panose="02020603050405020304" pitchFamily="18" charset="0"/>
                <a:cs typeface="Times New Roman" panose="02020603050405020304" pitchFamily="18" charset="0"/>
              </a:rPr>
              <a:t>New words: </a:t>
            </a:r>
          </a:p>
        </p:txBody>
      </p:sp>
      <p:sp>
        <p:nvSpPr>
          <p:cNvPr id="6" name="TextBox 5">
            <a:extLst>
              <a:ext uri="{FF2B5EF4-FFF2-40B4-BE49-F238E27FC236}">
                <a16:creationId xmlns:a16="http://schemas.microsoft.com/office/drawing/2014/main" id="{97BD8A58-0CBA-4A8D-831E-5D4B28334C1A}"/>
              </a:ext>
            </a:extLst>
          </p:cNvPr>
          <p:cNvSpPr txBox="1"/>
          <p:nvPr/>
        </p:nvSpPr>
        <p:spPr>
          <a:xfrm>
            <a:off x="353651" y="1321437"/>
            <a:ext cx="6787831" cy="630942"/>
          </a:xfrm>
          <a:prstGeom prst="rect">
            <a:avLst/>
          </a:prstGeom>
          <a:noFill/>
        </p:spPr>
        <p:txBody>
          <a:bodyPr wrap="square" rtlCol="0">
            <a:spAutoFit/>
          </a:bodyPr>
          <a:lstStyle/>
          <a:p>
            <a:r>
              <a:rPr lang="en-US" sz="3500" dirty="0">
                <a:latin typeface="Times New Roman" panose="02020603050405020304" pitchFamily="18" charset="0"/>
                <a:cs typeface="Times New Roman" panose="02020603050405020304" pitchFamily="18" charset="0"/>
              </a:rPr>
              <a:t>- f</a:t>
            </a:r>
            <a:r>
              <a:rPr lang="en-US" sz="3500" b="0" dirty="0">
                <a:solidFill>
                  <a:schemeClr val="tx1"/>
                </a:solidFill>
                <a:latin typeface="Times New Roman" panose="02020603050405020304" pitchFamily="18" charset="0"/>
                <a:cs typeface="Times New Roman" panose="02020603050405020304" pitchFamily="18" charset="0"/>
              </a:rPr>
              <a:t>eather </a:t>
            </a:r>
            <a:r>
              <a:rPr lang="en-US" sz="3500" b="0" i="0" dirty="0">
                <a:solidFill>
                  <a:srgbClr val="FF0000"/>
                </a:solidFill>
                <a:effectLst/>
                <a:latin typeface="Times New Roman" panose="02020603050405020304" pitchFamily="18" charset="0"/>
                <a:cs typeface="Times New Roman" panose="02020603050405020304" pitchFamily="18" charset="0"/>
              </a:rPr>
              <a:t>/ˈ</a:t>
            </a:r>
            <a:r>
              <a:rPr lang="en-US" sz="3500" b="0" i="0" dirty="0" err="1">
                <a:solidFill>
                  <a:srgbClr val="FF0000"/>
                </a:solidFill>
                <a:effectLst/>
                <a:latin typeface="Times New Roman" panose="02020603050405020304" pitchFamily="18" charset="0"/>
                <a:cs typeface="Times New Roman" panose="02020603050405020304" pitchFamily="18" charset="0"/>
              </a:rPr>
              <a:t>feðə</a:t>
            </a:r>
            <a:r>
              <a:rPr lang="en-US" sz="3500" b="0" i="0" dirty="0">
                <a:solidFill>
                  <a:srgbClr val="FF0000"/>
                </a:solidFill>
                <a:effectLst/>
                <a:latin typeface="Times New Roman" panose="02020603050405020304" pitchFamily="18" charset="0"/>
                <a:cs typeface="Times New Roman" panose="02020603050405020304" pitchFamily="18" charset="0"/>
              </a:rPr>
              <a:t>(r)/ (n)</a:t>
            </a:r>
            <a:r>
              <a:rPr lang="en-US" sz="3500" b="0" i="0" dirty="0">
                <a:solidFill>
                  <a:srgbClr val="333333"/>
                </a:solidFill>
                <a:effectLst/>
                <a:latin typeface="Times New Roman" panose="02020603050405020304" pitchFamily="18" charset="0"/>
                <a:cs typeface="Times New Roman" panose="02020603050405020304" pitchFamily="18" charset="0"/>
              </a:rPr>
              <a:t> : </a:t>
            </a:r>
            <a:r>
              <a:rPr lang="en-US" sz="3500" b="0" i="0" dirty="0" err="1">
                <a:solidFill>
                  <a:srgbClr val="000000"/>
                </a:solidFill>
                <a:effectLst/>
                <a:latin typeface="Times New Roman" panose="02020603050405020304" pitchFamily="18" charset="0"/>
                <a:cs typeface="Times New Roman" panose="02020603050405020304" pitchFamily="18" charset="0"/>
              </a:rPr>
              <a:t>lông</a:t>
            </a:r>
            <a:r>
              <a:rPr lang="en-US" sz="3500" b="0" i="0" dirty="0">
                <a:solidFill>
                  <a:srgbClr val="000000"/>
                </a:solidFill>
                <a:effectLst/>
                <a:latin typeface="Times New Roman" panose="02020603050405020304" pitchFamily="18" charset="0"/>
                <a:cs typeface="Times New Roman" panose="02020603050405020304" pitchFamily="18" charset="0"/>
              </a:rPr>
              <a:t> </a:t>
            </a:r>
            <a:r>
              <a:rPr lang="en-US" sz="3500" b="0" i="0" dirty="0" err="1">
                <a:solidFill>
                  <a:srgbClr val="000000"/>
                </a:solidFill>
                <a:effectLst/>
                <a:latin typeface="Times New Roman" panose="02020603050405020304" pitchFamily="18" charset="0"/>
                <a:cs typeface="Times New Roman" panose="02020603050405020304" pitchFamily="18" charset="0"/>
              </a:rPr>
              <a:t>vũ</a:t>
            </a:r>
            <a:endParaRPr lang="en-US" sz="35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9E1BB10-FF27-42C4-9E15-E5906C636CB3}"/>
              </a:ext>
            </a:extLst>
          </p:cNvPr>
          <p:cNvSpPr txBox="1"/>
          <p:nvPr/>
        </p:nvSpPr>
        <p:spPr>
          <a:xfrm>
            <a:off x="353651" y="1914980"/>
            <a:ext cx="8664207" cy="630942"/>
          </a:xfrm>
          <a:prstGeom prst="rect">
            <a:avLst/>
          </a:prstGeom>
          <a:noFill/>
        </p:spPr>
        <p:txBody>
          <a:bodyPr wrap="square" rtlCol="0">
            <a:spAutoFit/>
          </a:bodyPr>
          <a:lstStyle/>
          <a:p>
            <a:r>
              <a:rPr lang="en-US" sz="3500" b="0" dirty="0">
                <a:solidFill>
                  <a:schemeClr val="tx1"/>
                </a:solidFill>
                <a:latin typeface="Times New Roman" panose="02020603050405020304" pitchFamily="18" charset="0"/>
                <a:cs typeface="Times New Roman" panose="02020603050405020304" pitchFamily="18" charset="0"/>
              </a:rPr>
              <a:t>- scale </a:t>
            </a:r>
            <a:r>
              <a:rPr lang="en-US" sz="3500" b="0" i="0" dirty="0">
                <a:solidFill>
                  <a:srgbClr val="FF0000"/>
                </a:solidFill>
                <a:effectLst/>
                <a:latin typeface="Times New Roman" panose="02020603050405020304" pitchFamily="18" charset="0"/>
                <a:cs typeface="Times New Roman" panose="02020603050405020304" pitchFamily="18" charset="0"/>
              </a:rPr>
              <a:t>/</a:t>
            </a:r>
            <a:r>
              <a:rPr lang="en-US" sz="3500" b="0" i="0" dirty="0" err="1">
                <a:solidFill>
                  <a:srgbClr val="FF0000"/>
                </a:solidFill>
                <a:effectLst/>
                <a:latin typeface="Times New Roman" panose="02020603050405020304" pitchFamily="18" charset="0"/>
                <a:cs typeface="Times New Roman" panose="02020603050405020304" pitchFamily="18" charset="0"/>
              </a:rPr>
              <a:t>skeɪl</a:t>
            </a:r>
            <a:r>
              <a:rPr lang="en-US" sz="3500" b="0" i="0" dirty="0">
                <a:solidFill>
                  <a:srgbClr val="FF0000"/>
                </a:solidFill>
                <a:effectLst/>
                <a:latin typeface="Times New Roman" panose="02020603050405020304" pitchFamily="18" charset="0"/>
                <a:cs typeface="Times New Roman" panose="02020603050405020304" pitchFamily="18" charset="0"/>
              </a:rPr>
              <a:t>/ (n)</a:t>
            </a:r>
            <a:r>
              <a:rPr lang="en-US" sz="3500" b="0" i="0" dirty="0">
                <a:solidFill>
                  <a:srgbClr val="333333"/>
                </a:solidFill>
                <a:effectLst/>
                <a:latin typeface="Times New Roman" panose="02020603050405020304" pitchFamily="18" charset="0"/>
                <a:cs typeface="Times New Roman" panose="02020603050405020304" pitchFamily="18" charset="0"/>
              </a:rPr>
              <a:t> : </a:t>
            </a:r>
            <a:r>
              <a:rPr lang="en-US" sz="3500" b="0" dirty="0">
                <a:solidFill>
                  <a:schemeClr val="tx1"/>
                </a:solidFill>
                <a:latin typeface="Times New Roman" panose="02020603050405020304" pitchFamily="18" charset="0"/>
                <a:cs typeface="Times New Roman" panose="02020603050405020304" pitchFamily="18" charset="0"/>
              </a:rPr>
              <a:t> </a:t>
            </a:r>
            <a:r>
              <a:rPr lang="en-US" sz="3500" b="0" i="0" dirty="0" err="1">
                <a:solidFill>
                  <a:srgbClr val="000000"/>
                </a:solidFill>
                <a:effectLst/>
                <a:latin typeface="Times New Roman" panose="02020603050405020304" pitchFamily="18" charset="0"/>
                <a:cs typeface="Times New Roman" panose="02020603050405020304" pitchFamily="18" charset="0"/>
              </a:rPr>
              <a:t>lớp</a:t>
            </a:r>
            <a:r>
              <a:rPr lang="en-US" sz="3500" b="0" i="0" dirty="0">
                <a:solidFill>
                  <a:srgbClr val="000000"/>
                </a:solidFill>
                <a:effectLst/>
                <a:latin typeface="Times New Roman" panose="02020603050405020304" pitchFamily="18" charset="0"/>
                <a:cs typeface="Times New Roman" panose="02020603050405020304" pitchFamily="18" charset="0"/>
              </a:rPr>
              <a:t> </a:t>
            </a:r>
            <a:r>
              <a:rPr lang="en-US" sz="3500" b="0" i="0" dirty="0" err="1">
                <a:solidFill>
                  <a:srgbClr val="000000"/>
                </a:solidFill>
                <a:effectLst/>
                <a:latin typeface="Times New Roman" panose="02020603050405020304" pitchFamily="18" charset="0"/>
                <a:cs typeface="Times New Roman" panose="02020603050405020304" pitchFamily="18" charset="0"/>
              </a:rPr>
              <a:t>sừng</a:t>
            </a:r>
            <a:r>
              <a:rPr lang="en-US" sz="3500" b="0" i="0" dirty="0">
                <a:solidFill>
                  <a:srgbClr val="000000"/>
                </a:solidFill>
                <a:effectLst/>
                <a:latin typeface="Times New Roman" panose="02020603050405020304" pitchFamily="18" charset="0"/>
                <a:cs typeface="Times New Roman" panose="02020603050405020304" pitchFamily="18" charset="0"/>
              </a:rPr>
              <a:t>, </a:t>
            </a:r>
            <a:r>
              <a:rPr lang="en-US" sz="3500" b="0" i="0" dirty="0" err="1">
                <a:solidFill>
                  <a:srgbClr val="000000"/>
                </a:solidFill>
                <a:effectLst/>
                <a:latin typeface="Times New Roman" panose="02020603050405020304" pitchFamily="18" charset="0"/>
                <a:cs typeface="Times New Roman" panose="02020603050405020304" pitchFamily="18" charset="0"/>
              </a:rPr>
              <a:t>vảy</a:t>
            </a:r>
            <a:endParaRPr lang="en-US" sz="35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8FC033C-03E3-4DB6-A242-63476BABDBAA}"/>
              </a:ext>
            </a:extLst>
          </p:cNvPr>
          <p:cNvSpPr txBox="1"/>
          <p:nvPr/>
        </p:nvSpPr>
        <p:spPr>
          <a:xfrm>
            <a:off x="406886" y="5221092"/>
            <a:ext cx="5006584" cy="630942"/>
          </a:xfrm>
          <a:prstGeom prst="rect">
            <a:avLst/>
          </a:prstGeom>
          <a:noFill/>
        </p:spPr>
        <p:txBody>
          <a:bodyPr wrap="square" rtlCol="0">
            <a:spAutoFit/>
          </a:bodyPr>
          <a:lstStyle/>
          <a:p>
            <a:r>
              <a:rPr lang="en-US" sz="3500" dirty="0">
                <a:latin typeface="Times New Roman" panose="02020603050405020304" pitchFamily="18" charset="0"/>
                <a:cs typeface="Times New Roman" panose="02020603050405020304" pitchFamily="18" charset="0"/>
              </a:rPr>
              <a:t>- h</a:t>
            </a:r>
            <a:r>
              <a:rPr lang="en-US" sz="3500" b="0" dirty="0">
                <a:solidFill>
                  <a:schemeClr val="tx1"/>
                </a:solidFill>
                <a:latin typeface="Times New Roman" panose="02020603050405020304" pitchFamily="18" charset="0"/>
                <a:cs typeface="Times New Roman" panose="02020603050405020304" pitchFamily="18" charset="0"/>
              </a:rPr>
              <a:t>air </a:t>
            </a:r>
            <a:r>
              <a:rPr lang="en-US" sz="3500" b="0" i="0" dirty="0">
                <a:solidFill>
                  <a:srgbClr val="FF0000"/>
                </a:solidFill>
                <a:effectLst/>
                <a:latin typeface="Times New Roman" panose="02020603050405020304" pitchFamily="18" charset="0"/>
                <a:cs typeface="Times New Roman" panose="02020603050405020304" pitchFamily="18" charset="0"/>
              </a:rPr>
              <a:t>/</a:t>
            </a:r>
            <a:r>
              <a:rPr lang="en-US" sz="3500" b="0" i="0" dirty="0" err="1">
                <a:solidFill>
                  <a:srgbClr val="FF0000"/>
                </a:solidFill>
                <a:effectLst/>
                <a:latin typeface="Times New Roman" panose="02020603050405020304" pitchFamily="18" charset="0"/>
                <a:cs typeface="Times New Roman" panose="02020603050405020304" pitchFamily="18" charset="0"/>
              </a:rPr>
              <a:t>heə</a:t>
            </a:r>
            <a:r>
              <a:rPr lang="en-US" sz="3500" b="0" i="0" dirty="0">
                <a:solidFill>
                  <a:srgbClr val="FF0000"/>
                </a:solidFill>
                <a:effectLst/>
                <a:latin typeface="Times New Roman" panose="02020603050405020304" pitchFamily="18" charset="0"/>
                <a:cs typeface="Times New Roman" panose="02020603050405020304" pitchFamily="18" charset="0"/>
              </a:rPr>
              <a:t>(r)/ (n)</a:t>
            </a:r>
            <a:r>
              <a:rPr lang="en-US" sz="3500" b="0" i="0" dirty="0">
                <a:solidFill>
                  <a:srgbClr val="333333"/>
                </a:solidFill>
                <a:effectLst/>
                <a:latin typeface="Times New Roman" panose="02020603050405020304" pitchFamily="18" charset="0"/>
                <a:cs typeface="Times New Roman" panose="02020603050405020304" pitchFamily="18" charset="0"/>
              </a:rPr>
              <a:t>: </a:t>
            </a:r>
            <a:r>
              <a:rPr lang="en-US" sz="3500" b="0" i="0" dirty="0">
                <a:solidFill>
                  <a:srgbClr val="000000"/>
                </a:solidFill>
                <a:effectLst/>
                <a:latin typeface="Times New Roman" panose="02020603050405020304" pitchFamily="18" charset="0"/>
                <a:cs typeface="Times New Roman" panose="02020603050405020304" pitchFamily="18" charset="0"/>
              </a:rPr>
              <a:t> </a:t>
            </a:r>
            <a:r>
              <a:rPr lang="en-US" sz="3500" b="0" i="0" dirty="0" err="1">
                <a:solidFill>
                  <a:srgbClr val="000000"/>
                </a:solidFill>
                <a:effectLst/>
                <a:latin typeface="Times New Roman" panose="02020603050405020304" pitchFamily="18" charset="0"/>
                <a:cs typeface="Times New Roman" panose="02020603050405020304" pitchFamily="18" charset="0"/>
              </a:rPr>
              <a:t>bộ</a:t>
            </a:r>
            <a:r>
              <a:rPr lang="en-US" sz="3500" b="0" i="0" dirty="0">
                <a:solidFill>
                  <a:srgbClr val="000000"/>
                </a:solidFill>
                <a:effectLst/>
                <a:latin typeface="Times New Roman" panose="02020603050405020304" pitchFamily="18" charset="0"/>
                <a:cs typeface="Times New Roman" panose="02020603050405020304" pitchFamily="18" charset="0"/>
              </a:rPr>
              <a:t> </a:t>
            </a:r>
            <a:r>
              <a:rPr lang="en-US" sz="3500" b="0" i="0" dirty="0" err="1">
                <a:solidFill>
                  <a:srgbClr val="000000"/>
                </a:solidFill>
                <a:effectLst/>
                <a:latin typeface="Times New Roman" panose="02020603050405020304" pitchFamily="18" charset="0"/>
                <a:cs typeface="Times New Roman" panose="02020603050405020304" pitchFamily="18" charset="0"/>
              </a:rPr>
              <a:t>lông</a:t>
            </a:r>
            <a:endParaRPr lang="en-US" sz="35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070306B-DADC-49F4-825E-A2CCBEBBD61E}"/>
              </a:ext>
            </a:extLst>
          </p:cNvPr>
          <p:cNvSpPr txBox="1"/>
          <p:nvPr/>
        </p:nvSpPr>
        <p:spPr>
          <a:xfrm>
            <a:off x="353651" y="3803879"/>
            <a:ext cx="4232204" cy="630942"/>
          </a:xfrm>
          <a:prstGeom prst="rect">
            <a:avLst/>
          </a:prstGeom>
          <a:noFill/>
        </p:spPr>
        <p:txBody>
          <a:bodyPr wrap="square" rtlCol="0">
            <a:spAutoFit/>
          </a:bodyPr>
          <a:lstStyle/>
          <a:p>
            <a:r>
              <a:rPr lang="en-US" sz="3500" b="0" dirty="0">
                <a:solidFill>
                  <a:schemeClr val="tx1"/>
                </a:solidFill>
                <a:latin typeface="Times New Roman" panose="02020603050405020304" pitchFamily="18" charset="0"/>
                <a:cs typeface="Times New Roman" panose="02020603050405020304" pitchFamily="18" charset="0"/>
              </a:rPr>
              <a:t>- wing</a:t>
            </a:r>
            <a:r>
              <a:rPr lang="en-US" sz="3500" b="0" i="0" dirty="0">
                <a:solidFill>
                  <a:srgbClr val="FF0000"/>
                </a:solidFill>
                <a:effectLst/>
                <a:latin typeface="Times New Roman" panose="02020603050405020304" pitchFamily="18" charset="0"/>
                <a:cs typeface="Times New Roman" panose="02020603050405020304" pitchFamily="18" charset="0"/>
              </a:rPr>
              <a:t>/</a:t>
            </a:r>
            <a:r>
              <a:rPr lang="en-US" sz="3500" b="0" i="0" dirty="0" err="1">
                <a:solidFill>
                  <a:srgbClr val="FF0000"/>
                </a:solidFill>
                <a:effectLst/>
                <a:latin typeface="Times New Roman" panose="02020603050405020304" pitchFamily="18" charset="0"/>
                <a:cs typeface="Times New Roman" panose="02020603050405020304" pitchFamily="18" charset="0"/>
              </a:rPr>
              <a:t>wɪŋ</a:t>
            </a:r>
            <a:r>
              <a:rPr lang="en-US" sz="3500" b="0" i="0" dirty="0">
                <a:solidFill>
                  <a:srgbClr val="FF0000"/>
                </a:solidFill>
                <a:effectLst/>
                <a:latin typeface="Times New Roman" panose="02020603050405020304" pitchFamily="18" charset="0"/>
                <a:cs typeface="Times New Roman" panose="02020603050405020304" pitchFamily="18" charset="0"/>
              </a:rPr>
              <a:t>/ (n)</a:t>
            </a:r>
            <a:r>
              <a:rPr lang="en-US" sz="3500" b="0" i="0" dirty="0">
                <a:solidFill>
                  <a:srgbClr val="333333"/>
                </a:solidFill>
                <a:effectLst/>
                <a:latin typeface="Times New Roman" panose="02020603050405020304" pitchFamily="18" charset="0"/>
                <a:cs typeface="Times New Roman" panose="02020603050405020304" pitchFamily="18" charset="0"/>
              </a:rPr>
              <a:t> </a:t>
            </a:r>
            <a:r>
              <a:rPr lang="en-US" sz="3500" b="0" dirty="0">
                <a:solidFill>
                  <a:srgbClr val="333333"/>
                </a:solidFill>
                <a:latin typeface="Times New Roman" panose="02020603050405020304" pitchFamily="18" charset="0"/>
                <a:cs typeface="Times New Roman" panose="02020603050405020304" pitchFamily="18" charset="0"/>
              </a:rPr>
              <a:t>: </a:t>
            </a:r>
            <a:r>
              <a:rPr lang="en-US" sz="3500" b="0" i="0" dirty="0">
                <a:solidFill>
                  <a:srgbClr val="000000"/>
                </a:solidFill>
                <a:effectLst/>
                <a:latin typeface="Times New Roman" panose="02020603050405020304" pitchFamily="18" charset="0"/>
                <a:cs typeface="Times New Roman" panose="02020603050405020304" pitchFamily="18" charset="0"/>
              </a:rPr>
              <a:t> </a:t>
            </a:r>
            <a:r>
              <a:rPr lang="en-US" sz="3500" b="0" i="0" dirty="0" err="1">
                <a:solidFill>
                  <a:srgbClr val="000000"/>
                </a:solidFill>
                <a:effectLst/>
                <a:latin typeface="Times New Roman" panose="02020603050405020304" pitchFamily="18" charset="0"/>
                <a:cs typeface="Times New Roman" panose="02020603050405020304" pitchFamily="18" charset="0"/>
              </a:rPr>
              <a:t>cánh</a:t>
            </a:r>
            <a:endParaRPr lang="en-US" sz="35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B01EE7B-544C-4551-869B-AD03871F285B}"/>
              </a:ext>
            </a:extLst>
          </p:cNvPr>
          <p:cNvSpPr txBox="1"/>
          <p:nvPr/>
        </p:nvSpPr>
        <p:spPr>
          <a:xfrm>
            <a:off x="353651" y="727894"/>
            <a:ext cx="5113054" cy="630942"/>
          </a:xfrm>
          <a:prstGeom prst="rect">
            <a:avLst/>
          </a:prstGeom>
          <a:noFill/>
        </p:spPr>
        <p:txBody>
          <a:bodyPr wrap="square" rtlCol="0">
            <a:spAutoFit/>
          </a:bodyPr>
          <a:lstStyle/>
          <a:p>
            <a:r>
              <a:rPr lang="en-US" sz="3500" b="0" dirty="0">
                <a:solidFill>
                  <a:schemeClr val="tx1"/>
                </a:solidFill>
                <a:latin typeface="Times New Roman" panose="02020603050405020304" pitchFamily="18" charset="0"/>
                <a:cs typeface="Times New Roman" panose="02020603050405020304" pitchFamily="18" charset="0"/>
              </a:rPr>
              <a:t>- lung </a:t>
            </a:r>
            <a:r>
              <a:rPr lang="en-US" sz="3500" b="0" i="0" dirty="0">
                <a:solidFill>
                  <a:srgbClr val="FF0000"/>
                </a:solidFill>
                <a:effectLst/>
                <a:latin typeface="Times New Roman" panose="02020603050405020304" pitchFamily="18" charset="0"/>
                <a:cs typeface="Times New Roman" panose="02020603050405020304" pitchFamily="18" charset="0"/>
              </a:rPr>
              <a:t>/</a:t>
            </a:r>
            <a:r>
              <a:rPr lang="en-US" sz="3500" b="0" i="0" dirty="0" err="1">
                <a:solidFill>
                  <a:srgbClr val="FF0000"/>
                </a:solidFill>
                <a:effectLst/>
                <a:latin typeface="Times New Roman" panose="02020603050405020304" pitchFamily="18" charset="0"/>
                <a:cs typeface="Times New Roman" panose="02020603050405020304" pitchFamily="18" charset="0"/>
              </a:rPr>
              <a:t>lʌŋ</a:t>
            </a:r>
            <a:r>
              <a:rPr lang="en-US" sz="3500" b="0" i="0" dirty="0">
                <a:solidFill>
                  <a:srgbClr val="FF0000"/>
                </a:solidFill>
                <a:effectLst/>
                <a:latin typeface="Times New Roman" panose="02020603050405020304" pitchFamily="18" charset="0"/>
                <a:cs typeface="Times New Roman" panose="02020603050405020304" pitchFamily="18" charset="0"/>
              </a:rPr>
              <a:t>/ (n) </a:t>
            </a:r>
            <a:r>
              <a:rPr lang="en-US" sz="3500" b="0" i="0" dirty="0">
                <a:solidFill>
                  <a:srgbClr val="333333"/>
                </a:solidFill>
                <a:effectLst/>
                <a:latin typeface="Times New Roman" panose="02020603050405020304" pitchFamily="18" charset="0"/>
                <a:cs typeface="Times New Roman" panose="02020603050405020304" pitchFamily="18" charset="0"/>
              </a:rPr>
              <a:t>: </a:t>
            </a:r>
            <a:r>
              <a:rPr lang="en-US" sz="3500" b="0" i="0" dirty="0">
                <a:solidFill>
                  <a:srgbClr val="000000"/>
                </a:solidFill>
                <a:effectLst/>
                <a:latin typeface="Times New Roman" panose="02020603050405020304" pitchFamily="18" charset="0"/>
                <a:cs typeface="Times New Roman" panose="02020603050405020304" pitchFamily="18" charset="0"/>
              </a:rPr>
              <a:t> </a:t>
            </a:r>
            <a:r>
              <a:rPr lang="en-US" sz="3500" b="0" i="0" dirty="0" err="1">
                <a:solidFill>
                  <a:srgbClr val="000000"/>
                </a:solidFill>
                <a:effectLst/>
                <a:latin typeface="Times New Roman" panose="02020603050405020304" pitchFamily="18" charset="0"/>
                <a:cs typeface="Times New Roman" panose="02020603050405020304" pitchFamily="18" charset="0"/>
              </a:rPr>
              <a:t>phổi</a:t>
            </a:r>
            <a:r>
              <a:rPr lang="en-US" sz="3500" b="0" dirty="0">
                <a:solidFill>
                  <a:schemeClr val="tx1"/>
                </a:solidFill>
                <a:latin typeface="Times New Roman" panose="02020603050405020304" pitchFamily="18" charset="0"/>
                <a:cs typeface="Times New Roman" panose="02020603050405020304" pitchFamily="18" charset="0"/>
              </a:rPr>
              <a:t> </a:t>
            </a:r>
            <a:endParaRPr lang="en-US" sz="35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BE3E0FD-3494-4BE9-8DA8-3741F20FB55A}"/>
              </a:ext>
            </a:extLst>
          </p:cNvPr>
          <p:cNvSpPr txBox="1"/>
          <p:nvPr/>
        </p:nvSpPr>
        <p:spPr>
          <a:xfrm>
            <a:off x="353650" y="3182427"/>
            <a:ext cx="6286320" cy="630942"/>
          </a:xfrm>
          <a:prstGeom prst="rect">
            <a:avLst/>
          </a:prstGeom>
          <a:noFill/>
        </p:spPr>
        <p:txBody>
          <a:bodyPr wrap="square" rtlCol="0">
            <a:spAutoFit/>
          </a:bodyPr>
          <a:lstStyle/>
          <a:p>
            <a:r>
              <a:rPr lang="en-US" sz="3500" b="0" dirty="0">
                <a:solidFill>
                  <a:schemeClr val="tx1"/>
                </a:solidFill>
                <a:latin typeface="Times New Roman" panose="02020603050405020304" pitchFamily="18" charset="0"/>
                <a:cs typeface="Times New Roman" panose="02020603050405020304" pitchFamily="18" charset="0"/>
              </a:rPr>
              <a:t>- fin</a:t>
            </a:r>
            <a:r>
              <a:rPr lang="en-US" sz="3500" b="0" i="0" dirty="0">
                <a:solidFill>
                  <a:srgbClr val="333333"/>
                </a:solidFill>
                <a:effectLst/>
                <a:latin typeface="Times New Roman" panose="02020603050405020304" pitchFamily="18" charset="0"/>
                <a:cs typeface="Times New Roman" panose="02020603050405020304" pitchFamily="18" charset="0"/>
              </a:rPr>
              <a:t> </a:t>
            </a:r>
            <a:r>
              <a:rPr lang="en-US" sz="3500" b="0" i="0" dirty="0">
                <a:solidFill>
                  <a:srgbClr val="FF0000"/>
                </a:solidFill>
                <a:effectLst/>
                <a:latin typeface="Times New Roman" panose="02020603050405020304" pitchFamily="18" charset="0"/>
                <a:cs typeface="Times New Roman" panose="02020603050405020304" pitchFamily="18" charset="0"/>
              </a:rPr>
              <a:t>/</a:t>
            </a:r>
            <a:r>
              <a:rPr lang="en-US" sz="3500" b="0" i="0" dirty="0" err="1">
                <a:solidFill>
                  <a:srgbClr val="FF0000"/>
                </a:solidFill>
                <a:effectLst/>
                <a:latin typeface="Times New Roman" panose="02020603050405020304" pitchFamily="18" charset="0"/>
                <a:cs typeface="Times New Roman" panose="02020603050405020304" pitchFamily="18" charset="0"/>
              </a:rPr>
              <a:t>fɪn</a:t>
            </a:r>
            <a:r>
              <a:rPr lang="en-US" sz="3500" b="0" i="0" dirty="0">
                <a:solidFill>
                  <a:srgbClr val="FF0000"/>
                </a:solidFill>
                <a:effectLst/>
                <a:latin typeface="Times New Roman" panose="02020603050405020304" pitchFamily="18" charset="0"/>
                <a:cs typeface="Times New Roman" panose="02020603050405020304" pitchFamily="18" charset="0"/>
              </a:rPr>
              <a:t>/ (n)</a:t>
            </a:r>
            <a:r>
              <a:rPr lang="en-US" sz="3500" b="0" i="0" dirty="0">
                <a:solidFill>
                  <a:srgbClr val="333333"/>
                </a:solidFill>
                <a:effectLst/>
                <a:latin typeface="Times New Roman" panose="02020603050405020304" pitchFamily="18" charset="0"/>
                <a:cs typeface="Times New Roman" panose="02020603050405020304" pitchFamily="18" charset="0"/>
              </a:rPr>
              <a:t> : </a:t>
            </a:r>
            <a:r>
              <a:rPr lang="en-US" sz="3500" b="0" dirty="0">
                <a:solidFill>
                  <a:schemeClr val="tx1"/>
                </a:solidFill>
                <a:latin typeface="Times New Roman" panose="02020603050405020304" pitchFamily="18" charset="0"/>
                <a:cs typeface="Times New Roman" panose="02020603050405020304" pitchFamily="18" charset="0"/>
              </a:rPr>
              <a:t> </a:t>
            </a:r>
            <a:r>
              <a:rPr lang="en-US" sz="3500" b="0" i="0" dirty="0" err="1">
                <a:solidFill>
                  <a:srgbClr val="000000"/>
                </a:solidFill>
                <a:effectLst/>
                <a:latin typeface="Times New Roman" panose="02020603050405020304" pitchFamily="18" charset="0"/>
                <a:cs typeface="Times New Roman" panose="02020603050405020304" pitchFamily="18" charset="0"/>
              </a:rPr>
              <a:t>vây</a:t>
            </a:r>
            <a:r>
              <a:rPr lang="en-US" sz="3500" b="0" dirty="0">
                <a:solidFill>
                  <a:schemeClr val="tx1"/>
                </a:solidFill>
                <a:latin typeface="Times New Roman" panose="02020603050405020304" pitchFamily="18" charset="0"/>
                <a:cs typeface="Times New Roman" panose="02020603050405020304" pitchFamily="18" charset="0"/>
              </a:rPr>
              <a:t> </a:t>
            </a:r>
            <a:endParaRPr lang="en-US" sz="35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4BB6800-19E2-479B-9CCB-A2DB87A1D4D0}"/>
              </a:ext>
            </a:extLst>
          </p:cNvPr>
          <p:cNvSpPr txBox="1"/>
          <p:nvPr/>
        </p:nvSpPr>
        <p:spPr>
          <a:xfrm>
            <a:off x="353650" y="2517278"/>
            <a:ext cx="9455367" cy="630942"/>
          </a:xfrm>
          <a:prstGeom prst="rect">
            <a:avLst/>
          </a:prstGeom>
          <a:noFill/>
        </p:spPr>
        <p:txBody>
          <a:bodyPr wrap="square" rtlCol="0">
            <a:spAutoFit/>
          </a:bodyPr>
          <a:lstStyle/>
          <a:p>
            <a:r>
              <a:rPr lang="en-US" sz="3500" b="0" dirty="0">
                <a:solidFill>
                  <a:schemeClr val="tx1"/>
                </a:solidFill>
                <a:latin typeface="Times New Roman" panose="02020603050405020304" pitchFamily="18" charset="0"/>
                <a:cs typeface="Times New Roman" panose="02020603050405020304" pitchFamily="18" charset="0"/>
              </a:rPr>
              <a:t>- backbone</a:t>
            </a:r>
            <a:r>
              <a:rPr lang="en-US" sz="3500" b="0" i="0" dirty="0">
                <a:solidFill>
                  <a:srgbClr val="333333"/>
                </a:solidFill>
                <a:effectLst/>
                <a:latin typeface="Times New Roman" panose="02020603050405020304" pitchFamily="18" charset="0"/>
                <a:cs typeface="Times New Roman" panose="02020603050405020304" pitchFamily="18" charset="0"/>
              </a:rPr>
              <a:t> </a:t>
            </a:r>
            <a:r>
              <a:rPr lang="en-US" sz="3500" b="0" i="0" dirty="0">
                <a:solidFill>
                  <a:srgbClr val="FF0000"/>
                </a:solidFill>
                <a:effectLst/>
                <a:latin typeface="Times New Roman" panose="02020603050405020304" pitchFamily="18" charset="0"/>
                <a:cs typeface="Times New Roman" panose="02020603050405020304" pitchFamily="18" charset="0"/>
              </a:rPr>
              <a:t>/ˈ</a:t>
            </a:r>
            <a:r>
              <a:rPr lang="en-US" sz="3500" b="0" i="0" dirty="0" err="1">
                <a:solidFill>
                  <a:srgbClr val="FF0000"/>
                </a:solidFill>
                <a:effectLst/>
                <a:latin typeface="Times New Roman" panose="02020603050405020304" pitchFamily="18" charset="0"/>
                <a:cs typeface="Times New Roman" panose="02020603050405020304" pitchFamily="18" charset="0"/>
              </a:rPr>
              <a:t>bækbəʊn</a:t>
            </a:r>
            <a:r>
              <a:rPr lang="en-US" sz="3500" b="0" i="0" dirty="0">
                <a:solidFill>
                  <a:srgbClr val="FF0000"/>
                </a:solidFill>
                <a:effectLst/>
                <a:latin typeface="Times New Roman" panose="02020603050405020304" pitchFamily="18" charset="0"/>
                <a:cs typeface="Times New Roman" panose="02020603050405020304" pitchFamily="18" charset="0"/>
              </a:rPr>
              <a:t>/ (n)</a:t>
            </a:r>
            <a:r>
              <a:rPr lang="en-US" sz="3500" b="0" i="0" dirty="0">
                <a:solidFill>
                  <a:srgbClr val="333333"/>
                </a:solidFill>
                <a:effectLst/>
                <a:latin typeface="Times New Roman" panose="02020603050405020304" pitchFamily="18" charset="0"/>
                <a:cs typeface="Times New Roman" panose="02020603050405020304" pitchFamily="18" charset="0"/>
              </a:rPr>
              <a:t> : </a:t>
            </a:r>
            <a:r>
              <a:rPr lang="en-US" sz="3500" b="0" dirty="0">
                <a:solidFill>
                  <a:schemeClr val="tx1"/>
                </a:solidFill>
                <a:latin typeface="Times New Roman" panose="02020603050405020304" pitchFamily="18" charset="0"/>
                <a:cs typeface="Times New Roman" panose="02020603050405020304" pitchFamily="18" charset="0"/>
              </a:rPr>
              <a:t> </a:t>
            </a:r>
            <a:r>
              <a:rPr lang="vi-VN" sz="3500" b="0" i="0" dirty="0">
                <a:solidFill>
                  <a:srgbClr val="000000"/>
                </a:solidFill>
                <a:effectLst/>
                <a:latin typeface="Times New Roman" panose="02020603050405020304" pitchFamily="18" charset="0"/>
                <a:cs typeface="Times New Roman" panose="02020603050405020304" pitchFamily="18" charset="0"/>
              </a:rPr>
              <a:t> xương sống</a:t>
            </a:r>
            <a:endParaRPr lang="en-US" sz="35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31739E1E-D8D9-45FE-9E15-6C9A8A34E116}"/>
              </a:ext>
            </a:extLst>
          </p:cNvPr>
          <p:cNvSpPr txBox="1"/>
          <p:nvPr/>
        </p:nvSpPr>
        <p:spPr>
          <a:xfrm>
            <a:off x="353650" y="4437484"/>
            <a:ext cx="5006584" cy="630942"/>
          </a:xfrm>
          <a:prstGeom prst="rect">
            <a:avLst/>
          </a:prstGeom>
          <a:noFill/>
        </p:spPr>
        <p:txBody>
          <a:bodyPr wrap="square" rtlCol="0">
            <a:spAutoFit/>
          </a:bodyPr>
          <a:lstStyle/>
          <a:p>
            <a:r>
              <a:rPr lang="en-US" sz="3500" dirty="0">
                <a:latin typeface="Times New Roman" panose="02020603050405020304" pitchFamily="18" charset="0"/>
                <a:cs typeface="Times New Roman" panose="02020603050405020304" pitchFamily="18" charset="0"/>
              </a:rPr>
              <a:t>- g</a:t>
            </a:r>
            <a:r>
              <a:rPr lang="en-US" sz="3500" b="0" dirty="0">
                <a:solidFill>
                  <a:schemeClr val="tx1"/>
                </a:solidFill>
                <a:latin typeface="Times New Roman" panose="02020603050405020304" pitchFamily="18" charset="0"/>
                <a:cs typeface="Times New Roman" panose="02020603050405020304" pitchFamily="18" charset="0"/>
              </a:rPr>
              <a:t>ill</a:t>
            </a:r>
            <a:r>
              <a:rPr lang="en-US" sz="3500" b="0" i="0" dirty="0">
                <a:solidFill>
                  <a:srgbClr val="333333"/>
                </a:solidFill>
                <a:effectLst/>
                <a:latin typeface="Times New Roman" panose="02020603050405020304" pitchFamily="18" charset="0"/>
                <a:cs typeface="Times New Roman" panose="02020603050405020304" pitchFamily="18" charset="0"/>
              </a:rPr>
              <a:t> </a:t>
            </a:r>
            <a:r>
              <a:rPr lang="en-US" sz="3500" b="0" i="0" dirty="0">
                <a:solidFill>
                  <a:srgbClr val="FF0000"/>
                </a:solidFill>
                <a:effectLst/>
                <a:latin typeface="Times New Roman" panose="02020603050405020304" pitchFamily="18" charset="0"/>
                <a:cs typeface="Times New Roman" panose="02020603050405020304" pitchFamily="18" charset="0"/>
              </a:rPr>
              <a:t>/</a:t>
            </a:r>
            <a:r>
              <a:rPr lang="en-US" sz="3500" b="0" i="0" dirty="0" err="1">
                <a:solidFill>
                  <a:srgbClr val="FF0000"/>
                </a:solidFill>
                <a:effectLst/>
                <a:latin typeface="Times New Roman" panose="02020603050405020304" pitchFamily="18" charset="0"/>
                <a:cs typeface="Times New Roman" panose="02020603050405020304" pitchFamily="18" charset="0"/>
              </a:rPr>
              <a:t>dʒɪl</a:t>
            </a:r>
            <a:r>
              <a:rPr lang="en-US" sz="3500" b="0" i="0" dirty="0">
                <a:solidFill>
                  <a:srgbClr val="FF0000"/>
                </a:solidFill>
                <a:effectLst/>
                <a:latin typeface="Times New Roman" panose="02020603050405020304" pitchFamily="18" charset="0"/>
                <a:cs typeface="Times New Roman" panose="02020603050405020304" pitchFamily="18" charset="0"/>
              </a:rPr>
              <a:t>/ (n): </a:t>
            </a:r>
            <a:r>
              <a:rPr lang="en-US" sz="3500" b="0" dirty="0">
                <a:solidFill>
                  <a:srgbClr val="FF0000"/>
                </a:solidFill>
                <a:latin typeface="Times New Roman" panose="02020603050405020304" pitchFamily="18" charset="0"/>
                <a:cs typeface="Times New Roman" panose="02020603050405020304" pitchFamily="18" charset="0"/>
              </a:rPr>
              <a:t> </a:t>
            </a:r>
            <a:r>
              <a:rPr lang="en-US" sz="3500" b="0" i="0" dirty="0" err="1">
                <a:solidFill>
                  <a:srgbClr val="000000"/>
                </a:solidFill>
                <a:effectLst/>
                <a:latin typeface="Times New Roman" panose="02020603050405020304" pitchFamily="18" charset="0"/>
                <a:cs typeface="Times New Roman" panose="02020603050405020304" pitchFamily="18" charset="0"/>
              </a:rPr>
              <a:t>mang</a:t>
            </a:r>
            <a:r>
              <a:rPr lang="en-US" sz="3500" b="0" dirty="0">
                <a:solidFill>
                  <a:schemeClr val="tx1"/>
                </a:solidFill>
                <a:latin typeface="Times New Roman" panose="02020603050405020304" pitchFamily="18" charset="0"/>
                <a:cs typeface="Times New Roman" panose="02020603050405020304" pitchFamily="18" charset="0"/>
              </a:rPr>
              <a:t> </a:t>
            </a:r>
            <a:endParaRPr lang="en-US" sz="3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94139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Times New Roman" panose="02020603050405020304" charset="0"/>
                <a:cs typeface="Times New Roman" panose="02020603050405020304" charset="0"/>
              </a:rPr>
              <a:t>1/ Match the words in the box with the pictures 1-9 then complete the text with the correct words – </a:t>
            </a:r>
            <a:r>
              <a:rPr lang="en-US" sz="3200" b="1" dirty="0">
                <a:solidFill>
                  <a:srgbClr val="FF0000"/>
                </a:solidFill>
                <a:latin typeface="Times New Roman" panose="02020603050405020304" charset="0"/>
                <a:cs typeface="Times New Roman" panose="02020603050405020304" charset="0"/>
              </a:rPr>
              <a:t>page 46.</a:t>
            </a:r>
          </a:p>
        </p:txBody>
      </p:sp>
      <p:pic>
        <p:nvPicPr>
          <p:cNvPr id="15" name="Content Placeholder 3"/>
          <p:cNvPicPr>
            <a:picLocks noGrp="1" noChangeAspect="1"/>
          </p:cNvPicPr>
          <p:nvPr>
            <p:ph sz="half" idx="1"/>
          </p:nvPr>
        </p:nvPicPr>
        <p:blipFill>
          <a:blip r:embed="rId2"/>
          <a:srcRect l="978" t="34910" r="84433" b="19307"/>
          <a:stretch>
            <a:fillRect/>
          </a:stretch>
        </p:blipFill>
        <p:spPr>
          <a:xfrm>
            <a:off x="1271905" y="3140075"/>
            <a:ext cx="1644650" cy="1461135"/>
          </a:xfrm>
          <a:prstGeom prst="ellipse">
            <a:avLst/>
          </a:prstGeom>
        </p:spPr>
      </p:pic>
      <p:pic>
        <p:nvPicPr>
          <p:cNvPr id="14" name="Content Placeholder 3"/>
          <p:cNvPicPr>
            <a:picLocks noGrp="1" noChangeAspect="1"/>
          </p:cNvPicPr>
          <p:nvPr>
            <p:ph sz="half" idx="2"/>
          </p:nvPr>
        </p:nvPicPr>
        <p:blipFill>
          <a:blip r:embed="rId2"/>
          <a:srcRect l="12272" t="46899" r="72572" b="4031"/>
          <a:stretch>
            <a:fillRect/>
          </a:stretch>
        </p:blipFill>
        <p:spPr>
          <a:xfrm>
            <a:off x="3769995" y="3140075"/>
            <a:ext cx="1800225" cy="1483360"/>
          </a:xfrm>
          <a:prstGeom prst="ellipse">
            <a:avLst/>
          </a:prstGeom>
        </p:spPr>
      </p:pic>
      <p:pic>
        <p:nvPicPr>
          <p:cNvPr id="13" name="Content Placeholder 3"/>
          <p:cNvPicPr>
            <a:picLocks noChangeAspect="1"/>
          </p:cNvPicPr>
          <p:nvPr/>
        </p:nvPicPr>
        <p:blipFill>
          <a:blip r:embed="rId2"/>
          <a:srcRect l="23986" t="35314" r="61905" b="14394"/>
          <a:stretch>
            <a:fillRect/>
          </a:stretch>
        </p:blipFill>
        <p:spPr>
          <a:xfrm>
            <a:off x="6129020" y="3014345"/>
            <a:ext cx="1703705" cy="1735455"/>
          </a:xfrm>
          <a:prstGeom prst="ellipse">
            <a:avLst/>
          </a:prstGeom>
        </p:spPr>
      </p:pic>
      <p:pic>
        <p:nvPicPr>
          <p:cNvPr id="12" name="Content Placeholder 3"/>
          <p:cNvPicPr>
            <a:picLocks noChangeAspect="1"/>
          </p:cNvPicPr>
          <p:nvPr/>
        </p:nvPicPr>
        <p:blipFill>
          <a:blip r:embed="rId2"/>
          <a:srcRect l="34555" t="48806" r="47047"/>
          <a:stretch>
            <a:fillRect/>
          </a:stretch>
        </p:blipFill>
        <p:spPr>
          <a:xfrm>
            <a:off x="8297545" y="2887980"/>
            <a:ext cx="1475740" cy="1736090"/>
          </a:xfrm>
          <a:prstGeom prst="ellipse">
            <a:avLst/>
          </a:prstGeom>
        </p:spPr>
      </p:pic>
      <p:pic>
        <p:nvPicPr>
          <p:cNvPr id="11" name="Content Placeholder 3"/>
          <p:cNvPicPr>
            <a:picLocks noChangeAspect="1"/>
          </p:cNvPicPr>
          <p:nvPr/>
        </p:nvPicPr>
        <p:blipFill>
          <a:blip r:embed="rId2"/>
          <a:srcRect l="47276" t="36375" r="37365" b="14261"/>
          <a:stretch>
            <a:fillRect/>
          </a:stretch>
        </p:blipFill>
        <p:spPr>
          <a:xfrm>
            <a:off x="10161270" y="2887980"/>
            <a:ext cx="1489075" cy="1736725"/>
          </a:xfrm>
          <a:prstGeom prst="ellipse">
            <a:avLst/>
          </a:prstGeom>
        </p:spPr>
      </p:pic>
      <p:pic>
        <p:nvPicPr>
          <p:cNvPr id="10" name="Content Placeholder 3"/>
          <p:cNvPicPr>
            <a:picLocks noChangeAspect="1"/>
          </p:cNvPicPr>
          <p:nvPr/>
        </p:nvPicPr>
        <p:blipFill>
          <a:blip r:embed="rId2"/>
          <a:srcRect l="60608" t="41034" r="23906" b="8920"/>
          <a:stretch>
            <a:fillRect/>
          </a:stretch>
        </p:blipFill>
        <p:spPr>
          <a:xfrm>
            <a:off x="2371725" y="4718685"/>
            <a:ext cx="1724025" cy="1780540"/>
          </a:xfrm>
          <a:prstGeom prst="ellipse">
            <a:avLst/>
          </a:prstGeom>
        </p:spPr>
      </p:pic>
      <p:pic>
        <p:nvPicPr>
          <p:cNvPr id="9" name="Content Placeholder 3"/>
          <p:cNvPicPr>
            <a:picLocks noChangeAspect="1"/>
          </p:cNvPicPr>
          <p:nvPr/>
        </p:nvPicPr>
        <p:blipFill>
          <a:blip r:embed="rId2"/>
          <a:srcRect l="71841" t="49470" r="10609"/>
          <a:stretch>
            <a:fillRect/>
          </a:stretch>
        </p:blipFill>
        <p:spPr>
          <a:xfrm>
            <a:off x="4563745" y="4718685"/>
            <a:ext cx="1565275" cy="1911350"/>
          </a:xfrm>
          <a:prstGeom prst="ellipse">
            <a:avLst/>
          </a:prstGeom>
        </p:spPr>
      </p:pic>
      <p:pic>
        <p:nvPicPr>
          <p:cNvPr id="8" name="Content Placeholder 3"/>
          <p:cNvPicPr>
            <a:picLocks noChangeAspect="1"/>
          </p:cNvPicPr>
          <p:nvPr/>
        </p:nvPicPr>
        <p:blipFill>
          <a:blip r:embed="rId2"/>
          <a:srcRect l="81204" t="16433" b="35000"/>
          <a:stretch>
            <a:fillRect/>
          </a:stretch>
        </p:blipFill>
        <p:spPr>
          <a:xfrm>
            <a:off x="6888480" y="4761865"/>
            <a:ext cx="1558290" cy="1675765"/>
          </a:xfrm>
          <a:prstGeom prst="ellipse">
            <a:avLst/>
          </a:prstGeom>
        </p:spPr>
      </p:pic>
      <p:pic>
        <p:nvPicPr>
          <p:cNvPr id="7" name="Content Placeholder 3"/>
          <p:cNvPicPr>
            <a:picLocks noChangeAspect="1"/>
          </p:cNvPicPr>
          <p:nvPr/>
        </p:nvPicPr>
        <p:blipFill>
          <a:blip r:embed="rId2"/>
          <a:srcRect l="70349" r="14005" b="49831"/>
          <a:stretch>
            <a:fillRect/>
          </a:stretch>
        </p:blipFill>
        <p:spPr>
          <a:xfrm>
            <a:off x="9064625" y="4718685"/>
            <a:ext cx="1403985" cy="1657350"/>
          </a:xfrm>
          <a:prstGeom prst="ellipse">
            <a:avLst/>
          </a:prstGeom>
        </p:spPr>
      </p:pic>
      <p:sp>
        <p:nvSpPr>
          <p:cNvPr id="4" name="Text Box 3"/>
          <p:cNvSpPr txBox="1"/>
          <p:nvPr/>
        </p:nvSpPr>
        <p:spPr>
          <a:xfrm>
            <a:off x="838200" y="1783715"/>
            <a:ext cx="10211435" cy="583565"/>
          </a:xfrm>
          <a:prstGeom prst="rect">
            <a:avLst/>
          </a:prstGeom>
          <a:noFill/>
        </p:spPr>
        <p:txBody>
          <a:bodyPr wrap="none" rtlCol="0">
            <a:spAutoFit/>
          </a:bodyPr>
          <a:lstStyle/>
          <a:p>
            <a:r>
              <a:rPr lang="en-US" sz="3200">
                <a:latin typeface="Times New Roman" panose="02020603050405020304" charset="0"/>
                <a:cs typeface="Times New Roman" panose="02020603050405020304" charset="0"/>
              </a:rPr>
              <a:t>feathers, scales, legs, hair, wings, lungs, fins, backbones, gills</a:t>
            </a:r>
          </a:p>
        </p:txBody>
      </p:sp>
      <p:sp>
        <p:nvSpPr>
          <p:cNvPr id="5" name="Rounded Rectangle 4"/>
          <p:cNvSpPr/>
          <p:nvPr/>
        </p:nvSpPr>
        <p:spPr>
          <a:xfrm>
            <a:off x="713105" y="1644015"/>
            <a:ext cx="10485755" cy="822325"/>
          </a:xfrm>
          <a:prstGeom prst="round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a:latin typeface="Times New Roman" panose="02020603050405020304" charset="0"/>
                <a:cs typeface="Times New Roman" panose="02020603050405020304" charset="0"/>
              </a:rPr>
              <a:t>1/ Match the words in the box with the pictures 1-9 then complete the text with the correct words:</a:t>
            </a:r>
          </a:p>
        </p:txBody>
      </p:sp>
      <p:pic>
        <p:nvPicPr>
          <p:cNvPr id="15" name="Content Placeholder 3"/>
          <p:cNvPicPr>
            <a:picLocks noGrp="1" noChangeAspect="1"/>
          </p:cNvPicPr>
          <p:nvPr>
            <p:ph sz="half" idx="1"/>
          </p:nvPr>
        </p:nvPicPr>
        <p:blipFill>
          <a:blip r:embed="rId2"/>
          <a:srcRect l="978" t="34910" r="84433" b="19307"/>
          <a:stretch>
            <a:fillRect/>
          </a:stretch>
        </p:blipFill>
        <p:spPr>
          <a:xfrm>
            <a:off x="248285" y="1691005"/>
            <a:ext cx="1644650" cy="1461135"/>
          </a:xfrm>
          <a:prstGeom prst="ellipse">
            <a:avLst/>
          </a:prstGeom>
        </p:spPr>
      </p:pic>
      <p:pic>
        <p:nvPicPr>
          <p:cNvPr id="14" name="Content Placeholder 3"/>
          <p:cNvPicPr>
            <a:picLocks noGrp="1" noChangeAspect="1"/>
          </p:cNvPicPr>
          <p:nvPr>
            <p:ph sz="half" idx="2"/>
          </p:nvPr>
        </p:nvPicPr>
        <p:blipFill>
          <a:blip r:embed="rId2"/>
          <a:srcRect l="12272" t="46899" r="72572" b="4031"/>
          <a:stretch>
            <a:fillRect/>
          </a:stretch>
        </p:blipFill>
        <p:spPr>
          <a:xfrm>
            <a:off x="2763520" y="1668780"/>
            <a:ext cx="1800225" cy="1483360"/>
          </a:xfrm>
          <a:prstGeom prst="ellipse">
            <a:avLst/>
          </a:prstGeom>
        </p:spPr>
      </p:pic>
      <p:pic>
        <p:nvPicPr>
          <p:cNvPr id="13" name="Content Placeholder 3"/>
          <p:cNvPicPr>
            <a:picLocks noChangeAspect="1"/>
          </p:cNvPicPr>
          <p:nvPr/>
        </p:nvPicPr>
        <p:blipFill>
          <a:blip r:embed="rId2"/>
          <a:srcRect l="23986" t="35314" r="61905" b="14394"/>
          <a:stretch>
            <a:fillRect/>
          </a:stretch>
        </p:blipFill>
        <p:spPr>
          <a:xfrm>
            <a:off x="5400040" y="1553845"/>
            <a:ext cx="1703705" cy="1735455"/>
          </a:xfrm>
          <a:prstGeom prst="ellipse">
            <a:avLst/>
          </a:prstGeom>
        </p:spPr>
      </p:pic>
      <p:pic>
        <p:nvPicPr>
          <p:cNvPr id="12" name="Content Placeholder 3"/>
          <p:cNvPicPr>
            <a:picLocks noChangeAspect="1"/>
          </p:cNvPicPr>
          <p:nvPr/>
        </p:nvPicPr>
        <p:blipFill>
          <a:blip r:embed="rId2"/>
          <a:srcRect l="34555" t="48806" r="47047"/>
          <a:stretch>
            <a:fillRect/>
          </a:stretch>
        </p:blipFill>
        <p:spPr>
          <a:xfrm>
            <a:off x="7987030" y="1661160"/>
            <a:ext cx="1475740" cy="1736090"/>
          </a:xfrm>
          <a:prstGeom prst="ellipse">
            <a:avLst/>
          </a:prstGeom>
        </p:spPr>
      </p:pic>
      <p:pic>
        <p:nvPicPr>
          <p:cNvPr id="11" name="Content Placeholder 3"/>
          <p:cNvPicPr>
            <a:picLocks noChangeAspect="1"/>
          </p:cNvPicPr>
          <p:nvPr/>
        </p:nvPicPr>
        <p:blipFill>
          <a:blip r:embed="rId2"/>
          <a:srcRect l="47276" t="36375" r="37365" b="14261"/>
          <a:stretch>
            <a:fillRect/>
          </a:stretch>
        </p:blipFill>
        <p:spPr>
          <a:xfrm>
            <a:off x="10239375" y="1691005"/>
            <a:ext cx="1489075" cy="1736725"/>
          </a:xfrm>
          <a:prstGeom prst="ellipse">
            <a:avLst/>
          </a:prstGeom>
        </p:spPr>
      </p:pic>
      <p:pic>
        <p:nvPicPr>
          <p:cNvPr id="10" name="Content Placeholder 3"/>
          <p:cNvPicPr>
            <a:picLocks noChangeAspect="1"/>
          </p:cNvPicPr>
          <p:nvPr/>
        </p:nvPicPr>
        <p:blipFill>
          <a:blip r:embed="rId2"/>
          <a:srcRect l="60608" t="41034" r="23906" b="8920"/>
          <a:stretch>
            <a:fillRect/>
          </a:stretch>
        </p:blipFill>
        <p:spPr>
          <a:xfrm>
            <a:off x="1039495" y="4206875"/>
            <a:ext cx="1724025" cy="1675765"/>
          </a:xfrm>
          <a:prstGeom prst="ellipse">
            <a:avLst/>
          </a:prstGeom>
        </p:spPr>
      </p:pic>
      <p:pic>
        <p:nvPicPr>
          <p:cNvPr id="9" name="Content Placeholder 3"/>
          <p:cNvPicPr>
            <a:picLocks noChangeAspect="1"/>
          </p:cNvPicPr>
          <p:nvPr/>
        </p:nvPicPr>
        <p:blipFill>
          <a:blip r:embed="rId2"/>
          <a:srcRect l="71841" t="49470" r="10609"/>
          <a:stretch>
            <a:fillRect/>
          </a:stretch>
        </p:blipFill>
        <p:spPr>
          <a:xfrm>
            <a:off x="4059555" y="4141470"/>
            <a:ext cx="1773555" cy="1656715"/>
          </a:xfrm>
          <a:prstGeom prst="ellipse">
            <a:avLst/>
          </a:prstGeom>
        </p:spPr>
      </p:pic>
      <p:pic>
        <p:nvPicPr>
          <p:cNvPr id="8" name="Content Placeholder 3"/>
          <p:cNvPicPr>
            <a:picLocks noChangeAspect="1"/>
          </p:cNvPicPr>
          <p:nvPr/>
        </p:nvPicPr>
        <p:blipFill>
          <a:blip r:embed="rId2"/>
          <a:srcRect l="81204" t="16433" b="35000"/>
          <a:stretch>
            <a:fillRect/>
          </a:stretch>
        </p:blipFill>
        <p:spPr>
          <a:xfrm>
            <a:off x="6779895" y="4206875"/>
            <a:ext cx="2007870" cy="1675765"/>
          </a:xfrm>
          <a:prstGeom prst="ellipse">
            <a:avLst/>
          </a:prstGeom>
        </p:spPr>
      </p:pic>
      <p:pic>
        <p:nvPicPr>
          <p:cNvPr id="7" name="Content Placeholder 3"/>
          <p:cNvPicPr>
            <a:picLocks noChangeAspect="1"/>
          </p:cNvPicPr>
          <p:nvPr/>
        </p:nvPicPr>
        <p:blipFill>
          <a:blip r:embed="rId2"/>
          <a:srcRect l="70349" r="14005" b="49831"/>
          <a:stretch>
            <a:fillRect/>
          </a:stretch>
        </p:blipFill>
        <p:spPr>
          <a:xfrm>
            <a:off x="9462770" y="4141470"/>
            <a:ext cx="1891665" cy="1657350"/>
          </a:xfrm>
          <a:prstGeom prst="ellipse">
            <a:avLst/>
          </a:prstGeom>
        </p:spPr>
      </p:pic>
      <p:sp>
        <p:nvSpPr>
          <p:cNvPr id="3" name="Text Box 2"/>
          <p:cNvSpPr txBox="1"/>
          <p:nvPr/>
        </p:nvSpPr>
        <p:spPr>
          <a:xfrm>
            <a:off x="584835" y="3397250"/>
            <a:ext cx="837565" cy="583565"/>
          </a:xfrm>
          <a:prstGeom prst="rect">
            <a:avLst/>
          </a:prstGeom>
          <a:noFill/>
        </p:spPr>
        <p:txBody>
          <a:bodyPr wrap="none" rtlCol="0">
            <a:spAutoFit/>
          </a:bodyPr>
          <a:lstStyle/>
          <a:p>
            <a:r>
              <a:rPr lang="en-US" sz="3200">
                <a:latin typeface="Times New Roman" panose="02020603050405020304" charset="0"/>
                <a:cs typeface="Times New Roman" panose="02020603050405020304" charset="0"/>
              </a:rPr>
              <a:t>legs</a:t>
            </a:r>
          </a:p>
        </p:txBody>
      </p:sp>
      <p:sp>
        <p:nvSpPr>
          <p:cNvPr id="6" name="Text Box 5"/>
          <p:cNvSpPr txBox="1"/>
          <p:nvPr/>
        </p:nvSpPr>
        <p:spPr>
          <a:xfrm>
            <a:off x="3244850" y="3397250"/>
            <a:ext cx="814705" cy="583565"/>
          </a:xfrm>
          <a:prstGeom prst="rect">
            <a:avLst/>
          </a:prstGeom>
          <a:noFill/>
        </p:spPr>
        <p:txBody>
          <a:bodyPr wrap="none" rtlCol="0">
            <a:spAutoFit/>
          </a:bodyPr>
          <a:lstStyle/>
          <a:p>
            <a:r>
              <a:rPr lang="en-US" sz="3200">
                <a:latin typeface="Times New Roman" panose="02020603050405020304" charset="0"/>
                <a:cs typeface="Times New Roman" panose="02020603050405020304" charset="0"/>
              </a:rPr>
              <a:t>hair</a:t>
            </a:r>
          </a:p>
        </p:txBody>
      </p:sp>
      <p:sp>
        <p:nvSpPr>
          <p:cNvPr id="16" name="Text Box 15"/>
          <p:cNvSpPr txBox="1"/>
          <p:nvPr/>
        </p:nvSpPr>
        <p:spPr>
          <a:xfrm>
            <a:off x="5833110" y="3397250"/>
            <a:ext cx="1153795" cy="583565"/>
          </a:xfrm>
          <a:prstGeom prst="rect">
            <a:avLst/>
          </a:prstGeom>
          <a:noFill/>
        </p:spPr>
        <p:txBody>
          <a:bodyPr wrap="none" rtlCol="0">
            <a:spAutoFit/>
          </a:bodyPr>
          <a:lstStyle/>
          <a:p>
            <a:r>
              <a:rPr lang="en-US" sz="3200">
                <a:latin typeface="Times New Roman" panose="02020603050405020304" charset="0"/>
                <a:cs typeface="Times New Roman" panose="02020603050405020304" charset="0"/>
              </a:rPr>
              <a:t>wings</a:t>
            </a:r>
          </a:p>
        </p:txBody>
      </p:sp>
      <p:sp>
        <p:nvSpPr>
          <p:cNvPr id="17" name="Text Box 16"/>
          <p:cNvSpPr txBox="1"/>
          <p:nvPr/>
        </p:nvSpPr>
        <p:spPr>
          <a:xfrm>
            <a:off x="8227060" y="3464560"/>
            <a:ext cx="1063625" cy="583565"/>
          </a:xfrm>
          <a:prstGeom prst="rect">
            <a:avLst/>
          </a:prstGeom>
          <a:noFill/>
        </p:spPr>
        <p:txBody>
          <a:bodyPr wrap="none" rtlCol="0">
            <a:spAutoFit/>
          </a:bodyPr>
          <a:lstStyle/>
          <a:p>
            <a:r>
              <a:rPr lang="en-US" sz="3200">
                <a:latin typeface="Times New Roman" panose="02020603050405020304" charset="0"/>
                <a:cs typeface="Times New Roman" panose="02020603050405020304" charset="0"/>
              </a:rPr>
              <a:t>lungs</a:t>
            </a:r>
          </a:p>
        </p:txBody>
      </p:sp>
      <p:sp>
        <p:nvSpPr>
          <p:cNvPr id="18" name="Text Box 17"/>
          <p:cNvSpPr txBox="1"/>
          <p:nvPr/>
        </p:nvSpPr>
        <p:spPr>
          <a:xfrm>
            <a:off x="10468610" y="3464560"/>
            <a:ext cx="792480" cy="583565"/>
          </a:xfrm>
          <a:prstGeom prst="rect">
            <a:avLst/>
          </a:prstGeom>
          <a:noFill/>
        </p:spPr>
        <p:txBody>
          <a:bodyPr wrap="none" rtlCol="0">
            <a:spAutoFit/>
          </a:bodyPr>
          <a:lstStyle/>
          <a:p>
            <a:r>
              <a:rPr lang="en-US" sz="3200">
                <a:latin typeface="Times New Roman" panose="02020603050405020304" charset="0"/>
                <a:cs typeface="Times New Roman" panose="02020603050405020304" charset="0"/>
              </a:rPr>
              <a:t>fins</a:t>
            </a:r>
          </a:p>
        </p:txBody>
      </p:sp>
      <p:sp>
        <p:nvSpPr>
          <p:cNvPr id="19" name="Text Box 18"/>
          <p:cNvSpPr txBox="1"/>
          <p:nvPr/>
        </p:nvSpPr>
        <p:spPr>
          <a:xfrm>
            <a:off x="865505" y="6021070"/>
            <a:ext cx="1898015" cy="583565"/>
          </a:xfrm>
          <a:prstGeom prst="rect">
            <a:avLst/>
          </a:prstGeom>
          <a:noFill/>
        </p:spPr>
        <p:txBody>
          <a:bodyPr wrap="none" rtlCol="0">
            <a:spAutoFit/>
          </a:bodyPr>
          <a:lstStyle/>
          <a:p>
            <a:r>
              <a:rPr lang="en-US" sz="3200">
                <a:latin typeface="Times New Roman" panose="02020603050405020304" charset="0"/>
                <a:cs typeface="Times New Roman" panose="02020603050405020304" charset="0"/>
              </a:rPr>
              <a:t>backbones</a:t>
            </a:r>
          </a:p>
        </p:txBody>
      </p:sp>
      <p:sp>
        <p:nvSpPr>
          <p:cNvPr id="20" name="Text Box 19"/>
          <p:cNvSpPr txBox="1"/>
          <p:nvPr/>
        </p:nvSpPr>
        <p:spPr>
          <a:xfrm>
            <a:off x="4562475" y="6021070"/>
            <a:ext cx="883285" cy="583565"/>
          </a:xfrm>
          <a:prstGeom prst="rect">
            <a:avLst/>
          </a:prstGeom>
          <a:noFill/>
        </p:spPr>
        <p:txBody>
          <a:bodyPr wrap="none" rtlCol="0">
            <a:spAutoFit/>
          </a:bodyPr>
          <a:lstStyle/>
          <a:p>
            <a:r>
              <a:rPr lang="en-US" sz="3200">
                <a:latin typeface="Times New Roman" panose="02020603050405020304" charset="0"/>
                <a:cs typeface="Times New Roman" panose="02020603050405020304" charset="0"/>
              </a:rPr>
              <a:t>gills</a:t>
            </a:r>
          </a:p>
        </p:txBody>
      </p:sp>
      <p:sp>
        <p:nvSpPr>
          <p:cNvPr id="21" name="Text Box 20"/>
          <p:cNvSpPr txBox="1"/>
          <p:nvPr/>
        </p:nvSpPr>
        <p:spPr>
          <a:xfrm>
            <a:off x="7389495" y="6021070"/>
            <a:ext cx="1153160" cy="583565"/>
          </a:xfrm>
          <a:prstGeom prst="rect">
            <a:avLst/>
          </a:prstGeom>
          <a:noFill/>
        </p:spPr>
        <p:txBody>
          <a:bodyPr wrap="none" rtlCol="0">
            <a:spAutoFit/>
          </a:bodyPr>
          <a:lstStyle/>
          <a:p>
            <a:r>
              <a:rPr lang="en-US" sz="3200">
                <a:latin typeface="Times New Roman" panose="02020603050405020304" charset="0"/>
                <a:cs typeface="Times New Roman" panose="02020603050405020304" charset="0"/>
              </a:rPr>
              <a:t>scales</a:t>
            </a:r>
          </a:p>
        </p:txBody>
      </p:sp>
      <p:sp>
        <p:nvSpPr>
          <p:cNvPr id="22" name="Text Box 21"/>
          <p:cNvSpPr txBox="1"/>
          <p:nvPr/>
        </p:nvSpPr>
        <p:spPr>
          <a:xfrm>
            <a:off x="10239375" y="6021070"/>
            <a:ext cx="1468755" cy="583565"/>
          </a:xfrm>
          <a:prstGeom prst="rect">
            <a:avLst/>
          </a:prstGeom>
          <a:noFill/>
        </p:spPr>
        <p:txBody>
          <a:bodyPr wrap="none" rtlCol="0">
            <a:spAutoFit/>
          </a:bodyPr>
          <a:lstStyle/>
          <a:p>
            <a:r>
              <a:rPr lang="en-US" sz="3200">
                <a:latin typeface="Times New Roman" panose="02020603050405020304" charset="0"/>
                <a:cs typeface="Times New Roman" panose="02020603050405020304" charset="0"/>
              </a:rPr>
              <a:t>feathers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496" y="70486"/>
            <a:ext cx="10515600" cy="674370"/>
          </a:xfrm>
        </p:spPr>
        <p:txBody>
          <a:bodyPr anchor="t" anchorCtr="0"/>
          <a:lstStyle/>
          <a:p>
            <a:r>
              <a:rPr lang="en-US" sz="3600" dirty="0">
                <a:solidFill>
                  <a:srgbClr val="FF0000"/>
                </a:solidFill>
                <a:latin typeface="Times New Roman" panose="02020603050405020304" charset="0"/>
                <a:cs typeface="Times New Roman" panose="02020603050405020304" charset="0"/>
              </a:rPr>
              <a:t>2/ Complete the text with the correct words in the box:</a:t>
            </a:r>
          </a:p>
        </p:txBody>
      </p:sp>
      <p:pic>
        <p:nvPicPr>
          <p:cNvPr id="5" name="Content Placeholder 4"/>
          <p:cNvPicPr>
            <a:picLocks noGrp="1" noChangeAspect="1"/>
          </p:cNvPicPr>
          <p:nvPr>
            <p:ph sz="half" idx="1"/>
          </p:nvPr>
        </p:nvPicPr>
        <p:blipFill>
          <a:blip r:embed="rId4"/>
          <a:srcRect r="54779"/>
          <a:stretch>
            <a:fillRect/>
          </a:stretch>
        </p:blipFill>
        <p:spPr>
          <a:xfrm>
            <a:off x="73660" y="1274618"/>
            <a:ext cx="5960628" cy="5583382"/>
          </a:xfrm>
          <a:prstGeom prst="rect">
            <a:avLst/>
          </a:prstGeom>
        </p:spPr>
      </p:pic>
      <p:pic>
        <p:nvPicPr>
          <p:cNvPr id="6" name="Content Placeholder 4"/>
          <p:cNvPicPr>
            <a:picLocks noGrp="1" noChangeAspect="1"/>
          </p:cNvPicPr>
          <p:nvPr>
            <p:ph sz="half" idx="2"/>
          </p:nvPr>
        </p:nvPicPr>
        <p:blipFill>
          <a:blip r:embed="rId4"/>
          <a:srcRect l="44914" t="15784"/>
          <a:stretch>
            <a:fillRect/>
          </a:stretch>
        </p:blipFill>
        <p:spPr>
          <a:xfrm>
            <a:off x="6034288" y="1213022"/>
            <a:ext cx="5833333" cy="5644978"/>
          </a:xfrm>
          <a:prstGeom prst="rect">
            <a:avLst/>
          </a:prstGeom>
        </p:spPr>
      </p:pic>
      <p:sp>
        <p:nvSpPr>
          <p:cNvPr id="7" name="Text Box 6"/>
          <p:cNvSpPr txBox="1"/>
          <p:nvPr/>
        </p:nvSpPr>
        <p:spPr>
          <a:xfrm>
            <a:off x="772160" y="572961"/>
            <a:ext cx="10320069" cy="584775"/>
          </a:xfrm>
          <a:prstGeom prst="rect">
            <a:avLst/>
          </a:prstGeom>
          <a:noFill/>
        </p:spPr>
        <p:txBody>
          <a:bodyPr wrap="none" rtlCol="0">
            <a:spAutoFit/>
          </a:bodyPr>
          <a:lstStyle/>
          <a:p>
            <a:r>
              <a:rPr lang="en-US" sz="3200" dirty="0">
                <a:solidFill>
                  <a:srgbClr val="FF0000"/>
                </a:solidFill>
                <a:latin typeface="Times New Roman" panose="02020603050405020304" charset="0"/>
                <a:cs typeface="Times New Roman" panose="02020603050405020304" charset="0"/>
              </a:rPr>
              <a:t>feathers, scales, legs, hair, wings, lungs, fins, backbones, gills</a:t>
            </a:r>
          </a:p>
        </p:txBody>
      </p:sp>
      <p:sp>
        <p:nvSpPr>
          <p:cNvPr id="8" name="Rounded Rectangle 7"/>
          <p:cNvSpPr/>
          <p:nvPr/>
        </p:nvSpPr>
        <p:spPr>
          <a:xfrm>
            <a:off x="813138" y="630092"/>
            <a:ext cx="10485755" cy="582930"/>
          </a:xfrm>
          <a:prstGeom prst="roundRect">
            <a:avLst/>
          </a:prstGeom>
          <a:noFill/>
          <a:ln>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Text Box 11">
            <a:extLst>
              <a:ext uri="{FF2B5EF4-FFF2-40B4-BE49-F238E27FC236}">
                <a16:creationId xmlns:a16="http://schemas.microsoft.com/office/drawing/2014/main" id="{96F7379E-0C98-4121-8B30-E7506A1B0ACC}"/>
              </a:ext>
            </a:extLst>
          </p:cNvPr>
          <p:cNvSpPr txBox="1"/>
          <p:nvPr/>
        </p:nvSpPr>
        <p:spPr>
          <a:xfrm>
            <a:off x="4161501" y="2482387"/>
            <a:ext cx="637540" cy="445135"/>
          </a:xfrm>
          <a:prstGeom prst="rect">
            <a:avLst/>
          </a:prstGeom>
          <a:noFill/>
          <a:ln>
            <a:noFill/>
          </a:ln>
        </p:spPr>
        <p:txBody>
          <a:bodyPr wrap="none" rtlCol="0">
            <a:spAutoFit/>
          </a:bodyPr>
          <a:lstStyle/>
          <a:p>
            <a:r>
              <a:rPr lang="en-US" sz="2300" b="1" dirty="0">
                <a:solidFill>
                  <a:srgbClr val="FF0000"/>
                </a:solidFill>
                <a:latin typeface="Times New Roman" panose="02020603050405020304" charset="0"/>
                <a:cs typeface="Times New Roman" panose="02020603050405020304" charset="0"/>
              </a:rPr>
              <a:t>fins</a:t>
            </a:r>
          </a:p>
        </p:txBody>
      </p:sp>
      <p:sp>
        <p:nvSpPr>
          <p:cNvPr id="10" name="Text Box 12">
            <a:extLst>
              <a:ext uri="{FF2B5EF4-FFF2-40B4-BE49-F238E27FC236}">
                <a16:creationId xmlns:a16="http://schemas.microsoft.com/office/drawing/2014/main" id="{1EB08EB6-B3F9-4ADB-8646-508245BC0B7A}"/>
              </a:ext>
            </a:extLst>
          </p:cNvPr>
          <p:cNvSpPr txBox="1"/>
          <p:nvPr/>
        </p:nvSpPr>
        <p:spPr>
          <a:xfrm>
            <a:off x="4799041" y="2677839"/>
            <a:ext cx="686435" cy="445135"/>
          </a:xfrm>
          <a:prstGeom prst="rect">
            <a:avLst/>
          </a:prstGeom>
          <a:noFill/>
          <a:ln>
            <a:noFill/>
          </a:ln>
        </p:spPr>
        <p:txBody>
          <a:bodyPr wrap="none" rtlCol="0">
            <a:spAutoFit/>
          </a:bodyPr>
          <a:lstStyle/>
          <a:p>
            <a:r>
              <a:rPr lang="en-US" sz="2300" b="1" dirty="0">
                <a:solidFill>
                  <a:srgbClr val="FF0000"/>
                </a:solidFill>
                <a:latin typeface="Times New Roman" panose="02020603050405020304" charset="0"/>
                <a:cs typeface="Times New Roman" panose="02020603050405020304" charset="0"/>
              </a:rPr>
              <a:t>gills</a:t>
            </a:r>
          </a:p>
        </p:txBody>
      </p:sp>
      <p:sp>
        <p:nvSpPr>
          <p:cNvPr id="11" name="Text Box 13">
            <a:extLst>
              <a:ext uri="{FF2B5EF4-FFF2-40B4-BE49-F238E27FC236}">
                <a16:creationId xmlns:a16="http://schemas.microsoft.com/office/drawing/2014/main" id="{2984A337-4A28-4D69-A7BF-EB37345B52E9}"/>
              </a:ext>
            </a:extLst>
          </p:cNvPr>
          <p:cNvSpPr txBox="1"/>
          <p:nvPr/>
        </p:nvSpPr>
        <p:spPr>
          <a:xfrm>
            <a:off x="4799041" y="4447625"/>
            <a:ext cx="848995" cy="445135"/>
          </a:xfrm>
          <a:prstGeom prst="rect">
            <a:avLst/>
          </a:prstGeom>
          <a:noFill/>
          <a:ln>
            <a:noFill/>
          </a:ln>
        </p:spPr>
        <p:txBody>
          <a:bodyPr wrap="none" rtlCol="0">
            <a:spAutoFit/>
          </a:bodyPr>
          <a:lstStyle/>
          <a:p>
            <a:r>
              <a:rPr lang="en-US" sz="2300" b="1" dirty="0">
                <a:solidFill>
                  <a:srgbClr val="FF0000"/>
                </a:solidFill>
                <a:latin typeface="Times New Roman" panose="02020603050405020304" charset="0"/>
                <a:cs typeface="Times New Roman" panose="02020603050405020304" charset="0"/>
              </a:rPr>
              <a:t>lungs</a:t>
            </a:r>
          </a:p>
        </p:txBody>
      </p:sp>
      <p:sp>
        <p:nvSpPr>
          <p:cNvPr id="12" name="Text Box 14">
            <a:extLst>
              <a:ext uri="{FF2B5EF4-FFF2-40B4-BE49-F238E27FC236}">
                <a16:creationId xmlns:a16="http://schemas.microsoft.com/office/drawing/2014/main" id="{7270B4DD-2209-48F2-8963-2FA7A5645CFD}"/>
              </a:ext>
            </a:extLst>
          </p:cNvPr>
          <p:cNvSpPr txBox="1"/>
          <p:nvPr/>
        </p:nvSpPr>
        <p:spPr>
          <a:xfrm>
            <a:off x="3567458" y="5416234"/>
            <a:ext cx="1188085" cy="445135"/>
          </a:xfrm>
          <a:prstGeom prst="rect">
            <a:avLst/>
          </a:prstGeom>
          <a:noFill/>
          <a:ln>
            <a:noFill/>
          </a:ln>
        </p:spPr>
        <p:txBody>
          <a:bodyPr wrap="none" rtlCol="0">
            <a:spAutoFit/>
          </a:bodyPr>
          <a:lstStyle/>
          <a:p>
            <a:r>
              <a:rPr lang="en-US" sz="2300" b="1" dirty="0">
                <a:solidFill>
                  <a:srgbClr val="FF0000"/>
                </a:solidFill>
                <a:latin typeface="Times New Roman" panose="02020603050405020304" charset="0"/>
                <a:cs typeface="Times New Roman" panose="02020603050405020304" charset="0"/>
              </a:rPr>
              <a:t>feathers</a:t>
            </a:r>
          </a:p>
        </p:txBody>
      </p:sp>
      <p:sp>
        <p:nvSpPr>
          <p:cNvPr id="13" name="Text Box 15">
            <a:extLst>
              <a:ext uri="{FF2B5EF4-FFF2-40B4-BE49-F238E27FC236}">
                <a16:creationId xmlns:a16="http://schemas.microsoft.com/office/drawing/2014/main" id="{9BE9ADA9-7197-47A4-AFB8-AEC542319E59}"/>
              </a:ext>
            </a:extLst>
          </p:cNvPr>
          <p:cNvSpPr txBox="1"/>
          <p:nvPr/>
        </p:nvSpPr>
        <p:spPr>
          <a:xfrm>
            <a:off x="1352716" y="5641975"/>
            <a:ext cx="897255" cy="445135"/>
          </a:xfrm>
          <a:prstGeom prst="rect">
            <a:avLst/>
          </a:prstGeom>
          <a:noFill/>
          <a:ln>
            <a:noFill/>
          </a:ln>
        </p:spPr>
        <p:txBody>
          <a:bodyPr wrap="none" rtlCol="0">
            <a:spAutoFit/>
          </a:bodyPr>
          <a:lstStyle/>
          <a:p>
            <a:r>
              <a:rPr lang="en-US" sz="2300" b="1" dirty="0">
                <a:solidFill>
                  <a:srgbClr val="FF0000"/>
                </a:solidFill>
                <a:latin typeface="Times New Roman" panose="02020603050405020304" charset="0"/>
                <a:cs typeface="Times New Roman" panose="02020603050405020304" charset="0"/>
              </a:rPr>
              <a:t>wings</a:t>
            </a:r>
          </a:p>
        </p:txBody>
      </p:sp>
      <p:sp>
        <p:nvSpPr>
          <p:cNvPr id="14" name="Text Box 16">
            <a:extLst>
              <a:ext uri="{FF2B5EF4-FFF2-40B4-BE49-F238E27FC236}">
                <a16:creationId xmlns:a16="http://schemas.microsoft.com/office/drawing/2014/main" id="{35E0354B-E913-48B8-A043-BBDE26EAEBDC}"/>
              </a:ext>
            </a:extLst>
          </p:cNvPr>
          <p:cNvSpPr txBox="1"/>
          <p:nvPr/>
        </p:nvSpPr>
        <p:spPr>
          <a:xfrm>
            <a:off x="8886882" y="2189998"/>
            <a:ext cx="660758" cy="446276"/>
          </a:xfrm>
          <a:prstGeom prst="rect">
            <a:avLst/>
          </a:prstGeom>
          <a:noFill/>
          <a:ln>
            <a:noFill/>
          </a:ln>
        </p:spPr>
        <p:txBody>
          <a:bodyPr wrap="none" rtlCol="0">
            <a:spAutoFit/>
          </a:bodyPr>
          <a:lstStyle/>
          <a:p>
            <a:r>
              <a:rPr lang="en-US" sz="2300" b="1" dirty="0">
                <a:solidFill>
                  <a:srgbClr val="FF0000"/>
                </a:solidFill>
                <a:latin typeface="Times New Roman" panose="02020603050405020304" charset="0"/>
                <a:cs typeface="Times New Roman" panose="02020603050405020304" charset="0"/>
              </a:rPr>
              <a:t>legs</a:t>
            </a:r>
          </a:p>
        </p:txBody>
      </p:sp>
      <p:sp>
        <p:nvSpPr>
          <p:cNvPr id="15" name="Text Box 17">
            <a:extLst>
              <a:ext uri="{FF2B5EF4-FFF2-40B4-BE49-F238E27FC236}">
                <a16:creationId xmlns:a16="http://schemas.microsoft.com/office/drawing/2014/main" id="{1C09613A-C1EE-45E9-91A9-FE069E151C9C}"/>
              </a:ext>
            </a:extLst>
          </p:cNvPr>
          <p:cNvSpPr txBox="1"/>
          <p:nvPr/>
        </p:nvSpPr>
        <p:spPr>
          <a:xfrm>
            <a:off x="7410160" y="3562240"/>
            <a:ext cx="907621" cy="446276"/>
          </a:xfrm>
          <a:prstGeom prst="rect">
            <a:avLst/>
          </a:prstGeom>
          <a:noFill/>
          <a:ln>
            <a:noFill/>
          </a:ln>
        </p:spPr>
        <p:txBody>
          <a:bodyPr wrap="none" rtlCol="0">
            <a:spAutoFit/>
          </a:bodyPr>
          <a:lstStyle/>
          <a:p>
            <a:r>
              <a:rPr lang="en-US" sz="2300" b="1" dirty="0">
                <a:solidFill>
                  <a:srgbClr val="FF0000"/>
                </a:solidFill>
                <a:latin typeface="Times New Roman" panose="02020603050405020304" charset="0"/>
                <a:cs typeface="Times New Roman" panose="02020603050405020304" charset="0"/>
              </a:rPr>
              <a:t>scales</a:t>
            </a:r>
          </a:p>
        </p:txBody>
      </p:sp>
      <p:sp>
        <p:nvSpPr>
          <p:cNvPr id="16" name="Text Box 18">
            <a:extLst>
              <a:ext uri="{FF2B5EF4-FFF2-40B4-BE49-F238E27FC236}">
                <a16:creationId xmlns:a16="http://schemas.microsoft.com/office/drawing/2014/main" id="{690D2A54-6D12-425B-A508-1D45F566333F}"/>
              </a:ext>
            </a:extLst>
          </p:cNvPr>
          <p:cNvSpPr txBox="1"/>
          <p:nvPr/>
        </p:nvSpPr>
        <p:spPr>
          <a:xfrm>
            <a:off x="6426598" y="4544290"/>
            <a:ext cx="702310" cy="445135"/>
          </a:xfrm>
          <a:prstGeom prst="rect">
            <a:avLst/>
          </a:prstGeom>
          <a:noFill/>
          <a:ln>
            <a:noFill/>
          </a:ln>
        </p:spPr>
        <p:txBody>
          <a:bodyPr wrap="none" rtlCol="0">
            <a:spAutoFit/>
          </a:bodyPr>
          <a:lstStyle/>
          <a:p>
            <a:r>
              <a:rPr lang="en-US" sz="2300" b="1" dirty="0">
                <a:solidFill>
                  <a:srgbClr val="FF0000"/>
                </a:solidFill>
                <a:latin typeface="Times New Roman" panose="02020603050405020304" charset="0"/>
                <a:cs typeface="Times New Roman" panose="02020603050405020304" charset="0"/>
              </a:rPr>
              <a:t>hair</a:t>
            </a:r>
          </a:p>
        </p:txBody>
      </p:sp>
      <p:pic>
        <p:nvPicPr>
          <p:cNvPr id="17" name="Friends Plus for Vietnam G6 SB Track 1.38">
            <a:hlinkClick r:id="" action="ppaction://media"/>
            <a:extLst>
              <a:ext uri="{FF2B5EF4-FFF2-40B4-BE49-F238E27FC236}">
                <a16:creationId xmlns:a16="http://schemas.microsoft.com/office/drawing/2014/main" id="{2C1D7558-9331-41A9-8EC8-FEBBC15D92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228" y="19685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4155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1056</Words>
  <Application>Microsoft Office PowerPoint</Application>
  <PresentationFormat>Widescreen</PresentationFormat>
  <Paragraphs>118</Paragraphs>
  <Slides>17</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Times New Roman</vt:lpstr>
      <vt:lpstr>Office Theme</vt:lpstr>
      <vt:lpstr>PowerPoint Presentation</vt:lpstr>
      <vt:lpstr>PowerPoint Presentation</vt:lpstr>
      <vt:lpstr>PowerPoint Presentation</vt:lpstr>
      <vt:lpstr>* Match the words with their suitable definitions:</vt:lpstr>
      <vt:lpstr>* Match the words with their suitable definitions:</vt:lpstr>
      <vt:lpstr>PowerPoint Presentation</vt:lpstr>
      <vt:lpstr>1/ Match the words in the box with the pictures 1-9 then complete the text with the correct words – page 46.</vt:lpstr>
      <vt:lpstr>1/ Match the words in the box with the pictures 1-9 then complete the text with the correct words:</vt:lpstr>
      <vt:lpstr>2/ Complete the text with the correct words in the box:</vt:lpstr>
      <vt:lpstr>PowerPoint Presentation</vt:lpstr>
      <vt:lpstr>PowerPoint Presentation</vt:lpstr>
      <vt:lpstr>3/ Read the text again and answer the questions:</vt:lpstr>
      <vt:lpstr>3/ Read the text again and answer the questions: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hien bui</cp:lastModifiedBy>
  <cp:revision>27</cp:revision>
  <dcterms:created xsi:type="dcterms:W3CDTF">2021-05-08T12:26:00Z</dcterms:created>
  <dcterms:modified xsi:type="dcterms:W3CDTF">2021-11-27T02:07:51Z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