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2"/>
    <p:sldId id="268" r:id="rId3"/>
    <p:sldId id="269" r:id="rId4"/>
    <p:sldId id="278" r:id="rId5"/>
    <p:sldId id="276" r:id="rId6"/>
    <p:sldId id="279" r:id="rId7"/>
    <p:sldId id="277" r:id="rId8"/>
    <p:sldId id="267"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9" d="100"/>
          <a:sy n="69"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60227"/>
            <a:ext cx="10515600" cy="1325563"/>
          </a:xfrm>
        </p:spPr>
        <p:txBody>
          <a:bodyPr/>
          <a:lstStyle/>
          <a:p>
            <a:r>
              <a:rPr lang="en-US" sz="5000" b="1" dirty="0">
                <a:solidFill>
                  <a:srgbClr val="FF0000"/>
                </a:solidFill>
                <a:latin typeface="+mn-ea"/>
                <a:ea typeface="Yu Gothic Medium" panose="020B0500000000000000" charset="-128"/>
                <a:cs typeface="+mn-ea"/>
              </a:rPr>
              <a:t>UNIT 4: CULTURE</a:t>
            </a:r>
          </a:p>
        </p:txBody>
      </p:sp>
      <p:sp>
        <p:nvSpPr>
          <p:cNvPr id="3" name="Content Placeholder 2"/>
          <p:cNvSpPr>
            <a:spLocks noGrp="1"/>
          </p:cNvSpPr>
          <p:nvPr>
            <p:ph sz="half" idx="1"/>
          </p:nvPr>
        </p:nvSpPr>
        <p:spPr>
          <a:xfrm>
            <a:off x="0" y="5435067"/>
            <a:ext cx="5810578" cy="951230"/>
          </a:xfrm>
        </p:spPr>
        <p:txBody>
          <a:bodyPr>
            <a:normAutofit fontScale="62500" lnSpcReduction="20000"/>
          </a:bodyPr>
          <a:lstStyle/>
          <a:p>
            <a:pPr marL="0" indent="0" algn="ctr">
              <a:buNone/>
            </a:pPr>
            <a:r>
              <a:rPr lang="en-US" sz="5000" b="1" dirty="0">
                <a:solidFill>
                  <a:srgbClr val="FF0000"/>
                </a:solidFill>
                <a:latin typeface="+mj-ea"/>
                <a:ea typeface="Yu Gothic Medium" panose="020B0500000000000000" charset="-128"/>
                <a:cs typeface="+mj-ea"/>
              </a:rPr>
              <a:t>DIGITAL LEARNING</a:t>
            </a:r>
          </a:p>
          <a:p>
            <a:pPr marL="0" indent="0" algn="ctr">
              <a:buNone/>
            </a:pPr>
            <a:r>
              <a:rPr lang="en-US" sz="5000" b="1" dirty="0">
                <a:solidFill>
                  <a:srgbClr val="FF0000"/>
                </a:solidFill>
                <a:latin typeface="+mj-ea"/>
                <a:ea typeface="Yu Gothic Medium" panose="020B0500000000000000" charset="-128"/>
                <a:cs typeface="+mj-ea"/>
              </a:rPr>
              <a:t>Page 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stretch>
            <a:fillRect/>
          </a:stretch>
        </p:blipFill>
        <p:spPr>
          <a:xfrm>
            <a:off x="-635" y="0"/>
            <a:ext cx="12192000" cy="6858000"/>
          </a:xfrm>
          <a:prstGeom prst="rect">
            <a:avLst/>
          </a:prstGeom>
        </p:spPr>
      </p:pic>
      <p:sp>
        <p:nvSpPr>
          <p:cNvPr id="6" name="Oval 5"/>
          <p:cNvSpPr/>
          <p:nvPr/>
        </p:nvSpPr>
        <p:spPr>
          <a:xfrm>
            <a:off x="226060" y="5923280"/>
            <a:ext cx="4989830" cy="90741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Friends Plus for Vietnam G6 SB Track 1.4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93648" y="5679757"/>
            <a:ext cx="822497" cy="48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53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7345" y="1144270"/>
            <a:ext cx="8020050" cy="591185"/>
          </a:xfrm>
        </p:spPr>
        <p:txBody>
          <a:bodyPr/>
          <a:lstStyle/>
          <a:p>
            <a:pPr marL="0" indent="0">
              <a:buNone/>
            </a:pPr>
            <a:r>
              <a:rPr lang="en-US" sz="3200" dirty="0">
                <a:latin typeface="Times New Roman" panose="02020603050405020304" charset="0"/>
                <a:cs typeface="Times New Roman" panose="02020603050405020304" charset="0"/>
              </a:rPr>
              <a:t>1/ Why is Ben sometimes absent from school?</a:t>
            </a:r>
          </a:p>
        </p:txBody>
      </p:sp>
      <p:pic>
        <p:nvPicPr>
          <p:cNvPr id="5" name="Content Placeholder 4"/>
          <p:cNvPicPr>
            <a:picLocks noGrp="1" noChangeAspect="1"/>
          </p:cNvPicPr>
          <p:nvPr>
            <p:ph sz="half" idx="1"/>
          </p:nvPr>
        </p:nvPicPr>
        <p:blipFill>
          <a:blip r:embed="rId2"/>
          <a:srcRect l="2611" t="6737" r="7177" b="66867"/>
          <a:stretch>
            <a:fillRect/>
          </a:stretch>
        </p:blipFill>
        <p:spPr>
          <a:xfrm>
            <a:off x="347345" y="173990"/>
            <a:ext cx="10421620" cy="815975"/>
          </a:xfrm>
          <a:prstGeom prst="rect">
            <a:avLst/>
          </a:prstGeom>
        </p:spPr>
      </p:pic>
      <p:sp>
        <p:nvSpPr>
          <p:cNvPr id="6" name="Content Placeholder 3">
            <a:hlinkClick r:id="rId3" action="ppaction://hlinksldjump"/>
          </p:cNvPr>
          <p:cNvSpPr>
            <a:spLocks noGrp="1"/>
          </p:cNvSpPr>
          <p:nvPr/>
        </p:nvSpPr>
        <p:spPr>
          <a:xfrm>
            <a:off x="0" y="1661795"/>
            <a:ext cx="12052935" cy="1006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u="sng" dirty="0">
                <a:solidFill>
                  <a:srgbClr val="FF0000"/>
                </a:solidFill>
                <a:latin typeface="Times New Roman" panose="02020603050405020304" charset="0"/>
                <a:cs typeface="Times New Roman" panose="02020603050405020304" charset="0"/>
                <a:hlinkClick r:id="rId4" action="ppaction://hlinksldjump"/>
              </a:rPr>
              <a:t>-&gt; Because he’s a tennis player and needs time to </a:t>
            </a:r>
            <a:r>
              <a:rPr lang="en-US" sz="3100" u="sng" dirty="0" err="1">
                <a:solidFill>
                  <a:srgbClr val="FF0000"/>
                </a:solidFill>
                <a:latin typeface="Times New Roman" panose="02020603050405020304" charset="0"/>
                <a:cs typeface="Times New Roman" panose="02020603050405020304" charset="0"/>
                <a:hlinkClick r:id="rId4" action="ppaction://hlinksldjump"/>
              </a:rPr>
              <a:t>practise</a:t>
            </a:r>
            <a:r>
              <a:rPr lang="en-US" sz="3100" u="sng" dirty="0">
                <a:solidFill>
                  <a:srgbClr val="FF0000"/>
                </a:solidFill>
                <a:latin typeface="Times New Roman" panose="02020603050405020304" charset="0"/>
                <a:cs typeface="Times New Roman" panose="02020603050405020304" charset="0"/>
                <a:hlinkClick r:id="rId4" action="ppaction://hlinksldjump"/>
              </a:rPr>
              <a:t> and play in tournaments.</a:t>
            </a:r>
            <a:endParaRPr lang="en-US" sz="3100" u="sng" dirty="0">
              <a:solidFill>
                <a:srgbClr val="FF0000"/>
              </a:solidFill>
              <a:latin typeface="Times New Roman" panose="02020603050405020304" charset="0"/>
              <a:cs typeface="Times New Roman" panose="02020603050405020304" charset="0"/>
            </a:endParaRPr>
          </a:p>
        </p:txBody>
      </p:sp>
      <p:sp>
        <p:nvSpPr>
          <p:cNvPr id="7" name="Content Placeholder 3"/>
          <p:cNvSpPr>
            <a:spLocks noGrp="1"/>
          </p:cNvSpPr>
          <p:nvPr/>
        </p:nvSpPr>
        <p:spPr>
          <a:xfrm>
            <a:off x="347345" y="2594610"/>
            <a:ext cx="8020050" cy="591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2/ What helps Ben to keep learning?</a:t>
            </a:r>
          </a:p>
        </p:txBody>
      </p:sp>
      <p:sp>
        <p:nvSpPr>
          <p:cNvPr id="8" name="Content Placeholder 3">
            <a:hlinkClick r:id="" action="ppaction://noaction"/>
          </p:cNvPr>
          <p:cNvSpPr>
            <a:spLocks noGrp="1"/>
          </p:cNvSpPr>
          <p:nvPr/>
        </p:nvSpPr>
        <p:spPr>
          <a:xfrm>
            <a:off x="6459220" y="2594610"/>
            <a:ext cx="5732780" cy="629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u="sng">
                <a:solidFill>
                  <a:srgbClr val="FF0000"/>
                </a:solidFill>
                <a:latin typeface="Times New Roman" panose="02020603050405020304" charset="0"/>
                <a:cs typeface="Times New Roman" panose="02020603050405020304" charset="0"/>
                <a:hlinkClick r:id="rId4" action="ppaction://hlinksldjump"/>
              </a:rPr>
              <a:t>-&gt; Digital learning helps him to keep studying.</a:t>
            </a:r>
            <a:endParaRPr lang="en-US" sz="3100" u="sng">
              <a:solidFill>
                <a:srgbClr val="FF0000"/>
              </a:solidFill>
              <a:latin typeface="Times New Roman" panose="02020603050405020304" charset="0"/>
              <a:cs typeface="Times New Roman" panose="02020603050405020304" charset="0"/>
            </a:endParaRPr>
          </a:p>
        </p:txBody>
      </p:sp>
      <p:sp>
        <p:nvSpPr>
          <p:cNvPr id="9" name="Content Placeholder 3"/>
          <p:cNvSpPr>
            <a:spLocks noGrp="1"/>
          </p:cNvSpPr>
          <p:nvPr/>
        </p:nvSpPr>
        <p:spPr>
          <a:xfrm>
            <a:off x="347345" y="3550285"/>
            <a:ext cx="8020050" cy="591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3/ Does Ben still go to school?</a:t>
            </a:r>
          </a:p>
        </p:txBody>
      </p:sp>
      <p:sp>
        <p:nvSpPr>
          <p:cNvPr id="10" name="Content Placeholder 3">
            <a:hlinkClick r:id="" action="ppaction://noaction"/>
          </p:cNvPr>
          <p:cNvSpPr>
            <a:spLocks noGrp="1"/>
          </p:cNvSpPr>
          <p:nvPr/>
        </p:nvSpPr>
        <p:spPr>
          <a:xfrm>
            <a:off x="100330" y="4067810"/>
            <a:ext cx="11635740" cy="629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u="sng" dirty="0">
                <a:solidFill>
                  <a:srgbClr val="FF0000"/>
                </a:solidFill>
                <a:latin typeface="Times New Roman" panose="02020603050405020304" charset="0"/>
                <a:cs typeface="Times New Roman" panose="02020603050405020304" charset="0"/>
                <a:hlinkClick r:id="rId4" action="ppaction://hlinksldjump"/>
              </a:rPr>
              <a:t>-&gt; Yes, he does. He still goes to school when there is no tournament.</a:t>
            </a:r>
          </a:p>
        </p:txBody>
      </p:sp>
      <p:sp>
        <p:nvSpPr>
          <p:cNvPr id="11" name="Content Placeholder 3"/>
          <p:cNvSpPr>
            <a:spLocks noGrp="1"/>
          </p:cNvSpPr>
          <p:nvPr/>
        </p:nvSpPr>
        <p:spPr>
          <a:xfrm>
            <a:off x="347345" y="4605020"/>
            <a:ext cx="6111875" cy="591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4/ Can Ben pass the tests at school?</a:t>
            </a:r>
          </a:p>
        </p:txBody>
      </p:sp>
      <p:sp>
        <p:nvSpPr>
          <p:cNvPr id="12" name="Content Placeholder 3">
            <a:hlinkClick r:id="" action="ppaction://noaction"/>
          </p:cNvPr>
          <p:cNvSpPr>
            <a:spLocks noGrp="1"/>
          </p:cNvSpPr>
          <p:nvPr/>
        </p:nvSpPr>
        <p:spPr>
          <a:xfrm>
            <a:off x="6333490" y="4568190"/>
            <a:ext cx="5719445" cy="629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u="sng">
                <a:solidFill>
                  <a:srgbClr val="FF0000"/>
                </a:solidFill>
                <a:latin typeface="Times New Roman" panose="02020603050405020304" charset="0"/>
                <a:cs typeface="Times New Roman" panose="02020603050405020304" charset="0"/>
                <a:hlinkClick r:id="rId4" action="ppaction://hlinksldjump"/>
              </a:rPr>
              <a:t>-&gt;Yes, he can do the tests easily.</a:t>
            </a:r>
          </a:p>
        </p:txBody>
      </p:sp>
      <p:sp>
        <p:nvSpPr>
          <p:cNvPr id="13" name="Content Placeholder 3"/>
          <p:cNvSpPr>
            <a:spLocks noGrp="1"/>
          </p:cNvSpPr>
          <p:nvPr/>
        </p:nvSpPr>
        <p:spPr>
          <a:xfrm>
            <a:off x="347345" y="5160645"/>
            <a:ext cx="11388725" cy="591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5/ In your opinion, who often does online courses when he or she is absent from school?</a:t>
            </a:r>
          </a:p>
        </p:txBody>
      </p:sp>
      <p:sp>
        <p:nvSpPr>
          <p:cNvPr id="14" name="Content Placeholder 3">
            <a:hlinkClick r:id="" action="ppaction://noaction"/>
          </p:cNvPr>
          <p:cNvSpPr>
            <a:spLocks noGrp="1"/>
          </p:cNvSpPr>
          <p:nvPr/>
        </p:nvSpPr>
        <p:spPr>
          <a:xfrm>
            <a:off x="100330" y="6075045"/>
            <a:ext cx="10085705" cy="629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dirty="0">
                <a:solidFill>
                  <a:srgbClr val="FF0000"/>
                </a:solidFill>
                <a:latin typeface="Times New Roman" panose="02020603050405020304" charset="0"/>
                <a:cs typeface="Times New Roman" panose="02020603050405020304" charset="0"/>
              </a:rPr>
              <a:t>-&gt; For example nation athletes, artists, busy people ...</a:t>
            </a:r>
          </a:p>
        </p:txBody>
      </p:sp>
      <p:sp>
        <p:nvSpPr>
          <p:cNvPr id="2" name="TextBox 1">
            <a:extLst>
              <a:ext uri="{FF2B5EF4-FFF2-40B4-BE49-F238E27FC236}">
                <a16:creationId xmlns:a16="http://schemas.microsoft.com/office/drawing/2014/main" id="{5891F10D-7AED-4D4C-B86C-6CF51247C712}"/>
              </a:ext>
            </a:extLst>
          </p:cNvPr>
          <p:cNvSpPr txBox="1"/>
          <p:nvPr/>
        </p:nvSpPr>
        <p:spPr>
          <a:xfrm>
            <a:off x="4045526" y="513120"/>
            <a:ext cx="1414170" cy="553998"/>
          </a:xfrm>
          <a:prstGeom prst="rect">
            <a:avLst/>
          </a:prstGeom>
          <a:noFill/>
        </p:spPr>
        <p:txBody>
          <a:bodyPr wrap="non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Page 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6" grpId="0" build="p"/>
      <p:bldP spid="6" grpId="1" build="p"/>
      <p:bldP spid="7" grpId="0" build="p"/>
      <p:bldP spid="7" grpId="1" build="p"/>
      <p:bldP spid="8" grpId="0" build="p"/>
      <p:bldP spid="8" grpId="1" build="p"/>
      <p:bldP spid="9" grpId="0" build="p"/>
      <p:bldP spid="9" grpId="1" build="p"/>
      <p:bldP spid="10" grpId="0" build="p"/>
      <p:bldP spid="10" grpId="1" build="p"/>
      <p:bldP spid="11" grpId="0" build="p"/>
      <p:bldP spid="11" grpId="1" build="p"/>
      <p:bldP spid="12" grpId="0" build="p"/>
      <p:bldP spid="12" grpId="1" build="p"/>
      <p:bldP spid="13" grpId="0" build="p"/>
      <p:bldP spid="13" grpId="1" build="p"/>
      <p:bldP spid="14" grpId="0" build="p"/>
      <p:bldP spid="14"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E05FB9B-520F-4077-96FD-E12C26666B29}"/>
              </a:ext>
            </a:extLst>
          </p:cNvPr>
          <p:cNvGrpSpPr/>
          <p:nvPr/>
        </p:nvGrpSpPr>
        <p:grpSpPr>
          <a:xfrm>
            <a:off x="1045151" y="140277"/>
            <a:ext cx="8888557" cy="5803323"/>
            <a:chOff x="1045151" y="140277"/>
            <a:chExt cx="8888557" cy="5803323"/>
          </a:xfrm>
        </p:grpSpPr>
        <p:pic>
          <p:nvPicPr>
            <p:cNvPr id="6" name="Picture 5">
              <a:extLst>
                <a:ext uri="{FF2B5EF4-FFF2-40B4-BE49-F238E27FC236}">
                  <a16:creationId xmlns:a16="http://schemas.microsoft.com/office/drawing/2014/main" id="{7380DD71-EEB4-4016-B0D5-C9C16CBFFBCB}"/>
                </a:ext>
              </a:extLst>
            </p:cNvPr>
            <p:cNvPicPr>
              <a:picLocks noChangeAspect="1"/>
            </p:cNvPicPr>
            <p:nvPr/>
          </p:nvPicPr>
          <p:blipFill>
            <a:blip r:embed="rId2"/>
            <a:stretch>
              <a:fillRect/>
            </a:stretch>
          </p:blipFill>
          <p:spPr>
            <a:xfrm>
              <a:off x="1045151" y="140277"/>
              <a:ext cx="8888557" cy="1979469"/>
            </a:xfrm>
            <a:prstGeom prst="rect">
              <a:avLst/>
            </a:prstGeom>
          </p:spPr>
        </p:pic>
        <p:pic>
          <p:nvPicPr>
            <p:cNvPr id="8" name="Picture 7">
              <a:extLst>
                <a:ext uri="{FF2B5EF4-FFF2-40B4-BE49-F238E27FC236}">
                  <a16:creationId xmlns:a16="http://schemas.microsoft.com/office/drawing/2014/main" id="{2BA0F201-E687-4487-9B9A-F33B6E2CECCE}"/>
                </a:ext>
              </a:extLst>
            </p:cNvPr>
            <p:cNvPicPr>
              <a:picLocks noChangeAspect="1"/>
            </p:cNvPicPr>
            <p:nvPr/>
          </p:nvPicPr>
          <p:blipFill>
            <a:blip r:embed="rId3"/>
            <a:stretch>
              <a:fillRect/>
            </a:stretch>
          </p:blipFill>
          <p:spPr>
            <a:xfrm>
              <a:off x="1045151" y="2057401"/>
              <a:ext cx="8888557" cy="3886199"/>
            </a:xfrm>
            <a:prstGeom prst="rect">
              <a:avLst/>
            </a:prstGeom>
          </p:spPr>
        </p:pic>
      </p:grpSp>
      <p:sp>
        <p:nvSpPr>
          <p:cNvPr id="10" name="TextBox 9">
            <a:extLst>
              <a:ext uri="{FF2B5EF4-FFF2-40B4-BE49-F238E27FC236}">
                <a16:creationId xmlns:a16="http://schemas.microsoft.com/office/drawing/2014/main" id="{11D0456A-FB34-4CA7-9439-000CA4CEE2CB}"/>
              </a:ext>
            </a:extLst>
          </p:cNvPr>
          <p:cNvSpPr txBox="1"/>
          <p:nvPr/>
        </p:nvSpPr>
        <p:spPr>
          <a:xfrm>
            <a:off x="3837708" y="1358247"/>
            <a:ext cx="1414170" cy="553998"/>
          </a:xfrm>
          <a:prstGeom prst="rect">
            <a:avLst/>
          </a:prstGeom>
          <a:noFill/>
        </p:spPr>
        <p:txBody>
          <a:bodyPr wrap="non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Page 56</a:t>
            </a:r>
          </a:p>
        </p:txBody>
      </p:sp>
    </p:spTree>
    <p:extLst>
      <p:ext uri="{BB962C8B-B14F-4D97-AF65-F5344CB8AC3E}">
        <p14:creationId xmlns:p14="http://schemas.microsoft.com/office/powerpoint/2010/main" val="391316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bdbbdf08d34cf7fc2d227a44bcc947d"/>
          <p:cNvPicPr>
            <a:picLocks noGrp="1" noChangeAspect="1"/>
          </p:cNvPicPr>
          <p:nvPr>
            <p:ph sz="half" idx="2"/>
          </p:nvPr>
        </p:nvPicPr>
        <p:blipFill>
          <a:blip r:embed="rId2"/>
          <a:stretch>
            <a:fillRect/>
          </a:stretch>
        </p:blipFill>
        <p:spPr>
          <a:xfrm>
            <a:off x="0" y="-635"/>
            <a:ext cx="12191365" cy="6858635"/>
          </a:xfrm>
          <a:prstGeom prst="rect">
            <a:avLst/>
          </a:prstGeom>
        </p:spPr>
      </p:pic>
      <p:graphicFrame>
        <p:nvGraphicFramePr>
          <p:cNvPr id="13" name="Content Placeholder 12"/>
          <p:cNvGraphicFramePr>
            <a:graphicFrameLocks noGrp="1"/>
          </p:cNvGraphicFramePr>
          <p:nvPr>
            <p:ph sz="half" idx="1"/>
            <p:extLst>
              <p:ext uri="{D42A27DB-BD31-4B8C-83A1-F6EECF244321}">
                <p14:modId xmlns:p14="http://schemas.microsoft.com/office/powerpoint/2010/main" val="2428105387"/>
              </p:ext>
            </p:extLst>
          </p:nvPr>
        </p:nvGraphicFramePr>
        <p:xfrm>
          <a:off x="1488037" y="1189355"/>
          <a:ext cx="10205200" cy="2800350"/>
        </p:xfrm>
        <a:graphic>
          <a:graphicData uri="http://schemas.openxmlformats.org/drawingml/2006/table">
            <a:tbl>
              <a:tblPr firstRow="1" bandRow="1">
                <a:tableStyleId>{5940675A-B579-460E-94D1-54222C63F5DA}</a:tableStyleId>
              </a:tblPr>
              <a:tblGrid>
                <a:gridCol w="10205200">
                  <a:extLst>
                    <a:ext uri="{9D8B030D-6E8A-4147-A177-3AD203B41FA5}">
                      <a16:colId xmlns:a16="http://schemas.microsoft.com/office/drawing/2014/main" val="20000"/>
                    </a:ext>
                  </a:extLst>
                </a:gridCol>
              </a:tblGrid>
              <a:tr h="2800350">
                <a:tc>
                  <a:txBody>
                    <a:bodyPr/>
                    <a:lstStyle/>
                    <a:p>
                      <a:pPr indent="0">
                        <a:buNone/>
                      </a:pPr>
                      <a:r>
                        <a:rPr lang="en-US" sz="3500" b="1" dirty="0">
                          <a:solidFill>
                            <a:srgbClr val="FF0000"/>
                          </a:solidFill>
                          <a:latin typeface="Times New Roman" panose="02020603050405020304" charset="0"/>
                          <a:ea typeface="Times New Roman" panose="02020603050405020304" charset="0"/>
                          <a:cs typeface="Times New Roman" panose="02020603050405020304" charset="0"/>
                        </a:rPr>
                        <a:t>*</a:t>
                      </a:r>
                      <a:r>
                        <a:rPr lang="en-US" sz="3500" b="1" dirty="0">
                          <a:latin typeface="Times New Roman" panose="02020603050405020304" charset="0"/>
                          <a:ea typeface="Times New Roman" panose="02020603050405020304" charset="0"/>
                          <a:cs typeface="Times New Roman" panose="02020603050405020304" charset="0"/>
                        </a:rPr>
                        <a:t> </a:t>
                      </a:r>
                      <a:r>
                        <a:rPr lang="en-US" sz="3500" b="1" dirty="0">
                          <a:solidFill>
                            <a:srgbClr val="FF0000"/>
                          </a:solidFill>
                          <a:latin typeface="Times New Roman" panose="02020603050405020304" charset="0"/>
                          <a:ea typeface="Times New Roman" panose="02020603050405020304" charset="0"/>
                          <a:cs typeface="Times New Roman" panose="02020603050405020304" charset="0"/>
                        </a:rPr>
                        <a:t>Homework:</a:t>
                      </a:r>
                    </a:p>
                    <a:p>
                      <a:pPr indent="0">
                        <a:buNone/>
                      </a:pPr>
                      <a:r>
                        <a:rPr lang="en-US" sz="3500" b="0" dirty="0">
                          <a:latin typeface="Times New Roman" panose="02020603050405020304" charset="0"/>
                          <a:ea typeface="Times New Roman" panose="02020603050405020304" charset="0"/>
                          <a:cs typeface="Times New Roman" panose="02020603050405020304" charset="0"/>
                        </a:rPr>
                        <a:t>- Learn by heart all the useful expressions and the new words.</a:t>
                      </a:r>
                    </a:p>
                    <a:p>
                      <a:pPr indent="0">
                        <a:buNone/>
                      </a:pPr>
                      <a:r>
                        <a:rPr lang="en-US" sz="3500" b="0" dirty="0">
                          <a:latin typeface="Times New Roman" panose="02020603050405020304" charset="0"/>
                          <a:ea typeface="Times New Roman" panose="02020603050405020304" charset="0"/>
                          <a:cs typeface="Times New Roman" panose="02020603050405020304" charset="0"/>
                        </a:rPr>
                        <a:t>- Prepare for next lesson – </a:t>
                      </a:r>
                      <a:r>
                        <a:rPr lang="en-US" sz="3500" kern="1200" dirty="0">
                          <a:solidFill>
                            <a:srgbClr val="FF0000"/>
                          </a:solidFill>
                          <a:effectLst/>
                          <a:latin typeface="Times New Roman" panose="02020603050405020304" pitchFamily="18" charset="0"/>
                          <a:ea typeface="+mn-ea"/>
                          <a:cs typeface="Times New Roman" panose="02020603050405020304" pitchFamily="18" charset="0"/>
                        </a:rPr>
                        <a:t>Progress review 2 (p.58-&gt;61)</a:t>
                      </a:r>
                      <a:endParaRPr lang="en-US" sz="3500" b="0" dirty="0">
                        <a:solidFill>
                          <a:srgbClr val="FF0000"/>
                        </a:solidFill>
                        <a:latin typeface="Times New Roman" panose="02020603050405020304" pitchFamily="18" charset="0"/>
                        <a:ea typeface="Times New Roman" panose="02020603050405020304" charset="0"/>
                        <a:cs typeface="Times New Roman" panose="02020603050405020304" pitchFamily="18" charset="0"/>
                      </a:endParaRPr>
                    </a:p>
                  </a:txBody>
                  <a:tcPr marL="0" marR="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61DAD2-6CEA-47AD-BD37-3311F6FBB163}"/>
              </a:ext>
            </a:extLst>
          </p:cNvPr>
          <p:cNvSpPr txBox="1"/>
          <p:nvPr/>
        </p:nvSpPr>
        <p:spPr>
          <a:xfrm>
            <a:off x="3851563" y="140916"/>
            <a:ext cx="5361709" cy="784830"/>
          </a:xfrm>
          <a:prstGeom prst="rect">
            <a:avLst/>
          </a:prstGeom>
          <a:noFill/>
        </p:spPr>
        <p:txBody>
          <a:bodyPr wrap="square">
            <a:spAutoFit/>
          </a:bodyPr>
          <a:lstStyle/>
          <a:p>
            <a:pPr indent="0">
              <a:buNone/>
            </a:pPr>
            <a:r>
              <a:rPr lang="en-US" sz="4500" b="1" dirty="0">
                <a:solidFill>
                  <a:srgbClr val="FF0000"/>
                </a:solidFill>
                <a:latin typeface="Times New Roman" panose="02020603050405020304" charset="0"/>
                <a:ea typeface="Times New Roman" panose="02020603050405020304" charset="0"/>
                <a:cs typeface="Times New Roman" panose="02020603050405020304" charset="0"/>
              </a:rPr>
              <a:t>* Homework:</a:t>
            </a:r>
          </a:p>
        </p:txBody>
      </p:sp>
      <p:pic>
        <p:nvPicPr>
          <p:cNvPr id="7" name="Picture 6">
            <a:extLst>
              <a:ext uri="{FF2B5EF4-FFF2-40B4-BE49-F238E27FC236}">
                <a16:creationId xmlns:a16="http://schemas.microsoft.com/office/drawing/2014/main" id="{E34EF311-D8CF-4465-8179-C481F5FB87E7}"/>
              </a:ext>
            </a:extLst>
          </p:cNvPr>
          <p:cNvPicPr>
            <a:picLocks noChangeAspect="1"/>
          </p:cNvPicPr>
          <p:nvPr/>
        </p:nvPicPr>
        <p:blipFill>
          <a:blip r:embed="rId2"/>
          <a:stretch>
            <a:fillRect/>
          </a:stretch>
        </p:blipFill>
        <p:spPr>
          <a:xfrm>
            <a:off x="1579417" y="788842"/>
            <a:ext cx="7633855" cy="6069158"/>
          </a:xfrm>
          <a:prstGeom prst="rect">
            <a:avLst/>
          </a:prstGeom>
        </p:spPr>
      </p:pic>
    </p:spTree>
    <p:extLst>
      <p:ext uri="{BB962C8B-B14F-4D97-AF65-F5344CB8AC3E}">
        <p14:creationId xmlns:p14="http://schemas.microsoft.com/office/powerpoint/2010/main" val="413745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D5FC4-CBFE-4437-82DF-683A762D90DF}"/>
              </a:ext>
            </a:extLst>
          </p:cNvPr>
          <p:cNvSpPr txBox="1"/>
          <p:nvPr/>
        </p:nvSpPr>
        <p:spPr>
          <a:xfrm>
            <a:off x="0" y="0"/>
            <a:ext cx="2464136" cy="630942"/>
          </a:xfrm>
          <a:prstGeom prst="rect">
            <a:avLst/>
          </a:prstGeom>
          <a:noFill/>
        </p:spPr>
        <p:txBody>
          <a:bodyPr wrap="none" rtlCol="0">
            <a:spAutoFit/>
          </a:bodyPr>
          <a:lstStyle/>
          <a:p>
            <a:r>
              <a:rPr lang="en-US" sz="3500" b="1" u="sng" dirty="0">
                <a:solidFill>
                  <a:srgbClr val="FF0000"/>
                </a:solidFill>
                <a:latin typeface="Times New Roman" panose="02020603050405020304" pitchFamily="18" charset="0"/>
                <a:cs typeface="Times New Roman" panose="02020603050405020304" pitchFamily="18" charset="0"/>
              </a:rPr>
              <a:t>New words:</a:t>
            </a:r>
          </a:p>
        </p:txBody>
      </p:sp>
      <p:sp>
        <p:nvSpPr>
          <p:cNvPr id="6" name="TextBox 5">
            <a:extLst>
              <a:ext uri="{FF2B5EF4-FFF2-40B4-BE49-F238E27FC236}">
                <a16:creationId xmlns:a16="http://schemas.microsoft.com/office/drawing/2014/main" id="{E6743DB5-A21D-4EEB-8C02-45BFCF54C362}"/>
              </a:ext>
            </a:extLst>
          </p:cNvPr>
          <p:cNvSpPr txBox="1"/>
          <p:nvPr/>
        </p:nvSpPr>
        <p:spPr>
          <a:xfrm>
            <a:off x="0" y="630942"/>
            <a:ext cx="7064478" cy="553998"/>
          </a:xfrm>
          <a:prstGeom prst="rect">
            <a:avLst/>
          </a:prstGeom>
          <a:noFill/>
        </p:spPr>
        <p:txBody>
          <a:bodyPr wrap="square" rtlCol="0">
            <a:spAutoFit/>
          </a:bodyPr>
          <a:lstStyle/>
          <a:p>
            <a:r>
              <a:rPr lang="en-US" sz="3000" b="0" i="0" dirty="0">
                <a:solidFill>
                  <a:srgbClr val="000000"/>
                </a:solidFill>
                <a:effectLst/>
                <a:latin typeface="Times New Roman" panose="02020603050405020304" pitchFamily="18" charset="0"/>
                <a:cs typeface="Times New Roman" panose="02020603050405020304" pitchFamily="18" charset="0"/>
              </a:rPr>
              <a:t>- homeschooled </a:t>
            </a:r>
            <a:r>
              <a:rPr lang="en-US" sz="3000" b="0" i="0" dirty="0">
                <a:effectLst/>
                <a:latin typeface="Times New Roman" panose="02020603050405020304" pitchFamily="18" charset="0"/>
                <a:cs typeface="Times New Roman" panose="02020603050405020304" pitchFamily="18" charset="0"/>
              </a:rPr>
              <a:t>(adj) </a:t>
            </a:r>
            <a:r>
              <a:rPr lang="en-US" sz="3000" b="0" i="0" dirty="0">
                <a:solidFill>
                  <a:srgbClr val="FF0000"/>
                </a:solidFill>
                <a:effectLst/>
                <a:latin typeface="Times New Roman" panose="02020603050405020304" pitchFamily="18" charset="0"/>
                <a:cs typeface="Times New Roman" panose="02020603050405020304" pitchFamily="18" charset="0"/>
              </a:rPr>
              <a:t>/ˌ</a:t>
            </a:r>
            <a:r>
              <a:rPr lang="en-US" sz="3000" b="0" i="0" dirty="0" err="1">
                <a:solidFill>
                  <a:srgbClr val="FF0000"/>
                </a:solidFill>
                <a:effectLst/>
                <a:latin typeface="Times New Roman" panose="02020603050405020304" pitchFamily="18" charset="0"/>
                <a:cs typeface="Times New Roman" panose="02020603050405020304" pitchFamily="18" charset="0"/>
              </a:rPr>
              <a:t>həʊmˈskuːld</a:t>
            </a:r>
            <a:r>
              <a:rPr lang="en-US" sz="3000" b="0" i="0" dirty="0">
                <a:effectLst/>
                <a:latin typeface="Times New Roman" panose="02020603050405020304" pitchFamily="18" charset="0"/>
                <a:cs typeface="Times New Roman" panose="02020603050405020304" pitchFamily="18" charset="0"/>
              </a:rPr>
              <a:t>/:</a:t>
            </a:r>
            <a:r>
              <a:rPr lang="en-US" sz="3000" b="0" i="0" dirty="0">
                <a:solidFill>
                  <a:srgbClr val="FF0000"/>
                </a:solidFill>
                <a:effectLst/>
                <a:latin typeface="Times New Roman" panose="02020603050405020304" pitchFamily="18" charset="0"/>
                <a:cs typeface="Times New Roman" panose="02020603050405020304" pitchFamily="18" charset="0"/>
              </a:rPr>
              <a:t>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599B692-D462-46A0-A71A-D24351428304}"/>
              </a:ext>
            </a:extLst>
          </p:cNvPr>
          <p:cNvSpPr txBox="1"/>
          <p:nvPr/>
        </p:nvSpPr>
        <p:spPr>
          <a:xfrm>
            <a:off x="6253316" y="616194"/>
            <a:ext cx="1875835"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40BD0B1-88BC-463E-BA50-07C3371CA15F}"/>
              </a:ext>
            </a:extLst>
          </p:cNvPr>
          <p:cNvSpPr txBox="1"/>
          <p:nvPr/>
        </p:nvSpPr>
        <p:spPr>
          <a:xfrm>
            <a:off x="0" y="1261884"/>
            <a:ext cx="3623184" cy="553998"/>
          </a:xfrm>
          <a:prstGeom prst="rect">
            <a:avLst/>
          </a:prstGeom>
          <a:noFill/>
        </p:spPr>
        <p:txBody>
          <a:bodyPr wrap="square" rtlCol="0">
            <a:spAutoFit/>
          </a:bodyPr>
          <a:lstStyle/>
          <a:p>
            <a:r>
              <a:rPr lang="en-US" sz="3000" b="0" i="0" dirty="0">
                <a:solidFill>
                  <a:srgbClr val="000000"/>
                </a:solidFill>
                <a:effectLst/>
                <a:latin typeface="Times New Roman" panose="02020603050405020304" pitchFamily="18" charset="0"/>
                <a:cs typeface="Times New Roman" panose="02020603050405020304" pitchFamily="18" charset="0"/>
              </a:rPr>
              <a:t>- speed </a:t>
            </a:r>
            <a:r>
              <a:rPr lang="en-US" sz="3000" b="0" i="0" dirty="0">
                <a:effectLst/>
                <a:latin typeface="Times New Roman" panose="02020603050405020304" pitchFamily="18" charset="0"/>
                <a:cs typeface="Times New Roman" panose="02020603050405020304" pitchFamily="18" charset="0"/>
              </a:rPr>
              <a:t>(n) </a:t>
            </a:r>
            <a:r>
              <a:rPr lang="en-US" sz="3000" b="0" i="0" dirty="0">
                <a:solidFill>
                  <a:srgbClr val="FF0000"/>
                </a:solidFill>
                <a:effectLst/>
                <a:latin typeface="Times New Roman" panose="02020603050405020304" pitchFamily="18" charset="0"/>
                <a:cs typeface="Times New Roman" panose="02020603050405020304" pitchFamily="18" charset="0"/>
              </a:rPr>
              <a:t>/</a:t>
            </a:r>
            <a:r>
              <a:rPr lang="en-US" sz="3000" b="0" i="0" dirty="0" err="1">
                <a:solidFill>
                  <a:srgbClr val="FF0000"/>
                </a:solidFill>
                <a:effectLst/>
                <a:latin typeface="Times New Roman" panose="02020603050405020304" pitchFamily="18" charset="0"/>
                <a:cs typeface="Times New Roman" panose="02020603050405020304" pitchFamily="18" charset="0"/>
              </a:rPr>
              <a:t>spiːd</a:t>
            </a:r>
            <a:r>
              <a:rPr lang="en-US" sz="3000" b="0" i="0" dirty="0">
                <a:solidFill>
                  <a:srgbClr val="FF0000"/>
                </a:solidFill>
                <a:effectLst/>
                <a:latin typeface="Times New Roman" panose="02020603050405020304" pitchFamily="18" charset="0"/>
                <a:cs typeface="Times New Roman" panose="02020603050405020304" pitchFamily="18" charset="0"/>
              </a:rPr>
              <a:t>/</a:t>
            </a:r>
            <a:r>
              <a:rPr lang="en-US" sz="3000" b="0" i="0" dirty="0">
                <a:effectLst/>
                <a:latin typeface="Times New Roman" panose="02020603050405020304" pitchFamily="18" charset="0"/>
                <a:cs typeface="Times New Roman" panose="02020603050405020304" pitchFamily="18" charset="0"/>
              </a:rPr>
              <a:t>:</a:t>
            </a:r>
            <a:r>
              <a:rPr lang="en-US" sz="3000" b="0" i="0" dirty="0">
                <a:solidFill>
                  <a:srgbClr val="FF0000"/>
                </a:solidFill>
                <a:effectLst/>
                <a:latin typeface="Times New Roman" panose="02020603050405020304" pitchFamily="18" charset="0"/>
                <a:cs typeface="Times New Roman" panose="02020603050405020304" pitchFamily="18" charset="0"/>
              </a:rPr>
              <a:t>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5C39E86-AC00-49DF-B040-BEF314A899A9}"/>
              </a:ext>
            </a:extLst>
          </p:cNvPr>
          <p:cNvSpPr txBox="1"/>
          <p:nvPr/>
        </p:nvSpPr>
        <p:spPr>
          <a:xfrm>
            <a:off x="3275122" y="1242140"/>
            <a:ext cx="1136850"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tốc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endParaRPr lang="en-US" sz="3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B09A63-4890-46FB-BE36-A589581FA4E3}"/>
              </a:ext>
            </a:extLst>
          </p:cNvPr>
          <p:cNvSpPr txBox="1"/>
          <p:nvPr/>
        </p:nvSpPr>
        <p:spPr>
          <a:xfrm>
            <a:off x="-54336" y="1892826"/>
            <a:ext cx="4818065" cy="553998"/>
          </a:xfrm>
          <a:prstGeom prst="rect">
            <a:avLst/>
          </a:prstGeom>
          <a:noFill/>
        </p:spPr>
        <p:txBody>
          <a:bodyPr wrap="square" rtlCol="0">
            <a:spAutoFit/>
          </a:bodyPr>
          <a:lstStyle/>
          <a:p>
            <a:r>
              <a:rPr lang="en-US" sz="3000" b="0" i="0" dirty="0">
                <a:solidFill>
                  <a:srgbClr val="000000"/>
                </a:solidFill>
                <a:effectLst/>
                <a:latin typeface="Times New Roman" panose="02020603050405020304" pitchFamily="18" charset="0"/>
                <a:cs typeface="Times New Roman" panose="02020603050405020304" pitchFamily="18" charset="0"/>
              </a:rPr>
              <a:t>- tournament</a:t>
            </a:r>
            <a:r>
              <a:rPr lang="en-US" sz="3000" b="0" i="0" dirty="0">
                <a:effectLst/>
                <a:latin typeface="Times New Roman" panose="02020603050405020304" pitchFamily="18" charset="0"/>
                <a:cs typeface="Times New Roman" panose="02020603050405020304" pitchFamily="18" charset="0"/>
              </a:rPr>
              <a:t>(n) </a:t>
            </a:r>
            <a:r>
              <a:rPr lang="en-US" sz="3000" b="0" i="0" dirty="0">
                <a:solidFill>
                  <a:srgbClr val="FF0000"/>
                </a:solidFill>
                <a:effectLst/>
                <a:latin typeface="Times New Roman" panose="02020603050405020304" pitchFamily="18" charset="0"/>
                <a:cs typeface="Times New Roman" panose="02020603050405020304" pitchFamily="18" charset="0"/>
              </a:rPr>
              <a:t>/ˈ</a:t>
            </a:r>
            <a:r>
              <a:rPr lang="en-US" sz="3000" b="0" i="0" dirty="0" err="1">
                <a:solidFill>
                  <a:srgbClr val="FF0000"/>
                </a:solidFill>
                <a:effectLst/>
                <a:latin typeface="Times New Roman" panose="02020603050405020304" pitchFamily="18" charset="0"/>
                <a:cs typeface="Times New Roman" panose="02020603050405020304" pitchFamily="18" charset="0"/>
              </a:rPr>
              <a:t>tɔːnəmənt</a:t>
            </a:r>
            <a:r>
              <a:rPr lang="en-US" sz="3000" b="0" i="0" dirty="0">
                <a:solidFill>
                  <a:srgbClr val="FF0000"/>
                </a:solidFill>
                <a:effectLst/>
                <a:latin typeface="Times New Roman" panose="02020603050405020304" pitchFamily="18" charset="0"/>
                <a:cs typeface="Times New Roman" panose="02020603050405020304" pitchFamily="18" charset="0"/>
              </a:rPr>
              <a:t>/</a:t>
            </a:r>
            <a:r>
              <a:rPr lang="en-US" sz="3000" b="0" i="0" dirty="0">
                <a:effectLst/>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605C9F5-AF8E-438C-93CE-2F9F394558C4}"/>
              </a:ext>
            </a:extLst>
          </p:cNvPr>
          <p:cNvSpPr txBox="1"/>
          <p:nvPr/>
        </p:nvSpPr>
        <p:spPr>
          <a:xfrm>
            <a:off x="4601572" y="1849425"/>
            <a:ext cx="1415772"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đấu</a:t>
            </a:r>
            <a:endParaRPr lang="en-US" sz="3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C5A6978-A7FC-4F3E-96F0-8FCEE6080440}"/>
              </a:ext>
            </a:extLst>
          </p:cNvPr>
          <p:cNvSpPr txBox="1"/>
          <p:nvPr/>
        </p:nvSpPr>
        <p:spPr>
          <a:xfrm>
            <a:off x="-54336" y="2441895"/>
            <a:ext cx="5417568" cy="553998"/>
          </a:xfrm>
          <a:prstGeom prst="rect">
            <a:avLst/>
          </a:prstGeom>
          <a:noFill/>
        </p:spPr>
        <p:txBody>
          <a:bodyPr wrap="square" rtlCol="0">
            <a:spAutoFit/>
          </a:bodyPr>
          <a:lstStyle/>
          <a:p>
            <a:r>
              <a:rPr lang="en-US" sz="3000" b="0" i="0" dirty="0">
                <a:solidFill>
                  <a:srgbClr val="000000"/>
                </a:solidFill>
                <a:effectLst/>
                <a:latin typeface="Times New Roman" panose="02020603050405020304" pitchFamily="18" charset="0"/>
                <a:cs typeface="Times New Roman" panose="02020603050405020304" pitchFamily="18" charset="0"/>
              </a:rPr>
              <a:t>- absent </a:t>
            </a:r>
            <a:r>
              <a:rPr lang="en-US" sz="3000" b="0" i="0" dirty="0">
                <a:solidFill>
                  <a:srgbClr val="FF0000"/>
                </a:solidFill>
                <a:effectLst/>
                <a:latin typeface="Times New Roman" panose="02020603050405020304" pitchFamily="18" charset="0"/>
                <a:cs typeface="Times New Roman" panose="02020603050405020304" pitchFamily="18" charset="0"/>
              </a:rPr>
              <a:t>from</a:t>
            </a:r>
            <a:r>
              <a:rPr lang="en-US" sz="3000" b="0" i="0" dirty="0">
                <a:effectLst/>
                <a:latin typeface="Times New Roman" panose="02020603050405020304" pitchFamily="18" charset="0"/>
                <a:cs typeface="Times New Roman" panose="02020603050405020304" pitchFamily="18" charset="0"/>
              </a:rPr>
              <a:t>:</a:t>
            </a:r>
            <a:r>
              <a:rPr lang="en-US" sz="3000" b="0" i="0" dirty="0">
                <a:solidFill>
                  <a:srgbClr val="FF0000"/>
                </a:solidFill>
                <a:effectLst/>
                <a:latin typeface="Times New Roman" panose="02020603050405020304" pitchFamily="18" charset="0"/>
                <a:cs typeface="Times New Roman" panose="02020603050405020304" pitchFamily="18" charset="0"/>
              </a:rPr>
              <a:t>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DC92157-4F46-40EB-9D6E-3F9BE24566A4}"/>
              </a:ext>
            </a:extLst>
          </p:cNvPr>
          <p:cNvSpPr txBox="1"/>
          <p:nvPr/>
        </p:nvSpPr>
        <p:spPr>
          <a:xfrm>
            <a:off x="2487228" y="2384695"/>
            <a:ext cx="1585690"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vắng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endParaRPr lang="en-US" sz="3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66A113F-76E8-4B19-8D98-1040295A15EA}"/>
              </a:ext>
            </a:extLst>
          </p:cNvPr>
          <p:cNvSpPr txBox="1"/>
          <p:nvPr/>
        </p:nvSpPr>
        <p:spPr>
          <a:xfrm>
            <a:off x="-19920" y="3095741"/>
            <a:ext cx="2630385" cy="553998"/>
          </a:xfrm>
          <a:prstGeom prst="rect">
            <a:avLst/>
          </a:prstGeom>
          <a:noFill/>
        </p:spPr>
        <p:txBody>
          <a:bodyPr wrap="square" rtlCol="0">
            <a:spAutoFit/>
          </a:bodyPr>
          <a:lstStyle/>
          <a:p>
            <a:r>
              <a:rPr lang="en-US" sz="3000" b="0" i="0" dirty="0">
                <a:solidFill>
                  <a:srgbClr val="000000"/>
                </a:solidFill>
                <a:effectLst/>
                <a:latin typeface="Times New Roman" panose="02020603050405020304" pitchFamily="18" charset="0"/>
                <a:cs typeface="Times New Roman" panose="02020603050405020304" pitchFamily="18" charset="0"/>
              </a:rPr>
              <a:t>- keep up </a:t>
            </a:r>
            <a:r>
              <a:rPr lang="en-US" sz="3000" b="0" i="0" dirty="0">
                <a:solidFill>
                  <a:srgbClr val="FF0000"/>
                </a:solidFill>
                <a:effectLst/>
                <a:latin typeface="Times New Roman" panose="02020603050405020304" pitchFamily="18" charset="0"/>
                <a:cs typeface="Times New Roman" panose="02020603050405020304" pitchFamily="18" charset="0"/>
              </a:rPr>
              <a:t>with</a:t>
            </a:r>
            <a:r>
              <a:rPr lang="en-US" sz="3000" b="0" i="0" dirty="0">
                <a:effectLst/>
                <a:latin typeface="Times New Roman" panose="02020603050405020304" pitchFamily="18" charset="0"/>
                <a:cs typeface="Times New Roman" panose="02020603050405020304" pitchFamily="18" charset="0"/>
              </a:rPr>
              <a:t>:</a:t>
            </a:r>
            <a:r>
              <a:rPr lang="en-US" sz="3000" b="0" i="0" dirty="0">
                <a:solidFill>
                  <a:srgbClr val="FF0000"/>
                </a:solidFill>
                <a:effectLst/>
                <a:latin typeface="Times New Roman" panose="02020603050405020304" pitchFamily="18" charset="0"/>
                <a:cs typeface="Times New Roman" panose="02020603050405020304" pitchFamily="18" charset="0"/>
              </a:rPr>
              <a:t>  </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7EBFC34-2E63-4E03-A35E-8C643F2E3085}"/>
              </a:ext>
            </a:extLst>
          </p:cNvPr>
          <p:cNvSpPr txBox="1"/>
          <p:nvPr/>
        </p:nvSpPr>
        <p:spPr>
          <a:xfrm>
            <a:off x="2536392" y="3068033"/>
            <a:ext cx="1436612" cy="553998"/>
          </a:xfrm>
          <a:prstGeom prst="rect">
            <a:avLst/>
          </a:prstGeom>
          <a:noFill/>
        </p:spPr>
        <p:txBody>
          <a:bodyPr wrap="none" rtlCol="0">
            <a:spAutoFit/>
          </a:bodyPr>
          <a:lstStyle/>
          <a:p>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kịp</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06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6041390" y="262890"/>
            <a:ext cx="5942965" cy="6332220"/>
          </a:xfrm>
          <a:prstGeom prst="rect">
            <a:avLst/>
          </a:prstGeom>
        </p:spPr>
      </p:pic>
      <p:sp>
        <p:nvSpPr>
          <p:cNvPr id="6" name="Text Box 5"/>
          <p:cNvSpPr txBox="1"/>
          <p:nvPr/>
        </p:nvSpPr>
        <p:spPr>
          <a:xfrm>
            <a:off x="6041390" y="1859280"/>
            <a:ext cx="1285875" cy="475615"/>
          </a:xfrm>
          <a:prstGeom prst="rect">
            <a:avLst/>
          </a:prstGeom>
          <a:noFill/>
        </p:spPr>
        <p:txBody>
          <a:bodyPr wrap="square" rtlCol="0">
            <a:spAutoFit/>
          </a:bodyPr>
          <a:lstStyle/>
          <a:p>
            <a:pPr algn="ctr"/>
            <a:r>
              <a:rPr lang="en-US" sz="2500" b="1">
                <a:solidFill>
                  <a:srgbClr val="FF0000"/>
                </a:solidFill>
                <a:latin typeface="Times New Roman" panose="02020603050405020304" charset="0"/>
                <a:cs typeface="Times New Roman" panose="02020603050405020304" charset="0"/>
              </a:rPr>
              <a:t>BEN</a:t>
            </a:r>
          </a:p>
        </p:txBody>
      </p:sp>
      <p:sp>
        <p:nvSpPr>
          <p:cNvPr id="7" name="Text Box 6"/>
          <p:cNvSpPr txBox="1"/>
          <p:nvPr/>
        </p:nvSpPr>
        <p:spPr>
          <a:xfrm>
            <a:off x="339725" y="554990"/>
            <a:ext cx="298513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1/ Where is Ben?</a:t>
            </a:r>
          </a:p>
        </p:txBody>
      </p:sp>
      <p:sp>
        <p:nvSpPr>
          <p:cNvPr id="8" name="Text Box 7"/>
          <p:cNvSpPr txBox="1"/>
          <p:nvPr/>
        </p:nvSpPr>
        <p:spPr>
          <a:xfrm>
            <a:off x="542290" y="3136900"/>
            <a:ext cx="353885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2/ What is he doing?</a:t>
            </a:r>
          </a:p>
        </p:txBody>
      </p:sp>
      <p:sp>
        <p:nvSpPr>
          <p:cNvPr id="9" name="Text Box 8"/>
          <p:cNvSpPr txBox="1"/>
          <p:nvPr/>
        </p:nvSpPr>
        <p:spPr>
          <a:xfrm>
            <a:off x="339725" y="1419225"/>
            <a:ext cx="2894330" cy="583565"/>
          </a:xfrm>
          <a:prstGeom prst="rect">
            <a:avLst/>
          </a:prstGeom>
          <a:noFill/>
        </p:spPr>
        <p:txBody>
          <a:bodyPr wrap="none" rtlCol="0">
            <a:spAutoFit/>
          </a:bodyPr>
          <a:lstStyle/>
          <a:p>
            <a:r>
              <a:rPr lang="en-US" sz="3200">
                <a:solidFill>
                  <a:srgbClr val="FF0000"/>
                </a:solidFill>
                <a:latin typeface="Times New Roman" panose="02020603050405020304" charset="0"/>
                <a:cs typeface="Times New Roman" panose="02020603050405020304" charset="0"/>
              </a:rPr>
              <a:t>-&gt; He’s at home.</a:t>
            </a:r>
          </a:p>
        </p:txBody>
      </p:sp>
      <p:sp>
        <p:nvSpPr>
          <p:cNvPr id="10" name="Text Box 9"/>
          <p:cNvSpPr txBox="1"/>
          <p:nvPr/>
        </p:nvSpPr>
        <p:spPr>
          <a:xfrm>
            <a:off x="339725" y="3720465"/>
            <a:ext cx="2996565" cy="583565"/>
          </a:xfrm>
          <a:prstGeom prst="rect">
            <a:avLst/>
          </a:prstGeom>
          <a:noFill/>
        </p:spPr>
        <p:txBody>
          <a:bodyPr wrap="none" rtlCol="0">
            <a:spAutoFit/>
          </a:bodyPr>
          <a:lstStyle/>
          <a:p>
            <a:r>
              <a:rPr lang="en-US" sz="3200">
                <a:solidFill>
                  <a:srgbClr val="FF0000"/>
                </a:solidFill>
                <a:latin typeface="Times New Roman" panose="02020603050405020304" charset="0"/>
                <a:cs typeface="Times New Roman" panose="02020603050405020304" charset="0"/>
              </a:rPr>
              <a:t>-&gt; He’s studying.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0" y="0"/>
            <a:ext cx="8686800" cy="6858000"/>
          </a:xfrm>
          <a:prstGeom prst="rect">
            <a:avLst/>
          </a:prstGeom>
        </p:spPr>
      </p:pic>
      <p:sp>
        <p:nvSpPr>
          <p:cNvPr id="4" name="TextBox 3">
            <a:extLst>
              <a:ext uri="{FF2B5EF4-FFF2-40B4-BE49-F238E27FC236}">
                <a16:creationId xmlns:a16="http://schemas.microsoft.com/office/drawing/2014/main" id="{3A755DCF-E97B-4D18-8B86-7DCEE913078B}"/>
              </a:ext>
            </a:extLst>
          </p:cNvPr>
          <p:cNvSpPr txBox="1"/>
          <p:nvPr/>
        </p:nvSpPr>
        <p:spPr>
          <a:xfrm>
            <a:off x="8465573" y="0"/>
            <a:ext cx="3726427" cy="7017306"/>
          </a:xfrm>
          <a:prstGeom prst="rect">
            <a:avLst/>
          </a:prstGeom>
          <a:noFill/>
        </p:spPr>
        <p:txBody>
          <a:bodyPr wrap="square" rtlCol="0">
            <a:spAutoFit/>
          </a:bodyPr>
          <a:lstStyle/>
          <a:p>
            <a:pPr algn="just"/>
            <a:r>
              <a:rPr lang="en-US" b="1" i="0" dirty="0" err="1">
                <a:solidFill>
                  <a:srgbClr val="000000"/>
                </a:solidFill>
                <a:effectLst/>
                <a:latin typeface="Times New Roman" panose="02020603050405020304" pitchFamily="18" charset="0"/>
                <a:cs typeface="Times New Roman" panose="02020603050405020304" pitchFamily="18" charset="0"/>
              </a:rPr>
              <a:t>Tôi</a:t>
            </a:r>
            <a:r>
              <a:rPr lang="en-US" b="1" i="0" dirty="0">
                <a:solidFill>
                  <a:srgbClr val="000000"/>
                </a:solidFill>
                <a:effectLst/>
                <a:latin typeface="Times New Roman" panose="02020603050405020304" pitchFamily="18" charset="0"/>
                <a:cs typeface="Times New Roman" panose="02020603050405020304" pitchFamily="18" charset="0"/>
              </a:rPr>
              <a:t> </a:t>
            </a:r>
            <a:r>
              <a:rPr lang="en-US" b="1" i="0" dirty="0" err="1">
                <a:solidFill>
                  <a:srgbClr val="000000"/>
                </a:solidFill>
                <a:effectLst/>
                <a:latin typeface="Times New Roman" panose="02020603050405020304" pitchFamily="18" charset="0"/>
                <a:cs typeface="Times New Roman" panose="02020603050405020304" pitchFamily="18" charset="0"/>
              </a:rPr>
              <a:t>vẫn</a:t>
            </a:r>
            <a:r>
              <a:rPr lang="en-US" b="1" i="0" dirty="0">
                <a:solidFill>
                  <a:srgbClr val="000000"/>
                </a:solidFill>
                <a:effectLst/>
                <a:latin typeface="Times New Roman" panose="02020603050405020304" pitchFamily="18" charset="0"/>
                <a:cs typeface="Times New Roman" panose="02020603050405020304" pitchFamily="18" charset="0"/>
              </a:rPr>
              <a:t> </a:t>
            </a:r>
            <a:r>
              <a:rPr lang="en-US" b="1" i="0" dirty="0" err="1">
                <a:solidFill>
                  <a:srgbClr val="000000"/>
                </a:solidFill>
                <a:effectLst/>
                <a:latin typeface="Times New Roman" panose="02020603050405020304" pitchFamily="18" charset="0"/>
                <a:cs typeface="Times New Roman" panose="02020603050405020304" pitchFamily="18" charset="0"/>
              </a:rPr>
              <a:t>có</a:t>
            </a:r>
            <a:r>
              <a:rPr lang="en-US" b="1" i="0" dirty="0">
                <a:solidFill>
                  <a:srgbClr val="000000"/>
                </a:solidFill>
                <a:effectLst/>
                <a:latin typeface="Times New Roman" panose="02020603050405020304" pitchFamily="18" charset="0"/>
                <a:cs typeface="Times New Roman" panose="02020603050405020304" pitchFamily="18" charset="0"/>
              </a:rPr>
              <a:t> </a:t>
            </a:r>
            <a:r>
              <a:rPr lang="en-US" b="1" i="0" dirty="0" err="1">
                <a:solidFill>
                  <a:srgbClr val="000000"/>
                </a:solidFill>
                <a:effectLst/>
                <a:latin typeface="Times New Roman" panose="02020603050405020304" pitchFamily="18" charset="0"/>
                <a:cs typeface="Times New Roman" panose="02020603050405020304" pitchFamily="18" charset="0"/>
              </a:rPr>
              <a:t>thể</a:t>
            </a:r>
            <a:r>
              <a:rPr lang="en-US" b="1" i="0" dirty="0">
                <a:solidFill>
                  <a:srgbClr val="000000"/>
                </a:solidFill>
                <a:effectLst/>
                <a:latin typeface="Times New Roman" panose="02020603050405020304" pitchFamily="18" charset="0"/>
                <a:cs typeface="Times New Roman" panose="02020603050405020304" pitchFamily="18" charset="0"/>
              </a:rPr>
              <a:t> </a:t>
            </a:r>
            <a:r>
              <a:rPr lang="en-US" b="1" i="0" dirty="0" err="1">
                <a:solidFill>
                  <a:srgbClr val="000000"/>
                </a:solidFill>
                <a:effectLst/>
                <a:latin typeface="Times New Roman" panose="02020603050405020304" pitchFamily="18" charset="0"/>
                <a:cs typeface="Times New Roman" panose="02020603050405020304" pitchFamily="18" charset="0"/>
              </a:rPr>
              <a:t>học</a:t>
            </a:r>
            <a:r>
              <a:rPr lang="en-US" b="1" i="0" dirty="0">
                <a:solidFill>
                  <a:srgbClr val="000000"/>
                </a:solidFill>
                <a:effectLst/>
                <a:latin typeface="Times New Roman" panose="02020603050405020304" pitchFamily="18" charset="0"/>
                <a:cs typeface="Times New Roman" panose="02020603050405020304" pitchFamily="18" charset="0"/>
              </a:rPr>
              <a:t> </a:t>
            </a:r>
          </a:p>
          <a:p>
            <a:pPr algn="just"/>
            <a:r>
              <a:rPr lang="vi-VN" b="0" i="0" dirty="0">
                <a:solidFill>
                  <a:srgbClr val="000000"/>
                </a:solidFill>
                <a:effectLst/>
                <a:latin typeface="Times New Roman" panose="02020603050405020304" pitchFamily="18" charset="0"/>
                <a:cs typeface="Times New Roman" panose="02020603050405020304" pitchFamily="18" charset="0"/>
              </a:rPr>
              <a:t>Hầu hết trẻ em từ 5 đến 18 tuổi ở Anh phải đến trường. Nhưng trường hợp của tôi thì khác. Tôi chơi quần vợt và tôi phải luyện tập rất nhiều, và tôi thường đến các quốc gia khác để thi đấu trong các giải đấu. Làm thế nào tôi vẫn có thể học được? May mắn thay, học tập kỹ thuật số giúp tôi.</a:t>
            </a:r>
            <a:endParaRPr lang="en-US" b="0" i="0" dirty="0">
              <a:solidFill>
                <a:srgbClr val="000000"/>
              </a:solidFill>
              <a:effectLst/>
              <a:latin typeface="Times New Roman" panose="02020603050405020304" pitchFamily="18" charset="0"/>
              <a:cs typeface="Times New Roman" panose="02020603050405020304" pitchFamily="18" charset="0"/>
            </a:endParaRPr>
          </a:p>
          <a:p>
            <a:pPr algn="just"/>
            <a:endParaRPr lang="vi-VN" b="0" i="0" dirty="0">
              <a:solidFill>
                <a:srgbClr val="000000"/>
              </a:solidFill>
              <a:effectLst/>
              <a:latin typeface="Times New Roman" panose="02020603050405020304" pitchFamily="18" charset="0"/>
              <a:cs typeface="Times New Roman" panose="02020603050405020304" pitchFamily="18" charset="0"/>
            </a:endParaRPr>
          </a:p>
          <a:p>
            <a:pPr algn="just"/>
            <a:r>
              <a:rPr lang="vi-VN" b="0" i="0" dirty="0">
                <a:solidFill>
                  <a:srgbClr val="000000"/>
                </a:solidFill>
                <a:effectLst/>
                <a:latin typeface="Times New Roman" panose="02020603050405020304" pitchFamily="18" charset="0"/>
                <a:cs typeface="Times New Roman" panose="02020603050405020304" pitchFamily="18" charset="0"/>
              </a:rPr>
              <a:t>Khi tôi nghỉ học, tôi tham gia các khóa học trực tuyến. Máy tính giúp tôi giải các môn học và tôi có thể học với tốc độ của riêng mình. Khi không có giải đấu, tôi trở lại trường và tôi có thể làm các bài kiểm tra một cách dễ dàng. Bạn bè của tôi cũng giúp tôi nếu tôi có bất kỳ vấn đề nào.</a:t>
            </a:r>
            <a:endParaRPr lang="en-US" b="0" i="0" dirty="0">
              <a:solidFill>
                <a:srgbClr val="000000"/>
              </a:solidFill>
              <a:effectLst/>
              <a:latin typeface="Times New Roman" panose="02020603050405020304" pitchFamily="18" charset="0"/>
              <a:cs typeface="Times New Roman" panose="02020603050405020304" pitchFamily="18" charset="0"/>
            </a:endParaRPr>
          </a:p>
          <a:p>
            <a:pPr algn="just"/>
            <a:endParaRPr lang="en-US" b="0" i="0" dirty="0">
              <a:solidFill>
                <a:srgbClr val="000000"/>
              </a:solidFill>
              <a:effectLst/>
              <a:latin typeface="Times New Roman" panose="02020603050405020304" pitchFamily="18" charset="0"/>
              <a:cs typeface="Times New Roman" panose="02020603050405020304" pitchFamily="18" charset="0"/>
            </a:endParaRPr>
          </a:p>
          <a:p>
            <a:pPr algn="just"/>
            <a:r>
              <a:rPr lang="vi-VN" b="0" i="0" dirty="0">
                <a:solidFill>
                  <a:srgbClr val="000000"/>
                </a:solidFill>
                <a:effectLst/>
                <a:latin typeface="Times New Roman" panose="02020603050405020304" pitchFamily="18" charset="0"/>
                <a:cs typeface="Times New Roman" panose="02020603050405020304" pitchFamily="18" charset="0"/>
              </a:rPr>
              <a:t>Cách học mới này giúp tôi cảm thấy vui vẻ và theo kịp bạn bè. Tôi vẫn có thể học khi tôi không ở trường. Đó là lý do tại sao học kỹ thuật số ngày càng trở nên phổ biến.</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0000"/>
      </a:hlink>
      <a:folHlink>
        <a:srgbClr val="FF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 xmlns:wpsdc="http://www.wps.cn/officeDocument/2017/drawingmlCustomData" underline="false"/>
      </a:ext>
    </a:extLst>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438</Words>
  <Application>Microsoft Office PowerPoint</Application>
  <PresentationFormat>Widescreen</PresentationFormat>
  <Paragraphs>41</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UNIT 4: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hien bui</cp:lastModifiedBy>
  <cp:revision>33</cp:revision>
  <dcterms:created xsi:type="dcterms:W3CDTF">2021-05-25T15:09:00Z</dcterms:created>
  <dcterms:modified xsi:type="dcterms:W3CDTF">2021-12-20T15:09:34Z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