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9" r:id="rId2"/>
    <p:sldId id="270" r:id="rId3"/>
    <p:sldId id="271" r:id="rId4"/>
    <p:sldId id="272" r:id="rId5"/>
    <p:sldId id="273" r:id="rId6"/>
    <p:sldId id="281" r:id="rId7"/>
    <p:sldId id="274" r:id="rId8"/>
    <p:sldId id="282" r:id="rId9"/>
    <p:sldId id="275" r:id="rId10"/>
    <p:sldId id="276" r:id="rId11"/>
    <p:sldId id="277" r:id="rId12"/>
    <p:sldId id="278" r:id="rId13"/>
    <p:sldId id="279" r:id="rId14"/>
    <p:sldId id="280" r:id="rId15"/>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432515C-13CB-472B-B448-F4058AE832DB}">
          <p14:sldIdLst>
            <p14:sldId id="269"/>
          </p14:sldIdLst>
        </p14:section>
        <p14:section name="Untitled Section" id="{8EE29159-BFF9-4B60-8F58-6E5541CCF14A}">
          <p14:sldIdLst>
            <p14:sldId id="270"/>
            <p14:sldId id="271"/>
            <p14:sldId id="272"/>
            <p14:sldId id="273"/>
            <p14:sldId id="281"/>
            <p14:sldId id="274"/>
            <p14:sldId id="282"/>
            <p14:sldId id="275"/>
            <p14:sldId id="276"/>
            <p14:sldId id="277"/>
            <p14:sldId id="278"/>
            <p14:sldId id="279"/>
            <p14:sldId id="280"/>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093" autoAdjust="0"/>
    <p:restoredTop sz="93979" autoAdjust="0"/>
  </p:normalViewPr>
  <p:slideViewPr>
    <p:cSldViewPr snapToGrid="0">
      <p:cViewPr>
        <p:scale>
          <a:sx n="54" d="100"/>
          <a:sy n="54" d="100"/>
        </p:scale>
        <p:origin x="-1014" y="-516"/>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D727E4-4995-49BC-A63F-AC75DBE2A596}" type="datetimeFigureOut">
              <a:rPr lang="vi-VN" smtClean="0"/>
              <a:t>06/09/2021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942A15-AFEB-46FF-88A4-4F086E0FA44A}" type="slidenum">
              <a:rPr lang="vi-VN" smtClean="0"/>
              <a:t>‹#›</a:t>
            </a:fld>
            <a:endParaRPr lang="vi-VN"/>
          </a:p>
        </p:txBody>
      </p:sp>
    </p:spTree>
    <p:extLst>
      <p:ext uri="{BB962C8B-B14F-4D97-AF65-F5344CB8AC3E}">
        <p14:creationId xmlns:p14="http://schemas.microsoft.com/office/powerpoint/2010/main" val="1232019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28942A15-AFEB-46FF-88A4-4F086E0FA44A}" type="slidenum">
              <a:rPr lang="vi-VN" smtClean="0"/>
              <a:t>1</a:t>
            </a:fld>
            <a:endParaRPr lang="vi-VN"/>
          </a:p>
        </p:txBody>
      </p:sp>
    </p:spTree>
    <p:extLst>
      <p:ext uri="{BB962C8B-B14F-4D97-AF65-F5344CB8AC3E}">
        <p14:creationId xmlns:p14="http://schemas.microsoft.com/office/powerpoint/2010/main" val="767518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2A693D51-1F06-4472-B93F-6F818230CAE7}" type="datetimeFigureOut">
              <a:rPr lang="vi-VN" smtClean="0"/>
              <a:t>06/09/2021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806326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A693D51-1F06-4472-B93F-6F818230CAE7}" type="datetimeFigureOut">
              <a:rPr lang="vi-VN" smtClean="0"/>
              <a:t>06/09/2021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76832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A693D51-1F06-4472-B93F-6F818230CAE7}" type="datetimeFigureOut">
              <a:rPr lang="vi-VN" smtClean="0"/>
              <a:t>06/09/2021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736637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A693D51-1F06-4472-B93F-6F818230CAE7}" type="datetimeFigureOut">
              <a:rPr lang="vi-VN" smtClean="0"/>
              <a:t>06/09/2021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137675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A693D51-1F06-4472-B93F-6F818230CAE7}" type="datetimeFigureOut">
              <a:rPr lang="vi-VN" smtClean="0"/>
              <a:t>06/09/2021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3084112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2A693D51-1F06-4472-B93F-6F818230CAE7}" type="datetimeFigureOut">
              <a:rPr lang="vi-VN" smtClean="0"/>
              <a:t>06/09/2021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122587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2A693D51-1F06-4472-B93F-6F818230CAE7}" type="datetimeFigureOut">
              <a:rPr lang="vi-VN" smtClean="0"/>
              <a:t>06/09/2021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777239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2A693D51-1F06-4472-B93F-6F818230CAE7}" type="datetimeFigureOut">
              <a:rPr lang="vi-VN" smtClean="0"/>
              <a:t>06/09/2021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3252917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93D51-1F06-4472-B93F-6F818230CAE7}" type="datetimeFigureOut">
              <a:rPr lang="vi-VN" smtClean="0"/>
              <a:t>06/09/2021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556933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693D51-1F06-4472-B93F-6F818230CAE7}" type="datetimeFigureOut">
              <a:rPr lang="vi-VN" smtClean="0"/>
              <a:t>06/09/2021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018556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693D51-1F06-4472-B93F-6F818230CAE7}" type="datetimeFigureOut">
              <a:rPr lang="vi-VN" smtClean="0"/>
              <a:t>06/09/2021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871187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93D51-1F06-4472-B93F-6F818230CAE7}" type="datetimeFigureOut">
              <a:rPr lang="vi-VN" smtClean="0"/>
              <a:t>06/09/2021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295A9E-70D6-4214-9F2E-04F49FBD965A}" type="slidenum">
              <a:rPr lang="vi-VN" smtClean="0"/>
              <a:t>‹#›</a:t>
            </a:fld>
            <a:endParaRPr lang="vi-VN"/>
          </a:p>
        </p:txBody>
      </p:sp>
    </p:spTree>
    <p:extLst>
      <p:ext uri="{BB962C8B-B14F-4D97-AF65-F5344CB8AC3E}">
        <p14:creationId xmlns:p14="http://schemas.microsoft.com/office/powerpoint/2010/main" val="318130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4326" y="365125"/>
            <a:ext cx="10515600" cy="1325563"/>
          </a:xfrm>
        </p:spPr>
        <p:txBody>
          <a:bodyPr/>
          <a:lstStyle/>
          <a:p>
            <a:endParaRPr lang="vi-VN"/>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6286"/>
            <a:ext cx="12180824" cy="6851714"/>
          </a:xfrm>
        </p:spPr>
      </p:pic>
      <p:sp>
        <p:nvSpPr>
          <p:cNvPr id="7" name="TextBox 6"/>
          <p:cNvSpPr txBox="1"/>
          <p:nvPr/>
        </p:nvSpPr>
        <p:spPr>
          <a:xfrm>
            <a:off x="5300169" y="1535090"/>
            <a:ext cx="2236573" cy="523220"/>
          </a:xfrm>
          <a:prstGeom prst="rect">
            <a:avLst/>
          </a:prstGeom>
          <a:noFill/>
        </p:spPr>
        <p:txBody>
          <a:bodyPr wrap="square" rtlCol="0">
            <a:spAutoFit/>
          </a:bodyPr>
          <a:lstStyle/>
          <a:p>
            <a:r>
              <a:rPr lang="vi-VN" sz="2800" b="1" dirty="0" smtClean="0">
                <a:solidFill>
                  <a:schemeClr val="accent1">
                    <a:lumMod val="50000"/>
                  </a:schemeClr>
                </a:solidFill>
                <a:latin typeface="+mj-lt"/>
              </a:rPr>
              <a:t>TOÁN 6 </a:t>
            </a:r>
            <a:endParaRPr lang="vi-VN" sz="2800" b="1" dirty="0">
              <a:solidFill>
                <a:schemeClr val="accent1">
                  <a:lumMod val="50000"/>
                </a:schemeClr>
              </a:solidFill>
              <a:latin typeface="+mj-lt"/>
            </a:endParaRPr>
          </a:p>
        </p:txBody>
      </p:sp>
      <p:sp>
        <p:nvSpPr>
          <p:cNvPr id="8" name="TextBox 7"/>
          <p:cNvSpPr txBox="1"/>
          <p:nvPr/>
        </p:nvSpPr>
        <p:spPr>
          <a:xfrm>
            <a:off x="3898696" y="1117453"/>
            <a:ext cx="4540342" cy="553998"/>
          </a:xfrm>
          <a:prstGeom prst="rect">
            <a:avLst/>
          </a:prstGeom>
          <a:noFill/>
        </p:spPr>
        <p:txBody>
          <a:bodyPr wrap="square" rtlCol="0">
            <a:spAutoFit/>
          </a:bodyPr>
          <a:lstStyle/>
          <a:p>
            <a:r>
              <a:rPr lang="vi-VN" sz="3000" b="1" dirty="0" smtClean="0">
                <a:solidFill>
                  <a:srgbClr val="FF0000"/>
                </a:solidFill>
                <a:latin typeface="+mj-lt"/>
              </a:rPr>
              <a:t>CHÂN TRỜI SÁNG TẠO </a:t>
            </a:r>
            <a:endParaRPr lang="vi-VN" sz="3000" b="1" dirty="0">
              <a:solidFill>
                <a:srgbClr val="FF0000"/>
              </a:solidFill>
              <a:latin typeface="+mj-lt"/>
            </a:endParaRPr>
          </a:p>
        </p:txBody>
      </p:sp>
      <p:sp>
        <p:nvSpPr>
          <p:cNvPr id="10" name="TextBox 9"/>
          <p:cNvSpPr txBox="1"/>
          <p:nvPr/>
        </p:nvSpPr>
        <p:spPr>
          <a:xfrm>
            <a:off x="3756809" y="1919796"/>
            <a:ext cx="5112872" cy="523220"/>
          </a:xfrm>
          <a:prstGeom prst="rect">
            <a:avLst/>
          </a:prstGeom>
          <a:noFill/>
        </p:spPr>
        <p:txBody>
          <a:bodyPr wrap="square" rtlCol="0">
            <a:spAutoFit/>
          </a:bodyPr>
          <a:lstStyle/>
          <a:p>
            <a:r>
              <a:rPr lang="vi-VN" sz="2800" b="1" dirty="0" smtClean="0">
                <a:solidFill>
                  <a:schemeClr val="accent1">
                    <a:lumMod val="50000"/>
                  </a:schemeClr>
                </a:solidFill>
                <a:latin typeface="+mj-lt"/>
              </a:rPr>
              <a:t>CHƯƠNG 1: SỐ TỰ NHIÊN </a:t>
            </a:r>
            <a:endParaRPr lang="vi-VN" sz="2800" b="1" dirty="0">
              <a:solidFill>
                <a:schemeClr val="accent1">
                  <a:lumMod val="50000"/>
                </a:schemeClr>
              </a:solidFill>
              <a:latin typeface="+mj-lt"/>
            </a:endParaRPr>
          </a:p>
        </p:txBody>
      </p:sp>
      <p:sp>
        <p:nvSpPr>
          <p:cNvPr id="11" name="TextBox 10"/>
          <p:cNvSpPr txBox="1"/>
          <p:nvPr/>
        </p:nvSpPr>
        <p:spPr>
          <a:xfrm>
            <a:off x="332436" y="3053826"/>
            <a:ext cx="11848388" cy="1015663"/>
          </a:xfrm>
          <a:prstGeom prst="rect">
            <a:avLst/>
          </a:prstGeom>
          <a:noFill/>
        </p:spPr>
        <p:txBody>
          <a:bodyPr wrap="square" rtlCol="0">
            <a:spAutoFit/>
          </a:bodyPr>
          <a:lstStyle/>
          <a:p>
            <a:pPr algn="ctr"/>
            <a:r>
              <a:rPr lang="vi-VN" sz="6000" b="1" dirty="0" smtClean="0">
                <a:ln w="22225">
                  <a:solidFill>
                    <a:schemeClr val="accent1">
                      <a:lumMod val="50000"/>
                    </a:schemeClr>
                  </a:solidFill>
                  <a:prstDash val="solid"/>
                </a:ln>
                <a:solidFill>
                  <a:srgbClr val="FF0000"/>
                </a:solidFill>
                <a:effectLst>
                  <a:outerShdw blurRad="60007" dist="200025" dir="15000000" sy="30000" kx="-1800000" algn="bl" rotWithShape="0">
                    <a:prstClr val="black">
                      <a:alpha val="32000"/>
                    </a:prstClr>
                  </a:outerShdw>
                </a:effectLst>
                <a:latin typeface="Cambria" panose="02040503050406030204" pitchFamily="18" charset="0"/>
                <a:ea typeface="Cambria" panose="02040503050406030204" pitchFamily="18" charset="0"/>
              </a:rPr>
              <a:t>ÔN TẬP CHƯƠNG 1</a:t>
            </a:r>
          </a:p>
        </p:txBody>
      </p:sp>
    </p:spTree>
    <p:extLst>
      <p:ext uri="{BB962C8B-B14F-4D97-AF65-F5344CB8AC3E}">
        <p14:creationId xmlns:p14="http://schemas.microsoft.com/office/powerpoint/2010/main" val="2921039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257263"/>
            <a:ext cx="12348252" cy="144655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rgbClr val="FF0000"/>
                </a:solidFill>
                <a:effectLst/>
                <a:latin typeface="+mj-lt"/>
              </a:rPr>
              <a:t>Câu 5</a:t>
            </a:r>
            <a:r>
              <a:rPr kumimoji="0" lang="vi-VN" altLang="vi-VN" sz="2200" b="1" i="0" u="none" strike="noStrike" cap="none" normalizeH="0" dirty="0" smtClean="0">
                <a:ln>
                  <a:noFill/>
                </a:ln>
                <a:solidFill>
                  <a:srgbClr val="FF0000"/>
                </a:solidFill>
                <a:effectLst/>
                <a:latin typeface="+mj-lt"/>
              </a:rPr>
              <a:t> </a:t>
            </a:r>
            <a:r>
              <a:rPr kumimoji="0" lang="vi-VN" altLang="vi-VN" sz="2200" b="1" i="0" u="none" strike="noStrike" cap="none" normalizeH="0" baseline="0" dirty="0" smtClean="0">
                <a:ln>
                  <a:noFill/>
                </a:ln>
                <a:solidFill>
                  <a:srgbClr val="FF0000"/>
                </a:solidFill>
                <a:effectLst/>
                <a:latin typeface="+mj-lt"/>
              </a:rPr>
              <a:t>)</a:t>
            </a:r>
            <a:r>
              <a:rPr kumimoji="0" lang="vi-VN" altLang="vi-VN" sz="2200" b="1" i="0" u="none" strike="noStrike" cap="none" normalizeH="0" baseline="0" dirty="0" smtClean="0">
                <a:ln>
                  <a:noFill/>
                </a:ln>
                <a:solidFill>
                  <a:schemeClr val="accent1">
                    <a:lumMod val="50000"/>
                  </a:schemeClr>
                </a:solidFill>
                <a:effectLst/>
                <a:latin typeface="+mj-lt"/>
              </a:rPr>
              <a:t>Thực vật được cấu tạo bởi các tế bào. Tế bào lớn lên đến một kích thước nhất định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thì phân chia ra</a:t>
            </a:r>
            <a:r>
              <a:rPr kumimoji="0" lang="vi-VN" altLang="vi-VN" sz="2200" b="1" i="0" u="none" strike="noStrike" cap="none" normalizeH="0" dirty="0" smtClean="0">
                <a:ln>
                  <a:noFill/>
                </a:ln>
                <a:solidFill>
                  <a:schemeClr val="accent1">
                    <a:lumMod val="50000"/>
                  </a:schemeClr>
                </a:solidFill>
                <a:effectLst/>
                <a:latin typeface="+mj-lt"/>
              </a:rPr>
              <a:t> </a:t>
            </a:r>
            <a:r>
              <a:rPr kumimoji="0" lang="vi-VN" altLang="vi-VN" sz="2200" b="1" i="0" u="none" strike="noStrike" cap="none" normalizeH="0" baseline="0" dirty="0" smtClean="0">
                <a:ln>
                  <a:noFill/>
                </a:ln>
                <a:solidFill>
                  <a:schemeClr val="accent1">
                    <a:lumMod val="50000"/>
                  </a:schemeClr>
                </a:solidFill>
                <a:effectLst/>
                <a:latin typeface="+mj-lt"/>
              </a:rPr>
              <a:t>thành 2 tế bào con. Các tế bào con tiếp tục tăng kích thước và lại phân chia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thành 4 tế bào, rồi thành 8 tế bào, ...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Hãy cho biết số tế bào con có được sau lần phân chia thứ tư, thứ năm, thứ sáu từ một tế bào ban đầu.</a:t>
            </a:r>
          </a:p>
        </p:txBody>
      </p:sp>
      <mc:AlternateContent xmlns:mc="http://schemas.openxmlformats.org/markup-compatibility/2006" xmlns:a14="http://schemas.microsoft.com/office/drawing/2010/main">
        <mc:Choice Requires="a14">
          <p:sp>
            <p:nvSpPr>
              <p:cNvPr id="2" name="Rectangle 1"/>
              <p:cNvSpPr/>
              <p:nvPr/>
            </p:nvSpPr>
            <p:spPr>
              <a:xfrm>
                <a:off x="960581" y="2613867"/>
                <a:ext cx="10131525" cy="1625381"/>
              </a:xfrm>
              <a:prstGeom prst="rect">
                <a:avLst/>
              </a:prstGeom>
            </p:spPr>
            <p:txBody>
              <a:bodyPr wrap="square">
                <a:spAutoFit/>
              </a:bodyPr>
              <a:lstStyle/>
              <a:p>
                <a:pPr lvl="0" eaLnBrk="0" fontAlgn="base" hangingPunct="0">
                  <a:spcBef>
                    <a:spcPct val="0"/>
                  </a:spcBef>
                  <a:spcAft>
                    <a:spcPct val="0"/>
                  </a:spcAft>
                </a:pPr>
                <a:r>
                  <a:rPr lang="vi-VN" altLang="vi-VN" sz="2400" b="1" u="sng" dirty="0" smtClean="0">
                    <a:solidFill>
                      <a:srgbClr val="FF0000"/>
                    </a:solidFill>
                    <a:latin typeface="Bahnschrift SemiBold Condensed" panose="020B0502040204020203" pitchFamily="34" charset="0"/>
                  </a:rPr>
                  <a:t>Bài làm:</a:t>
                </a:r>
                <a:endParaRPr lang="vi-VN" altLang="vi-VN" sz="2400" dirty="0">
                  <a:solidFill>
                    <a:srgbClr val="FF0000"/>
                  </a:solidFill>
                  <a:latin typeface="Bahnschrift SemiBold Condensed" panose="020B0502040204020203" pitchFamily="34" charset="0"/>
                </a:endParaRPr>
              </a:p>
              <a:p>
                <a:pPr lvl="0" eaLnBrk="0" fontAlgn="base" hangingPunct="0">
                  <a:spcBef>
                    <a:spcPct val="0"/>
                  </a:spcBef>
                  <a:spcAft>
                    <a:spcPct val="0"/>
                  </a:spcAft>
                  <a:buFontTx/>
                  <a:buChar char="•"/>
                </a:pPr>
                <a:r>
                  <a:rPr lang="vi-VN" altLang="vi-VN" sz="2400" dirty="0">
                    <a:solidFill>
                      <a:schemeClr val="accent1">
                        <a:lumMod val="50000"/>
                      </a:schemeClr>
                    </a:solidFill>
                    <a:latin typeface="Bahnschrift SemiBold Condensed" panose="020B0502040204020203" pitchFamily="34" charset="0"/>
                  </a:rPr>
                  <a:t>Lần 1: Phân chia thành 2 tế bào </a:t>
                </a:r>
                <a:r>
                  <a:rPr lang="vi-VN" altLang="vi-VN" sz="2400" dirty="0" smtClean="0">
                    <a:solidFill>
                      <a:schemeClr val="accent1">
                        <a:lumMod val="50000"/>
                      </a:schemeClr>
                    </a:solidFill>
                    <a:latin typeface="Bahnschrift SemiBold Condensed" panose="020B0502040204020203" pitchFamily="34" charset="0"/>
                  </a:rPr>
                  <a:t>con ( 2 = </a:t>
                </a:r>
                <a14:m>
                  <m:oMath xmlns:m="http://schemas.openxmlformats.org/officeDocument/2006/math">
                    <m:sSup>
                      <m:sSupPr>
                        <m:ctrlPr>
                          <a:rPr lang="vi-VN" altLang="vi-VN" sz="2400" b="1" i="1" smtClean="0">
                            <a:solidFill>
                              <a:schemeClr val="accent1">
                                <a:lumMod val="50000"/>
                              </a:schemeClr>
                            </a:solidFill>
                            <a:latin typeface="Cambria Math"/>
                          </a:rPr>
                        </m:ctrlPr>
                      </m:sSupPr>
                      <m:e>
                        <m:r>
                          <a:rPr lang="vi-VN" altLang="vi-VN" sz="2400" b="1" i="1">
                            <a:solidFill>
                              <a:schemeClr val="accent1">
                                <a:lumMod val="50000"/>
                              </a:schemeClr>
                            </a:solidFill>
                            <a:latin typeface="Cambria Math" panose="02040503050406030204" pitchFamily="18" charset="0"/>
                          </a:rPr>
                          <m:t>𝟐</m:t>
                        </m:r>
                      </m:e>
                      <m:sup>
                        <m:r>
                          <a:rPr lang="vi-VN" altLang="vi-VN" sz="2400" b="1" i="1">
                            <a:solidFill>
                              <a:schemeClr val="accent1">
                                <a:lumMod val="50000"/>
                              </a:schemeClr>
                            </a:solidFill>
                            <a:latin typeface="Cambria Math" panose="02040503050406030204" pitchFamily="18" charset="0"/>
                          </a:rPr>
                          <m:t>𝟏</m:t>
                        </m:r>
                      </m:sup>
                    </m:sSup>
                  </m:oMath>
                </a14:m>
                <a:r>
                  <a:rPr lang="vi-VN" altLang="vi-VN" sz="2400" dirty="0" smtClean="0">
                    <a:solidFill>
                      <a:schemeClr val="accent1">
                        <a:lumMod val="50000"/>
                      </a:schemeClr>
                    </a:solidFill>
                    <a:latin typeface="Bahnschrift SemiBold Condensed" panose="020B0502040204020203" pitchFamily="34" charset="0"/>
                  </a:rPr>
                  <a:t> ) </a:t>
                </a:r>
                <a:endParaRPr lang="vi-VN" altLang="vi-VN" sz="2400" dirty="0">
                  <a:solidFill>
                    <a:schemeClr val="accent1">
                      <a:lumMod val="50000"/>
                    </a:schemeClr>
                  </a:solidFill>
                  <a:latin typeface="Bahnschrift SemiBold Condensed" panose="020B0502040204020203" pitchFamily="34" charset="0"/>
                </a:endParaRPr>
              </a:p>
              <a:p>
                <a:pPr eaLnBrk="0" fontAlgn="base" hangingPunct="0">
                  <a:spcBef>
                    <a:spcPct val="0"/>
                  </a:spcBef>
                  <a:spcAft>
                    <a:spcPct val="0"/>
                  </a:spcAft>
                  <a:buFontTx/>
                  <a:buChar char="•"/>
                </a:pPr>
                <a:r>
                  <a:rPr lang="vi-VN" altLang="vi-VN" sz="2400" dirty="0" smtClean="0">
                    <a:solidFill>
                      <a:schemeClr val="accent1">
                        <a:lumMod val="50000"/>
                      </a:schemeClr>
                    </a:solidFill>
                    <a:latin typeface="Bahnschrift SemiBold Condensed" panose="020B0502040204020203" pitchFamily="34" charset="0"/>
                  </a:rPr>
                  <a:t>Lần 2: Phân chia thành 4 tế bào con ( 4 </a:t>
                </a:r>
                <a:r>
                  <a:rPr lang="vi-VN" altLang="vi-VN" sz="2400" dirty="0">
                    <a:solidFill>
                      <a:schemeClr val="accent1">
                        <a:lumMod val="50000"/>
                      </a:schemeClr>
                    </a:solidFill>
                    <a:latin typeface="Bahnschrift SemiBold Condensed" panose="020B0502040204020203" pitchFamily="34" charset="0"/>
                  </a:rPr>
                  <a:t>= </a:t>
                </a:r>
                <a:r>
                  <a:rPr lang="vi-VN" altLang="vi-VN" sz="2400" dirty="0" smtClean="0">
                    <a:solidFill>
                      <a:schemeClr val="accent1">
                        <a:lumMod val="50000"/>
                      </a:schemeClr>
                    </a:solidFill>
                    <a:latin typeface="Bahnschrift SemiBold Condensed" panose="020B0502040204020203" pitchFamily="34" charset="0"/>
                  </a:rPr>
                  <a:t>2</a:t>
                </a:r>
                <a:r>
                  <a:rPr lang="vi-VN" sz="2400" baseline="30000" dirty="0" smtClean="0">
                    <a:solidFill>
                      <a:schemeClr val="accent1">
                        <a:lumMod val="50000"/>
                      </a:schemeClr>
                    </a:solidFill>
                    <a:latin typeface="Bahnschrift SemiBold Condensed" panose="020B0502040204020203" pitchFamily="34" charset="0"/>
                  </a:rPr>
                  <a:t>2</a:t>
                </a:r>
                <a:r>
                  <a:rPr lang="vi-VN" sz="2400" dirty="0" smtClean="0">
                    <a:solidFill>
                      <a:schemeClr val="accent1">
                        <a:lumMod val="50000"/>
                      </a:schemeClr>
                    </a:solidFill>
                    <a:latin typeface="Bahnschrift SemiBold Condensed" panose="020B0502040204020203" pitchFamily="34" charset="0"/>
                  </a:rPr>
                  <a:t> </a:t>
                </a:r>
                <a:r>
                  <a:rPr lang="vi-VN" altLang="vi-VN" sz="2400" dirty="0" smtClean="0">
                    <a:solidFill>
                      <a:schemeClr val="accent1">
                        <a:lumMod val="50000"/>
                      </a:schemeClr>
                    </a:solidFill>
                    <a:latin typeface="Bahnschrift SemiBold Condensed" panose="020B0502040204020203" pitchFamily="34" charset="0"/>
                  </a:rPr>
                  <a:t>) </a:t>
                </a:r>
              </a:p>
              <a:p>
                <a:pPr eaLnBrk="0" fontAlgn="base" hangingPunct="0">
                  <a:spcBef>
                    <a:spcPct val="0"/>
                  </a:spcBef>
                  <a:spcAft>
                    <a:spcPct val="0"/>
                  </a:spcAft>
                  <a:buFontTx/>
                  <a:buChar char="•"/>
                </a:pPr>
                <a:r>
                  <a:rPr lang="vi-VN" altLang="vi-VN" sz="2400" dirty="0" smtClean="0">
                    <a:solidFill>
                      <a:schemeClr val="accent1">
                        <a:lumMod val="50000"/>
                      </a:schemeClr>
                    </a:solidFill>
                    <a:latin typeface="Bahnschrift SemiBold Condensed" panose="020B0502040204020203" pitchFamily="34" charset="0"/>
                  </a:rPr>
                  <a:t>Lần 3: Phân chia thành 8 tế bào con ( 8 </a:t>
                </a:r>
                <a:r>
                  <a:rPr lang="vi-VN" altLang="vi-VN" sz="2400" dirty="0">
                    <a:solidFill>
                      <a:schemeClr val="accent1">
                        <a:lumMod val="50000"/>
                      </a:schemeClr>
                    </a:solidFill>
                    <a:latin typeface="Bahnschrift SemiBold Condensed" panose="020B0502040204020203" pitchFamily="34" charset="0"/>
                  </a:rPr>
                  <a:t>= </a:t>
                </a:r>
                <a:r>
                  <a:rPr lang="vi-VN" sz="2400" dirty="0" smtClean="0">
                    <a:solidFill>
                      <a:schemeClr val="accent1">
                        <a:lumMod val="50000"/>
                      </a:schemeClr>
                    </a:solidFill>
                    <a:latin typeface="Bahnschrift SemiBold Condensed" panose="020B0502040204020203" pitchFamily="34" charset="0"/>
                  </a:rPr>
                  <a:t>2</a:t>
                </a:r>
                <a:r>
                  <a:rPr lang="vi-VN" sz="2400" baseline="30000" dirty="0" smtClean="0">
                    <a:solidFill>
                      <a:schemeClr val="accent1">
                        <a:lumMod val="50000"/>
                      </a:schemeClr>
                    </a:solidFill>
                    <a:latin typeface="Bahnschrift SemiBold Condensed" panose="020B0502040204020203" pitchFamily="34" charset="0"/>
                  </a:rPr>
                  <a:t>3</a:t>
                </a:r>
                <a:r>
                  <a:rPr lang="vi-VN" altLang="vi-VN" sz="2400" dirty="0" smtClean="0">
                    <a:solidFill>
                      <a:schemeClr val="accent1">
                        <a:lumMod val="50000"/>
                      </a:schemeClr>
                    </a:solidFill>
                    <a:latin typeface="Bahnschrift SemiBold Condensed" panose="020B0502040204020203" pitchFamily="34" charset="0"/>
                  </a:rPr>
                  <a:t> ) </a:t>
                </a:r>
              </a:p>
            </p:txBody>
          </p:sp>
        </mc:Choice>
        <mc:Fallback xmlns="">
          <p:sp>
            <p:nvSpPr>
              <p:cNvPr id="2" name="Rectangle 1"/>
              <p:cNvSpPr>
                <a:spLocks noRot="1" noChangeAspect="1" noMove="1" noResize="1" noEditPoints="1" noAdjustHandles="1" noChangeArrowheads="1" noChangeShapeType="1" noTextEdit="1"/>
              </p:cNvSpPr>
              <p:nvPr/>
            </p:nvSpPr>
            <p:spPr>
              <a:xfrm>
                <a:off x="960581" y="2613867"/>
                <a:ext cx="10131525" cy="1625381"/>
              </a:xfrm>
              <a:prstGeom prst="rect">
                <a:avLst/>
              </a:prstGeom>
              <a:blipFill>
                <a:blip r:embed="rId2"/>
                <a:stretch>
                  <a:fillRect l="-963" t="-3008" b="-4887"/>
                </a:stretch>
              </a:blipFill>
            </p:spPr>
            <p:txBody>
              <a:bodyPr/>
              <a:lstStyle/>
              <a:p>
                <a:r>
                  <a:rPr lang="vi-VN">
                    <a:noFill/>
                  </a:rPr>
                  <a:t> </a:t>
                </a:r>
              </a:p>
            </p:txBody>
          </p:sp>
        </mc:Fallback>
      </mc:AlternateContent>
      <p:sp>
        <p:nvSpPr>
          <p:cNvPr id="3" name="Rectangle 2"/>
          <p:cNvSpPr/>
          <p:nvPr/>
        </p:nvSpPr>
        <p:spPr>
          <a:xfrm>
            <a:off x="960581" y="4325494"/>
            <a:ext cx="9300252" cy="461665"/>
          </a:xfrm>
          <a:prstGeom prst="rect">
            <a:avLst/>
          </a:prstGeom>
        </p:spPr>
        <p:txBody>
          <a:bodyPr wrap="square">
            <a:spAutoFit/>
          </a:bodyPr>
          <a:lstStyle/>
          <a:p>
            <a:pPr lvl="0" eaLnBrk="0" fontAlgn="base" hangingPunct="0">
              <a:spcBef>
                <a:spcPct val="0"/>
              </a:spcBef>
              <a:spcAft>
                <a:spcPct val="0"/>
              </a:spcAft>
            </a:pPr>
            <a:r>
              <a:rPr lang="vi-VN" altLang="vi-VN" sz="2400" dirty="0">
                <a:solidFill>
                  <a:srgbClr val="5B9BD5">
                    <a:lumMod val="50000"/>
                  </a:srgbClr>
                </a:solidFill>
                <a:latin typeface="Bahnschrift SemiBold Condensed" panose="020B0502040204020203" pitchFamily="34" charset="0"/>
              </a:rPr>
              <a:t>=&gt; Ta nhận thấy các tế bào phân chia theo lũy thừa của cơ số 2</a:t>
            </a:r>
            <a:r>
              <a:rPr lang="vi-VN" altLang="vi-VN" sz="2400" dirty="0" smtClean="0">
                <a:solidFill>
                  <a:srgbClr val="5B9BD5">
                    <a:lumMod val="50000"/>
                  </a:srgbClr>
                </a:solidFill>
                <a:latin typeface="Bahnschrift SemiBold Condensed" panose="020B0502040204020203" pitchFamily="34" charset="0"/>
              </a:rPr>
              <a:t>.</a:t>
            </a:r>
            <a:endParaRPr lang="vi-VN" altLang="vi-VN" sz="2400" dirty="0">
              <a:solidFill>
                <a:srgbClr val="5B9BD5">
                  <a:lumMod val="50000"/>
                </a:srgbClr>
              </a:solidFill>
              <a:latin typeface="Bahnschrift SemiBold Condensed" panose="020B0502040204020203" pitchFamily="34" charset="0"/>
            </a:endParaRPr>
          </a:p>
        </p:txBody>
      </p:sp>
      <mc:AlternateContent xmlns:mc="http://schemas.openxmlformats.org/markup-compatibility/2006" xmlns:a14="http://schemas.microsoft.com/office/drawing/2010/main">
        <mc:Choice Requires="a14">
          <p:sp>
            <p:nvSpPr>
              <p:cNvPr id="5" name="Rectangle 4"/>
              <p:cNvSpPr/>
              <p:nvPr/>
            </p:nvSpPr>
            <p:spPr>
              <a:xfrm>
                <a:off x="960581" y="5002953"/>
                <a:ext cx="9679710" cy="1601272"/>
              </a:xfrm>
              <a:prstGeom prst="rect">
                <a:avLst/>
              </a:prstGeom>
            </p:spPr>
            <p:txBody>
              <a:bodyPr wrap="square">
                <a:spAutoFit/>
              </a:bodyPr>
              <a:lstStyle/>
              <a:p>
                <a:pPr lvl="0" eaLnBrk="0" fontAlgn="base" hangingPunct="0">
                  <a:spcBef>
                    <a:spcPct val="0"/>
                  </a:spcBef>
                  <a:spcAft>
                    <a:spcPct val="0"/>
                  </a:spcAft>
                </a:pPr>
                <a:r>
                  <a:rPr lang="vi-VN" altLang="vi-VN" sz="2400" dirty="0">
                    <a:solidFill>
                      <a:srgbClr val="5B9BD5">
                        <a:lumMod val="50000"/>
                      </a:srgbClr>
                    </a:solidFill>
                    <a:latin typeface="Bahnschrift SemiBold Condensed" panose="020B0502040204020203" pitchFamily="34" charset="0"/>
                  </a:rPr>
                  <a:t> Vậy:</a:t>
                </a:r>
              </a:p>
              <a:p>
                <a:pPr lvl="0" eaLnBrk="0" fontAlgn="base" hangingPunct="0">
                  <a:spcBef>
                    <a:spcPct val="0"/>
                  </a:spcBef>
                  <a:spcAft>
                    <a:spcPct val="0"/>
                  </a:spcAft>
                  <a:buFontTx/>
                  <a:buChar char="•"/>
                </a:pPr>
                <a:r>
                  <a:rPr lang="vi-VN" altLang="vi-VN" sz="2400" dirty="0">
                    <a:solidFill>
                      <a:srgbClr val="5B9BD5">
                        <a:lumMod val="50000"/>
                      </a:srgbClr>
                    </a:solidFill>
                    <a:latin typeface="Bahnschrift SemiBold Condensed" panose="020B0502040204020203" pitchFamily="34" charset="0"/>
                  </a:rPr>
                  <a:t>Số tế bào con có được sau lần phân chia thứ tư là: </a:t>
                </a:r>
                <a14:m>
                  <m:oMath xmlns:m="http://schemas.openxmlformats.org/officeDocument/2006/math">
                    <m:sSup>
                      <m:sSupPr>
                        <m:ctrlPr>
                          <a:rPr lang="vi-VN" altLang="vi-VN" sz="2400" b="1" i="1">
                            <a:solidFill>
                              <a:schemeClr val="accent1">
                                <a:lumMod val="50000"/>
                              </a:schemeClr>
                            </a:solidFill>
                            <a:latin typeface="Cambria Math"/>
                          </a:rPr>
                        </m:ctrlPr>
                      </m:sSupPr>
                      <m:e>
                        <m:r>
                          <a:rPr lang="vi-VN" altLang="vi-VN" sz="2400" b="1" i="1">
                            <a:solidFill>
                              <a:schemeClr val="accent1">
                                <a:lumMod val="50000"/>
                              </a:schemeClr>
                            </a:solidFill>
                            <a:latin typeface="Cambria Math" panose="02040503050406030204" pitchFamily="18" charset="0"/>
                          </a:rPr>
                          <m:t>𝟐</m:t>
                        </m:r>
                      </m:e>
                      <m:sup>
                        <m:r>
                          <a:rPr lang="vi-VN" altLang="vi-VN" sz="2400" b="1" i="1">
                            <a:solidFill>
                              <a:schemeClr val="accent1">
                                <a:lumMod val="50000"/>
                              </a:schemeClr>
                            </a:solidFill>
                            <a:latin typeface="Cambria Math" panose="02040503050406030204" pitchFamily="18" charset="0"/>
                          </a:rPr>
                          <m:t>4</m:t>
                        </m:r>
                      </m:sup>
                    </m:sSup>
                  </m:oMath>
                </a14:m>
                <a:r>
                  <a:rPr lang="vi-VN" altLang="vi-VN" sz="2400" dirty="0">
                    <a:solidFill>
                      <a:srgbClr val="5B9BD5">
                        <a:lumMod val="50000"/>
                      </a:srgbClr>
                    </a:solidFill>
                    <a:latin typeface="Bahnschrift SemiBold Condensed" panose="020B0502040204020203" pitchFamily="34" charset="0"/>
                  </a:rPr>
                  <a:t> = </a:t>
                </a:r>
                <a:r>
                  <a:rPr lang="vi-VN" altLang="vi-VN" sz="2400" b="1" dirty="0">
                    <a:solidFill>
                      <a:srgbClr val="5B9BD5">
                        <a:lumMod val="50000"/>
                      </a:srgbClr>
                    </a:solidFill>
                    <a:latin typeface="Bahnschrift SemiBold Condensed" panose="020B0502040204020203" pitchFamily="34" charset="0"/>
                  </a:rPr>
                  <a:t>16</a:t>
                </a:r>
                <a:r>
                  <a:rPr lang="vi-VN" altLang="vi-VN" sz="2400" dirty="0">
                    <a:solidFill>
                      <a:srgbClr val="5B9BD5">
                        <a:lumMod val="50000"/>
                      </a:srgbClr>
                    </a:solidFill>
                    <a:latin typeface="Bahnschrift SemiBold Condensed" panose="020B0502040204020203" pitchFamily="34" charset="0"/>
                  </a:rPr>
                  <a:t> tế bào</a:t>
                </a:r>
              </a:p>
              <a:p>
                <a:pPr lvl="0" eaLnBrk="0" fontAlgn="base" hangingPunct="0">
                  <a:spcBef>
                    <a:spcPct val="0"/>
                  </a:spcBef>
                  <a:spcAft>
                    <a:spcPct val="0"/>
                  </a:spcAft>
                  <a:buFontTx/>
                  <a:buChar char="•"/>
                </a:pPr>
                <a:r>
                  <a:rPr lang="vi-VN" altLang="vi-VN" sz="2400" dirty="0">
                    <a:solidFill>
                      <a:srgbClr val="5B9BD5">
                        <a:lumMod val="50000"/>
                      </a:srgbClr>
                    </a:solidFill>
                    <a:latin typeface="Bahnschrift SemiBold Condensed" panose="020B0502040204020203" pitchFamily="34" charset="0"/>
                  </a:rPr>
                  <a:t>Số tế bào con có được sau lần phân chia thứ năm là: </a:t>
                </a:r>
                <a14:m>
                  <m:oMath xmlns:m="http://schemas.openxmlformats.org/officeDocument/2006/math">
                    <m:sSup>
                      <m:sSupPr>
                        <m:ctrlPr>
                          <a:rPr lang="vi-VN" altLang="vi-VN" sz="2400" b="1" i="1">
                            <a:solidFill>
                              <a:schemeClr val="accent1">
                                <a:lumMod val="50000"/>
                              </a:schemeClr>
                            </a:solidFill>
                            <a:latin typeface="Cambria Math"/>
                          </a:rPr>
                        </m:ctrlPr>
                      </m:sSupPr>
                      <m:e>
                        <m:r>
                          <a:rPr lang="vi-VN" altLang="vi-VN" sz="2400" b="1" i="1">
                            <a:solidFill>
                              <a:schemeClr val="accent1">
                                <a:lumMod val="50000"/>
                              </a:schemeClr>
                            </a:solidFill>
                            <a:latin typeface="Cambria Math" panose="02040503050406030204" pitchFamily="18" charset="0"/>
                          </a:rPr>
                          <m:t>𝟐</m:t>
                        </m:r>
                      </m:e>
                      <m:sup>
                        <m:r>
                          <a:rPr lang="vi-VN" altLang="vi-VN" sz="2400" b="1" i="1">
                            <a:solidFill>
                              <a:schemeClr val="accent1">
                                <a:lumMod val="50000"/>
                              </a:schemeClr>
                            </a:solidFill>
                            <a:latin typeface="Cambria Math" panose="02040503050406030204" pitchFamily="18" charset="0"/>
                          </a:rPr>
                          <m:t>5</m:t>
                        </m:r>
                      </m:sup>
                    </m:sSup>
                  </m:oMath>
                </a14:m>
                <a:r>
                  <a:rPr lang="vi-VN" altLang="vi-VN" sz="2400" dirty="0">
                    <a:solidFill>
                      <a:srgbClr val="5B9BD5">
                        <a:lumMod val="50000"/>
                      </a:srgbClr>
                    </a:solidFill>
                    <a:latin typeface="Bahnschrift SemiBold Condensed" panose="020B0502040204020203" pitchFamily="34" charset="0"/>
                  </a:rPr>
                  <a:t> = </a:t>
                </a:r>
                <a:r>
                  <a:rPr lang="vi-VN" altLang="vi-VN" sz="2400" b="1" dirty="0">
                    <a:solidFill>
                      <a:srgbClr val="5B9BD5">
                        <a:lumMod val="50000"/>
                      </a:srgbClr>
                    </a:solidFill>
                    <a:latin typeface="Bahnschrift SemiBold Condensed" panose="020B0502040204020203" pitchFamily="34" charset="0"/>
                  </a:rPr>
                  <a:t>32</a:t>
                </a:r>
                <a:r>
                  <a:rPr lang="vi-VN" altLang="vi-VN" sz="2400" dirty="0">
                    <a:solidFill>
                      <a:srgbClr val="5B9BD5">
                        <a:lumMod val="50000"/>
                      </a:srgbClr>
                    </a:solidFill>
                    <a:latin typeface="Bahnschrift SemiBold Condensed" panose="020B0502040204020203" pitchFamily="34" charset="0"/>
                  </a:rPr>
                  <a:t> tế bào</a:t>
                </a:r>
              </a:p>
              <a:p>
                <a:pPr lvl="0" eaLnBrk="0" fontAlgn="base" hangingPunct="0">
                  <a:spcBef>
                    <a:spcPct val="0"/>
                  </a:spcBef>
                  <a:spcAft>
                    <a:spcPct val="0"/>
                  </a:spcAft>
                  <a:buFontTx/>
                  <a:buChar char="•"/>
                </a:pPr>
                <a:r>
                  <a:rPr lang="vi-VN" altLang="vi-VN" sz="2400" dirty="0">
                    <a:solidFill>
                      <a:srgbClr val="5B9BD5">
                        <a:lumMod val="50000"/>
                      </a:srgbClr>
                    </a:solidFill>
                    <a:latin typeface="Bahnschrift SemiBold Condensed" panose="020B0502040204020203" pitchFamily="34" charset="0"/>
                  </a:rPr>
                  <a:t>Số tế bào con có được sau lần phân chia thứ sáu là: </a:t>
                </a:r>
                <a14:m>
                  <m:oMath xmlns:m="http://schemas.openxmlformats.org/officeDocument/2006/math">
                    <m:sSup>
                      <m:sSupPr>
                        <m:ctrlPr>
                          <a:rPr lang="vi-VN" altLang="vi-VN" sz="2400" b="1" i="1">
                            <a:solidFill>
                              <a:schemeClr val="accent1">
                                <a:lumMod val="50000"/>
                              </a:schemeClr>
                            </a:solidFill>
                            <a:latin typeface="Cambria Math"/>
                          </a:rPr>
                        </m:ctrlPr>
                      </m:sSupPr>
                      <m:e>
                        <m:r>
                          <a:rPr lang="vi-VN" altLang="vi-VN" sz="2400" b="1" i="1">
                            <a:solidFill>
                              <a:schemeClr val="accent1">
                                <a:lumMod val="50000"/>
                              </a:schemeClr>
                            </a:solidFill>
                            <a:latin typeface="Cambria Math" panose="02040503050406030204" pitchFamily="18" charset="0"/>
                          </a:rPr>
                          <m:t>𝟐</m:t>
                        </m:r>
                      </m:e>
                      <m:sup>
                        <m:r>
                          <a:rPr lang="vi-VN" altLang="vi-VN" sz="2400" b="1" i="1">
                            <a:solidFill>
                              <a:schemeClr val="accent1">
                                <a:lumMod val="50000"/>
                              </a:schemeClr>
                            </a:solidFill>
                            <a:latin typeface="Cambria Math" panose="02040503050406030204" pitchFamily="18" charset="0"/>
                          </a:rPr>
                          <m:t>6</m:t>
                        </m:r>
                      </m:sup>
                    </m:sSup>
                  </m:oMath>
                </a14:m>
                <a:r>
                  <a:rPr lang="vi-VN" altLang="vi-VN" sz="2400" dirty="0">
                    <a:solidFill>
                      <a:srgbClr val="5B9BD5">
                        <a:lumMod val="50000"/>
                      </a:srgbClr>
                    </a:solidFill>
                    <a:latin typeface="Bahnschrift SemiBold Condensed" panose="020B0502040204020203" pitchFamily="34" charset="0"/>
                  </a:rPr>
                  <a:t> = </a:t>
                </a:r>
                <a:r>
                  <a:rPr lang="vi-VN" altLang="vi-VN" sz="2400" b="1" dirty="0">
                    <a:solidFill>
                      <a:srgbClr val="5B9BD5">
                        <a:lumMod val="50000"/>
                      </a:srgbClr>
                    </a:solidFill>
                    <a:latin typeface="Bahnschrift SemiBold Condensed" panose="020B0502040204020203" pitchFamily="34" charset="0"/>
                  </a:rPr>
                  <a:t>64</a:t>
                </a:r>
                <a:r>
                  <a:rPr lang="vi-VN" altLang="vi-VN" sz="2400" dirty="0">
                    <a:solidFill>
                      <a:srgbClr val="5B9BD5">
                        <a:lumMod val="50000"/>
                      </a:srgbClr>
                    </a:solidFill>
                    <a:latin typeface="Bahnschrift SemiBold Condensed" panose="020B0502040204020203" pitchFamily="34" charset="0"/>
                  </a:rPr>
                  <a:t> tế bào.</a:t>
                </a:r>
                <a:endParaRPr lang="vi-VN" dirty="0"/>
              </a:p>
            </p:txBody>
          </p:sp>
        </mc:Choice>
        <mc:Fallback xmlns="">
          <p:sp>
            <p:nvSpPr>
              <p:cNvPr id="5" name="Rectangle 4"/>
              <p:cNvSpPr>
                <a:spLocks noRot="1" noChangeAspect="1" noMove="1" noResize="1" noEditPoints="1" noAdjustHandles="1" noChangeArrowheads="1" noChangeShapeType="1" noTextEdit="1"/>
              </p:cNvSpPr>
              <p:nvPr/>
            </p:nvSpPr>
            <p:spPr>
              <a:xfrm>
                <a:off x="960581" y="5002953"/>
                <a:ext cx="9679710" cy="1601272"/>
              </a:xfrm>
              <a:prstGeom prst="rect">
                <a:avLst/>
              </a:prstGeom>
              <a:blipFill>
                <a:blip r:embed="rId3"/>
                <a:stretch>
                  <a:fillRect l="-1008" t="-3053" b="-6107"/>
                </a:stretch>
              </a:blipFill>
            </p:spPr>
            <p:txBody>
              <a:bodyPr/>
              <a:lstStyle/>
              <a:p>
                <a:r>
                  <a:rPr lang="vi-VN">
                    <a:noFill/>
                  </a:rPr>
                  <a:t> </a:t>
                </a:r>
              </a:p>
            </p:txBody>
          </p:sp>
        </mc:Fallback>
      </mc:AlternateContent>
      <p:cxnSp>
        <p:nvCxnSpPr>
          <p:cNvPr id="6" name="Straight Connector 5"/>
          <p:cNvCxnSpPr/>
          <p:nvPr/>
        </p:nvCxnSpPr>
        <p:spPr>
          <a:xfrm>
            <a:off x="2820201" y="958365"/>
            <a:ext cx="1453416" cy="416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855043" y="1309036"/>
            <a:ext cx="3177942" cy="38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6446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248" y="3817724"/>
            <a:ext cx="8368145" cy="1107996"/>
          </a:xfrm>
          <a:prstGeom prst="rect">
            <a:avLst/>
          </a:prstGeom>
        </p:spPr>
        <p:txBody>
          <a:bodyPr wrap="square">
            <a:spAutoFit/>
          </a:bodyPr>
          <a:lstStyle/>
          <a:p>
            <a:r>
              <a:rPr lang="vi-VN" sz="2200" u="sng" dirty="0">
                <a:solidFill>
                  <a:srgbClr val="FF0000"/>
                </a:solidFill>
                <a:latin typeface="Bahnschrift SemiBold Condensed" panose="020B0502040204020203" pitchFamily="34" charset="0"/>
              </a:rPr>
              <a:t>Bài làm:</a:t>
            </a:r>
          </a:p>
          <a:p>
            <a:r>
              <a:rPr lang="vi-VN" sz="2200" dirty="0">
                <a:solidFill>
                  <a:srgbClr val="FF0000"/>
                </a:solidFill>
                <a:latin typeface="Bahnschrift SemiBold Condensed" panose="020B0502040204020203" pitchFamily="34" charset="0"/>
              </a:rPr>
              <a:t>a) </a:t>
            </a:r>
            <a:r>
              <a:rPr lang="vi-VN" sz="2200" dirty="0">
                <a:solidFill>
                  <a:schemeClr val="accent1">
                    <a:lumMod val="50000"/>
                  </a:schemeClr>
                </a:solidFill>
                <a:latin typeface="Bahnschrift SemiBold Condensed" panose="020B0502040204020203" pitchFamily="34" charset="0"/>
              </a:rPr>
              <a:t>Ở trường hợp a, Huy dùng 3 que tăm để xếp được 1 hình.</a:t>
            </a:r>
          </a:p>
          <a:p>
            <a:r>
              <a:rPr lang="vi-VN" sz="2200" dirty="0">
                <a:solidFill>
                  <a:schemeClr val="accent1">
                    <a:lumMod val="50000"/>
                  </a:schemeClr>
                </a:solidFill>
                <a:latin typeface="Bahnschrift SemiBold Condensed" panose="020B0502040204020203" pitchFamily="34" charset="0"/>
              </a:rPr>
              <a:t>Vậy với 36 que tăm thì Huy xếp được số hình là: </a:t>
            </a:r>
            <a:r>
              <a:rPr lang="vi-VN" sz="2200" dirty="0">
                <a:solidFill>
                  <a:schemeClr val="accent2">
                    <a:lumMod val="50000"/>
                  </a:schemeClr>
                </a:solidFill>
                <a:latin typeface="Bahnschrift SemiBold Condensed" panose="020B0502040204020203" pitchFamily="34" charset="0"/>
              </a:rPr>
              <a:t>36 : 3 = 12</a:t>
            </a:r>
            <a:r>
              <a:rPr lang="vi-VN" sz="2200" dirty="0">
                <a:solidFill>
                  <a:schemeClr val="accent1">
                    <a:lumMod val="50000"/>
                  </a:schemeClr>
                </a:solidFill>
                <a:latin typeface="Bahnschrift SemiBold Condensed" panose="020B0502040204020203" pitchFamily="34" charset="0"/>
              </a:rPr>
              <a:t> hình</a:t>
            </a:r>
            <a:r>
              <a:rPr lang="vi-VN" sz="2200" dirty="0" smtClean="0">
                <a:solidFill>
                  <a:schemeClr val="accent1">
                    <a:lumMod val="50000"/>
                  </a:schemeClr>
                </a:solidFill>
                <a:latin typeface="Bahnschrift SemiBold Condensed" panose="020B0502040204020203" pitchFamily="34" charset="0"/>
              </a:rPr>
              <a:t>.</a:t>
            </a:r>
            <a:endParaRPr lang="vi-VN" sz="2200" dirty="0">
              <a:solidFill>
                <a:schemeClr val="accent1">
                  <a:lumMod val="50000"/>
                </a:schemeClr>
              </a:solidFill>
              <a:latin typeface="Bahnschrift SemiBold Condensed" panose="020B0502040204020203" pitchFamily="34" charset="0"/>
            </a:endParaRPr>
          </a:p>
        </p:txBody>
      </p:sp>
      <p:sp>
        <p:nvSpPr>
          <p:cNvPr id="5" name="Rectangle 4"/>
          <p:cNvSpPr/>
          <p:nvPr/>
        </p:nvSpPr>
        <p:spPr>
          <a:xfrm>
            <a:off x="849745" y="118454"/>
            <a:ext cx="10381673" cy="769441"/>
          </a:xfrm>
          <a:prstGeom prst="rect">
            <a:avLst/>
          </a:prstGeom>
        </p:spPr>
        <p:txBody>
          <a:bodyPr wrap="square">
            <a:spAutoFit/>
          </a:bodyPr>
          <a:lstStyle/>
          <a:p>
            <a:r>
              <a:rPr lang="vi-VN" sz="2200" b="1" dirty="0">
                <a:solidFill>
                  <a:srgbClr val="FF0000"/>
                </a:solidFill>
                <a:latin typeface="+mj-lt"/>
              </a:rPr>
              <a:t>Câu 6: </a:t>
            </a:r>
            <a:r>
              <a:rPr lang="vi-VN" sz="2200" b="1" dirty="0" smtClean="0">
                <a:solidFill>
                  <a:schemeClr val="accent1">
                    <a:lumMod val="50000"/>
                  </a:schemeClr>
                </a:solidFill>
                <a:latin typeface="+mj-lt"/>
              </a:rPr>
              <a:t>Huy </a:t>
            </a:r>
            <a:r>
              <a:rPr lang="vi-VN" sz="2200" b="1" dirty="0">
                <a:solidFill>
                  <a:schemeClr val="accent1">
                    <a:lumMod val="50000"/>
                  </a:schemeClr>
                </a:solidFill>
                <a:latin typeface="+mj-lt"/>
              </a:rPr>
              <a:t>chơi trò xếp 36 que tăm thành những hình giống nhau như các hình dưới đây. Trong mỗi trường hợp a, b, c, d, Huy xếp được bao nhiêu hình như vậy? </a:t>
            </a:r>
            <a:endParaRPr lang="vi-VN" sz="2200" b="1" i="0" dirty="0">
              <a:solidFill>
                <a:schemeClr val="accent1">
                  <a:lumMod val="50000"/>
                </a:schemeClr>
              </a:solidFill>
              <a:effectLst/>
              <a:latin typeface="+mj-lt"/>
            </a:endParaRPr>
          </a:p>
        </p:txBody>
      </p:sp>
      <p:pic>
        <p:nvPicPr>
          <p:cNvPr id="7" name="Picture 6"/>
          <p:cNvPicPr>
            <a:picLocks noChangeAspect="1"/>
          </p:cNvPicPr>
          <p:nvPr/>
        </p:nvPicPr>
        <p:blipFill>
          <a:blip r:embed="rId2"/>
          <a:stretch>
            <a:fillRect/>
          </a:stretch>
        </p:blipFill>
        <p:spPr>
          <a:xfrm>
            <a:off x="3208843" y="887293"/>
            <a:ext cx="4531230" cy="3089142"/>
          </a:xfrm>
          <a:prstGeom prst="rect">
            <a:avLst/>
          </a:prstGeom>
        </p:spPr>
      </p:pic>
      <p:sp>
        <p:nvSpPr>
          <p:cNvPr id="2" name="Rectangle 1"/>
          <p:cNvSpPr/>
          <p:nvPr/>
        </p:nvSpPr>
        <p:spPr>
          <a:xfrm>
            <a:off x="116248" y="4956014"/>
            <a:ext cx="6096000" cy="769441"/>
          </a:xfrm>
          <a:prstGeom prst="rect">
            <a:avLst/>
          </a:prstGeom>
        </p:spPr>
        <p:txBody>
          <a:bodyPr>
            <a:spAutoFit/>
          </a:bodyPr>
          <a:lstStyle/>
          <a:p>
            <a:pPr lvl="0"/>
            <a:r>
              <a:rPr lang="vi-VN" sz="2200" dirty="0">
                <a:solidFill>
                  <a:srgbClr val="FF0000"/>
                </a:solidFill>
                <a:latin typeface="Bahnschrift SemiBold Condensed" panose="020B0502040204020203" pitchFamily="34" charset="0"/>
              </a:rPr>
              <a:t>b)</a:t>
            </a:r>
            <a:r>
              <a:rPr lang="vi-VN" sz="2200" dirty="0">
                <a:solidFill>
                  <a:srgbClr val="5B9BD5">
                    <a:lumMod val="50000"/>
                  </a:srgbClr>
                </a:solidFill>
                <a:latin typeface="Bahnschrift SemiBold Condensed" panose="020B0502040204020203" pitchFamily="34" charset="0"/>
              </a:rPr>
              <a:t> Ở trường hợp b, Huy dùng </a:t>
            </a:r>
            <a:r>
              <a:rPr lang="vi-VN" sz="2200" dirty="0" smtClean="0">
                <a:solidFill>
                  <a:srgbClr val="5B9BD5">
                    <a:lumMod val="50000"/>
                  </a:srgbClr>
                </a:solidFill>
                <a:latin typeface="Bahnschrift SemiBold Condensed" panose="020B0502040204020203" pitchFamily="34" charset="0"/>
              </a:rPr>
              <a:t>4 </a:t>
            </a:r>
            <a:r>
              <a:rPr lang="vi-VN" sz="2200" dirty="0">
                <a:solidFill>
                  <a:srgbClr val="5B9BD5">
                    <a:lumMod val="50000"/>
                  </a:srgbClr>
                </a:solidFill>
                <a:latin typeface="Bahnschrift SemiBold Condensed" panose="020B0502040204020203" pitchFamily="34" charset="0"/>
              </a:rPr>
              <a:t>que tăm để xếp được 1 hình.</a:t>
            </a:r>
          </a:p>
          <a:p>
            <a:pPr lvl="0"/>
            <a:r>
              <a:rPr lang="vi-VN" sz="2200" dirty="0">
                <a:solidFill>
                  <a:srgbClr val="5B9BD5">
                    <a:lumMod val="50000"/>
                  </a:srgbClr>
                </a:solidFill>
                <a:latin typeface="Bahnschrift SemiBold Condensed" panose="020B0502040204020203" pitchFamily="34" charset="0"/>
              </a:rPr>
              <a:t>Vậy với 36 que tăm thì Huy xếp được số hình là: </a:t>
            </a:r>
            <a:r>
              <a:rPr lang="vi-VN" sz="2200" dirty="0">
                <a:solidFill>
                  <a:schemeClr val="accent2">
                    <a:lumMod val="50000"/>
                  </a:schemeClr>
                </a:solidFill>
                <a:latin typeface="Bahnschrift SemiBold Condensed" panose="020B0502040204020203" pitchFamily="34" charset="0"/>
              </a:rPr>
              <a:t>36 : 4 = 9</a:t>
            </a:r>
            <a:r>
              <a:rPr lang="vi-VN" sz="2200" dirty="0">
                <a:solidFill>
                  <a:srgbClr val="5B9BD5">
                    <a:lumMod val="50000"/>
                  </a:srgbClr>
                </a:solidFill>
                <a:latin typeface="Bahnschrift SemiBold Condensed" panose="020B0502040204020203" pitchFamily="34" charset="0"/>
              </a:rPr>
              <a:t> hình</a:t>
            </a:r>
            <a:r>
              <a:rPr lang="vi-VN" sz="2200" dirty="0" smtClean="0">
                <a:solidFill>
                  <a:srgbClr val="5B9BD5">
                    <a:lumMod val="50000"/>
                  </a:srgbClr>
                </a:solidFill>
                <a:latin typeface="Bahnschrift SemiBold Condensed" panose="020B0502040204020203" pitchFamily="34" charset="0"/>
              </a:rPr>
              <a:t>.</a:t>
            </a:r>
            <a:endParaRPr lang="vi-VN" sz="2200" dirty="0">
              <a:solidFill>
                <a:srgbClr val="5B9BD5">
                  <a:lumMod val="50000"/>
                </a:srgbClr>
              </a:solidFill>
              <a:latin typeface="Bahnschrift SemiBold Condensed" panose="020B0502040204020203" pitchFamily="34" charset="0"/>
            </a:endParaRPr>
          </a:p>
        </p:txBody>
      </p:sp>
      <p:sp>
        <p:nvSpPr>
          <p:cNvPr id="6" name="Rectangle 5"/>
          <p:cNvSpPr/>
          <p:nvPr/>
        </p:nvSpPr>
        <p:spPr>
          <a:xfrm>
            <a:off x="6212248" y="4186573"/>
            <a:ext cx="6096000" cy="769441"/>
          </a:xfrm>
          <a:prstGeom prst="rect">
            <a:avLst/>
          </a:prstGeom>
        </p:spPr>
        <p:txBody>
          <a:bodyPr>
            <a:spAutoFit/>
          </a:bodyPr>
          <a:lstStyle/>
          <a:p>
            <a:pPr lvl="0"/>
            <a:r>
              <a:rPr lang="vi-VN" sz="2200" dirty="0">
                <a:solidFill>
                  <a:srgbClr val="FF0000"/>
                </a:solidFill>
                <a:latin typeface="Bahnschrift SemiBold Condensed" panose="020B0502040204020203" pitchFamily="34" charset="0"/>
              </a:rPr>
              <a:t>c)</a:t>
            </a:r>
            <a:r>
              <a:rPr lang="vi-VN" sz="2200" dirty="0">
                <a:solidFill>
                  <a:srgbClr val="5B9BD5">
                    <a:lumMod val="50000"/>
                  </a:srgbClr>
                </a:solidFill>
                <a:latin typeface="Bahnschrift SemiBold Condensed" panose="020B0502040204020203" pitchFamily="34" charset="0"/>
              </a:rPr>
              <a:t> Ở trường hợp c, Huy dùng 9 que tăm để xếp được 1 hình.</a:t>
            </a:r>
          </a:p>
          <a:p>
            <a:pPr lvl="0"/>
            <a:r>
              <a:rPr lang="vi-VN" sz="2200" dirty="0">
                <a:solidFill>
                  <a:srgbClr val="5B9BD5">
                    <a:lumMod val="50000"/>
                  </a:srgbClr>
                </a:solidFill>
                <a:latin typeface="Bahnschrift SemiBold Condensed" panose="020B0502040204020203" pitchFamily="34" charset="0"/>
              </a:rPr>
              <a:t>Vậy với 36 que tăm thì Huy xếp được số hình là: </a:t>
            </a:r>
            <a:r>
              <a:rPr lang="vi-VN" sz="2200" dirty="0">
                <a:solidFill>
                  <a:schemeClr val="accent2">
                    <a:lumMod val="50000"/>
                  </a:schemeClr>
                </a:solidFill>
                <a:latin typeface="Bahnschrift SemiBold Condensed" panose="020B0502040204020203" pitchFamily="34" charset="0"/>
              </a:rPr>
              <a:t>36 : 9 = 4</a:t>
            </a:r>
            <a:r>
              <a:rPr lang="vi-VN" sz="2200" dirty="0">
                <a:solidFill>
                  <a:srgbClr val="5B9BD5">
                    <a:lumMod val="50000"/>
                  </a:srgbClr>
                </a:solidFill>
                <a:latin typeface="Bahnschrift SemiBold Condensed" panose="020B0502040204020203" pitchFamily="34" charset="0"/>
              </a:rPr>
              <a:t> hình</a:t>
            </a:r>
            <a:r>
              <a:rPr lang="vi-VN" sz="2200" dirty="0" smtClean="0">
                <a:solidFill>
                  <a:srgbClr val="5B9BD5">
                    <a:lumMod val="50000"/>
                  </a:srgbClr>
                </a:solidFill>
                <a:latin typeface="Bahnschrift SemiBold Condensed" panose="020B0502040204020203" pitchFamily="34" charset="0"/>
              </a:rPr>
              <a:t>.</a:t>
            </a:r>
            <a:endParaRPr lang="vi-VN" sz="2200" dirty="0">
              <a:solidFill>
                <a:srgbClr val="5B9BD5">
                  <a:lumMod val="50000"/>
                </a:srgbClr>
              </a:solidFill>
              <a:latin typeface="Bahnschrift SemiBold Condensed" panose="020B0502040204020203" pitchFamily="34" charset="0"/>
            </a:endParaRPr>
          </a:p>
        </p:txBody>
      </p:sp>
      <p:sp>
        <p:nvSpPr>
          <p:cNvPr id="8" name="Rectangle 7"/>
          <p:cNvSpPr/>
          <p:nvPr/>
        </p:nvSpPr>
        <p:spPr>
          <a:xfrm>
            <a:off x="6212248" y="4986308"/>
            <a:ext cx="6096000" cy="769441"/>
          </a:xfrm>
          <a:prstGeom prst="rect">
            <a:avLst/>
          </a:prstGeom>
        </p:spPr>
        <p:txBody>
          <a:bodyPr>
            <a:spAutoFit/>
          </a:bodyPr>
          <a:lstStyle/>
          <a:p>
            <a:pPr lvl="0"/>
            <a:r>
              <a:rPr lang="vi-VN" sz="2200" dirty="0">
                <a:solidFill>
                  <a:srgbClr val="FF0000"/>
                </a:solidFill>
                <a:latin typeface="Bahnschrift SemiBold Condensed" panose="020B0502040204020203" pitchFamily="34" charset="0"/>
              </a:rPr>
              <a:t>d)</a:t>
            </a:r>
            <a:r>
              <a:rPr lang="vi-VN" sz="2200" dirty="0">
                <a:solidFill>
                  <a:srgbClr val="5B9BD5">
                    <a:lumMod val="50000"/>
                  </a:srgbClr>
                </a:solidFill>
                <a:latin typeface="Bahnschrift SemiBold Condensed" panose="020B0502040204020203" pitchFamily="34" charset="0"/>
              </a:rPr>
              <a:t> Ở trường hợp d, Huy dùng 12 que tăm để xếp được 1 hình.</a:t>
            </a:r>
          </a:p>
          <a:p>
            <a:pPr lvl="0"/>
            <a:r>
              <a:rPr lang="vi-VN" sz="2200" dirty="0">
                <a:solidFill>
                  <a:srgbClr val="5B9BD5">
                    <a:lumMod val="50000"/>
                  </a:srgbClr>
                </a:solidFill>
                <a:latin typeface="Bahnschrift SemiBold Condensed" panose="020B0502040204020203" pitchFamily="34" charset="0"/>
              </a:rPr>
              <a:t>Vậy với 36 que tăm thì Huy xếp được số hình là: </a:t>
            </a:r>
            <a:r>
              <a:rPr lang="vi-VN" sz="2200" dirty="0">
                <a:solidFill>
                  <a:schemeClr val="accent2">
                    <a:lumMod val="50000"/>
                  </a:schemeClr>
                </a:solidFill>
                <a:latin typeface="Bahnschrift SemiBold Condensed" panose="020B0502040204020203" pitchFamily="34" charset="0"/>
              </a:rPr>
              <a:t>36 : 12 = 3</a:t>
            </a:r>
            <a:r>
              <a:rPr lang="vi-VN" sz="2200" dirty="0">
                <a:solidFill>
                  <a:srgbClr val="5B9BD5">
                    <a:lumMod val="50000"/>
                  </a:srgbClr>
                </a:solidFill>
                <a:latin typeface="Bahnschrift SemiBold Condensed" panose="020B0502040204020203" pitchFamily="34" charset="0"/>
              </a:rPr>
              <a:t> hình</a:t>
            </a:r>
          </a:p>
        </p:txBody>
      </p:sp>
    </p:spTree>
    <p:extLst>
      <p:ext uri="{BB962C8B-B14F-4D97-AF65-F5344CB8AC3E}">
        <p14:creationId xmlns:p14="http://schemas.microsoft.com/office/powerpoint/2010/main" val="2260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6"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1176886" y="4344645"/>
            <a:ext cx="5362575" cy="1095375"/>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951934855"/>
              </p:ext>
            </p:extLst>
          </p:nvPr>
        </p:nvGraphicFramePr>
        <p:xfrm>
          <a:off x="1097281" y="789271"/>
          <a:ext cx="8662736" cy="3228117"/>
        </p:xfrm>
        <a:graphic>
          <a:graphicData uri="http://schemas.openxmlformats.org/drawingml/2006/table">
            <a:tbl>
              <a:tblPr>
                <a:tableStyleId>{073A0DAA-6AF3-43AB-8588-CEC1D06C72B9}</a:tableStyleId>
              </a:tblPr>
              <a:tblGrid>
                <a:gridCol w="2165684">
                  <a:extLst>
                    <a:ext uri="{9D8B030D-6E8A-4147-A177-3AD203B41FA5}">
                      <a16:colId xmlns:a16="http://schemas.microsoft.com/office/drawing/2014/main" xmlns="" val="496871396"/>
                    </a:ext>
                  </a:extLst>
                </a:gridCol>
                <a:gridCol w="2165684">
                  <a:extLst>
                    <a:ext uri="{9D8B030D-6E8A-4147-A177-3AD203B41FA5}">
                      <a16:colId xmlns:a16="http://schemas.microsoft.com/office/drawing/2014/main" xmlns="" val="2069069254"/>
                    </a:ext>
                  </a:extLst>
                </a:gridCol>
                <a:gridCol w="2165684">
                  <a:extLst>
                    <a:ext uri="{9D8B030D-6E8A-4147-A177-3AD203B41FA5}">
                      <a16:colId xmlns:a16="http://schemas.microsoft.com/office/drawing/2014/main" xmlns="" val="1645686599"/>
                    </a:ext>
                  </a:extLst>
                </a:gridCol>
                <a:gridCol w="2165684">
                  <a:extLst>
                    <a:ext uri="{9D8B030D-6E8A-4147-A177-3AD203B41FA5}">
                      <a16:colId xmlns:a16="http://schemas.microsoft.com/office/drawing/2014/main" xmlns="" val="1853313221"/>
                    </a:ext>
                  </a:extLst>
                </a:gridCol>
              </a:tblGrid>
              <a:tr h="473885">
                <a:tc>
                  <a:txBody>
                    <a:bodyPr/>
                    <a:lstStyle/>
                    <a:p>
                      <a:pPr algn="ctr" fontAlgn="t"/>
                      <a:r>
                        <a:rPr lang="vi-VN" sz="2200" b="1">
                          <a:solidFill>
                            <a:srgbClr val="FF0000"/>
                          </a:solidFill>
                          <a:effectLst/>
                          <a:latin typeface="Bahnschrift SemiBold Condensed" panose="020B0502040204020203" pitchFamily="34" charset="0"/>
                        </a:rPr>
                        <a:t>a</a:t>
                      </a:r>
                    </a:p>
                  </a:txBody>
                  <a:tcPr marL="31750" marR="31750" marT="31750" marB="31750"/>
                </a:tc>
                <a:tc>
                  <a:txBody>
                    <a:bodyPr/>
                    <a:lstStyle/>
                    <a:p>
                      <a:pPr algn="ctr" fontAlgn="t"/>
                      <a:r>
                        <a:rPr lang="vi-VN" sz="2200" b="1" dirty="0">
                          <a:solidFill>
                            <a:srgbClr val="FF0000"/>
                          </a:solidFill>
                          <a:effectLst/>
                          <a:latin typeface="Bahnschrift SemiBold Condensed" panose="020B0502040204020203" pitchFamily="34" charset="0"/>
                        </a:rPr>
                        <a:t>8</a:t>
                      </a:r>
                    </a:p>
                  </a:txBody>
                  <a:tcPr marL="31750" marR="31750" marT="31750" marB="31750"/>
                </a:tc>
                <a:tc>
                  <a:txBody>
                    <a:bodyPr/>
                    <a:lstStyle/>
                    <a:p>
                      <a:pPr algn="ctr" fontAlgn="t"/>
                      <a:r>
                        <a:rPr lang="vi-VN" sz="2200" b="1" dirty="0">
                          <a:solidFill>
                            <a:srgbClr val="FF0000"/>
                          </a:solidFill>
                          <a:effectLst/>
                          <a:latin typeface="Bahnschrift SemiBold Condensed" panose="020B0502040204020203" pitchFamily="34" charset="0"/>
                        </a:rPr>
                        <a:t>24</a:t>
                      </a:r>
                    </a:p>
                  </a:txBody>
                  <a:tcPr marL="31750" marR="31750" marT="31750" marB="31750"/>
                </a:tc>
                <a:tc>
                  <a:txBody>
                    <a:bodyPr/>
                    <a:lstStyle/>
                    <a:p>
                      <a:pPr algn="ctr" fontAlgn="t"/>
                      <a:r>
                        <a:rPr lang="vi-VN" sz="2200" b="1">
                          <a:solidFill>
                            <a:srgbClr val="FF0000"/>
                          </a:solidFill>
                          <a:effectLst/>
                          <a:latin typeface="Bahnschrift SemiBold Condensed" panose="020B0502040204020203" pitchFamily="34" charset="0"/>
                        </a:rPr>
                        <a:t>140</a:t>
                      </a:r>
                    </a:p>
                  </a:txBody>
                  <a:tcPr marL="31750" marR="31750" marT="31750" marB="31750"/>
                </a:tc>
                <a:extLst>
                  <a:ext uri="{0D108BD9-81ED-4DB2-BD59-A6C34878D82A}">
                    <a16:rowId xmlns:a16="http://schemas.microsoft.com/office/drawing/2014/main" xmlns="" val="1010062423"/>
                  </a:ext>
                </a:extLst>
              </a:tr>
              <a:tr h="473885">
                <a:tc>
                  <a:txBody>
                    <a:bodyPr/>
                    <a:lstStyle/>
                    <a:p>
                      <a:pPr algn="ctr" fontAlgn="t"/>
                      <a:r>
                        <a:rPr lang="vi-VN" sz="2200" b="1">
                          <a:solidFill>
                            <a:srgbClr val="FF0000"/>
                          </a:solidFill>
                          <a:effectLst/>
                          <a:latin typeface="Bahnschrift SemiBold Condensed" panose="020B0502040204020203" pitchFamily="34" charset="0"/>
                        </a:rPr>
                        <a:t>b</a:t>
                      </a:r>
                    </a:p>
                  </a:txBody>
                  <a:tcPr marL="31750" marR="31750" marT="31750" marB="31750"/>
                </a:tc>
                <a:tc>
                  <a:txBody>
                    <a:bodyPr/>
                    <a:lstStyle/>
                    <a:p>
                      <a:pPr algn="ctr" fontAlgn="t"/>
                      <a:r>
                        <a:rPr lang="vi-VN" sz="2200" b="1">
                          <a:solidFill>
                            <a:srgbClr val="FF0000"/>
                          </a:solidFill>
                          <a:effectLst/>
                          <a:latin typeface="Bahnschrift SemiBold Condensed" panose="020B0502040204020203" pitchFamily="34" charset="0"/>
                        </a:rPr>
                        <a:t>10</a:t>
                      </a:r>
                    </a:p>
                  </a:txBody>
                  <a:tcPr marL="31750" marR="31750" marT="31750" marB="31750"/>
                </a:tc>
                <a:tc>
                  <a:txBody>
                    <a:bodyPr/>
                    <a:lstStyle/>
                    <a:p>
                      <a:pPr algn="ctr" fontAlgn="t"/>
                      <a:r>
                        <a:rPr lang="vi-VN" sz="2200" b="1" dirty="0">
                          <a:solidFill>
                            <a:srgbClr val="FF0000"/>
                          </a:solidFill>
                          <a:effectLst/>
                          <a:latin typeface="Bahnschrift SemiBold Condensed" panose="020B0502040204020203" pitchFamily="34" charset="0"/>
                        </a:rPr>
                        <a:t>28</a:t>
                      </a:r>
                    </a:p>
                  </a:txBody>
                  <a:tcPr marL="31750" marR="31750" marT="31750" marB="31750"/>
                </a:tc>
                <a:tc>
                  <a:txBody>
                    <a:bodyPr/>
                    <a:lstStyle/>
                    <a:p>
                      <a:pPr algn="ctr" fontAlgn="t"/>
                      <a:r>
                        <a:rPr lang="vi-VN" sz="2200" b="1" dirty="0">
                          <a:solidFill>
                            <a:srgbClr val="FF0000"/>
                          </a:solidFill>
                          <a:effectLst/>
                          <a:latin typeface="Bahnschrift SemiBold Condensed" panose="020B0502040204020203" pitchFamily="34" charset="0"/>
                        </a:rPr>
                        <a:t>60</a:t>
                      </a:r>
                    </a:p>
                  </a:txBody>
                  <a:tcPr marL="31750" marR="31750" marT="31750" marB="31750"/>
                </a:tc>
                <a:extLst>
                  <a:ext uri="{0D108BD9-81ED-4DB2-BD59-A6C34878D82A}">
                    <a16:rowId xmlns:a16="http://schemas.microsoft.com/office/drawing/2014/main" xmlns="" val="2860745339"/>
                  </a:ext>
                </a:extLst>
              </a:tr>
              <a:tr h="473885">
                <a:tc>
                  <a:txBody>
                    <a:bodyPr/>
                    <a:lstStyle/>
                    <a:p>
                      <a:pPr algn="ctr" fontAlgn="t"/>
                      <a:r>
                        <a:rPr lang="vi-VN" sz="2200" b="1">
                          <a:solidFill>
                            <a:srgbClr val="FF0000"/>
                          </a:solidFill>
                          <a:effectLst/>
                          <a:latin typeface="Bahnschrift SemiBold Condensed" panose="020B0502040204020203" pitchFamily="34" charset="0"/>
                        </a:rPr>
                        <a:t>ƯCLN(a, b)</a:t>
                      </a:r>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extLst>
                  <a:ext uri="{0D108BD9-81ED-4DB2-BD59-A6C34878D82A}">
                    <a16:rowId xmlns:a16="http://schemas.microsoft.com/office/drawing/2014/main" xmlns="" val="1329945300"/>
                  </a:ext>
                </a:extLst>
              </a:tr>
              <a:tr h="473885">
                <a:tc>
                  <a:txBody>
                    <a:bodyPr/>
                    <a:lstStyle/>
                    <a:p>
                      <a:pPr algn="ctr" fontAlgn="t"/>
                      <a:r>
                        <a:rPr lang="vi-VN" sz="2200" b="1" dirty="0">
                          <a:solidFill>
                            <a:srgbClr val="FF0000"/>
                          </a:solidFill>
                          <a:effectLst/>
                          <a:latin typeface="Bahnschrift SemiBold Condensed" panose="020B0502040204020203" pitchFamily="34" charset="0"/>
                        </a:rPr>
                        <a:t>BCNN(a, b)</a:t>
                      </a:r>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extLst>
                  <a:ext uri="{0D108BD9-81ED-4DB2-BD59-A6C34878D82A}">
                    <a16:rowId xmlns:a16="http://schemas.microsoft.com/office/drawing/2014/main" xmlns="" val="1886067310"/>
                  </a:ext>
                </a:extLst>
              </a:tr>
              <a:tr h="858692">
                <a:tc>
                  <a:txBody>
                    <a:bodyPr/>
                    <a:lstStyle/>
                    <a:p>
                      <a:pPr algn="ctr" fontAlgn="t"/>
                      <a:r>
                        <a:rPr lang="vi-VN" sz="2200" b="1" dirty="0">
                          <a:solidFill>
                            <a:srgbClr val="FF0000"/>
                          </a:solidFill>
                          <a:effectLst/>
                          <a:latin typeface="Bahnschrift SemiBold Condensed" panose="020B0502040204020203" pitchFamily="34" charset="0"/>
                        </a:rPr>
                        <a:t>ƯCLN(a, b) . BCNN(a, b)</a:t>
                      </a:r>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extLst>
                  <a:ext uri="{0D108BD9-81ED-4DB2-BD59-A6C34878D82A}">
                    <a16:rowId xmlns:a16="http://schemas.microsoft.com/office/drawing/2014/main" xmlns="" val="3292140138"/>
                  </a:ext>
                </a:extLst>
              </a:tr>
              <a:tr h="473885">
                <a:tc>
                  <a:txBody>
                    <a:bodyPr/>
                    <a:lstStyle/>
                    <a:p>
                      <a:pPr algn="ctr" fontAlgn="t"/>
                      <a:r>
                        <a:rPr lang="vi-VN" sz="2200" b="1" dirty="0">
                          <a:solidFill>
                            <a:srgbClr val="FF0000"/>
                          </a:solidFill>
                          <a:effectLst/>
                          <a:latin typeface="Bahnschrift SemiBold Condensed" panose="020B0502040204020203" pitchFamily="34" charset="0"/>
                        </a:rPr>
                        <a:t>a.b</a:t>
                      </a:r>
                    </a:p>
                  </a:txBody>
                  <a:tcPr marL="31750" marR="31750" marT="31750" marB="31750"/>
                </a:tc>
                <a:tc>
                  <a:txBody>
                    <a:bodyPr/>
                    <a:lstStyle/>
                    <a:p>
                      <a:endParaRPr lang="vi-VN" dirty="0"/>
                    </a:p>
                  </a:txBody>
                  <a:tcPr marL="31750" marR="31750" marT="31750" marB="31750"/>
                </a:tc>
                <a:tc>
                  <a:txBody>
                    <a:bodyPr/>
                    <a:lstStyle/>
                    <a:p>
                      <a:endParaRPr lang="vi-VN"/>
                    </a:p>
                  </a:txBody>
                  <a:tcPr marL="31750" marR="31750" marT="31750" marB="31750"/>
                </a:tc>
                <a:tc>
                  <a:txBody>
                    <a:bodyPr/>
                    <a:lstStyle/>
                    <a:p>
                      <a:endParaRPr lang="vi-VN" dirty="0"/>
                    </a:p>
                  </a:txBody>
                  <a:tcPr marL="31750" marR="31750" marT="31750" marB="31750"/>
                </a:tc>
                <a:extLst>
                  <a:ext uri="{0D108BD9-81ED-4DB2-BD59-A6C34878D82A}">
                    <a16:rowId xmlns:a16="http://schemas.microsoft.com/office/drawing/2014/main" xmlns="" val="3232408027"/>
                  </a:ext>
                </a:extLst>
              </a:tr>
            </a:tbl>
          </a:graphicData>
        </a:graphic>
      </p:graphicFrame>
      <p:pic>
        <p:nvPicPr>
          <p:cNvPr id="4" name="Picture 3"/>
          <p:cNvPicPr>
            <a:picLocks noChangeAspect="1"/>
          </p:cNvPicPr>
          <p:nvPr/>
        </p:nvPicPr>
        <p:blipFill>
          <a:blip r:embed="rId3"/>
          <a:stretch>
            <a:fillRect/>
          </a:stretch>
        </p:blipFill>
        <p:spPr>
          <a:xfrm>
            <a:off x="666900" y="77453"/>
            <a:ext cx="4486275" cy="542925"/>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4283094760"/>
              </p:ext>
            </p:extLst>
          </p:nvPr>
        </p:nvGraphicFramePr>
        <p:xfrm>
          <a:off x="5445297" y="1737039"/>
          <a:ext cx="4331368" cy="2280347"/>
        </p:xfrm>
        <a:graphic>
          <a:graphicData uri="http://schemas.openxmlformats.org/drawingml/2006/table">
            <a:tbl>
              <a:tblPr>
                <a:tableStyleId>{073A0DAA-6AF3-43AB-8588-CEC1D06C72B9}</a:tableStyleId>
              </a:tblPr>
              <a:tblGrid>
                <a:gridCol w="2165684">
                  <a:extLst>
                    <a:ext uri="{9D8B030D-6E8A-4147-A177-3AD203B41FA5}">
                      <a16:colId xmlns:a16="http://schemas.microsoft.com/office/drawing/2014/main" xmlns="" val="4289625380"/>
                    </a:ext>
                  </a:extLst>
                </a:gridCol>
                <a:gridCol w="2165684">
                  <a:extLst>
                    <a:ext uri="{9D8B030D-6E8A-4147-A177-3AD203B41FA5}">
                      <a16:colId xmlns:a16="http://schemas.microsoft.com/office/drawing/2014/main" xmlns="" val="3014082927"/>
                    </a:ext>
                  </a:extLst>
                </a:gridCol>
              </a:tblGrid>
              <a:tr h="473885">
                <a:tc>
                  <a:txBody>
                    <a:bodyPr/>
                    <a:lstStyle/>
                    <a:p>
                      <a:pPr algn="ctr" fontAlgn="t"/>
                      <a:r>
                        <a:rPr lang="vi-VN" sz="2200" b="1" smtClean="0">
                          <a:solidFill>
                            <a:schemeClr val="accent1">
                              <a:lumMod val="50000"/>
                            </a:schemeClr>
                          </a:solidFill>
                          <a:effectLst/>
                          <a:latin typeface="Bahnschrift SemiBold Condensed" panose="020B0502040204020203" pitchFamily="34" charset="0"/>
                        </a:rPr>
                        <a:t>4</a:t>
                      </a:r>
                      <a:endParaRPr lang="vi-VN" sz="2200" b="1" dirty="0">
                        <a:solidFill>
                          <a:schemeClr val="accent1">
                            <a:lumMod val="50000"/>
                          </a:schemeClr>
                        </a:solidFill>
                        <a:effectLst/>
                        <a:latin typeface="Bahnschrift SemiBold Condensed" panose="020B0502040204020203" pitchFamily="34" charset="0"/>
                      </a:endParaRPr>
                    </a:p>
                  </a:txBody>
                  <a:tcPr marL="31750" marR="31750" marT="31750" marB="31750"/>
                </a:tc>
                <a:tc>
                  <a:txBody>
                    <a:bodyPr/>
                    <a:lstStyle/>
                    <a:p>
                      <a:pPr algn="ctr" fontAlgn="t"/>
                      <a:r>
                        <a:rPr lang="vi-VN" sz="2200" b="1" dirty="0" smtClean="0">
                          <a:solidFill>
                            <a:schemeClr val="accent1">
                              <a:lumMod val="50000"/>
                            </a:schemeClr>
                          </a:solidFill>
                          <a:effectLst/>
                          <a:latin typeface="Bahnschrift SemiBold Condensed" panose="020B0502040204020203" pitchFamily="34" charset="0"/>
                        </a:rPr>
                        <a:t>20</a:t>
                      </a:r>
                      <a:endParaRPr lang="vi-VN" sz="2200" b="1" dirty="0">
                        <a:solidFill>
                          <a:schemeClr val="accent1">
                            <a:lumMod val="50000"/>
                          </a:schemeClr>
                        </a:solidFill>
                        <a:effectLst/>
                        <a:latin typeface="Bahnschrift SemiBold Condensed" panose="020B0502040204020203" pitchFamily="34" charset="0"/>
                      </a:endParaRPr>
                    </a:p>
                  </a:txBody>
                  <a:tcPr marL="31750" marR="31750" marT="31750" marB="31750"/>
                </a:tc>
                <a:extLst>
                  <a:ext uri="{0D108BD9-81ED-4DB2-BD59-A6C34878D82A}">
                    <a16:rowId xmlns:a16="http://schemas.microsoft.com/office/drawing/2014/main" xmlns="" val="291725894"/>
                  </a:ext>
                </a:extLst>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168</a:t>
                      </a:r>
                    </a:p>
                  </a:txBody>
                  <a:tcPr marL="31750" marR="31750" marT="31750" marB="31750"/>
                </a:tc>
                <a:tc>
                  <a:txBody>
                    <a:bodyPr/>
                    <a:lstStyle/>
                    <a:p>
                      <a:pPr algn="ctr" fontAlgn="t"/>
                      <a:r>
                        <a:rPr lang="vi-VN" sz="2200" b="1">
                          <a:solidFill>
                            <a:schemeClr val="accent1">
                              <a:lumMod val="50000"/>
                            </a:schemeClr>
                          </a:solidFill>
                          <a:effectLst/>
                          <a:latin typeface="Bahnschrift SemiBold Condensed" panose="020B0502040204020203" pitchFamily="34" charset="0"/>
                        </a:rPr>
                        <a:t>420</a:t>
                      </a:r>
                    </a:p>
                  </a:txBody>
                  <a:tcPr marL="31750" marR="31750" marT="31750" marB="31750"/>
                </a:tc>
                <a:extLst>
                  <a:ext uri="{0D108BD9-81ED-4DB2-BD59-A6C34878D82A}">
                    <a16:rowId xmlns:a16="http://schemas.microsoft.com/office/drawing/2014/main" xmlns="" val="1018896176"/>
                  </a:ext>
                </a:extLst>
              </a:tr>
              <a:tr h="858692">
                <a:tc>
                  <a:txBody>
                    <a:bodyPr/>
                    <a:lstStyle/>
                    <a:p>
                      <a:pPr algn="ctr" fontAlgn="t"/>
                      <a:r>
                        <a:rPr lang="vi-VN" sz="2200" b="1" dirty="0">
                          <a:solidFill>
                            <a:schemeClr val="accent1">
                              <a:lumMod val="50000"/>
                            </a:schemeClr>
                          </a:solidFill>
                          <a:effectLst/>
                          <a:latin typeface="Bahnschrift SemiBold Condensed" panose="020B0502040204020203" pitchFamily="34" charset="0"/>
                        </a:rPr>
                        <a:t>672</a:t>
                      </a:r>
                    </a:p>
                  </a:txBody>
                  <a:tcPr marL="31750" marR="31750" marT="31750" marB="31750"/>
                </a:tc>
                <a:tc>
                  <a:txBody>
                    <a:bodyPr/>
                    <a:lstStyle/>
                    <a:p>
                      <a:pPr algn="ctr" fontAlgn="t"/>
                      <a:r>
                        <a:rPr lang="vi-VN" sz="2200" b="1" dirty="0">
                          <a:solidFill>
                            <a:schemeClr val="accent1">
                              <a:lumMod val="50000"/>
                            </a:schemeClr>
                          </a:solidFill>
                          <a:effectLst/>
                          <a:latin typeface="Bahnschrift SemiBold Condensed" panose="020B0502040204020203" pitchFamily="34" charset="0"/>
                        </a:rPr>
                        <a:t>8 400</a:t>
                      </a:r>
                    </a:p>
                  </a:txBody>
                  <a:tcPr marL="31750" marR="31750" marT="31750" marB="31750"/>
                </a:tc>
                <a:extLst>
                  <a:ext uri="{0D108BD9-81ED-4DB2-BD59-A6C34878D82A}">
                    <a16:rowId xmlns:a16="http://schemas.microsoft.com/office/drawing/2014/main" xmlns="" val="3970068351"/>
                  </a:ext>
                </a:extLst>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672</a:t>
                      </a:r>
                    </a:p>
                  </a:txBody>
                  <a:tcPr marL="31750" marR="31750" marT="31750" marB="31750"/>
                </a:tc>
                <a:tc>
                  <a:txBody>
                    <a:bodyPr/>
                    <a:lstStyle/>
                    <a:p>
                      <a:pPr algn="ctr" fontAlgn="t"/>
                      <a:r>
                        <a:rPr lang="vi-VN" sz="2200" b="1" dirty="0">
                          <a:solidFill>
                            <a:schemeClr val="accent1">
                              <a:lumMod val="50000"/>
                            </a:schemeClr>
                          </a:solidFill>
                          <a:effectLst/>
                          <a:latin typeface="Bahnschrift SemiBold Condensed" panose="020B0502040204020203" pitchFamily="34" charset="0"/>
                        </a:rPr>
                        <a:t>8 400</a:t>
                      </a:r>
                    </a:p>
                  </a:txBody>
                  <a:tcPr marL="31750" marR="31750" marT="31750" marB="31750"/>
                </a:tc>
                <a:extLst>
                  <a:ext uri="{0D108BD9-81ED-4DB2-BD59-A6C34878D82A}">
                    <a16:rowId xmlns:a16="http://schemas.microsoft.com/office/drawing/2014/main" xmlns="" val="2338857764"/>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513509157"/>
              </p:ext>
            </p:extLst>
          </p:nvPr>
        </p:nvGraphicFramePr>
        <p:xfrm>
          <a:off x="3262965" y="1737039"/>
          <a:ext cx="2165684" cy="2280347"/>
        </p:xfrm>
        <a:graphic>
          <a:graphicData uri="http://schemas.openxmlformats.org/drawingml/2006/table">
            <a:tbl>
              <a:tblPr>
                <a:tableStyleId>{073A0DAA-6AF3-43AB-8588-CEC1D06C72B9}</a:tableStyleId>
              </a:tblPr>
              <a:tblGrid>
                <a:gridCol w="2165684">
                  <a:extLst>
                    <a:ext uri="{9D8B030D-6E8A-4147-A177-3AD203B41FA5}">
                      <a16:colId xmlns:a16="http://schemas.microsoft.com/office/drawing/2014/main" xmlns="" val="1462903972"/>
                    </a:ext>
                  </a:extLst>
                </a:gridCol>
              </a:tblGrid>
              <a:tr h="473885">
                <a:tc>
                  <a:txBody>
                    <a:bodyPr/>
                    <a:lstStyle/>
                    <a:p>
                      <a:pPr algn="ctr" fontAlgn="t"/>
                      <a:r>
                        <a:rPr lang="vi-VN" sz="2200" b="1" dirty="0" smtClean="0">
                          <a:solidFill>
                            <a:schemeClr val="accent1">
                              <a:lumMod val="50000"/>
                            </a:schemeClr>
                          </a:solidFill>
                          <a:effectLst/>
                          <a:latin typeface="Bahnschrift SemiBold Condensed" panose="020B0502040204020203" pitchFamily="34" charset="0"/>
                        </a:rPr>
                        <a:t>2</a:t>
                      </a:r>
                      <a:endParaRPr lang="vi-VN" sz="2200" b="1" dirty="0">
                        <a:solidFill>
                          <a:schemeClr val="accent1">
                            <a:lumMod val="50000"/>
                          </a:schemeClr>
                        </a:solidFill>
                        <a:effectLst/>
                        <a:latin typeface="Bahnschrift SemiBold Condensed" panose="020B0502040204020203" pitchFamily="34" charset="0"/>
                      </a:endParaRPr>
                    </a:p>
                  </a:txBody>
                  <a:tcPr marL="31750" marR="31750" marT="31750" marB="31750"/>
                </a:tc>
                <a:extLst>
                  <a:ext uri="{0D108BD9-81ED-4DB2-BD59-A6C34878D82A}">
                    <a16:rowId xmlns:a16="http://schemas.microsoft.com/office/drawing/2014/main" xmlns="" val="969755535"/>
                  </a:ext>
                </a:extLst>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40</a:t>
                      </a:r>
                    </a:p>
                  </a:txBody>
                  <a:tcPr marL="31750" marR="31750" marT="31750" marB="31750"/>
                </a:tc>
                <a:extLst>
                  <a:ext uri="{0D108BD9-81ED-4DB2-BD59-A6C34878D82A}">
                    <a16:rowId xmlns:a16="http://schemas.microsoft.com/office/drawing/2014/main" xmlns="" val="3795905691"/>
                  </a:ext>
                </a:extLst>
              </a:tr>
              <a:tr h="858692">
                <a:tc>
                  <a:txBody>
                    <a:bodyPr/>
                    <a:lstStyle/>
                    <a:p>
                      <a:pPr algn="ctr" fontAlgn="t"/>
                      <a:r>
                        <a:rPr lang="vi-VN" sz="2200" b="1" dirty="0">
                          <a:solidFill>
                            <a:schemeClr val="accent1">
                              <a:lumMod val="50000"/>
                            </a:schemeClr>
                          </a:solidFill>
                          <a:effectLst/>
                          <a:latin typeface="Bahnschrift SemiBold Condensed" panose="020B0502040204020203" pitchFamily="34" charset="0"/>
                        </a:rPr>
                        <a:t>80</a:t>
                      </a:r>
                    </a:p>
                  </a:txBody>
                  <a:tcPr marL="31750" marR="31750" marT="31750" marB="31750"/>
                </a:tc>
                <a:extLst>
                  <a:ext uri="{0D108BD9-81ED-4DB2-BD59-A6C34878D82A}">
                    <a16:rowId xmlns:a16="http://schemas.microsoft.com/office/drawing/2014/main" xmlns="" val="1959834637"/>
                  </a:ext>
                </a:extLst>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80</a:t>
                      </a:r>
                    </a:p>
                  </a:txBody>
                  <a:tcPr marL="31750" marR="31750" marT="31750" marB="31750"/>
                </a:tc>
                <a:extLst>
                  <a:ext uri="{0D108BD9-81ED-4DB2-BD59-A6C34878D82A}">
                    <a16:rowId xmlns:a16="http://schemas.microsoft.com/office/drawing/2014/main" xmlns="" val="1073468549"/>
                  </a:ext>
                </a:extLst>
              </a:tr>
            </a:tbl>
          </a:graphicData>
        </a:graphic>
      </p:graphicFrame>
      <p:sp>
        <p:nvSpPr>
          <p:cNvPr id="2" name="Rectangle 1"/>
          <p:cNvSpPr/>
          <p:nvPr/>
        </p:nvSpPr>
        <p:spPr>
          <a:xfrm>
            <a:off x="3270328" y="5551833"/>
            <a:ext cx="2937022" cy="461665"/>
          </a:xfrm>
          <a:prstGeom prst="rect">
            <a:avLst/>
          </a:prstGeom>
        </p:spPr>
        <p:txBody>
          <a:bodyPr wrap="none">
            <a:spAutoFit/>
          </a:bodyPr>
          <a:lstStyle/>
          <a:p>
            <a:pPr algn="ctr" fontAlgn="t"/>
            <a:r>
              <a:rPr lang="vi-VN" sz="2400" b="1" dirty="0">
                <a:solidFill>
                  <a:schemeClr val="accent1">
                    <a:lumMod val="50000"/>
                  </a:schemeClr>
                </a:solidFill>
                <a:latin typeface="Bahnschrift SemiBold Condensed" panose="020B0502040204020203" pitchFamily="34" charset="0"/>
              </a:rPr>
              <a:t>ƯCLN(a, b) . BCNN(a, b</a:t>
            </a:r>
            <a:r>
              <a:rPr lang="vi-VN" sz="2400" b="1" dirty="0" smtClean="0">
                <a:solidFill>
                  <a:schemeClr val="accent1">
                    <a:lumMod val="50000"/>
                  </a:schemeClr>
                </a:solidFill>
                <a:latin typeface="Bahnschrift SemiBold Condensed" panose="020B0502040204020203" pitchFamily="34" charset="0"/>
              </a:rPr>
              <a:t>) = a.b</a:t>
            </a:r>
            <a:endParaRPr lang="vi-VN" sz="2400" b="1" dirty="0">
              <a:solidFill>
                <a:schemeClr val="accent1">
                  <a:lumMod val="50000"/>
                </a:schemeClr>
              </a:solidFill>
              <a:latin typeface="Bahnschrift SemiBold Condensed" panose="020B0502040204020203" pitchFamily="34" charset="0"/>
            </a:endParaRPr>
          </a:p>
        </p:txBody>
      </p:sp>
    </p:spTree>
    <p:extLst>
      <p:ext uri="{BB962C8B-B14F-4D97-AF65-F5344CB8AC3E}">
        <p14:creationId xmlns:p14="http://schemas.microsoft.com/office/powerpoint/2010/main" val="14254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77514" y="68472"/>
            <a:ext cx="11396311" cy="1446550"/>
          </a:xfrm>
          <a:prstGeom prst="rect">
            <a:avLst/>
          </a:prstGeom>
        </p:spPr>
        <p:txBody>
          <a:bodyPr wrap="square">
            <a:spAutoFit/>
          </a:bodyPr>
          <a:lstStyle/>
          <a:p>
            <a:r>
              <a:rPr lang="vi-VN" sz="2200" b="1" i="1" dirty="0">
                <a:solidFill>
                  <a:srgbClr val="CF2E2E"/>
                </a:solidFill>
                <a:latin typeface="+mj-lt"/>
              </a:rPr>
              <a:t>Bài tập </a:t>
            </a:r>
            <a:r>
              <a:rPr lang="vi-VN" sz="2200" b="1" i="1" dirty="0" smtClean="0">
                <a:solidFill>
                  <a:srgbClr val="CF2E2E"/>
                </a:solidFill>
                <a:latin typeface="+mj-lt"/>
              </a:rPr>
              <a:t>8</a:t>
            </a:r>
            <a:r>
              <a:rPr lang="vi-VN" sz="2200" b="1" i="1" dirty="0">
                <a:solidFill>
                  <a:srgbClr val="263238"/>
                </a:solidFill>
                <a:latin typeface="+mj-lt"/>
              </a:rPr>
              <a:t> </a:t>
            </a:r>
            <a:r>
              <a:rPr lang="vi-VN" sz="2200" b="1" i="1" dirty="0">
                <a:solidFill>
                  <a:schemeClr val="accent1">
                    <a:lumMod val="50000"/>
                  </a:schemeClr>
                </a:solidFill>
                <a:latin typeface="+mj-lt"/>
              </a:rPr>
              <a:t>Nhóm các bạn lớp 6B cần chia 48 quyển vở, 32 chiếc thước kẻ và 56 chiếc bút chì vào trong các túi quà để mang tặng các bạn ở trung tâm trẻ mồ côi sao cho số quyển vở, thước kẻ và bút chì ở mỗi túi đều như nhau. Tính số lượng túi quà nhiều nhất mà nhóm các bạn có thể chia được. Khi đó, số lượng vở, thước kẻ, bút chì trong mỗi túi là bao nhiêu</a:t>
            </a:r>
            <a:r>
              <a:rPr lang="vi-VN" sz="2200" b="1" i="1" dirty="0" smtClean="0">
                <a:solidFill>
                  <a:schemeClr val="accent1">
                    <a:lumMod val="50000"/>
                  </a:schemeClr>
                </a:solidFill>
                <a:latin typeface="+mj-lt"/>
              </a:rPr>
              <a:t>?</a:t>
            </a:r>
            <a:endParaRPr lang="vi-VN" sz="2200" b="1" i="1" dirty="0">
              <a:solidFill>
                <a:schemeClr val="accent1">
                  <a:lumMod val="50000"/>
                </a:schemeClr>
              </a:solidFill>
              <a:latin typeface="+mj-lt"/>
            </a:endParaRPr>
          </a:p>
        </p:txBody>
      </p:sp>
      <p:sp>
        <p:nvSpPr>
          <p:cNvPr id="2" name="Rectangle 1"/>
          <p:cNvSpPr/>
          <p:nvPr/>
        </p:nvSpPr>
        <p:spPr>
          <a:xfrm>
            <a:off x="336882" y="1981058"/>
            <a:ext cx="11636943" cy="830997"/>
          </a:xfrm>
          <a:prstGeom prst="rect">
            <a:avLst/>
          </a:prstGeom>
        </p:spPr>
        <p:txBody>
          <a:bodyPr wrap="square">
            <a:spAutoFit/>
          </a:bodyPr>
          <a:lstStyle/>
          <a:p>
            <a:pPr lvl="0"/>
            <a:r>
              <a:rPr lang="vi-VN" sz="2400" b="1" dirty="0" smtClean="0">
                <a:solidFill>
                  <a:schemeClr val="accent1">
                    <a:lumMod val="50000"/>
                  </a:schemeClr>
                </a:solidFill>
                <a:latin typeface="Bahnschrift SemiBold Condensed" panose="020B0502040204020203" pitchFamily="34" charset="0"/>
              </a:rPr>
              <a:t>   Vì </a:t>
            </a:r>
            <a:r>
              <a:rPr lang="vi-VN" sz="2400" b="1" dirty="0">
                <a:solidFill>
                  <a:schemeClr val="accent1">
                    <a:lumMod val="50000"/>
                  </a:schemeClr>
                </a:solidFill>
                <a:latin typeface="Bahnschrift SemiBold Condensed" panose="020B0502040204020203" pitchFamily="34" charset="0"/>
              </a:rPr>
              <a:t>số quyển vở, thước kẻ và bút chì trong mỗi túi quà đều như nhau nên số túi quà nhiều nhất mà nhóm các bạn lớp 6B có thể chia được chính là ước chung lớn nhất của 48; 32 và 56</a:t>
            </a:r>
            <a:r>
              <a:rPr lang="vi-VN" sz="2400" b="1" dirty="0" smtClean="0">
                <a:solidFill>
                  <a:schemeClr val="accent1">
                    <a:lumMod val="50000"/>
                  </a:schemeClr>
                </a:solidFill>
                <a:latin typeface="Bahnschrift SemiBold Condensed" panose="020B0502040204020203" pitchFamily="34" charset="0"/>
              </a:rPr>
              <a:t>.</a:t>
            </a:r>
            <a:endParaRPr lang="vi-VN" sz="2400" b="1" dirty="0">
              <a:solidFill>
                <a:schemeClr val="accent1">
                  <a:lumMod val="50000"/>
                </a:schemeClr>
              </a:solidFill>
              <a:latin typeface="Bahnschrift SemiBold Condensed" panose="020B0502040204020203" pitchFamily="34" charset="0"/>
            </a:endParaRPr>
          </a:p>
        </p:txBody>
      </p:sp>
      <p:sp>
        <p:nvSpPr>
          <p:cNvPr id="3" name="Rectangle 2"/>
          <p:cNvSpPr/>
          <p:nvPr/>
        </p:nvSpPr>
        <p:spPr>
          <a:xfrm>
            <a:off x="173307" y="1515022"/>
            <a:ext cx="567784" cy="461665"/>
          </a:xfrm>
          <a:prstGeom prst="rect">
            <a:avLst/>
          </a:prstGeom>
        </p:spPr>
        <p:txBody>
          <a:bodyPr wrap="none">
            <a:spAutoFit/>
          </a:bodyPr>
          <a:lstStyle/>
          <a:p>
            <a:pPr lvl="0" algn="ctr"/>
            <a:r>
              <a:rPr lang="vi-VN" sz="2400" b="1" u="sng" dirty="0">
                <a:solidFill>
                  <a:srgbClr val="FF0000"/>
                </a:solidFill>
                <a:latin typeface="Bahnschrift SemiBold Condensed" panose="020B0502040204020203" pitchFamily="34" charset="0"/>
              </a:rPr>
              <a:t>Giải</a:t>
            </a:r>
            <a:endParaRPr lang="vi-VN" sz="2400" b="1" dirty="0">
              <a:solidFill>
                <a:srgbClr val="FF0000"/>
              </a:solidFill>
              <a:latin typeface="Bahnschrift SemiBold Condensed" panose="020B0502040204020203" pitchFamily="34" charset="0"/>
            </a:endParaRPr>
          </a:p>
        </p:txBody>
      </p:sp>
      <p:sp>
        <p:nvSpPr>
          <p:cNvPr id="4" name="Rectangle 3"/>
          <p:cNvSpPr/>
          <p:nvPr/>
        </p:nvSpPr>
        <p:spPr>
          <a:xfrm>
            <a:off x="336882" y="2812055"/>
            <a:ext cx="8887327" cy="1938992"/>
          </a:xfrm>
          <a:prstGeom prst="rect">
            <a:avLst/>
          </a:prstGeom>
        </p:spPr>
        <p:txBody>
          <a:bodyPr wrap="square">
            <a:spAutoFit/>
          </a:bodyPr>
          <a:lstStyle/>
          <a:p>
            <a:pPr lvl="0"/>
            <a:r>
              <a:rPr lang="vi-VN" sz="2400" b="1" dirty="0" smtClean="0">
                <a:solidFill>
                  <a:srgbClr val="5B9BD5">
                    <a:lumMod val="50000"/>
                  </a:srgbClr>
                </a:solidFill>
                <a:latin typeface="Bahnschrift SemiBold Condensed" panose="020B0502040204020203" pitchFamily="34" charset="0"/>
              </a:rPr>
              <a:t>   Ta </a:t>
            </a:r>
            <a:r>
              <a:rPr lang="vi-VN" sz="2400" b="1" dirty="0">
                <a:solidFill>
                  <a:srgbClr val="5B9BD5">
                    <a:lumMod val="50000"/>
                  </a:srgbClr>
                </a:solidFill>
                <a:latin typeface="Bahnschrift SemiBold Condensed" panose="020B0502040204020203" pitchFamily="34" charset="0"/>
              </a:rPr>
              <a:t>có:</a:t>
            </a:r>
          </a:p>
          <a:p>
            <a:pPr lvl="0">
              <a:buFont typeface="Arial" panose="020B0604020202020204" pitchFamily="34" charset="0"/>
              <a:buChar char="•"/>
            </a:pPr>
            <a:r>
              <a:rPr lang="vi-VN" sz="2400" b="1" dirty="0">
                <a:solidFill>
                  <a:srgbClr val="5B9BD5">
                    <a:lumMod val="50000"/>
                  </a:srgbClr>
                </a:solidFill>
                <a:latin typeface="Bahnschrift SemiBold Condensed" panose="020B0502040204020203" pitchFamily="34" charset="0"/>
              </a:rPr>
              <a:t>48 = 2</a:t>
            </a:r>
            <a:r>
              <a:rPr lang="vi-VN" sz="2400" b="1" baseline="30000" dirty="0">
                <a:solidFill>
                  <a:srgbClr val="5B9BD5">
                    <a:lumMod val="50000"/>
                  </a:srgbClr>
                </a:solidFill>
                <a:latin typeface="Bahnschrift SemiBold Condensed" panose="020B0502040204020203" pitchFamily="34" charset="0"/>
              </a:rPr>
              <a:t>4</a:t>
            </a:r>
            <a:r>
              <a:rPr lang="vi-VN" sz="2400" b="1" dirty="0">
                <a:solidFill>
                  <a:srgbClr val="5B9BD5">
                    <a:lumMod val="50000"/>
                  </a:srgbClr>
                </a:solidFill>
                <a:latin typeface="Bahnschrift SemiBold Condensed" panose="020B0502040204020203" pitchFamily="34" charset="0"/>
              </a:rPr>
              <a:t> . </a:t>
            </a:r>
            <a:r>
              <a:rPr lang="vi-VN" sz="2400" b="1" dirty="0" smtClean="0">
                <a:solidFill>
                  <a:srgbClr val="5B9BD5">
                    <a:lumMod val="50000"/>
                  </a:srgbClr>
                </a:solidFill>
                <a:latin typeface="Bahnschrift SemiBold Condensed" panose="020B0502040204020203" pitchFamily="34" charset="0"/>
              </a:rPr>
              <a:t>3</a:t>
            </a:r>
            <a:endParaRPr lang="vi-VN" sz="2400" b="1" dirty="0">
              <a:solidFill>
                <a:srgbClr val="5B9BD5">
                  <a:lumMod val="50000"/>
                </a:srgbClr>
              </a:solidFill>
              <a:latin typeface="Bahnschrift SemiBold Condensed" panose="020B0502040204020203" pitchFamily="34" charset="0"/>
            </a:endParaRPr>
          </a:p>
          <a:p>
            <a:pPr lvl="0">
              <a:buFont typeface="Arial" panose="020B0604020202020204" pitchFamily="34" charset="0"/>
              <a:buChar char="•"/>
            </a:pPr>
            <a:r>
              <a:rPr lang="vi-VN" sz="2400" b="1" dirty="0">
                <a:solidFill>
                  <a:srgbClr val="5B9BD5">
                    <a:lumMod val="50000"/>
                  </a:srgbClr>
                </a:solidFill>
                <a:latin typeface="Bahnschrift SemiBold Condensed" panose="020B0502040204020203" pitchFamily="34" charset="0"/>
              </a:rPr>
              <a:t>32 = </a:t>
            </a:r>
            <a:r>
              <a:rPr lang="vi-VN" sz="2400" b="1" dirty="0" smtClean="0">
                <a:solidFill>
                  <a:srgbClr val="5B9BD5">
                    <a:lumMod val="50000"/>
                  </a:srgbClr>
                </a:solidFill>
                <a:latin typeface="Bahnschrift SemiBold Condensed" panose="020B0502040204020203" pitchFamily="34" charset="0"/>
              </a:rPr>
              <a:t>2</a:t>
            </a:r>
            <a:r>
              <a:rPr lang="vi-VN" sz="2400" b="1" baseline="30000" dirty="0" smtClean="0">
                <a:solidFill>
                  <a:srgbClr val="5B9BD5">
                    <a:lumMod val="50000"/>
                  </a:srgbClr>
                </a:solidFill>
                <a:latin typeface="Bahnschrift SemiBold Condensed" panose="020B0502040204020203" pitchFamily="34" charset="0"/>
              </a:rPr>
              <a:t>5</a:t>
            </a:r>
            <a:endParaRPr lang="vi-VN" sz="2400" b="1" dirty="0">
              <a:solidFill>
                <a:srgbClr val="5B9BD5">
                  <a:lumMod val="50000"/>
                </a:srgbClr>
              </a:solidFill>
              <a:latin typeface="Bahnschrift SemiBold Condensed" panose="020B0502040204020203" pitchFamily="34" charset="0"/>
            </a:endParaRPr>
          </a:p>
          <a:p>
            <a:pPr lvl="0">
              <a:buFont typeface="Arial" panose="020B0604020202020204" pitchFamily="34" charset="0"/>
              <a:buChar char="•"/>
            </a:pPr>
            <a:r>
              <a:rPr lang="vi-VN" sz="2400" b="1" dirty="0">
                <a:solidFill>
                  <a:srgbClr val="5B9BD5">
                    <a:lumMod val="50000"/>
                  </a:srgbClr>
                </a:solidFill>
                <a:latin typeface="Bahnschrift SemiBold Condensed" panose="020B0502040204020203" pitchFamily="34" charset="0"/>
              </a:rPr>
              <a:t>56 = 2</a:t>
            </a:r>
            <a:r>
              <a:rPr lang="vi-VN" sz="2400" b="1" baseline="30000" dirty="0">
                <a:solidFill>
                  <a:srgbClr val="5B9BD5">
                    <a:lumMod val="50000"/>
                  </a:srgbClr>
                </a:solidFill>
                <a:latin typeface="Bahnschrift SemiBold Condensed" panose="020B0502040204020203" pitchFamily="34" charset="0"/>
              </a:rPr>
              <a:t>3</a:t>
            </a:r>
            <a:r>
              <a:rPr lang="vi-VN" sz="2400" b="1" dirty="0">
                <a:solidFill>
                  <a:srgbClr val="5B9BD5">
                    <a:lumMod val="50000"/>
                  </a:srgbClr>
                </a:solidFill>
                <a:latin typeface="Bahnschrift SemiBold Condensed" panose="020B0502040204020203" pitchFamily="34" charset="0"/>
              </a:rPr>
              <a:t> . 7</a:t>
            </a:r>
          </a:p>
          <a:p>
            <a:pPr lvl="0"/>
            <a:r>
              <a:rPr lang="vi-VN" sz="2400" b="1" dirty="0">
                <a:solidFill>
                  <a:srgbClr val="5B9BD5">
                    <a:lumMod val="50000"/>
                  </a:srgbClr>
                </a:solidFill>
                <a:latin typeface="Bahnschrift SemiBold Condensed" panose="020B0502040204020203" pitchFamily="34" charset="0"/>
              </a:rPr>
              <a:t>Suy ra: ƯCLN(48; 32; 56) = 2</a:t>
            </a:r>
            <a:r>
              <a:rPr lang="vi-VN" sz="2400" b="1" baseline="30000" dirty="0">
                <a:solidFill>
                  <a:srgbClr val="5B9BD5">
                    <a:lumMod val="50000"/>
                  </a:srgbClr>
                </a:solidFill>
                <a:latin typeface="Bahnschrift SemiBold Condensed" panose="020B0502040204020203" pitchFamily="34" charset="0"/>
              </a:rPr>
              <a:t>3</a:t>
            </a:r>
            <a:r>
              <a:rPr lang="vi-VN" sz="2400" b="1" dirty="0">
                <a:solidFill>
                  <a:srgbClr val="5B9BD5">
                    <a:lumMod val="50000"/>
                  </a:srgbClr>
                </a:solidFill>
                <a:latin typeface="Bahnschrift SemiBold Condensed" panose="020B0502040204020203" pitchFamily="34" charset="0"/>
              </a:rPr>
              <a:t> = 8</a:t>
            </a:r>
            <a:r>
              <a:rPr lang="vi-VN" sz="2400" b="1" dirty="0" smtClean="0">
                <a:solidFill>
                  <a:srgbClr val="5B9BD5">
                    <a:lumMod val="50000"/>
                  </a:srgbClr>
                </a:solidFill>
                <a:latin typeface="Bahnschrift SemiBold Condensed" panose="020B0502040204020203" pitchFamily="34" charset="0"/>
              </a:rPr>
              <a:t>.</a:t>
            </a:r>
            <a:endParaRPr lang="vi-VN" sz="2400" b="1" dirty="0">
              <a:solidFill>
                <a:srgbClr val="5B9BD5">
                  <a:lumMod val="50000"/>
                </a:srgbClr>
              </a:solidFill>
              <a:latin typeface="Bahnschrift SemiBold Condensed" panose="020B0502040204020203" pitchFamily="34" charset="0"/>
            </a:endParaRPr>
          </a:p>
        </p:txBody>
      </p:sp>
      <p:sp>
        <p:nvSpPr>
          <p:cNvPr id="6" name="Rectangle 5"/>
          <p:cNvSpPr/>
          <p:nvPr/>
        </p:nvSpPr>
        <p:spPr>
          <a:xfrm>
            <a:off x="336882" y="4893276"/>
            <a:ext cx="9336507" cy="1938992"/>
          </a:xfrm>
          <a:prstGeom prst="rect">
            <a:avLst/>
          </a:prstGeom>
        </p:spPr>
        <p:txBody>
          <a:bodyPr wrap="square">
            <a:spAutoFit/>
          </a:bodyPr>
          <a:lstStyle/>
          <a:p>
            <a:pPr lvl="0"/>
            <a:r>
              <a:rPr lang="vi-VN" sz="2400" b="1" dirty="0" smtClean="0">
                <a:solidFill>
                  <a:srgbClr val="5B9BD5">
                    <a:lumMod val="50000"/>
                  </a:srgbClr>
                </a:solidFill>
                <a:latin typeface="Bahnschrift SemiBold Condensed" panose="020B0502040204020203" pitchFamily="34" charset="0"/>
              </a:rPr>
              <a:t>   Vậy </a:t>
            </a:r>
            <a:r>
              <a:rPr lang="vi-VN" sz="2400" b="1" dirty="0">
                <a:solidFill>
                  <a:srgbClr val="5B9BD5">
                    <a:lumMod val="50000"/>
                  </a:srgbClr>
                </a:solidFill>
                <a:latin typeface="Bahnschrift SemiBold Condensed" panose="020B0502040204020203" pitchFamily="34" charset="0"/>
              </a:rPr>
              <a:t>số túi quà nhiều nhất mà nhóm các bạn lớp 6B có thể chia được là 8 túi.</a:t>
            </a:r>
          </a:p>
          <a:p>
            <a:pPr lvl="0"/>
            <a:r>
              <a:rPr lang="vi-VN" sz="2400" b="1" dirty="0" smtClean="0">
                <a:solidFill>
                  <a:srgbClr val="5B9BD5">
                    <a:lumMod val="50000"/>
                  </a:srgbClr>
                </a:solidFill>
                <a:latin typeface="Bahnschrift SemiBold Condensed" panose="020B0502040204020203" pitchFamily="34" charset="0"/>
              </a:rPr>
              <a:t>   Khi </a:t>
            </a:r>
            <a:r>
              <a:rPr lang="vi-VN" sz="2400" b="1" dirty="0">
                <a:solidFill>
                  <a:srgbClr val="5B9BD5">
                    <a:lumMod val="50000"/>
                  </a:srgbClr>
                </a:solidFill>
                <a:latin typeface="Bahnschrift SemiBold Condensed" panose="020B0502040204020203" pitchFamily="34" charset="0"/>
              </a:rPr>
              <a:t>đó, trong mỗi túi có:</a:t>
            </a:r>
          </a:p>
          <a:p>
            <a:pPr lvl="0">
              <a:buFont typeface="Arial" panose="020B0604020202020204" pitchFamily="34" charset="0"/>
              <a:buChar char="•"/>
            </a:pPr>
            <a:r>
              <a:rPr lang="vi-VN" sz="2400" b="1" dirty="0">
                <a:solidFill>
                  <a:srgbClr val="5B9BD5">
                    <a:lumMod val="50000"/>
                  </a:srgbClr>
                </a:solidFill>
                <a:latin typeface="Bahnschrift SemiBold Condensed" panose="020B0502040204020203" pitchFamily="34" charset="0"/>
              </a:rPr>
              <a:t>48 : 8 = 6 quyển vở;</a:t>
            </a:r>
          </a:p>
          <a:p>
            <a:pPr lvl="0">
              <a:buFont typeface="Arial" panose="020B0604020202020204" pitchFamily="34" charset="0"/>
              <a:buChar char="•"/>
            </a:pPr>
            <a:r>
              <a:rPr lang="vi-VN" sz="2400" b="1" dirty="0">
                <a:solidFill>
                  <a:srgbClr val="5B9BD5">
                    <a:lumMod val="50000"/>
                  </a:srgbClr>
                </a:solidFill>
                <a:latin typeface="Bahnschrift SemiBold Condensed" panose="020B0502040204020203" pitchFamily="34" charset="0"/>
              </a:rPr>
              <a:t>32 : 8 = 4 thước kẻ;</a:t>
            </a:r>
          </a:p>
          <a:p>
            <a:pPr lvl="0">
              <a:buFont typeface="Arial" panose="020B0604020202020204" pitchFamily="34" charset="0"/>
              <a:buChar char="•"/>
            </a:pPr>
            <a:r>
              <a:rPr lang="vi-VN" sz="2400" b="1" dirty="0">
                <a:solidFill>
                  <a:srgbClr val="5B9BD5">
                    <a:lumMod val="50000"/>
                  </a:srgbClr>
                </a:solidFill>
                <a:latin typeface="Bahnschrift SemiBold Condensed" panose="020B0502040204020203" pitchFamily="34" charset="0"/>
              </a:rPr>
              <a:t>56 : 8 = 7 bút chì.</a:t>
            </a:r>
          </a:p>
        </p:txBody>
      </p:sp>
      <p:cxnSp>
        <p:nvCxnSpPr>
          <p:cNvPr id="7" name="Straight Connector 6"/>
          <p:cNvCxnSpPr/>
          <p:nvPr/>
        </p:nvCxnSpPr>
        <p:spPr>
          <a:xfrm flipV="1">
            <a:off x="4889634" y="423513"/>
            <a:ext cx="6275671" cy="1924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137833" y="1143803"/>
            <a:ext cx="1097283" cy="1603"/>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64943" y="1143803"/>
            <a:ext cx="1183908"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7615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4859" y="1337554"/>
            <a:ext cx="6096000" cy="3477875"/>
          </a:xfrm>
          <a:prstGeom prst="rect">
            <a:avLst/>
          </a:prstGeom>
        </p:spPr>
        <p:txBody>
          <a:bodyPr>
            <a:spAutoFit/>
          </a:bodyPr>
          <a:lstStyle/>
          <a:p>
            <a:r>
              <a:rPr lang="vi-VN" sz="2200" b="1" i="1" dirty="0">
                <a:solidFill>
                  <a:schemeClr val="accent1">
                    <a:lumMod val="50000"/>
                  </a:schemeClr>
                </a:solidFill>
                <a:latin typeface="+mj-lt"/>
              </a:rPr>
              <a:t> </a:t>
            </a:r>
            <a:r>
              <a:rPr lang="vi-VN" sz="2200" b="1" i="1" dirty="0" smtClean="0">
                <a:solidFill>
                  <a:schemeClr val="accent1">
                    <a:lumMod val="50000"/>
                  </a:schemeClr>
                </a:solidFill>
                <a:latin typeface="+mj-lt"/>
              </a:rPr>
              <a:t>                             </a:t>
            </a:r>
            <a:r>
              <a:rPr lang="vi-VN" sz="2200" b="1" i="1" dirty="0" smtClean="0">
                <a:solidFill>
                  <a:srgbClr val="FF0000"/>
                </a:solidFill>
                <a:latin typeface="+mj-lt"/>
              </a:rPr>
              <a:t>TOÁN </a:t>
            </a:r>
            <a:r>
              <a:rPr lang="vi-VN" sz="2200" b="1" i="1" dirty="0">
                <a:solidFill>
                  <a:srgbClr val="FF0000"/>
                </a:solidFill>
                <a:latin typeface="+mj-lt"/>
              </a:rPr>
              <a:t>VÀ THƠ</a:t>
            </a:r>
          </a:p>
          <a:p>
            <a:pPr algn="ctr"/>
            <a:r>
              <a:rPr lang="vi-VN" sz="2200" b="1" i="1" dirty="0">
                <a:solidFill>
                  <a:schemeClr val="accent1">
                    <a:lumMod val="50000"/>
                  </a:schemeClr>
                </a:solidFill>
                <a:latin typeface="+mj-lt"/>
              </a:rPr>
              <a:t>Trung thu gió mát trăng trong</a:t>
            </a:r>
          </a:p>
          <a:p>
            <a:pPr algn="ctr"/>
            <a:r>
              <a:rPr lang="vi-VN" sz="2200" b="1" i="1" dirty="0">
                <a:solidFill>
                  <a:schemeClr val="accent1">
                    <a:lumMod val="50000"/>
                  </a:schemeClr>
                </a:solidFill>
                <a:latin typeface="+mj-lt"/>
              </a:rPr>
              <a:t>Phố phường đông đúc, đèn lồng sao sa</a:t>
            </a:r>
          </a:p>
          <a:p>
            <a:pPr algn="ctr"/>
            <a:r>
              <a:rPr lang="vi-VN" sz="2200" b="1" i="1" dirty="0">
                <a:solidFill>
                  <a:schemeClr val="accent1">
                    <a:lumMod val="50000"/>
                  </a:schemeClr>
                </a:solidFill>
                <a:latin typeface="+mj-lt"/>
              </a:rPr>
              <a:t>Rủ nhau đi đếm đèn hoa</a:t>
            </a:r>
          </a:p>
          <a:p>
            <a:pPr algn="ctr"/>
            <a:r>
              <a:rPr lang="vi-VN" sz="2200" b="1" i="1" dirty="0">
                <a:solidFill>
                  <a:schemeClr val="accent1">
                    <a:lumMod val="50000"/>
                  </a:schemeClr>
                </a:solidFill>
                <a:latin typeface="+mj-lt"/>
              </a:rPr>
              <a:t>Quẩn quanh, quanh quẩn biết là ai hay</a:t>
            </a:r>
          </a:p>
          <a:p>
            <a:pPr algn="ctr"/>
            <a:r>
              <a:rPr lang="vi-VN" sz="2200" b="1" i="1" dirty="0">
                <a:solidFill>
                  <a:schemeClr val="accent2">
                    <a:lumMod val="50000"/>
                  </a:schemeClr>
                </a:solidFill>
                <a:latin typeface="+mj-lt"/>
              </a:rPr>
              <a:t>Kết năm, chẵn số đèn này</a:t>
            </a:r>
          </a:p>
          <a:p>
            <a:pPr algn="ctr"/>
            <a:r>
              <a:rPr lang="vi-VN" sz="2200" b="1" i="1" dirty="0">
                <a:solidFill>
                  <a:schemeClr val="accent2">
                    <a:lumMod val="50000"/>
                  </a:schemeClr>
                </a:solidFill>
                <a:latin typeface="+mj-lt"/>
              </a:rPr>
              <a:t>Bảy đèn kết lại còn hai ngọn thừa</a:t>
            </a:r>
          </a:p>
          <a:p>
            <a:pPr algn="ctr"/>
            <a:r>
              <a:rPr lang="vi-VN" sz="2200" b="1" i="1" dirty="0">
                <a:solidFill>
                  <a:schemeClr val="accent2">
                    <a:lumMod val="50000"/>
                  </a:schemeClr>
                </a:solidFill>
                <a:latin typeface="+mj-lt"/>
              </a:rPr>
              <a:t>Chín đèn thời bốn ngọn dư</a:t>
            </a:r>
          </a:p>
          <a:p>
            <a:pPr algn="ctr"/>
            <a:r>
              <a:rPr lang="vi-VN" sz="2200" b="1" i="1" dirty="0">
                <a:solidFill>
                  <a:schemeClr val="accent1">
                    <a:lumMod val="50000"/>
                  </a:schemeClr>
                </a:solidFill>
                <a:latin typeface="+mj-lt"/>
              </a:rPr>
              <a:t>Đèn hoa bao ngọn mà ngơ ngẩn lòng?</a:t>
            </a:r>
          </a:p>
          <a:p>
            <a:pPr algn="ctr"/>
            <a:r>
              <a:rPr lang="vi-VN" sz="2200" b="1" i="1" dirty="0">
                <a:solidFill>
                  <a:schemeClr val="accent1">
                    <a:lumMod val="50000"/>
                  </a:schemeClr>
                </a:solidFill>
                <a:latin typeface="+mj-lt"/>
              </a:rPr>
              <a:t>(Cho biết số đèn từ </a:t>
            </a:r>
            <a:r>
              <a:rPr lang="vi-VN" sz="2200" b="1" i="1" dirty="0">
                <a:solidFill>
                  <a:schemeClr val="accent2">
                    <a:lumMod val="50000"/>
                  </a:schemeClr>
                </a:solidFill>
                <a:latin typeface="+mj-lt"/>
              </a:rPr>
              <a:t>600 đến 700 </a:t>
            </a:r>
            <a:r>
              <a:rPr lang="vi-VN" sz="2200" b="1" i="1" dirty="0">
                <a:solidFill>
                  <a:schemeClr val="accent1">
                    <a:lumMod val="50000"/>
                  </a:schemeClr>
                </a:solidFill>
                <a:latin typeface="+mj-lt"/>
              </a:rPr>
              <a:t>chiếc)</a:t>
            </a:r>
            <a:endParaRPr lang="vi-VN" sz="2200" b="1" i="1" dirty="0">
              <a:solidFill>
                <a:schemeClr val="accent1">
                  <a:lumMod val="50000"/>
                </a:schemeClr>
              </a:solidFill>
              <a:effectLst/>
              <a:latin typeface="+mj-lt"/>
            </a:endParaRPr>
          </a:p>
        </p:txBody>
      </p:sp>
      <p:sp>
        <p:nvSpPr>
          <p:cNvPr id="5" name="Rectangle 1"/>
          <p:cNvSpPr>
            <a:spLocks noChangeArrowheads="1"/>
          </p:cNvSpPr>
          <p:nvPr/>
        </p:nvSpPr>
        <p:spPr bwMode="auto">
          <a:xfrm>
            <a:off x="5319009" y="244829"/>
            <a:ext cx="5718954" cy="76944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strike="noStrike" cap="none" normalizeH="0" baseline="0" dirty="0" smtClean="0">
                <a:ln>
                  <a:noFill/>
                </a:ln>
                <a:solidFill>
                  <a:schemeClr val="accent1">
                    <a:lumMod val="50000"/>
                  </a:schemeClr>
                </a:solidFill>
                <a:effectLst/>
                <a:latin typeface="Bahnschrift SemiBold Condensed" panose="020B0502040204020203" pitchFamily="34" charset="0"/>
              </a:rPr>
              <a:t>   </a:t>
            </a:r>
            <a:r>
              <a:rPr kumimoji="0" lang="vi-VN" altLang="vi-VN" sz="2200" b="1" strike="noStrike" cap="none" normalizeH="0" dirty="0" smtClean="0">
                <a:ln>
                  <a:noFill/>
                </a:ln>
                <a:solidFill>
                  <a:schemeClr val="accent1">
                    <a:lumMod val="50000"/>
                  </a:schemeClr>
                </a:solidFill>
                <a:effectLst/>
                <a:latin typeface="Bahnschrift SemiBold Condensed" panose="020B0502040204020203" pitchFamily="34" charset="0"/>
              </a:rPr>
              <a:t> </a:t>
            </a:r>
            <a:r>
              <a:rPr kumimoji="0" lang="vi-VN" altLang="vi-VN" sz="2200" b="1" u="sng" strike="noStrike" cap="none" normalizeH="0" baseline="0" dirty="0" smtClean="0">
                <a:ln>
                  <a:noFill/>
                </a:ln>
                <a:solidFill>
                  <a:srgbClr val="FF0000"/>
                </a:solidFill>
                <a:effectLst/>
                <a:latin typeface="Bahnschrift SemiBold Condensed" panose="020B0502040204020203" pitchFamily="34" charset="0"/>
              </a:rPr>
              <a:t>Giải</a:t>
            </a:r>
            <a:endParaRPr kumimoji="0" lang="vi-VN" altLang="vi-VN" sz="2200" b="1" u="none" strike="noStrike" cap="none" normalizeH="0" baseline="0" dirty="0" smtClean="0">
              <a:ln>
                <a:noFill/>
              </a:ln>
              <a:solidFill>
                <a:srgbClr val="FF0000"/>
              </a:solidFill>
              <a:effectLst/>
              <a:latin typeface="Bahnschrift SemiBold Condensed"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u="none" strike="noStrike" cap="none" normalizeH="0" baseline="0" dirty="0" smtClean="0">
                <a:ln>
                  <a:noFill/>
                </a:ln>
                <a:solidFill>
                  <a:schemeClr val="accent1">
                    <a:lumMod val="50000"/>
                  </a:schemeClr>
                </a:solidFill>
                <a:effectLst/>
                <a:latin typeface="Bahnschrift SemiBold Condensed" panose="020B0502040204020203" pitchFamily="34" charset="0"/>
              </a:rPr>
              <a:t>   Gọi x là số đèn phải tìm. (x ∈ </a:t>
            </a:r>
            <a:r>
              <a:rPr lang="vi-VN" altLang="vi-VN" sz="2200" b="1" dirty="0" smtClean="0">
                <a:solidFill>
                  <a:schemeClr val="accent1">
                    <a:lumMod val="50000"/>
                  </a:schemeClr>
                </a:solidFill>
                <a:latin typeface="Bahnschrift SemiBold Condensed" panose="020B0502040204020203" pitchFamily="34" charset="0"/>
              </a:rPr>
              <a:t>N </a:t>
            </a:r>
            <a:r>
              <a:rPr kumimoji="0" lang="vi-VN" altLang="vi-VN" sz="2200" b="1" u="none" strike="noStrike" cap="none" normalizeH="0" baseline="0" dirty="0" smtClean="0">
                <a:ln>
                  <a:noFill/>
                </a:ln>
                <a:solidFill>
                  <a:schemeClr val="accent1">
                    <a:lumMod val="50000"/>
                  </a:schemeClr>
                </a:solidFill>
                <a:effectLst/>
                <a:latin typeface="Bahnschrift SemiBold Condensed" panose="020B0502040204020203" pitchFamily="34" charset="0"/>
              </a:rPr>
              <a:t>và 600 &lt; x &lt; 700).</a:t>
            </a:r>
          </a:p>
        </p:txBody>
      </p:sp>
      <p:pic>
        <p:nvPicPr>
          <p:cNvPr id="4098" name="Picture 2" descr="https://latex.codecogs.com/gif.latex?\large&amp;space;\mathbb%7bN%7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8388" y="-1257300"/>
            <a:ext cx="152400" cy="1428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95453" y="629549"/>
            <a:ext cx="1266693" cy="430887"/>
          </a:xfrm>
          <a:prstGeom prst="rect">
            <a:avLst/>
          </a:prstGeom>
        </p:spPr>
        <p:txBody>
          <a:bodyPr wrap="none">
            <a:spAutoFit/>
          </a:bodyPr>
          <a:lstStyle/>
          <a:p>
            <a:r>
              <a:rPr lang="vi-VN" sz="2200" b="1" i="1" dirty="0">
                <a:solidFill>
                  <a:srgbClr val="FF0000"/>
                </a:solidFill>
                <a:latin typeface="Times New Roman" panose="02020603050405020304" pitchFamily="18" charset="0"/>
              </a:rPr>
              <a:t>Bài tập 9</a:t>
            </a:r>
            <a:endParaRPr lang="vi-VN" sz="2200" b="1" i="1" dirty="0">
              <a:solidFill>
                <a:srgbClr val="FF0000"/>
              </a:solidFill>
            </a:endParaRPr>
          </a:p>
        </p:txBody>
      </p:sp>
      <p:sp>
        <p:nvSpPr>
          <p:cNvPr id="2" name="Rectangle 1"/>
          <p:cNvSpPr/>
          <p:nvPr/>
        </p:nvSpPr>
        <p:spPr>
          <a:xfrm>
            <a:off x="5473566" y="1014270"/>
            <a:ext cx="6096000" cy="769441"/>
          </a:xfrm>
          <a:prstGeom prst="rect">
            <a:avLst/>
          </a:prstGeom>
        </p:spPr>
        <p:txBody>
          <a:bodyPr>
            <a:spAutoFit/>
          </a:bodyPr>
          <a:lstStyle/>
          <a:p>
            <a:pPr lvl="0" eaLnBrk="0" fontAlgn="base" hangingPunct="0">
              <a:spcBef>
                <a:spcPct val="0"/>
              </a:spcBef>
              <a:spcAft>
                <a:spcPct val="0"/>
              </a:spcAft>
            </a:pPr>
            <a:r>
              <a:rPr lang="vi-VN" altLang="vi-VN" sz="2200" b="1" dirty="0">
                <a:solidFill>
                  <a:srgbClr val="5B9BD5">
                    <a:lumMod val="50000"/>
                  </a:srgbClr>
                </a:solidFill>
                <a:latin typeface="Bahnschrift SemiBold Condensed" panose="020B0502040204020203" pitchFamily="34" charset="0"/>
              </a:rPr>
              <a:t>Vì số đèn chia hết cho 5, nên x ⋮ 5. ⇒ (x + 5) ⋮ 5.</a:t>
            </a:r>
          </a:p>
          <a:p>
            <a:pPr lvl="0" eaLnBrk="0" fontAlgn="base" hangingPunct="0">
              <a:spcBef>
                <a:spcPct val="0"/>
              </a:spcBef>
              <a:spcAft>
                <a:spcPct val="0"/>
              </a:spcAft>
            </a:pPr>
            <a:r>
              <a:rPr lang="vi-VN" altLang="vi-VN" sz="2200" b="1" dirty="0">
                <a:solidFill>
                  <a:srgbClr val="5B9BD5">
                    <a:lumMod val="50000"/>
                  </a:srgbClr>
                </a:solidFill>
                <a:latin typeface="Bahnschrift SemiBold Condensed" panose="020B0502040204020203" pitchFamily="34" charset="0"/>
              </a:rPr>
              <a:t> ⇒ (x + 5) là bội của 5</a:t>
            </a:r>
            <a:r>
              <a:rPr lang="vi-VN" altLang="vi-VN" sz="2200" b="1" dirty="0" smtClean="0">
                <a:solidFill>
                  <a:srgbClr val="5B9BD5">
                    <a:lumMod val="50000"/>
                  </a:srgbClr>
                </a:solidFill>
                <a:latin typeface="Bahnschrift SemiBold Condensed" panose="020B0502040204020203" pitchFamily="34" charset="0"/>
              </a:rPr>
              <a:t>.</a:t>
            </a:r>
            <a:endParaRPr lang="vi-VN" altLang="vi-VN" sz="2200" b="1" dirty="0">
              <a:solidFill>
                <a:srgbClr val="5B9BD5">
                  <a:lumMod val="50000"/>
                </a:srgbClr>
              </a:solidFill>
              <a:latin typeface="Bahnschrift SemiBold Condensed" panose="020B0502040204020203" pitchFamily="34" charset="0"/>
            </a:endParaRPr>
          </a:p>
        </p:txBody>
      </p:sp>
      <p:sp>
        <p:nvSpPr>
          <p:cNvPr id="3" name="Rectangle 2"/>
          <p:cNvSpPr/>
          <p:nvPr/>
        </p:nvSpPr>
        <p:spPr>
          <a:xfrm>
            <a:off x="5473566" y="1819644"/>
            <a:ext cx="6096000" cy="769441"/>
          </a:xfrm>
          <a:prstGeom prst="rect">
            <a:avLst/>
          </a:prstGeom>
        </p:spPr>
        <p:txBody>
          <a:bodyPr>
            <a:spAutoFit/>
          </a:bodyPr>
          <a:lstStyle/>
          <a:p>
            <a:pPr lvl="0" eaLnBrk="0" fontAlgn="base" hangingPunct="0">
              <a:spcBef>
                <a:spcPct val="0"/>
              </a:spcBef>
              <a:spcAft>
                <a:spcPct val="0"/>
              </a:spcAft>
            </a:pPr>
            <a:r>
              <a:rPr lang="vi-VN" altLang="vi-VN" sz="2200" b="1" dirty="0" smtClean="0">
                <a:solidFill>
                  <a:srgbClr val="5B9BD5">
                    <a:lumMod val="50000"/>
                  </a:srgbClr>
                </a:solidFill>
                <a:latin typeface="Bahnschrift SemiBold Condensed" panose="020B0502040204020203" pitchFamily="34" charset="0"/>
              </a:rPr>
              <a:t> Vì số đèn chia 7 dư 2, nên (x+ 5) ⋮ 7 </a:t>
            </a:r>
          </a:p>
          <a:p>
            <a:pPr lvl="0" eaLnBrk="0" fontAlgn="base" hangingPunct="0">
              <a:spcBef>
                <a:spcPct val="0"/>
              </a:spcBef>
              <a:spcAft>
                <a:spcPct val="0"/>
              </a:spcAft>
            </a:pPr>
            <a:r>
              <a:rPr lang="vi-VN" altLang="vi-VN" sz="2200" b="1" dirty="0">
                <a:solidFill>
                  <a:srgbClr val="5B9BD5">
                    <a:lumMod val="50000"/>
                  </a:srgbClr>
                </a:solidFill>
                <a:latin typeface="Bahnschrift SemiBold Condensed" panose="020B0502040204020203" pitchFamily="34" charset="0"/>
              </a:rPr>
              <a:t>⇒ (x + 5) là bội của 7</a:t>
            </a:r>
            <a:r>
              <a:rPr lang="vi-VN" altLang="vi-VN" sz="2200" b="1" dirty="0" smtClean="0">
                <a:solidFill>
                  <a:srgbClr val="5B9BD5">
                    <a:lumMod val="50000"/>
                  </a:srgbClr>
                </a:solidFill>
                <a:latin typeface="Bahnschrift SemiBold Condensed" panose="020B0502040204020203" pitchFamily="34" charset="0"/>
              </a:rPr>
              <a:t>.</a:t>
            </a:r>
            <a:endParaRPr lang="vi-VN" altLang="vi-VN" sz="2200" b="1" dirty="0">
              <a:solidFill>
                <a:srgbClr val="5B9BD5">
                  <a:lumMod val="50000"/>
                </a:srgbClr>
              </a:solidFill>
              <a:latin typeface="Bahnschrift SemiBold Condensed" panose="020B0502040204020203" pitchFamily="34" charset="0"/>
            </a:endParaRPr>
          </a:p>
        </p:txBody>
      </p:sp>
      <p:sp>
        <p:nvSpPr>
          <p:cNvPr id="6" name="Rectangle 5"/>
          <p:cNvSpPr/>
          <p:nvPr/>
        </p:nvSpPr>
        <p:spPr>
          <a:xfrm>
            <a:off x="5473566" y="2625018"/>
            <a:ext cx="6096000" cy="1785104"/>
          </a:xfrm>
          <a:prstGeom prst="rect">
            <a:avLst/>
          </a:prstGeom>
        </p:spPr>
        <p:txBody>
          <a:bodyPr>
            <a:spAutoFit/>
          </a:bodyPr>
          <a:lstStyle/>
          <a:p>
            <a:pPr lvl="0" eaLnBrk="0" fontAlgn="base" hangingPunct="0">
              <a:spcBef>
                <a:spcPct val="0"/>
              </a:spcBef>
              <a:spcAft>
                <a:spcPct val="0"/>
              </a:spcAft>
            </a:pPr>
            <a:r>
              <a:rPr lang="vi-VN" altLang="vi-VN" sz="2200" b="1" smtClean="0">
                <a:solidFill>
                  <a:srgbClr val="5B9BD5">
                    <a:lumMod val="50000"/>
                  </a:srgbClr>
                </a:solidFill>
                <a:latin typeface="Bahnschrift SemiBold Condensed" panose="020B0502040204020203" pitchFamily="34" charset="0"/>
              </a:rPr>
              <a:t> Vì số đèn chia 9 dư 4, nên (x + 5) ⋮ 9 </a:t>
            </a:r>
          </a:p>
          <a:p>
            <a:pPr lvl="0" eaLnBrk="0" fontAlgn="base" hangingPunct="0">
              <a:spcBef>
                <a:spcPct val="0"/>
              </a:spcBef>
              <a:spcAft>
                <a:spcPct val="0"/>
              </a:spcAft>
            </a:pPr>
            <a:r>
              <a:rPr lang="vi-VN" altLang="vi-VN" sz="2200" b="1" smtClean="0">
                <a:solidFill>
                  <a:srgbClr val="5B9BD5">
                    <a:lumMod val="50000"/>
                  </a:srgbClr>
                </a:solidFill>
                <a:latin typeface="Bahnschrift SemiBold Condensed" panose="020B0502040204020203" pitchFamily="34" charset="0"/>
              </a:rPr>
              <a:t>⇒ (x + 5) là bội của 9.</a:t>
            </a:r>
          </a:p>
          <a:p>
            <a:pPr lvl="0" eaLnBrk="0" fontAlgn="base" hangingPunct="0">
              <a:spcBef>
                <a:spcPct val="0"/>
              </a:spcBef>
              <a:spcAft>
                <a:spcPct val="0"/>
              </a:spcAft>
            </a:pPr>
            <a:r>
              <a:rPr lang="vi-VN" altLang="vi-VN" sz="2200" b="1" smtClean="0">
                <a:solidFill>
                  <a:srgbClr val="5B9BD5">
                    <a:lumMod val="50000"/>
                  </a:srgbClr>
                </a:solidFill>
                <a:latin typeface="Bahnschrift SemiBold Condensed" panose="020B0502040204020203" pitchFamily="34" charset="0"/>
              </a:rPr>
              <a:t>   Vậy (x + 5) là bội chung của 5; 7 và 9.</a:t>
            </a:r>
          </a:p>
          <a:p>
            <a:pPr lvl="0" eaLnBrk="0" fontAlgn="base" hangingPunct="0">
              <a:spcBef>
                <a:spcPct val="0"/>
              </a:spcBef>
              <a:spcAft>
                <a:spcPct val="0"/>
              </a:spcAft>
            </a:pPr>
            <a:r>
              <a:rPr lang="vi-VN" altLang="vi-VN" sz="2200" b="1" smtClean="0">
                <a:solidFill>
                  <a:srgbClr val="5B9BD5">
                    <a:lumMod val="50000"/>
                  </a:srgbClr>
                </a:solidFill>
                <a:latin typeface="Bahnschrift SemiBold Condensed" panose="020B0502040204020203" pitchFamily="34" charset="0"/>
              </a:rPr>
              <a:t>   Ta có BCNN(5; 7; 9)  = 315.</a:t>
            </a:r>
          </a:p>
          <a:p>
            <a:pPr lvl="0" eaLnBrk="0" fontAlgn="base" hangingPunct="0">
              <a:spcBef>
                <a:spcPct val="0"/>
              </a:spcBef>
              <a:spcAft>
                <a:spcPct val="0"/>
              </a:spcAft>
            </a:pPr>
            <a:r>
              <a:rPr lang="vi-VN" altLang="vi-VN" sz="2200" b="1" smtClean="0">
                <a:solidFill>
                  <a:srgbClr val="5B9BD5">
                    <a:lumMod val="50000"/>
                  </a:srgbClr>
                </a:solidFill>
                <a:latin typeface="Bahnschrift SemiBold Condensed" panose="020B0502040204020203" pitchFamily="34" charset="0"/>
              </a:rPr>
              <a:t>⇒ BC(5; 7; 9) = B(315) = {0; 315; 630; 945; …}</a:t>
            </a:r>
            <a:endParaRPr lang="vi-VN" altLang="vi-VN" sz="2200" b="1" dirty="0">
              <a:solidFill>
                <a:srgbClr val="5B9BD5">
                  <a:lumMod val="50000"/>
                </a:srgbClr>
              </a:solidFill>
              <a:latin typeface="Bahnschrift SemiBold Condensed" panose="020B0502040204020203" pitchFamily="34" charset="0"/>
            </a:endParaRPr>
          </a:p>
        </p:txBody>
      </p:sp>
      <p:sp>
        <p:nvSpPr>
          <p:cNvPr id="8" name="Rectangle 7"/>
          <p:cNvSpPr/>
          <p:nvPr/>
        </p:nvSpPr>
        <p:spPr>
          <a:xfrm>
            <a:off x="5521141" y="4532856"/>
            <a:ext cx="6096000" cy="769441"/>
          </a:xfrm>
          <a:prstGeom prst="rect">
            <a:avLst/>
          </a:prstGeom>
        </p:spPr>
        <p:txBody>
          <a:bodyPr>
            <a:spAutoFit/>
          </a:bodyPr>
          <a:lstStyle/>
          <a:p>
            <a:pPr lvl="0" eaLnBrk="0" fontAlgn="base" hangingPunct="0">
              <a:spcBef>
                <a:spcPct val="0"/>
              </a:spcBef>
              <a:spcAft>
                <a:spcPct val="0"/>
              </a:spcAft>
            </a:pPr>
            <a:r>
              <a:rPr lang="vi-VN" altLang="vi-VN" sz="2200" b="1" dirty="0" smtClean="0">
                <a:solidFill>
                  <a:srgbClr val="5B9BD5">
                    <a:lumMod val="50000"/>
                  </a:srgbClr>
                </a:solidFill>
                <a:latin typeface="Bahnschrift SemiBold Condensed" panose="020B0502040204020203" pitchFamily="34" charset="0"/>
              </a:rPr>
              <a:t> Ta lại có: 600 &lt; x &lt; 700</a:t>
            </a:r>
          </a:p>
          <a:p>
            <a:pPr lvl="0" eaLnBrk="0" fontAlgn="base" hangingPunct="0">
              <a:spcBef>
                <a:spcPct val="0"/>
              </a:spcBef>
              <a:spcAft>
                <a:spcPct val="0"/>
              </a:spcAft>
            </a:pPr>
            <a:r>
              <a:rPr lang="vi-VN" altLang="vi-VN" sz="2200" b="1" dirty="0" smtClean="0">
                <a:solidFill>
                  <a:srgbClr val="5B9BD5">
                    <a:lumMod val="50000"/>
                  </a:srgbClr>
                </a:solidFill>
                <a:latin typeface="Bahnschrift SemiBold Condensed" panose="020B0502040204020203" pitchFamily="34" charset="0"/>
              </a:rPr>
              <a:t>⇒ 605 &lt; (x + 5) &lt; 705</a:t>
            </a:r>
          </a:p>
        </p:txBody>
      </p:sp>
      <p:sp>
        <p:nvSpPr>
          <p:cNvPr id="10" name="Rectangle 9"/>
          <p:cNvSpPr/>
          <p:nvPr/>
        </p:nvSpPr>
        <p:spPr>
          <a:xfrm>
            <a:off x="5589069" y="5397232"/>
            <a:ext cx="6096000" cy="1446550"/>
          </a:xfrm>
          <a:prstGeom prst="rect">
            <a:avLst/>
          </a:prstGeom>
        </p:spPr>
        <p:txBody>
          <a:bodyPr>
            <a:spAutoFit/>
          </a:bodyPr>
          <a:lstStyle/>
          <a:p>
            <a:pPr lvl="0" eaLnBrk="0" fontAlgn="base" hangingPunct="0">
              <a:spcBef>
                <a:spcPct val="0"/>
              </a:spcBef>
              <a:spcAft>
                <a:spcPct val="0"/>
              </a:spcAft>
            </a:pPr>
            <a:r>
              <a:rPr lang="vi-VN" altLang="vi-VN" sz="2200" b="1" dirty="0">
                <a:solidFill>
                  <a:srgbClr val="5B9BD5">
                    <a:lumMod val="50000"/>
                  </a:srgbClr>
                </a:solidFill>
                <a:latin typeface="Bahnschrift SemiBold Condensed" panose="020B0502040204020203" pitchFamily="34" charset="0"/>
              </a:rPr>
              <a:t>Mà </a:t>
            </a:r>
            <a:r>
              <a:rPr lang="vi-VN" altLang="vi-VN" sz="2200" b="1" dirty="0" smtClean="0">
                <a:solidFill>
                  <a:srgbClr val="5B9BD5">
                    <a:lumMod val="50000"/>
                  </a:srgbClr>
                </a:solidFill>
                <a:latin typeface="Bahnschrift SemiBold Condensed" panose="020B0502040204020203" pitchFamily="34" charset="0"/>
              </a:rPr>
              <a:t>( x </a:t>
            </a:r>
            <a:r>
              <a:rPr lang="vi-VN" altLang="vi-VN" sz="2200" b="1" dirty="0">
                <a:solidFill>
                  <a:srgbClr val="5B9BD5">
                    <a:lumMod val="50000"/>
                  </a:srgbClr>
                </a:solidFill>
                <a:latin typeface="Bahnschrift SemiBold Condensed" panose="020B0502040204020203" pitchFamily="34" charset="0"/>
              </a:rPr>
              <a:t>+ 5 </a:t>
            </a:r>
            <a:r>
              <a:rPr lang="vi-VN" altLang="vi-VN" sz="2200" b="1" dirty="0" smtClean="0">
                <a:solidFill>
                  <a:srgbClr val="5B9BD5">
                    <a:lumMod val="50000"/>
                  </a:srgbClr>
                </a:solidFill>
                <a:latin typeface="Bahnschrift SemiBold Condensed" panose="020B0502040204020203" pitchFamily="34" charset="0"/>
              </a:rPr>
              <a:t>) ∈ </a:t>
            </a:r>
            <a:r>
              <a:rPr lang="vi-VN" altLang="vi-VN" sz="2200" b="1" dirty="0">
                <a:solidFill>
                  <a:srgbClr val="5B9BD5">
                    <a:lumMod val="50000"/>
                  </a:srgbClr>
                </a:solidFill>
                <a:latin typeface="Bahnschrift SemiBold Condensed" panose="020B0502040204020203" pitchFamily="34" charset="0"/>
              </a:rPr>
              <a:t>BC(5; 7; 9) = {0; 315; 630; 945; …}</a:t>
            </a:r>
          </a:p>
          <a:p>
            <a:pPr lvl="0" eaLnBrk="0" fontAlgn="base" hangingPunct="0">
              <a:spcBef>
                <a:spcPct val="0"/>
              </a:spcBef>
              <a:spcAft>
                <a:spcPct val="0"/>
              </a:spcAft>
            </a:pPr>
            <a:r>
              <a:rPr lang="vi-VN" altLang="vi-VN" sz="2200" b="1" dirty="0">
                <a:solidFill>
                  <a:srgbClr val="5B9BD5">
                    <a:lumMod val="50000"/>
                  </a:srgbClr>
                </a:solidFill>
                <a:latin typeface="Bahnschrift SemiBold Condensed" panose="020B0502040204020203" pitchFamily="34" charset="0"/>
              </a:rPr>
              <a:t>   Nên x + 5 = 630</a:t>
            </a:r>
          </a:p>
          <a:p>
            <a:pPr lvl="0" eaLnBrk="0" fontAlgn="base" hangingPunct="0">
              <a:spcBef>
                <a:spcPct val="0"/>
              </a:spcBef>
              <a:spcAft>
                <a:spcPct val="0"/>
              </a:spcAft>
            </a:pPr>
            <a:r>
              <a:rPr lang="vi-VN" altLang="vi-VN" sz="2200" b="1" dirty="0">
                <a:solidFill>
                  <a:srgbClr val="5B9BD5">
                    <a:lumMod val="50000"/>
                  </a:srgbClr>
                </a:solidFill>
                <a:latin typeface="Bahnschrift SemiBold Condensed" panose="020B0502040204020203" pitchFamily="34" charset="0"/>
              </a:rPr>
              <a:t>⇒ x = 630 – 5 = 625</a:t>
            </a:r>
          </a:p>
          <a:p>
            <a:pPr lvl="0" eaLnBrk="0" fontAlgn="base" hangingPunct="0">
              <a:spcBef>
                <a:spcPct val="0"/>
              </a:spcBef>
              <a:spcAft>
                <a:spcPct val="0"/>
              </a:spcAft>
            </a:pPr>
            <a:r>
              <a:rPr lang="vi-VN" altLang="vi-VN" sz="2200" b="1" dirty="0">
                <a:solidFill>
                  <a:srgbClr val="5B9BD5">
                    <a:lumMod val="50000"/>
                  </a:srgbClr>
                </a:solidFill>
                <a:latin typeface="Bahnschrift SemiBold Condensed" panose="020B0502040204020203" pitchFamily="34" charset="0"/>
              </a:rPr>
              <a:t>   Vậy có 625 ngọn đèn hoa.</a:t>
            </a:r>
            <a:endParaRPr lang="vi-VN" dirty="0">
              <a:solidFill>
                <a:prstClr val="black"/>
              </a:solidFill>
            </a:endParaRPr>
          </a:p>
        </p:txBody>
      </p:sp>
      <p:sp>
        <p:nvSpPr>
          <p:cNvPr id="12" name="Rectangle 11"/>
          <p:cNvSpPr/>
          <p:nvPr/>
        </p:nvSpPr>
        <p:spPr>
          <a:xfrm>
            <a:off x="10484012" y="1783711"/>
            <a:ext cx="1085554" cy="461665"/>
          </a:xfrm>
          <a:prstGeom prst="rect">
            <a:avLst/>
          </a:prstGeom>
        </p:spPr>
        <p:txBody>
          <a:bodyPr wrap="none">
            <a:spAutoFit/>
          </a:bodyPr>
          <a:lstStyle/>
          <a:p>
            <a:pPr lvl="0" eaLnBrk="0" fontAlgn="base" hangingPunct="0">
              <a:spcBef>
                <a:spcPct val="0"/>
              </a:spcBef>
              <a:spcAft>
                <a:spcPct val="0"/>
              </a:spcAft>
            </a:pPr>
            <a:r>
              <a:rPr lang="vi-VN" altLang="vi-VN" sz="2400" b="1" dirty="0">
                <a:solidFill>
                  <a:schemeClr val="accent2">
                    <a:lumMod val="50000"/>
                  </a:schemeClr>
                </a:solidFill>
                <a:latin typeface="Bahnschrift SemiBold Condensed" panose="020B0502040204020203" pitchFamily="34" charset="0"/>
              </a:rPr>
              <a:t>x</a:t>
            </a:r>
            <a:r>
              <a:rPr lang="vi-VN" altLang="vi-VN" sz="2400" b="1" dirty="0" smtClean="0">
                <a:solidFill>
                  <a:schemeClr val="accent2">
                    <a:lumMod val="50000"/>
                  </a:schemeClr>
                </a:solidFill>
                <a:latin typeface="Bahnschrift SemiBold Condensed" panose="020B0502040204020203" pitchFamily="34" charset="0"/>
              </a:rPr>
              <a:t> = 7.y +2</a:t>
            </a:r>
            <a:endParaRPr lang="vi-VN" altLang="vi-VN" sz="2400" b="1" dirty="0">
              <a:solidFill>
                <a:schemeClr val="accent2">
                  <a:lumMod val="50000"/>
                </a:schemeClr>
              </a:solidFill>
              <a:latin typeface="Bahnschrift SemiBold Condensed" panose="020B0502040204020203" pitchFamily="34" charset="0"/>
            </a:endParaRPr>
          </a:p>
        </p:txBody>
      </p:sp>
      <p:sp>
        <p:nvSpPr>
          <p:cNvPr id="14" name="Rectangle 13"/>
          <p:cNvSpPr/>
          <p:nvPr/>
        </p:nvSpPr>
        <p:spPr>
          <a:xfrm>
            <a:off x="9902043" y="2162052"/>
            <a:ext cx="2079415" cy="830997"/>
          </a:xfrm>
          <a:prstGeom prst="rect">
            <a:avLst/>
          </a:prstGeom>
        </p:spPr>
        <p:txBody>
          <a:bodyPr wrap="none">
            <a:spAutoFit/>
          </a:bodyPr>
          <a:lstStyle/>
          <a:p>
            <a:pPr lvl="0" eaLnBrk="0" fontAlgn="base" hangingPunct="0">
              <a:spcBef>
                <a:spcPct val="0"/>
              </a:spcBef>
              <a:spcAft>
                <a:spcPct val="0"/>
              </a:spcAft>
            </a:pPr>
            <a:r>
              <a:rPr lang="vi-VN" altLang="vi-VN" sz="2400" b="1" dirty="0" smtClean="0">
                <a:solidFill>
                  <a:schemeClr val="accent2">
                    <a:lumMod val="50000"/>
                  </a:schemeClr>
                </a:solidFill>
                <a:latin typeface="Bahnschrift SemiBold Condensed" panose="020B0502040204020203" pitchFamily="34" charset="0"/>
              </a:rPr>
              <a:t>=&gt; x + 5 = 7.y + 2 + 5</a:t>
            </a:r>
          </a:p>
          <a:p>
            <a:pPr lvl="0" eaLnBrk="0" fontAlgn="base" hangingPunct="0">
              <a:spcBef>
                <a:spcPct val="0"/>
              </a:spcBef>
              <a:spcAft>
                <a:spcPct val="0"/>
              </a:spcAft>
            </a:pPr>
            <a:r>
              <a:rPr lang="vi-VN" altLang="vi-VN" sz="2400" b="1" dirty="0" smtClean="0">
                <a:solidFill>
                  <a:schemeClr val="accent2">
                    <a:lumMod val="50000"/>
                  </a:schemeClr>
                </a:solidFill>
                <a:latin typeface="Bahnschrift SemiBold Condensed" panose="020B0502040204020203" pitchFamily="34" charset="0"/>
              </a:rPr>
              <a:t>=&gt; x + 5 = 7.y + 7</a:t>
            </a:r>
            <a:endParaRPr lang="vi-VN" altLang="vi-VN" sz="2400" b="1" dirty="0">
              <a:solidFill>
                <a:schemeClr val="accent2">
                  <a:lumMod val="50000"/>
                </a:schemeClr>
              </a:solidFill>
              <a:latin typeface="Bahnschrift SemiBold Condensed" panose="020B0502040204020203" pitchFamily="34" charset="0"/>
            </a:endParaRPr>
          </a:p>
        </p:txBody>
      </p:sp>
    </p:spTree>
    <p:extLst>
      <p:ext uri="{BB962C8B-B14F-4D97-AF65-F5344CB8AC3E}">
        <p14:creationId xmlns:p14="http://schemas.microsoft.com/office/powerpoint/2010/main" val="1069576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P spid="3" grpId="0"/>
      <p:bldP spid="6" grpId="0"/>
      <p:bldP spid="8" grpId="0"/>
      <p:bldP spid="10" grpId="0"/>
      <p:bldP spid="12"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47270" y="298304"/>
            <a:ext cx="7878619" cy="2308324"/>
          </a:xfrm>
          <a:prstGeom prst="rect">
            <a:avLst/>
          </a:prstGeom>
        </p:spPr>
        <p:txBody>
          <a:bodyPr wrap="square">
            <a:spAutoFit/>
          </a:bodyPr>
          <a:lstStyle/>
          <a:p>
            <a:r>
              <a:rPr lang="vi-VN" sz="2400" b="1" dirty="0" smtClean="0">
                <a:solidFill>
                  <a:srgbClr val="0F161A"/>
                </a:solidFill>
                <a:latin typeface="Bahnschrift SemiBold Condensed" panose="020B0502040204020203" pitchFamily="34" charset="0"/>
              </a:rPr>
              <a:t>          </a:t>
            </a:r>
            <a:r>
              <a:rPr lang="vi-VN" sz="2400" b="1" dirty="0" smtClean="0">
                <a:solidFill>
                  <a:srgbClr val="FF0000"/>
                </a:solidFill>
                <a:latin typeface="Bahnschrift SemiBold Condensed" panose="020B0502040204020203" pitchFamily="34" charset="0"/>
              </a:rPr>
              <a:t>A </a:t>
            </a:r>
            <a:r>
              <a:rPr lang="vi-VN" sz="2400" b="1" dirty="0">
                <a:solidFill>
                  <a:srgbClr val="FF0000"/>
                </a:solidFill>
                <a:latin typeface="Bahnschrift SemiBold Condensed" panose="020B0502040204020203" pitchFamily="34" charset="0"/>
              </a:rPr>
              <a:t>– Câu hỏi trắc </a:t>
            </a:r>
            <a:r>
              <a:rPr lang="vi-VN" sz="2400" b="1" dirty="0" smtClean="0">
                <a:solidFill>
                  <a:srgbClr val="FF0000"/>
                </a:solidFill>
                <a:latin typeface="Bahnschrift SemiBold Condensed" panose="020B0502040204020203" pitchFamily="34" charset="0"/>
              </a:rPr>
              <a:t>nghiệm</a:t>
            </a:r>
          </a:p>
          <a:p>
            <a:r>
              <a:rPr lang="vi-VN" sz="2400" b="1" dirty="0" smtClean="0">
                <a:solidFill>
                  <a:srgbClr val="CF2E2E"/>
                </a:solidFill>
                <a:latin typeface="Bahnschrift SemiBold Condensed" panose="020B0502040204020203" pitchFamily="34" charset="0"/>
              </a:rPr>
              <a:t>Câu </a:t>
            </a:r>
            <a:r>
              <a:rPr lang="vi-VN" sz="2400" b="1" dirty="0">
                <a:solidFill>
                  <a:srgbClr val="CF2E2E"/>
                </a:solidFill>
                <a:latin typeface="Bahnschrift SemiBold Condensed" panose="020B0502040204020203" pitchFamily="34" charset="0"/>
              </a:rPr>
              <a:t>1:</a:t>
            </a:r>
            <a:r>
              <a:rPr lang="vi-VN" sz="2400" dirty="0">
                <a:solidFill>
                  <a:srgbClr val="263238"/>
                </a:solidFill>
                <a:latin typeface="Bahnschrift SemiBold Condensed" panose="020B0502040204020203" pitchFamily="34" charset="0"/>
              </a:rPr>
              <a:t> Gọi X là tập hợp các chữ cái trong từ “thanh”.Cách viết đúng là</a:t>
            </a:r>
            <a:r>
              <a:rPr lang="vi-VN" sz="2400" dirty="0" smtClean="0">
                <a:solidFill>
                  <a:srgbClr val="263238"/>
                </a:solidFill>
                <a:latin typeface="Bahnschrift SemiBold Condensed" panose="020B0502040204020203" pitchFamily="34" charset="0"/>
              </a:rPr>
              <a:t>:</a:t>
            </a:r>
            <a:endParaRPr lang="vi-VN" sz="2400" dirty="0">
              <a:solidFill>
                <a:srgbClr val="263238"/>
              </a:solidFill>
              <a:latin typeface="Bahnschrift SemiBold Condensed" panose="020B0502040204020203" pitchFamily="34" charset="0"/>
            </a:endParaRPr>
          </a:p>
          <a:p>
            <a:r>
              <a:rPr lang="vi-VN" sz="2400" dirty="0" smtClean="0">
                <a:solidFill>
                  <a:srgbClr val="263238"/>
                </a:solidFill>
                <a:latin typeface="Bahnschrift SemiBold Condensed" panose="020B0502040204020203" pitchFamily="34" charset="0"/>
              </a:rPr>
              <a:t>(A</a:t>
            </a:r>
            <a:r>
              <a:rPr lang="vi-VN" sz="2400" dirty="0">
                <a:solidFill>
                  <a:srgbClr val="263238"/>
                </a:solidFill>
                <a:latin typeface="Bahnschrift SemiBold Condensed" panose="020B0502040204020203" pitchFamily="34" charset="0"/>
              </a:rPr>
              <a:t>) X = {t; h; a; n; h}.</a:t>
            </a:r>
          </a:p>
          <a:p>
            <a:r>
              <a:rPr lang="vi-VN" sz="2400" dirty="0" smtClean="0">
                <a:solidFill>
                  <a:srgbClr val="263238"/>
                </a:solidFill>
                <a:latin typeface="Bahnschrift SemiBold Condensed" panose="020B0502040204020203" pitchFamily="34" charset="0"/>
              </a:rPr>
              <a:t>(B</a:t>
            </a:r>
            <a:r>
              <a:rPr lang="vi-VN" sz="2400" dirty="0">
                <a:solidFill>
                  <a:srgbClr val="263238"/>
                </a:solidFill>
                <a:latin typeface="Bahnschrift SemiBold Condensed" panose="020B0502040204020203" pitchFamily="34" charset="0"/>
              </a:rPr>
              <a:t>) X = {t; h; n};</a:t>
            </a:r>
          </a:p>
          <a:p>
            <a:r>
              <a:rPr lang="vi-VN" sz="2400" b="1" dirty="0" smtClean="0">
                <a:solidFill>
                  <a:srgbClr val="263238"/>
                </a:solidFill>
                <a:latin typeface="Bahnschrift SemiBold Condensed" panose="020B0502040204020203" pitchFamily="34" charset="0"/>
              </a:rPr>
              <a:t>(C</a:t>
            </a:r>
            <a:r>
              <a:rPr lang="vi-VN" sz="2400" b="1" dirty="0">
                <a:solidFill>
                  <a:srgbClr val="263238"/>
                </a:solidFill>
                <a:latin typeface="Bahnschrift SemiBold Condensed" panose="020B0502040204020203" pitchFamily="34" charset="0"/>
              </a:rPr>
              <a:t>) X= {t; h; a; n}</a:t>
            </a:r>
            <a:r>
              <a:rPr lang="vi-VN" sz="2400" dirty="0">
                <a:solidFill>
                  <a:srgbClr val="263238"/>
                </a:solidFill>
                <a:latin typeface="Bahnschrift SemiBold Condensed" panose="020B0502040204020203" pitchFamily="34" charset="0"/>
              </a:rPr>
              <a:t>.</a:t>
            </a:r>
          </a:p>
          <a:p>
            <a:r>
              <a:rPr lang="vi-VN" sz="2400" dirty="0" smtClean="0">
                <a:solidFill>
                  <a:srgbClr val="263238"/>
                </a:solidFill>
                <a:latin typeface="Bahnschrift SemiBold Condensed" panose="020B0502040204020203" pitchFamily="34" charset="0"/>
              </a:rPr>
              <a:t>(D</a:t>
            </a:r>
            <a:r>
              <a:rPr lang="vi-VN" sz="2400" dirty="0">
                <a:solidFill>
                  <a:srgbClr val="263238"/>
                </a:solidFill>
                <a:latin typeface="Bahnschrift SemiBold Condensed" panose="020B0502040204020203" pitchFamily="34" charset="0"/>
              </a:rPr>
              <a:t>) X = {t; h; a; n; m}.</a:t>
            </a:r>
            <a:endParaRPr lang="vi-VN" sz="2400" b="0" i="0" dirty="0">
              <a:solidFill>
                <a:srgbClr val="263238"/>
              </a:solidFill>
              <a:effectLst/>
              <a:latin typeface="Bahnschrift SemiBold Condensed" panose="020B0502040204020203" pitchFamily="34" charset="0"/>
            </a:endParaRPr>
          </a:p>
        </p:txBody>
      </p:sp>
      <mc:AlternateContent xmlns:mc="http://schemas.openxmlformats.org/markup-compatibility/2006" xmlns:a14="http://schemas.microsoft.com/office/drawing/2010/main">
        <mc:Choice Requires="a14">
          <p:sp>
            <p:nvSpPr>
              <p:cNvPr id="8" name="Rectangle 7"/>
              <p:cNvSpPr/>
              <p:nvPr/>
            </p:nvSpPr>
            <p:spPr>
              <a:xfrm>
                <a:off x="1847270" y="2761818"/>
                <a:ext cx="8091055" cy="2015936"/>
              </a:xfrm>
              <a:prstGeom prst="rect">
                <a:avLst/>
              </a:prstGeom>
            </p:spPr>
            <p:txBody>
              <a:bodyPr wrap="square">
                <a:spAutoFit/>
              </a:bodyPr>
              <a:lstStyle/>
              <a:p>
                <a:r>
                  <a:rPr lang="vi-VN" sz="2400" dirty="0">
                    <a:solidFill>
                      <a:srgbClr val="FF0000"/>
                    </a:solidFill>
                    <a:latin typeface="Bahnschrift SemiBold Condensed" panose="020B0502040204020203" pitchFamily="34" charset="0"/>
                  </a:rPr>
                  <a:t>Câu 2:</a:t>
                </a:r>
                <a:r>
                  <a:rPr lang="vi-VN" sz="2400" dirty="0">
                    <a:latin typeface="Bahnschrift SemiBold Condensed" panose="020B0502040204020203" pitchFamily="34" charset="0"/>
                  </a:rPr>
                  <a:t> Gọi X là tập hợp các số tự nhiên không lớn hơn 5. Cách viết sai là</a:t>
                </a:r>
                <a:r>
                  <a:rPr lang="vi-VN" sz="2400" dirty="0" smtClean="0">
                    <a:latin typeface="Bahnschrift SemiBold Condensed" panose="020B0502040204020203" pitchFamily="34" charset="0"/>
                  </a:rPr>
                  <a:t>:</a:t>
                </a:r>
                <a:endParaRPr lang="vi-VN" sz="2400" dirty="0">
                  <a:latin typeface="Bahnschrift SemiBold Condensed" panose="020B0502040204020203" pitchFamily="34" charset="0"/>
                </a:endParaRPr>
              </a:p>
              <a:p>
                <a:r>
                  <a:rPr lang="vi-VN" sz="2400" dirty="0">
                    <a:latin typeface="Bahnschrift SemiBold Condensed" panose="020B0502040204020203" pitchFamily="34" charset="0"/>
                  </a:rPr>
                  <a:t>(A) X = {0; 1; 2; 3; 4; 5</a:t>
                </a:r>
                <a:r>
                  <a:rPr lang="vi-VN" sz="2400" dirty="0" smtClean="0">
                    <a:latin typeface="Bahnschrift SemiBold Condensed" panose="020B0502040204020203" pitchFamily="34" charset="0"/>
                  </a:rPr>
                  <a:t>}.</a:t>
                </a:r>
                <a:endParaRPr lang="vi-VN" sz="2400" dirty="0">
                  <a:latin typeface="Bahnschrift SemiBold Condensed" panose="020B0502040204020203" pitchFamily="34" charset="0"/>
                </a:endParaRPr>
              </a:p>
              <a:p>
                <a:r>
                  <a:rPr lang="vi-VN" sz="2400" dirty="0">
                    <a:latin typeface="Bahnschrift SemiBold Condensed" panose="020B0502040204020203" pitchFamily="34" charset="0"/>
                  </a:rPr>
                  <a:t>(B) X = {0; 2; 4; 1; 3; 5</a:t>
                </a:r>
                <a:r>
                  <a:rPr lang="vi-VN" sz="2400" dirty="0" smtClean="0">
                    <a:latin typeface="Bahnschrift SemiBold Condensed" panose="020B0502040204020203" pitchFamily="34" charset="0"/>
                  </a:rPr>
                  <a:t>}.</a:t>
                </a:r>
                <a:endParaRPr lang="vi-VN" sz="2400" dirty="0">
                  <a:latin typeface="Bahnschrift SemiBold Condensed" panose="020B0502040204020203" pitchFamily="34" charset="0"/>
                </a:endParaRPr>
              </a:p>
              <a:p>
                <a:r>
                  <a:rPr lang="vi-VN" sz="2400" dirty="0">
                    <a:latin typeface="Bahnschrift SemiBold Condensed" panose="020B0502040204020203" pitchFamily="34" charset="0"/>
                  </a:rPr>
                  <a:t>(C) X= {x ∈ </a:t>
                </a:r>
                <a:r>
                  <a:rPr lang="vi-VN" sz="2400" dirty="0" smtClean="0">
                    <a:latin typeface="Bahnschrift SemiBold Condensed" panose="020B0502040204020203" pitchFamily="34" charset="0"/>
                  </a:rPr>
                  <a:t> N </a:t>
                </a:r>
                <a:r>
                  <a:rPr lang="vi-VN" sz="2400" dirty="0">
                    <a:latin typeface="Bahnschrift SemiBold Condensed" panose="020B0502040204020203" pitchFamily="34" charset="0"/>
                  </a:rPr>
                  <a:t>| x </a:t>
                </a:r>
                <a14:m>
                  <m:oMath xmlns:m="http://schemas.openxmlformats.org/officeDocument/2006/math">
                    <m:r>
                      <a:rPr lang="vi-VN" b="1" i="1" smtClean="0">
                        <a:latin typeface="Cambria Math" panose="02040503050406030204" pitchFamily="18" charset="0"/>
                        <a:ea typeface="Cambria Math" panose="02040503050406030204" pitchFamily="18" charset="0"/>
                      </a:rPr>
                      <m:t>&lt;</m:t>
                    </m:r>
                  </m:oMath>
                </a14:m>
                <a:r>
                  <a:rPr lang="vi-VN" dirty="0" smtClean="0">
                    <a:latin typeface="Bahnschrift SemiBold Condensed" panose="020B0502040204020203" pitchFamily="34" charset="0"/>
                  </a:rPr>
                  <a:t> </a:t>
                </a:r>
                <a:r>
                  <a:rPr lang="vi-VN" sz="2400" dirty="0">
                    <a:latin typeface="Bahnschrift SemiBold Condensed" panose="020B0502040204020203" pitchFamily="34" charset="0"/>
                  </a:rPr>
                  <a:t>5</a:t>
                </a:r>
                <a:r>
                  <a:rPr lang="vi-VN" sz="2400" dirty="0" smtClean="0">
                    <a:latin typeface="Bahnschrift SemiBold Condensed" panose="020B0502040204020203" pitchFamily="34" charset="0"/>
                  </a:rPr>
                  <a:t>}.</a:t>
                </a:r>
                <a:endParaRPr lang="vi-VN" sz="2400" dirty="0">
                  <a:latin typeface="Bahnschrift SemiBold Condensed" panose="020B0502040204020203" pitchFamily="34" charset="0"/>
                </a:endParaRPr>
              </a:p>
              <a:p>
                <a:r>
                  <a:rPr lang="vi-VN" sz="2400" dirty="0">
                    <a:latin typeface="Bahnschrift SemiBold Condensed" panose="020B0502040204020203" pitchFamily="34" charset="0"/>
                  </a:rPr>
                  <a:t>(D) X = {x </a:t>
                </a:r>
                <a:r>
                  <a:rPr lang="vi-VN" sz="2400" dirty="0" smtClean="0">
                    <a:latin typeface="Bahnschrift SemiBold Condensed" panose="020B0502040204020203" pitchFamily="34" charset="0"/>
                  </a:rPr>
                  <a:t>∈ N </a:t>
                </a:r>
                <a:r>
                  <a:rPr lang="vi-VN" sz="2400" dirty="0">
                    <a:latin typeface="Bahnschrift SemiBold Condensed" panose="020B0502040204020203" pitchFamily="34" charset="0"/>
                  </a:rPr>
                  <a:t>| x ≤ 5}</a:t>
                </a:r>
              </a:p>
            </p:txBody>
          </p:sp>
        </mc:Choice>
        <mc:Fallback xmlns="">
          <p:sp>
            <p:nvSpPr>
              <p:cNvPr id="8" name="Rectangle 7"/>
              <p:cNvSpPr>
                <a:spLocks noRot="1" noChangeAspect="1" noMove="1" noResize="1" noEditPoints="1" noAdjustHandles="1" noChangeArrowheads="1" noChangeShapeType="1" noTextEdit="1"/>
              </p:cNvSpPr>
              <p:nvPr/>
            </p:nvSpPr>
            <p:spPr>
              <a:xfrm>
                <a:off x="1847270" y="2761818"/>
                <a:ext cx="8091055" cy="2015936"/>
              </a:xfrm>
              <a:prstGeom prst="rect">
                <a:avLst/>
              </a:prstGeom>
              <a:blipFill>
                <a:blip r:embed="rId2"/>
                <a:stretch>
                  <a:fillRect l="-1130" t="-2417" b="-2417"/>
                </a:stretch>
              </a:blipFill>
            </p:spPr>
            <p:txBody>
              <a:bodyPr/>
              <a:lstStyle/>
              <a:p>
                <a:r>
                  <a:rPr lang="vi-VN">
                    <a:noFill/>
                  </a:rPr>
                  <a:t> </a:t>
                </a:r>
              </a:p>
            </p:txBody>
          </p:sp>
        </mc:Fallback>
      </mc:AlternateContent>
      <p:sp>
        <p:nvSpPr>
          <p:cNvPr id="9" name="Rectangle 8"/>
          <p:cNvSpPr/>
          <p:nvPr/>
        </p:nvSpPr>
        <p:spPr>
          <a:xfrm>
            <a:off x="1847270" y="4819318"/>
            <a:ext cx="6096000" cy="2015936"/>
          </a:xfrm>
          <a:prstGeom prst="rect">
            <a:avLst/>
          </a:prstGeom>
        </p:spPr>
        <p:txBody>
          <a:bodyPr>
            <a:spAutoFit/>
          </a:bodyPr>
          <a:lstStyle/>
          <a:p>
            <a:r>
              <a:rPr lang="vi-VN" sz="2400" b="1" dirty="0">
                <a:solidFill>
                  <a:srgbClr val="CF2E2E"/>
                </a:solidFill>
                <a:latin typeface="Bahnschrift SemiBold Condensed" panose="020B0502040204020203" pitchFamily="34" charset="0"/>
              </a:rPr>
              <a:t>Câu 3:</a:t>
            </a:r>
            <a:r>
              <a:rPr lang="vi-VN" sz="2400" dirty="0">
                <a:solidFill>
                  <a:srgbClr val="263238"/>
                </a:solidFill>
                <a:latin typeface="Bahnschrift SemiBold Condensed" panose="020B0502040204020203" pitchFamily="34" charset="0"/>
              </a:rPr>
              <a:t> Cách viết nào sau đây là </a:t>
            </a:r>
            <a:r>
              <a:rPr lang="vi-VN" sz="2400" b="1" dirty="0">
                <a:solidFill>
                  <a:srgbClr val="263238"/>
                </a:solidFill>
                <a:latin typeface="Bahnschrift SemiBold Condensed" panose="020B0502040204020203" pitchFamily="34" charset="0"/>
              </a:rPr>
              <a:t>sai</a:t>
            </a:r>
            <a:r>
              <a:rPr lang="vi-VN" sz="2400" dirty="0" smtClean="0">
                <a:solidFill>
                  <a:srgbClr val="263238"/>
                </a:solidFill>
                <a:latin typeface="Bahnschrift SemiBold Condensed" panose="020B0502040204020203" pitchFamily="34" charset="0"/>
              </a:rPr>
              <a:t>?</a:t>
            </a:r>
            <a:endParaRPr lang="vi-VN" sz="2400" dirty="0">
              <a:solidFill>
                <a:srgbClr val="263238"/>
              </a:solidFill>
              <a:latin typeface="Bahnschrift SemiBold Condensed" panose="020B0502040204020203" pitchFamily="34" charset="0"/>
            </a:endParaRPr>
          </a:p>
          <a:p>
            <a:r>
              <a:rPr lang="vi-VN" sz="2400" dirty="0">
                <a:solidFill>
                  <a:srgbClr val="263238"/>
                </a:solidFill>
                <a:latin typeface="Bahnschrift SemiBold Condensed" panose="020B0502040204020203" pitchFamily="34" charset="0"/>
              </a:rPr>
              <a:t>(A) a + b = b + </a:t>
            </a:r>
            <a:r>
              <a:rPr lang="vi-VN" sz="2400" dirty="0" smtClean="0">
                <a:solidFill>
                  <a:srgbClr val="263238"/>
                </a:solidFill>
                <a:latin typeface="Bahnschrift SemiBold Condensed" panose="020B0502040204020203" pitchFamily="34" charset="0"/>
              </a:rPr>
              <a:t>a.</a:t>
            </a:r>
            <a:endParaRPr lang="vi-VN" sz="2400" dirty="0">
              <a:solidFill>
                <a:srgbClr val="263238"/>
              </a:solidFill>
              <a:latin typeface="Bahnschrift SemiBold Condensed" panose="020B0502040204020203" pitchFamily="34" charset="0"/>
            </a:endParaRPr>
          </a:p>
          <a:p>
            <a:r>
              <a:rPr lang="vi-VN" sz="2400" dirty="0">
                <a:solidFill>
                  <a:srgbClr val="263238"/>
                </a:solidFill>
                <a:latin typeface="Bahnschrift SemiBold Condensed" panose="020B0502040204020203" pitchFamily="34" charset="0"/>
              </a:rPr>
              <a:t>(B) ab = ba.</a:t>
            </a:r>
          </a:p>
          <a:p>
            <a:r>
              <a:rPr lang="vi-VN" sz="2400" dirty="0">
                <a:solidFill>
                  <a:srgbClr val="263238"/>
                </a:solidFill>
                <a:latin typeface="Bahnschrift SemiBold Condensed" panose="020B0502040204020203" pitchFamily="34" charset="0"/>
              </a:rPr>
              <a:t>(C) ab + ac = a(b + c).</a:t>
            </a:r>
          </a:p>
          <a:p>
            <a:r>
              <a:rPr lang="vi-VN" sz="2400" b="1" dirty="0">
                <a:solidFill>
                  <a:srgbClr val="263238"/>
                </a:solidFill>
                <a:latin typeface="Bahnschrift SemiBold Condensed" panose="020B0502040204020203" pitchFamily="34" charset="0"/>
              </a:rPr>
              <a:t>(D) ab – ac = a(c – b)</a:t>
            </a:r>
            <a:endParaRPr lang="vi-VN" sz="2400" b="0" i="0" dirty="0">
              <a:solidFill>
                <a:srgbClr val="263238"/>
              </a:solidFill>
              <a:effectLst/>
              <a:latin typeface="Bahnschrift SemiBold Condensed" panose="020B0502040204020203" pitchFamily="34" charset="0"/>
            </a:endParaRPr>
          </a:p>
        </p:txBody>
      </p:sp>
      <p:sp>
        <p:nvSpPr>
          <p:cNvPr id="2" name="Oval 1"/>
          <p:cNvSpPr/>
          <p:nvPr/>
        </p:nvSpPr>
        <p:spPr>
          <a:xfrm>
            <a:off x="1893450" y="1821925"/>
            <a:ext cx="369455" cy="369454"/>
          </a:xfrm>
          <a:prstGeom prst="ellipse">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Oval 5"/>
          <p:cNvSpPr/>
          <p:nvPr/>
        </p:nvSpPr>
        <p:spPr>
          <a:xfrm>
            <a:off x="1893450" y="3927050"/>
            <a:ext cx="369455" cy="369454"/>
          </a:xfrm>
          <a:prstGeom prst="ellipse">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Oval 6"/>
          <p:cNvSpPr/>
          <p:nvPr/>
        </p:nvSpPr>
        <p:spPr>
          <a:xfrm>
            <a:off x="1893450" y="6339180"/>
            <a:ext cx="369455" cy="369454"/>
          </a:xfrm>
          <a:prstGeom prst="ellipse">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4" name="Straight Connector 3"/>
          <p:cNvCxnSpPr/>
          <p:nvPr/>
        </p:nvCxnSpPr>
        <p:spPr>
          <a:xfrm>
            <a:off x="8386617" y="3186545"/>
            <a:ext cx="655782" cy="9237"/>
          </a:xfrm>
          <a:prstGeom prst="line">
            <a:avLst/>
          </a:prstGeom>
          <a:ln w="381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001490" y="5278581"/>
            <a:ext cx="655782" cy="9237"/>
          </a:xfrm>
          <a:prstGeom prst="line">
            <a:avLst/>
          </a:prstGeom>
          <a:ln w="381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3"/>
          <a:stretch>
            <a:fillRect/>
          </a:stretch>
        </p:blipFill>
        <p:spPr>
          <a:xfrm>
            <a:off x="10886930" y="5823819"/>
            <a:ext cx="1095375" cy="1400175"/>
          </a:xfrm>
          <a:prstGeom prst="rect">
            <a:avLst/>
          </a:prstGeom>
        </p:spPr>
      </p:pic>
    </p:spTree>
    <p:extLst>
      <p:ext uri="{BB962C8B-B14F-4D97-AF65-F5344CB8AC3E}">
        <p14:creationId xmlns:p14="http://schemas.microsoft.com/office/powerpoint/2010/main" val="2695681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2"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7127" y="713800"/>
            <a:ext cx="7139709" cy="1938992"/>
          </a:xfrm>
          <a:prstGeom prst="rect">
            <a:avLst/>
          </a:prstGeom>
        </p:spPr>
        <p:txBody>
          <a:bodyPr wrap="square">
            <a:spAutoFit/>
          </a:bodyPr>
          <a:lstStyle/>
          <a:p>
            <a:r>
              <a:rPr lang="vi-VN" sz="2400" b="1" dirty="0">
                <a:solidFill>
                  <a:srgbClr val="CF2E2E"/>
                </a:solidFill>
                <a:latin typeface="Bahnschrift SemiBold Condensed" panose="020B0502040204020203" pitchFamily="34" charset="0"/>
              </a:rPr>
              <a:t>Câu 4:</a:t>
            </a:r>
            <a:r>
              <a:rPr lang="vi-VN" sz="2400" dirty="0">
                <a:solidFill>
                  <a:srgbClr val="263238"/>
                </a:solidFill>
                <a:latin typeface="Bahnschrift SemiBold Condensed" panose="020B0502040204020203" pitchFamily="34" charset="0"/>
              </a:rPr>
              <a:t> Nhẩm xem kết quả phép tính nào dưới đây là </a:t>
            </a:r>
            <a:r>
              <a:rPr lang="vi-VN" sz="2400" b="1" dirty="0">
                <a:solidFill>
                  <a:srgbClr val="263238"/>
                </a:solidFill>
                <a:latin typeface="Bahnschrift SemiBold Condensed" panose="020B0502040204020203" pitchFamily="34" charset="0"/>
              </a:rPr>
              <a:t>đúng</a:t>
            </a:r>
            <a:r>
              <a:rPr lang="vi-VN" sz="2400" dirty="0">
                <a:solidFill>
                  <a:srgbClr val="263238"/>
                </a:solidFill>
                <a:latin typeface="Bahnschrift SemiBold Condensed" panose="020B0502040204020203" pitchFamily="34" charset="0"/>
              </a:rPr>
              <a:t>:</a:t>
            </a:r>
          </a:p>
          <a:p>
            <a:r>
              <a:rPr lang="vi-VN" sz="2400" dirty="0">
                <a:solidFill>
                  <a:srgbClr val="263238"/>
                </a:solidFill>
                <a:latin typeface="Bahnschrift SemiBold Condensed" panose="020B0502040204020203" pitchFamily="34" charset="0"/>
              </a:rPr>
              <a:t>(A) 12 . 11 = 122.</a:t>
            </a:r>
          </a:p>
          <a:p>
            <a:r>
              <a:rPr lang="vi-VN" sz="2400" dirty="0">
                <a:solidFill>
                  <a:srgbClr val="263238"/>
                </a:solidFill>
                <a:latin typeface="Bahnschrift SemiBold Condensed" panose="020B0502040204020203" pitchFamily="34" charset="0"/>
              </a:rPr>
              <a:t>(B) 13 . 99 = </a:t>
            </a:r>
            <a:r>
              <a:rPr lang="vi-VN" sz="2400" dirty="0" smtClean="0">
                <a:solidFill>
                  <a:srgbClr val="263238"/>
                </a:solidFill>
                <a:latin typeface="Bahnschrift SemiBold Condensed" panose="020B0502040204020203" pitchFamily="34" charset="0"/>
              </a:rPr>
              <a:t>1170</a:t>
            </a:r>
            <a:r>
              <a:rPr lang="vi-VN" sz="2400" dirty="0">
                <a:solidFill>
                  <a:srgbClr val="263238"/>
                </a:solidFill>
                <a:latin typeface="Bahnschrift SemiBold Condensed" panose="020B0502040204020203" pitchFamily="34" charset="0"/>
              </a:rPr>
              <a:t>.</a:t>
            </a:r>
          </a:p>
          <a:p>
            <a:r>
              <a:rPr lang="vi-VN" sz="2400" b="1" dirty="0">
                <a:solidFill>
                  <a:srgbClr val="263238"/>
                </a:solidFill>
                <a:latin typeface="Bahnschrift SemiBold Condensed" panose="020B0502040204020203" pitchFamily="34" charset="0"/>
              </a:rPr>
              <a:t>(C) 14 . 99 = </a:t>
            </a:r>
            <a:r>
              <a:rPr lang="vi-VN" sz="2400" b="1" dirty="0" smtClean="0">
                <a:solidFill>
                  <a:srgbClr val="263238"/>
                </a:solidFill>
                <a:latin typeface="Bahnschrift SemiBold Condensed" panose="020B0502040204020203" pitchFamily="34" charset="0"/>
              </a:rPr>
              <a:t>1386</a:t>
            </a:r>
            <a:r>
              <a:rPr lang="vi-VN" sz="2400" b="1" dirty="0">
                <a:solidFill>
                  <a:srgbClr val="263238"/>
                </a:solidFill>
                <a:latin typeface="Bahnschrift SemiBold Condensed" panose="020B0502040204020203" pitchFamily="34" charset="0"/>
              </a:rPr>
              <a:t>.</a:t>
            </a:r>
            <a:endParaRPr lang="vi-VN" sz="2400" dirty="0">
              <a:solidFill>
                <a:srgbClr val="263238"/>
              </a:solidFill>
              <a:latin typeface="Bahnschrift SemiBold Condensed" panose="020B0502040204020203" pitchFamily="34" charset="0"/>
            </a:endParaRPr>
          </a:p>
          <a:p>
            <a:r>
              <a:rPr lang="vi-VN" sz="2400" dirty="0">
                <a:solidFill>
                  <a:srgbClr val="263238"/>
                </a:solidFill>
                <a:latin typeface="Bahnschrift SemiBold Condensed" panose="020B0502040204020203" pitchFamily="34" charset="0"/>
              </a:rPr>
              <a:t>(D) 45 . 9 = 415</a:t>
            </a:r>
            <a:endParaRPr lang="vi-VN" sz="2400" b="0" i="0" dirty="0">
              <a:solidFill>
                <a:srgbClr val="263238"/>
              </a:solidFill>
              <a:effectLst/>
              <a:latin typeface="Bahnschrift SemiBold Condensed" panose="020B0502040204020203" pitchFamily="34" charset="0"/>
            </a:endParaRPr>
          </a:p>
        </p:txBody>
      </p:sp>
      <p:sp>
        <p:nvSpPr>
          <p:cNvPr id="5" name="Rectangle 4"/>
          <p:cNvSpPr/>
          <p:nvPr/>
        </p:nvSpPr>
        <p:spPr>
          <a:xfrm>
            <a:off x="1435889" y="251752"/>
            <a:ext cx="2618024" cy="461665"/>
          </a:xfrm>
          <a:prstGeom prst="rect">
            <a:avLst/>
          </a:prstGeom>
        </p:spPr>
        <p:txBody>
          <a:bodyPr wrap="none">
            <a:spAutoFit/>
          </a:bodyPr>
          <a:lstStyle/>
          <a:p>
            <a:r>
              <a:rPr lang="vi-VN" sz="2400" b="1" dirty="0">
                <a:solidFill>
                  <a:srgbClr val="FF0000"/>
                </a:solidFill>
                <a:latin typeface="Bahnschrift SemiBold Condensed" panose="020B0502040204020203" pitchFamily="34" charset="0"/>
              </a:rPr>
              <a:t>A – Câu hỏi trắc nghiệm</a:t>
            </a:r>
          </a:p>
        </p:txBody>
      </p:sp>
      <p:sp>
        <p:nvSpPr>
          <p:cNvPr id="6" name="Rectangle 5"/>
          <p:cNvSpPr/>
          <p:nvPr/>
        </p:nvSpPr>
        <p:spPr>
          <a:xfrm>
            <a:off x="1607127" y="2838118"/>
            <a:ext cx="6096000" cy="1938992"/>
          </a:xfrm>
          <a:prstGeom prst="rect">
            <a:avLst/>
          </a:prstGeom>
        </p:spPr>
        <p:txBody>
          <a:bodyPr>
            <a:spAutoFit/>
          </a:bodyPr>
          <a:lstStyle/>
          <a:p>
            <a:r>
              <a:rPr lang="fr-FR" sz="2400" b="1" dirty="0" err="1">
                <a:solidFill>
                  <a:srgbClr val="CF2E2E"/>
                </a:solidFill>
                <a:latin typeface="Bahnschrift SemiBold Condensed" panose="020B0502040204020203" pitchFamily="34" charset="0"/>
              </a:rPr>
              <a:t>Câu</a:t>
            </a:r>
            <a:r>
              <a:rPr lang="fr-FR" sz="2400" b="1" dirty="0">
                <a:solidFill>
                  <a:srgbClr val="CF2E2E"/>
                </a:solidFill>
                <a:latin typeface="Bahnschrift SemiBold Condensed" panose="020B0502040204020203" pitchFamily="34" charset="0"/>
              </a:rPr>
              <a:t> 5:</a:t>
            </a:r>
            <a:r>
              <a:rPr lang="fr-FR" sz="2400" dirty="0">
                <a:solidFill>
                  <a:srgbClr val="263238"/>
                </a:solidFill>
                <a:latin typeface="Bahnschrift SemiBold Condensed" panose="020B0502040204020203" pitchFamily="34" charset="0"/>
              </a:rPr>
              <a:t> ƯCLN(18; 24) là:</a:t>
            </a:r>
          </a:p>
          <a:p>
            <a:r>
              <a:rPr lang="fr-FR" sz="2400" dirty="0">
                <a:solidFill>
                  <a:srgbClr val="263238"/>
                </a:solidFill>
                <a:latin typeface="Bahnschrift SemiBold Condensed" panose="020B0502040204020203" pitchFamily="34" charset="0"/>
              </a:rPr>
              <a:t>(A) 24</a:t>
            </a:r>
          </a:p>
          <a:p>
            <a:r>
              <a:rPr lang="fr-FR" sz="2400" dirty="0">
                <a:solidFill>
                  <a:srgbClr val="263238"/>
                </a:solidFill>
                <a:latin typeface="Bahnschrift SemiBold Condensed" panose="020B0502040204020203" pitchFamily="34" charset="0"/>
              </a:rPr>
              <a:t>(B) 18</a:t>
            </a:r>
          </a:p>
          <a:p>
            <a:r>
              <a:rPr lang="fr-FR" sz="2400" dirty="0">
                <a:solidFill>
                  <a:srgbClr val="263238"/>
                </a:solidFill>
                <a:latin typeface="Bahnschrift SemiBold Condensed" panose="020B0502040204020203" pitchFamily="34" charset="0"/>
              </a:rPr>
              <a:t>(C) 12</a:t>
            </a:r>
          </a:p>
          <a:p>
            <a:r>
              <a:rPr lang="fr-FR" sz="2400" b="1" dirty="0">
                <a:solidFill>
                  <a:srgbClr val="263238"/>
                </a:solidFill>
                <a:latin typeface="Bahnschrift SemiBold Condensed" panose="020B0502040204020203" pitchFamily="34" charset="0"/>
              </a:rPr>
              <a:t>(D) 6</a:t>
            </a:r>
            <a:endParaRPr lang="fr-FR" sz="2400" b="0" i="0" dirty="0">
              <a:solidFill>
                <a:srgbClr val="263238"/>
              </a:solidFill>
              <a:effectLst/>
              <a:latin typeface="Bahnschrift SemiBold Condensed" panose="020B0502040204020203" pitchFamily="34" charset="0"/>
            </a:endParaRPr>
          </a:p>
        </p:txBody>
      </p:sp>
      <p:sp>
        <p:nvSpPr>
          <p:cNvPr id="7" name="Rectangle 6"/>
          <p:cNvSpPr/>
          <p:nvPr/>
        </p:nvSpPr>
        <p:spPr>
          <a:xfrm>
            <a:off x="5504873" y="3456817"/>
            <a:ext cx="3417455" cy="1200329"/>
          </a:xfrm>
          <a:prstGeom prst="rect">
            <a:avLst/>
          </a:prstGeom>
        </p:spPr>
        <p:txBody>
          <a:bodyPr wrap="square">
            <a:spAutoFit/>
          </a:bodyPr>
          <a:lstStyle/>
          <a:p>
            <a:r>
              <a:rPr lang="vi-VN" sz="2400" dirty="0" smtClean="0">
                <a:solidFill>
                  <a:srgbClr val="263238"/>
                </a:solidFill>
                <a:latin typeface="Bahnschrift SemiBold Condensed" panose="020B0502040204020203" pitchFamily="34" charset="0"/>
              </a:rPr>
              <a:t> </a:t>
            </a:r>
            <a:r>
              <a:rPr lang="pl-PL" sz="2400" dirty="0" smtClean="0">
                <a:solidFill>
                  <a:srgbClr val="263238"/>
                </a:solidFill>
                <a:latin typeface="Bahnschrift SemiBold Condensed" panose="020B0502040204020203" pitchFamily="34" charset="0"/>
              </a:rPr>
              <a:t>18 </a:t>
            </a:r>
            <a:r>
              <a:rPr lang="pl-PL" sz="2400" dirty="0">
                <a:solidFill>
                  <a:srgbClr val="263238"/>
                </a:solidFill>
                <a:latin typeface="Bahnschrift SemiBold Condensed" panose="020B0502040204020203" pitchFamily="34" charset="0"/>
              </a:rPr>
              <a:t>= 2 . </a:t>
            </a:r>
            <a:r>
              <a:rPr lang="pl-PL" sz="2400" dirty="0" smtClean="0">
                <a:solidFill>
                  <a:srgbClr val="263238"/>
                </a:solidFill>
                <a:latin typeface="Bahnschrift SemiBold Condensed" panose="020B0502040204020203" pitchFamily="34" charset="0"/>
              </a:rPr>
              <a:t>3</a:t>
            </a:r>
            <a:r>
              <a:rPr lang="pl-PL" sz="2400" baseline="30000" dirty="0" smtClean="0">
                <a:solidFill>
                  <a:srgbClr val="263238"/>
                </a:solidFill>
                <a:latin typeface="Bahnschrift SemiBold Condensed" panose="020B0502040204020203" pitchFamily="34" charset="0"/>
              </a:rPr>
              <a:t>2</a:t>
            </a:r>
            <a:endParaRPr lang="vi-VN" sz="2400" dirty="0">
              <a:solidFill>
                <a:srgbClr val="263238"/>
              </a:solidFill>
              <a:latin typeface="Bahnschrift SemiBold Condensed" panose="020B0502040204020203" pitchFamily="34" charset="0"/>
            </a:endParaRPr>
          </a:p>
          <a:p>
            <a:r>
              <a:rPr lang="pl-PL" sz="2400" dirty="0" smtClean="0">
                <a:solidFill>
                  <a:srgbClr val="263238"/>
                </a:solidFill>
                <a:latin typeface="Bahnschrift SemiBold Condensed" panose="020B0502040204020203" pitchFamily="34" charset="0"/>
              </a:rPr>
              <a:t> </a:t>
            </a:r>
            <a:r>
              <a:rPr lang="pl-PL" sz="2400" dirty="0">
                <a:solidFill>
                  <a:srgbClr val="263238"/>
                </a:solidFill>
                <a:latin typeface="Bahnschrift SemiBold Condensed" panose="020B0502040204020203" pitchFamily="34" charset="0"/>
              </a:rPr>
              <a:t>24 = 2</a:t>
            </a:r>
            <a:r>
              <a:rPr lang="pl-PL" sz="2400" baseline="30000" dirty="0">
                <a:solidFill>
                  <a:srgbClr val="263238"/>
                </a:solidFill>
                <a:latin typeface="Bahnschrift SemiBold Condensed" panose="020B0502040204020203" pitchFamily="34" charset="0"/>
              </a:rPr>
              <a:t>3</a:t>
            </a:r>
            <a:r>
              <a:rPr lang="pl-PL" sz="2400" dirty="0">
                <a:solidFill>
                  <a:srgbClr val="263238"/>
                </a:solidFill>
                <a:latin typeface="Bahnschrift SemiBold Condensed" panose="020B0502040204020203" pitchFamily="34" charset="0"/>
              </a:rPr>
              <a:t> . 3</a:t>
            </a:r>
          </a:p>
          <a:p>
            <a:r>
              <a:rPr lang="pl-PL" sz="2400" dirty="0" smtClean="0">
                <a:solidFill>
                  <a:srgbClr val="263238"/>
                </a:solidFill>
                <a:latin typeface="Bahnschrift SemiBold Condensed" panose="020B0502040204020203" pitchFamily="34" charset="0"/>
              </a:rPr>
              <a:t>ƯCLN</a:t>
            </a:r>
            <a:r>
              <a:rPr lang="pl-PL" sz="2400" dirty="0">
                <a:solidFill>
                  <a:srgbClr val="263238"/>
                </a:solidFill>
                <a:latin typeface="Bahnschrift SemiBold Condensed" panose="020B0502040204020203" pitchFamily="34" charset="0"/>
              </a:rPr>
              <a:t>( 18; 24) = 2 . 3 = 6</a:t>
            </a:r>
            <a:endParaRPr lang="pl-PL" sz="2400" b="0" i="0" dirty="0">
              <a:solidFill>
                <a:srgbClr val="263238"/>
              </a:solidFill>
              <a:effectLst/>
              <a:latin typeface="Bahnschrift SemiBold Condensed" panose="020B0502040204020203" pitchFamily="34" charset="0"/>
            </a:endParaRPr>
          </a:p>
        </p:txBody>
      </p:sp>
      <p:sp>
        <p:nvSpPr>
          <p:cNvPr id="8" name="Rectangle 7"/>
          <p:cNvSpPr/>
          <p:nvPr/>
        </p:nvSpPr>
        <p:spPr>
          <a:xfrm>
            <a:off x="1607127" y="4721847"/>
            <a:ext cx="2918692" cy="1938992"/>
          </a:xfrm>
          <a:prstGeom prst="rect">
            <a:avLst/>
          </a:prstGeom>
        </p:spPr>
        <p:txBody>
          <a:bodyPr wrap="square">
            <a:spAutoFit/>
          </a:bodyPr>
          <a:lstStyle/>
          <a:p>
            <a:r>
              <a:rPr lang="fr-FR" sz="2400" b="1" dirty="0" err="1">
                <a:solidFill>
                  <a:srgbClr val="CF2E2E"/>
                </a:solidFill>
                <a:latin typeface="Bahnschrift SemiBold Condensed" panose="020B0502040204020203" pitchFamily="34" charset="0"/>
              </a:rPr>
              <a:t>Câu</a:t>
            </a:r>
            <a:r>
              <a:rPr lang="fr-FR" sz="2400" b="1" dirty="0">
                <a:solidFill>
                  <a:srgbClr val="CF2E2E"/>
                </a:solidFill>
                <a:latin typeface="Bahnschrift SemiBold Condensed" panose="020B0502040204020203" pitchFamily="34" charset="0"/>
              </a:rPr>
              <a:t> 6:</a:t>
            </a:r>
            <a:r>
              <a:rPr lang="fr-FR" sz="2400" dirty="0">
                <a:solidFill>
                  <a:srgbClr val="263238"/>
                </a:solidFill>
                <a:latin typeface="Bahnschrift SemiBold Condensed" panose="020B0502040204020203" pitchFamily="34" charset="0"/>
              </a:rPr>
              <a:t> BCNN(3; 4; 6) là:</a:t>
            </a:r>
          </a:p>
          <a:p>
            <a:r>
              <a:rPr lang="fr-FR" sz="2400" dirty="0">
                <a:solidFill>
                  <a:srgbClr val="263238"/>
                </a:solidFill>
                <a:latin typeface="Bahnschrift SemiBold Condensed" panose="020B0502040204020203" pitchFamily="34" charset="0"/>
              </a:rPr>
              <a:t>(A) 72</a:t>
            </a:r>
          </a:p>
          <a:p>
            <a:r>
              <a:rPr lang="fr-FR" sz="2400" dirty="0">
                <a:solidFill>
                  <a:srgbClr val="263238"/>
                </a:solidFill>
                <a:latin typeface="Bahnschrift SemiBold Condensed" panose="020B0502040204020203" pitchFamily="34" charset="0"/>
              </a:rPr>
              <a:t>(B) 36</a:t>
            </a:r>
          </a:p>
          <a:p>
            <a:r>
              <a:rPr lang="fr-FR" sz="2400" b="1" dirty="0">
                <a:solidFill>
                  <a:srgbClr val="263238"/>
                </a:solidFill>
                <a:latin typeface="Bahnschrift SemiBold Condensed" panose="020B0502040204020203" pitchFamily="34" charset="0"/>
              </a:rPr>
              <a:t>(C) 12</a:t>
            </a:r>
            <a:endParaRPr lang="fr-FR" sz="2400" dirty="0">
              <a:solidFill>
                <a:srgbClr val="263238"/>
              </a:solidFill>
              <a:latin typeface="Bahnschrift SemiBold Condensed" panose="020B0502040204020203" pitchFamily="34" charset="0"/>
            </a:endParaRPr>
          </a:p>
          <a:p>
            <a:r>
              <a:rPr lang="fr-FR" sz="2400" dirty="0">
                <a:solidFill>
                  <a:srgbClr val="263238"/>
                </a:solidFill>
                <a:latin typeface="Bahnschrift SemiBold Condensed" panose="020B0502040204020203" pitchFamily="34" charset="0"/>
              </a:rPr>
              <a:t>(D) 6</a:t>
            </a:r>
            <a:endParaRPr lang="fr-FR" sz="2400" b="0" i="0" dirty="0">
              <a:solidFill>
                <a:srgbClr val="263238"/>
              </a:solidFill>
              <a:effectLst/>
              <a:latin typeface="Bahnschrift SemiBold Condensed" panose="020B0502040204020203" pitchFamily="34" charset="0"/>
            </a:endParaRPr>
          </a:p>
        </p:txBody>
      </p:sp>
      <p:sp>
        <p:nvSpPr>
          <p:cNvPr id="9" name="Rectangle 8"/>
          <p:cNvSpPr/>
          <p:nvPr/>
        </p:nvSpPr>
        <p:spPr>
          <a:xfrm>
            <a:off x="5504873" y="5091179"/>
            <a:ext cx="6096000" cy="1569660"/>
          </a:xfrm>
          <a:prstGeom prst="rect">
            <a:avLst/>
          </a:prstGeom>
        </p:spPr>
        <p:txBody>
          <a:bodyPr>
            <a:spAutoFit/>
          </a:bodyPr>
          <a:lstStyle/>
          <a:p>
            <a:r>
              <a:rPr lang="vi-VN" sz="2400" dirty="0">
                <a:solidFill>
                  <a:srgbClr val="263238"/>
                </a:solidFill>
                <a:latin typeface="Bahnschrift SemiBold Condensed" panose="020B0502040204020203" pitchFamily="34" charset="0"/>
              </a:rPr>
              <a:t>3 </a:t>
            </a:r>
            <a:r>
              <a:rPr lang="vi-VN" sz="2400" dirty="0" smtClean="0">
                <a:solidFill>
                  <a:srgbClr val="263238"/>
                </a:solidFill>
                <a:latin typeface="Bahnschrift SemiBold Condensed" panose="020B0502040204020203" pitchFamily="34" charset="0"/>
              </a:rPr>
              <a:t>=     3</a:t>
            </a:r>
          </a:p>
          <a:p>
            <a:r>
              <a:rPr lang="vi-VN" sz="2400" dirty="0" smtClean="0">
                <a:solidFill>
                  <a:srgbClr val="263238"/>
                </a:solidFill>
                <a:latin typeface="Bahnschrift SemiBold Condensed" panose="020B0502040204020203" pitchFamily="34" charset="0"/>
              </a:rPr>
              <a:t>4 </a:t>
            </a:r>
            <a:r>
              <a:rPr lang="vi-VN" sz="2400" dirty="0">
                <a:solidFill>
                  <a:srgbClr val="263238"/>
                </a:solidFill>
                <a:latin typeface="Bahnschrift SemiBold Condensed" panose="020B0502040204020203" pitchFamily="34" charset="0"/>
              </a:rPr>
              <a:t>= 2</a:t>
            </a:r>
            <a:r>
              <a:rPr lang="vi-VN" sz="2400" baseline="30000" dirty="0">
                <a:solidFill>
                  <a:srgbClr val="263238"/>
                </a:solidFill>
                <a:latin typeface="Bahnschrift SemiBold Condensed" panose="020B0502040204020203" pitchFamily="34" charset="0"/>
              </a:rPr>
              <a:t>2</a:t>
            </a:r>
            <a:endParaRPr lang="vi-VN" sz="2400" dirty="0">
              <a:solidFill>
                <a:srgbClr val="263238"/>
              </a:solidFill>
              <a:latin typeface="Bahnschrift SemiBold Condensed" panose="020B0502040204020203" pitchFamily="34" charset="0"/>
            </a:endParaRPr>
          </a:p>
          <a:p>
            <a:r>
              <a:rPr lang="vi-VN" sz="2400" dirty="0">
                <a:solidFill>
                  <a:srgbClr val="263238"/>
                </a:solidFill>
                <a:latin typeface="Bahnschrift SemiBold Condensed" panose="020B0502040204020203" pitchFamily="34" charset="0"/>
              </a:rPr>
              <a:t>6 = 2 . 3</a:t>
            </a:r>
          </a:p>
          <a:p>
            <a:r>
              <a:rPr lang="vi-VN" sz="2400" dirty="0">
                <a:solidFill>
                  <a:srgbClr val="263238"/>
                </a:solidFill>
                <a:latin typeface="Bahnschrift SemiBold Condensed" panose="020B0502040204020203" pitchFamily="34" charset="0"/>
              </a:rPr>
              <a:t>Suy ra: BCNN(3; 4; 6) = 2</a:t>
            </a:r>
            <a:r>
              <a:rPr lang="vi-VN" sz="2400" baseline="30000" dirty="0">
                <a:solidFill>
                  <a:srgbClr val="263238"/>
                </a:solidFill>
                <a:latin typeface="Bahnschrift SemiBold Condensed" panose="020B0502040204020203" pitchFamily="34" charset="0"/>
              </a:rPr>
              <a:t>2</a:t>
            </a:r>
            <a:r>
              <a:rPr lang="vi-VN" sz="2400" dirty="0">
                <a:solidFill>
                  <a:srgbClr val="263238"/>
                </a:solidFill>
                <a:latin typeface="Bahnschrift SemiBold Condensed" panose="020B0502040204020203" pitchFamily="34" charset="0"/>
              </a:rPr>
              <a:t> . 3 = 4 . 3 = 12</a:t>
            </a:r>
            <a:endParaRPr lang="vi-VN" sz="2400" b="0" i="0" dirty="0">
              <a:solidFill>
                <a:srgbClr val="263238"/>
              </a:solidFill>
              <a:effectLst/>
              <a:latin typeface="Bahnschrift SemiBold Condensed" panose="020B0502040204020203" pitchFamily="34" charset="0"/>
            </a:endParaRPr>
          </a:p>
        </p:txBody>
      </p:sp>
      <p:sp>
        <p:nvSpPr>
          <p:cNvPr id="10" name="Oval 9"/>
          <p:cNvSpPr/>
          <p:nvPr/>
        </p:nvSpPr>
        <p:spPr>
          <a:xfrm>
            <a:off x="1644071" y="1858870"/>
            <a:ext cx="369455" cy="369454"/>
          </a:xfrm>
          <a:prstGeom prst="ellipse">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Oval 10"/>
          <p:cNvSpPr/>
          <p:nvPr/>
        </p:nvSpPr>
        <p:spPr>
          <a:xfrm>
            <a:off x="1644070" y="4351794"/>
            <a:ext cx="369455" cy="369454"/>
          </a:xfrm>
          <a:prstGeom prst="ellipse">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2" name="Oval 11"/>
          <p:cNvSpPr/>
          <p:nvPr/>
        </p:nvSpPr>
        <p:spPr>
          <a:xfrm>
            <a:off x="1653306" y="5874706"/>
            <a:ext cx="369455" cy="369454"/>
          </a:xfrm>
          <a:prstGeom prst="ellipse">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3" name="Rectangle 12"/>
          <p:cNvSpPr/>
          <p:nvPr/>
        </p:nvSpPr>
        <p:spPr>
          <a:xfrm>
            <a:off x="5366325" y="1323720"/>
            <a:ext cx="4663199" cy="461665"/>
          </a:xfrm>
          <a:prstGeom prst="rect">
            <a:avLst/>
          </a:prstGeom>
        </p:spPr>
        <p:txBody>
          <a:bodyPr wrap="square">
            <a:spAutoFit/>
          </a:bodyPr>
          <a:lstStyle/>
          <a:p>
            <a:r>
              <a:rPr lang="vi-VN" sz="2400" dirty="0" smtClean="0">
                <a:solidFill>
                  <a:srgbClr val="263238"/>
                </a:solidFill>
                <a:latin typeface="Bahnschrift SemiBold Condensed" panose="020B0502040204020203" pitchFamily="34" charset="0"/>
              </a:rPr>
              <a:t> 12.11 = 12.(10+1) = 12.10 + 12.1 = 120 + 12 = 132 </a:t>
            </a:r>
            <a:endParaRPr lang="pl-PL" sz="2400" b="0" i="0" dirty="0">
              <a:solidFill>
                <a:srgbClr val="263238"/>
              </a:solidFill>
              <a:effectLst/>
              <a:latin typeface="Bahnschrift SemiBold Condensed" panose="020B0502040204020203" pitchFamily="34" charset="0"/>
            </a:endParaRPr>
          </a:p>
        </p:txBody>
      </p:sp>
      <p:sp>
        <p:nvSpPr>
          <p:cNvPr id="14" name="Rectangle 13"/>
          <p:cNvSpPr/>
          <p:nvPr/>
        </p:nvSpPr>
        <p:spPr>
          <a:xfrm>
            <a:off x="5366324" y="2001084"/>
            <a:ext cx="5818232" cy="461665"/>
          </a:xfrm>
          <a:prstGeom prst="rect">
            <a:avLst/>
          </a:prstGeom>
        </p:spPr>
        <p:txBody>
          <a:bodyPr wrap="square">
            <a:spAutoFit/>
          </a:bodyPr>
          <a:lstStyle/>
          <a:p>
            <a:r>
              <a:rPr lang="vi-VN" sz="2400" dirty="0" smtClean="0">
                <a:solidFill>
                  <a:srgbClr val="263238"/>
                </a:solidFill>
                <a:latin typeface="Bahnschrift SemiBold Condensed" panose="020B0502040204020203" pitchFamily="34" charset="0"/>
              </a:rPr>
              <a:t> 14.99 = 14.(100-1) = 14.100 </a:t>
            </a:r>
            <a:r>
              <a:rPr lang="vi-VN" sz="2400" dirty="0">
                <a:solidFill>
                  <a:srgbClr val="263238"/>
                </a:solidFill>
                <a:latin typeface="Bahnschrift SemiBold Condensed" panose="020B0502040204020203" pitchFamily="34" charset="0"/>
              </a:rPr>
              <a:t>-</a:t>
            </a:r>
            <a:r>
              <a:rPr lang="vi-VN" sz="2400" dirty="0" smtClean="0">
                <a:solidFill>
                  <a:srgbClr val="263238"/>
                </a:solidFill>
                <a:latin typeface="Bahnschrift SemiBold Condensed" panose="020B0502040204020203" pitchFamily="34" charset="0"/>
              </a:rPr>
              <a:t> 14.1 = 1400 </a:t>
            </a:r>
            <a:r>
              <a:rPr lang="vi-VN" sz="2400" dirty="0">
                <a:solidFill>
                  <a:srgbClr val="263238"/>
                </a:solidFill>
                <a:latin typeface="Bahnschrift SemiBold Condensed" panose="020B0502040204020203" pitchFamily="34" charset="0"/>
              </a:rPr>
              <a:t>-</a:t>
            </a:r>
            <a:r>
              <a:rPr lang="vi-VN" sz="2400" dirty="0" smtClean="0">
                <a:solidFill>
                  <a:srgbClr val="263238"/>
                </a:solidFill>
                <a:latin typeface="Bahnschrift SemiBold Condensed" panose="020B0502040204020203" pitchFamily="34" charset="0"/>
              </a:rPr>
              <a:t> 14 = 1386 </a:t>
            </a:r>
            <a:endParaRPr lang="pl-PL" sz="2400" b="0" i="0" dirty="0">
              <a:solidFill>
                <a:srgbClr val="263238"/>
              </a:solidFill>
              <a:effectLst/>
              <a:latin typeface="Bahnschrift SemiBold Condensed" panose="020B0502040204020203" pitchFamily="34" charset="0"/>
            </a:endParaRPr>
          </a:p>
        </p:txBody>
      </p:sp>
    </p:spTree>
    <p:extLst>
      <p:ext uri="{BB962C8B-B14F-4D97-AF65-F5344CB8AC3E}">
        <p14:creationId xmlns:p14="http://schemas.microsoft.com/office/powerpoint/2010/main" val="2110281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animBg="1"/>
      <p:bldP spid="11" grpId="0" animBg="1"/>
      <p:bldP spid="12" grpId="0" animBg="1"/>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2278" y="866419"/>
            <a:ext cx="8192655" cy="1938992"/>
          </a:xfrm>
          <a:prstGeom prst="rect">
            <a:avLst/>
          </a:prstGeom>
        </p:spPr>
        <p:txBody>
          <a:bodyPr wrap="square">
            <a:spAutoFit/>
          </a:bodyPr>
          <a:lstStyle/>
          <a:p>
            <a:r>
              <a:rPr lang="vi-VN" sz="2400" b="1" dirty="0" smtClean="0">
                <a:solidFill>
                  <a:srgbClr val="FF0000"/>
                </a:solidFill>
                <a:latin typeface="Bahnschrift SemiBold Condensed" panose="020B0502040204020203" pitchFamily="34" charset="0"/>
              </a:rPr>
              <a:t>Bài tập 1</a:t>
            </a:r>
            <a:r>
              <a:rPr lang="vi-VN" sz="2400" dirty="0" smtClean="0">
                <a:solidFill>
                  <a:srgbClr val="FF0000"/>
                </a:solidFill>
                <a:latin typeface="Bahnschrift SemiBold Condensed" panose="020B0502040204020203" pitchFamily="34" charset="0"/>
              </a:rPr>
              <a:t> </a:t>
            </a:r>
            <a:r>
              <a:rPr lang="vi-VN" sz="2400" dirty="0" smtClean="0">
                <a:solidFill>
                  <a:schemeClr val="accent1">
                    <a:lumMod val="50000"/>
                  </a:schemeClr>
                </a:solidFill>
                <a:latin typeface="Bahnschrift SemiBold Condensed" panose="020B0502040204020203" pitchFamily="34" charset="0"/>
              </a:rPr>
              <a:t> Tính giá trị của biểu thức (bằng cách hợp lí nếu có thể):</a:t>
            </a:r>
          </a:p>
          <a:p>
            <a:r>
              <a:rPr lang="vi-VN" sz="2400" b="1" dirty="0" smtClean="0">
                <a:solidFill>
                  <a:schemeClr val="accent1">
                    <a:lumMod val="50000"/>
                  </a:schemeClr>
                </a:solidFill>
                <a:latin typeface="Bahnschrift SemiBold Condensed" panose="020B0502040204020203" pitchFamily="34" charset="0"/>
              </a:rPr>
              <a:t>a)</a:t>
            </a:r>
            <a:r>
              <a:rPr lang="vi-VN" sz="2400" dirty="0" smtClean="0">
                <a:solidFill>
                  <a:schemeClr val="accent1">
                    <a:lumMod val="50000"/>
                  </a:schemeClr>
                </a:solidFill>
                <a:latin typeface="Bahnschrift SemiBold Condensed" panose="020B0502040204020203" pitchFamily="34" charset="0"/>
              </a:rPr>
              <a:t> A = 37 . 173 + 62 . 173 + 173;</a:t>
            </a:r>
          </a:p>
          <a:p>
            <a:r>
              <a:rPr lang="vi-VN" sz="2400" b="1" dirty="0" smtClean="0">
                <a:solidFill>
                  <a:schemeClr val="accent1">
                    <a:lumMod val="50000"/>
                  </a:schemeClr>
                </a:solidFill>
                <a:latin typeface="Bahnschrift SemiBold Condensed" panose="020B0502040204020203" pitchFamily="34" charset="0"/>
              </a:rPr>
              <a:t>b)</a:t>
            </a:r>
            <a:r>
              <a:rPr lang="vi-VN" sz="2400" dirty="0" smtClean="0">
                <a:solidFill>
                  <a:schemeClr val="accent1">
                    <a:lumMod val="50000"/>
                  </a:schemeClr>
                </a:solidFill>
                <a:latin typeface="Bahnschrift SemiBold Condensed" panose="020B0502040204020203" pitchFamily="34" charset="0"/>
              </a:rPr>
              <a:t> B = 72 . 99 + 28 . 99 – 900;</a:t>
            </a:r>
          </a:p>
          <a:p>
            <a:r>
              <a:rPr lang="vi-VN" sz="2400" b="1" dirty="0" smtClean="0">
                <a:solidFill>
                  <a:schemeClr val="accent1">
                    <a:lumMod val="50000"/>
                  </a:schemeClr>
                </a:solidFill>
                <a:latin typeface="Bahnschrift SemiBold Condensed" panose="020B0502040204020203" pitchFamily="34" charset="0"/>
              </a:rPr>
              <a:t>c)</a:t>
            </a:r>
            <a:r>
              <a:rPr lang="vi-VN" sz="2400" dirty="0" smtClean="0">
                <a:solidFill>
                  <a:schemeClr val="accent1">
                    <a:lumMod val="50000"/>
                  </a:schemeClr>
                </a:solidFill>
                <a:latin typeface="Bahnschrift SemiBold Condensed" panose="020B0502040204020203" pitchFamily="34" charset="0"/>
              </a:rPr>
              <a:t> C = 2</a:t>
            </a:r>
            <a:r>
              <a:rPr lang="vi-VN" sz="2400" baseline="30000" dirty="0" smtClean="0">
                <a:solidFill>
                  <a:schemeClr val="accent1">
                    <a:lumMod val="50000"/>
                  </a:schemeClr>
                </a:solidFill>
                <a:latin typeface="Bahnschrift SemiBold Condensed" panose="020B0502040204020203" pitchFamily="34" charset="0"/>
              </a:rPr>
              <a:t>3</a:t>
            </a:r>
            <a:r>
              <a:rPr lang="vi-VN" sz="2400" dirty="0" smtClean="0">
                <a:solidFill>
                  <a:schemeClr val="accent1">
                    <a:lumMod val="50000"/>
                  </a:schemeClr>
                </a:solidFill>
                <a:latin typeface="Bahnschrift SemiBold Condensed" panose="020B0502040204020203" pitchFamily="34" charset="0"/>
              </a:rPr>
              <a:t> . 3 – (1</a:t>
            </a:r>
            <a:r>
              <a:rPr lang="vi-VN" sz="2400" baseline="30000" dirty="0" smtClean="0">
                <a:solidFill>
                  <a:schemeClr val="accent1">
                    <a:lumMod val="50000"/>
                  </a:schemeClr>
                </a:solidFill>
                <a:latin typeface="Bahnschrift SemiBold Condensed" panose="020B0502040204020203" pitchFamily="34" charset="0"/>
              </a:rPr>
              <a:t>10</a:t>
            </a:r>
            <a:r>
              <a:rPr lang="vi-VN" sz="2400" dirty="0" smtClean="0">
                <a:solidFill>
                  <a:schemeClr val="accent1">
                    <a:lumMod val="50000"/>
                  </a:schemeClr>
                </a:solidFill>
                <a:latin typeface="Bahnschrift SemiBold Condensed" panose="020B0502040204020203" pitchFamily="34" charset="0"/>
              </a:rPr>
              <a:t> + 15) : 4</a:t>
            </a:r>
            <a:r>
              <a:rPr lang="vi-VN" sz="2400" baseline="30000" dirty="0" smtClean="0">
                <a:solidFill>
                  <a:schemeClr val="accent1">
                    <a:lumMod val="50000"/>
                  </a:schemeClr>
                </a:solidFill>
                <a:latin typeface="Bahnschrift SemiBold Condensed" panose="020B0502040204020203" pitchFamily="34" charset="0"/>
              </a:rPr>
              <a:t>2</a:t>
            </a:r>
            <a:r>
              <a:rPr lang="vi-VN" sz="2400" dirty="0" smtClean="0">
                <a:solidFill>
                  <a:schemeClr val="accent1">
                    <a:lumMod val="50000"/>
                  </a:schemeClr>
                </a:solidFill>
                <a:latin typeface="Bahnschrift SemiBold Condensed" panose="020B0502040204020203" pitchFamily="34" charset="0"/>
              </a:rPr>
              <a:t>;</a:t>
            </a:r>
          </a:p>
          <a:p>
            <a:r>
              <a:rPr lang="vi-VN" sz="2400" b="1" dirty="0" smtClean="0">
                <a:solidFill>
                  <a:schemeClr val="accent1">
                    <a:lumMod val="50000"/>
                  </a:schemeClr>
                </a:solidFill>
                <a:latin typeface="Bahnschrift SemiBold Condensed" panose="020B0502040204020203" pitchFamily="34" charset="0"/>
              </a:rPr>
              <a:t>d)</a:t>
            </a:r>
            <a:r>
              <a:rPr lang="vi-VN" sz="2400" dirty="0" smtClean="0">
                <a:solidFill>
                  <a:schemeClr val="accent1">
                    <a:lumMod val="50000"/>
                  </a:schemeClr>
                </a:solidFill>
                <a:latin typeface="Bahnschrift SemiBold Condensed" panose="020B0502040204020203" pitchFamily="34" charset="0"/>
              </a:rPr>
              <a:t> D = 6</a:t>
            </a:r>
            <a:r>
              <a:rPr lang="vi-VN" sz="2400" baseline="30000" dirty="0" smtClean="0">
                <a:solidFill>
                  <a:schemeClr val="accent1">
                    <a:lumMod val="50000"/>
                  </a:schemeClr>
                </a:solidFill>
                <a:latin typeface="Bahnschrift SemiBold Condensed" panose="020B0502040204020203" pitchFamily="34" charset="0"/>
              </a:rPr>
              <a:t>2</a:t>
            </a:r>
            <a:r>
              <a:rPr lang="vi-VN" sz="2400" dirty="0" smtClean="0">
                <a:solidFill>
                  <a:schemeClr val="accent1">
                    <a:lumMod val="50000"/>
                  </a:schemeClr>
                </a:solidFill>
                <a:latin typeface="Bahnschrift SemiBold Condensed" panose="020B0502040204020203" pitchFamily="34" charset="0"/>
              </a:rPr>
              <a:t> : 4 . 3 + 2 . 5</a:t>
            </a:r>
            <a:r>
              <a:rPr lang="vi-VN" sz="2400" baseline="30000" dirty="0" smtClean="0">
                <a:solidFill>
                  <a:schemeClr val="accent1">
                    <a:lumMod val="50000"/>
                  </a:schemeClr>
                </a:solidFill>
                <a:latin typeface="Bahnschrift SemiBold Condensed" panose="020B0502040204020203" pitchFamily="34" charset="0"/>
              </a:rPr>
              <a:t>2</a:t>
            </a:r>
            <a:r>
              <a:rPr lang="vi-VN" sz="2400" dirty="0" smtClean="0">
                <a:solidFill>
                  <a:schemeClr val="accent1">
                    <a:lumMod val="50000"/>
                  </a:schemeClr>
                </a:solidFill>
                <a:latin typeface="Bahnschrift SemiBold Condensed" panose="020B0502040204020203" pitchFamily="34" charset="0"/>
              </a:rPr>
              <a:t> – 210</a:t>
            </a:r>
            <a:r>
              <a:rPr lang="vi-VN" sz="2400" baseline="30000" dirty="0" smtClean="0">
                <a:solidFill>
                  <a:schemeClr val="accent1">
                    <a:lumMod val="50000"/>
                  </a:schemeClr>
                </a:solidFill>
                <a:latin typeface="Bahnschrift SemiBold Condensed" panose="020B0502040204020203" pitchFamily="34" charset="0"/>
              </a:rPr>
              <a:t>0</a:t>
            </a:r>
            <a:r>
              <a:rPr lang="vi-VN" sz="2400" dirty="0" smtClean="0">
                <a:solidFill>
                  <a:schemeClr val="accent1">
                    <a:lumMod val="50000"/>
                  </a:schemeClr>
                </a:solidFill>
                <a:latin typeface="Bahnschrift SemiBold Condensed" panose="020B0502040204020203" pitchFamily="34" charset="0"/>
              </a:rPr>
              <a:t>.</a:t>
            </a:r>
            <a:endParaRPr lang="vi-VN" sz="2400" b="0" i="0" dirty="0">
              <a:solidFill>
                <a:schemeClr val="accent1">
                  <a:lumMod val="50000"/>
                </a:schemeClr>
              </a:solidFill>
              <a:effectLst/>
              <a:latin typeface="Bahnschrift SemiBold Condensed" panose="020B0502040204020203" pitchFamily="34" charset="0"/>
            </a:endParaRPr>
          </a:p>
        </p:txBody>
      </p:sp>
      <p:sp>
        <p:nvSpPr>
          <p:cNvPr id="5" name="Rectangle 4"/>
          <p:cNvSpPr/>
          <p:nvPr/>
        </p:nvSpPr>
        <p:spPr>
          <a:xfrm>
            <a:off x="1477427" y="178129"/>
            <a:ext cx="2230098" cy="492443"/>
          </a:xfrm>
          <a:prstGeom prst="rect">
            <a:avLst/>
          </a:prstGeom>
        </p:spPr>
        <p:txBody>
          <a:bodyPr wrap="none">
            <a:spAutoFit/>
          </a:bodyPr>
          <a:lstStyle/>
          <a:p>
            <a:r>
              <a:rPr lang="vi-VN" sz="2600" b="1" dirty="0">
                <a:solidFill>
                  <a:srgbClr val="C00000"/>
                </a:solidFill>
                <a:latin typeface="Bahnschrift SemiBold Condensed" panose="020B0502040204020203" pitchFamily="34" charset="0"/>
              </a:rPr>
              <a:t>B – Bài tập tự luận</a:t>
            </a:r>
            <a:endParaRPr lang="vi-VN" sz="2600" b="1" i="0" dirty="0">
              <a:solidFill>
                <a:srgbClr val="C00000"/>
              </a:solidFill>
              <a:effectLst/>
              <a:latin typeface="Bahnschrift SemiBold Condensed" panose="020B0502040204020203" pitchFamily="34" charset="0"/>
            </a:endParaRPr>
          </a:p>
        </p:txBody>
      </p:sp>
      <p:sp>
        <p:nvSpPr>
          <p:cNvPr id="6" name="Rectangle 5"/>
          <p:cNvSpPr/>
          <p:nvPr/>
        </p:nvSpPr>
        <p:spPr>
          <a:xfrm>
            <a:off x="295563" y="3032036"/>
            <a:ext cx="6096000" cy="461665"/>
          </a:xfrm>
          <a:prstGeom prst="rect">
            <a:avLst/>
          </a:prstGeom>
        </p:spPr>
        <p:txBody>
          <a:bodyPr>
            <a:spAutoFit/>
          </a:bodyPr>
          <a:lstStyle/>
          <a:p>
            <a:r>
              <a:rPr lang="pt-BR" sz="2400" b="1" dirty="0">
                <a:solidFill>
                  <a:srgbClr val="FF0000"/>
                </a:solidFill>
                <a:latin typeface="Bahnschrift SemiBold Condensed" panose="020B0502040204020203" pitchFamily="34" charset="0"/>
              </a:rPr>
              <a:t>a)</a:t>
            </a:r>
            <a:r>
              <a:rPr lang="pt-BR" sz="2400" dirty="0">
                <a:solidFill>
                  <a:srgbClr val="FF0000"/>
                </a:solidFill>
                <a:latin typeface="Bahnschrift SemiBold Condensed" panose="020B0502040204020203" pitchFamily="34" charset="0"/>
              </a:rPr>
              <a:t> </a:t>
            </a:r>
            <a:r>
              <a:rPr lang="pt-BR" sz="2400" dirty="0">
                <a:solidFill>
                  <a:schemeClr val="accent1">
                    <a:lumMod val="50000"/>
                  </a:schemeClr>
                </a:solidFill>
                <a:latin typeface="Bahnschrift SemiBold Condensed" panose="020B0502040204020203" pitchFamily="34" charset="0"/>
              </a:rPr>
              <a:t>A = 37 . 173 + 62 . 173 + </a:t>
            </a:r>
            <a:r>
              <a:rPr lang="pt-BR" sz="2400" dirty="0" smtClean="0">
                <a:solidFill>
                  <a:schemeClr val="accent1">
                    <a:lumMod val="50000"/>
                  </a:schemeClr>
                </a:solidFill>
                <a:latin typeface="Bahnschrift SemiBold Condensed" panose="020B0502040204020203" pitchFamily="34" charset="0"/>
              </a:rPr>
              <a:t>173</a:t>
            </a:r>
            <a:endParaRPr lang="pt-BR" sz="2400" dirty="0">
              <a:solidFill>
                <a:schemeClr val="accent1">
                  <a:lumMod val="50000"/>
                </a:schemeClr>
              </a:solidFill>
              <a:latin typeface="Bahnschrift SemiBold Condensed" panose="020B0502040204020203" pitchFamily="34" charset="0"/>
            </a:endParaRPr>
          </a:p>
        </p:txBody>
      </p:sp>
      <p:sp>
        <p:nvSpPr>
          <p:cNvPr id="7" name="Rectangle 6"/>
          <p:cNvSpPr/>
          <p:nvPr/>
        </p:nvSpPr>
        <p:spPr>
          <a:xfrm>
            <a:off x="5929746" y="1896094"/>
            <a:ext cx="6096000" cy="461665"/>
          </a:xfrm>
          <a:prstGeom prst="rect">
            <a:avLst/>
          </a:prstGeom>
        </p:spPr>
        <p:txBody>
          <a:bodyPr>
            <a:spAutoFit/>
          </a:bodyPr>
          <a:lstStyle/>
          <a:p>
            <a:r>
              <a:rPr lang="vi-VN" sz="2400" b="1" dirty="0">
                <a:solidFill>
                  <a:srgbClr val="FF0000"/>
                </a:solidFill>
                <a:latin typeface="Bahnschrift SemiBold Condensed" panose="020B0502040204020203" pitchFamily="34" charset="0"/>
              </a:rPr>
              <a:t>b)</a:t>
            </a:r>
            <a:r>
              <a:rPr lang="vi-VN" sz="2400" dirty="0">
                <a:solidFill>
                  <a:schemeClr val="accent1">
                    <a:lumMod val="50000"/>
                  </a:schemeClr>
                </a:solidFill>
                <a:latin typeface="Bahnschrift SemiBold Condensed" panose="020B0502040204020203" pitchFamily="34" charset="0"/>
              </a:rPr>
              <a:t> B = 72 . 99 + 28 . 99 – </a:t>
            </a:r>
            <a:r>
              <a:rPr lang="vi-VN" sz="2400" dirty="0" smtClean="0">
                <a:solidFill>
                  <a:schemeClr val="accent1">
                    <a:lumMod val="50000"/>
                  </a:schemeClr>
                </a:solidFill>
                <a:latin typeface="Bahnschrift SemiBold Condensed" panose="020B0502040204020203" pitchFamily="34" charset="0"/>
              </a:rPr>
              <a:t>900</a:t>
            </a:r>
            <a:endParaRPr lang="vi-VN" sz="2400" dirty="0">
              <a:solidFill>
                <a:schemeClr val="accent1">
                  <a:lumMod val="50000"/>
                </a:schemeClr>
              </a:solidFill>
              <a:latin typeface="Bahnschrift SemiBold Condensed" panose="020B0502040204020203" pitchFamily="34" charset="0"/>
            </a:endParaRPr>
          </a:p>
        </p:txBody>
      </p:sp>
      <p:sp>
        <p:nvSpPr>
          <p:cNvPr id="8" name="Rectangle 7"/>
          <p:cNvSpPr/>
          <p:nvPr/>
        </p:nvSpPr>
        <p:spPr>
          <a:xfrm>
            <a:off x="295563" y="4919008"/>
            <a:ext cx="6096000" cy="461665"/>
          </a:xfrm>
          <a:prstGeom prst="rect">
            <a:avLst/>
          </a:prstGeom>
        </p:spPr>
        <p:txBody>
          <a:bodyPr>
            <a:spAutoFit/>
          </a:bodyPr>
          <a:lstStyle/>
          <a:p>
            <a:r>
              <a:rPr lang="vi-VN" sz="2400" b="1" dirty="0">
                <a:solidFill>
                  <a:srgbClr val="FF0000"/>
                </a:solidFill>
                <a:latin typeface="Bahnschrift SemiBold Condensed" panose="020B0502040204020203" pitchFamily="34" charset="0"/>
              </a:rPr>
              <a:t>c)</a:t>
            </a:r>
            <a:r>
              <a:rPr lang="vi-VN" sz="2400" dirty="0">
                <a:solidFill>
                  <a:schemeClr val="accent1">
                    <a:lumMod val="50000"/>
                  </a:schemeClr>
                </a:solidFill>
                <a:latin typeface="Bahnschrift SemiBold Condensed" panose="020B0502040204020203" pitchFamily="34" charset="0"/>
              </a:rPr>
              <a:t> C = 2</a:t>
            </a:r>
            <a:r>
              <a:rPr lang="vi-VN" sz="2400" baseline="30000" dirty="0">
                <a:solidFill>
                  <a:schemeClr val="accent1">
                    <a:lumMod val="50000"/>
                  </a:schemeClr>
                </a:solidFill>
                <a:latin typeface="Bahnschrift SemiBold Condensed" panose="020B0502040204020203" pitchFamily="34" charset="0"/>
              </a:rPr>
              <a:t>3</a:t>
            </a:r>
            <a:r>
              <a:rPr lang="vi-VN" sz="2400" dirty="0">
                <a:solidFill>
                  <a:schemeClr val="accent1">
                    <a:lumMod val="50000"/>
                  </a:schemeClr>
                </a:solidFill>
                <a:latin typeface="Bahnschrift SemiBold Condensed" panose="020B0502040204020203" pitchFamily="34" charset="0"/>
              </a:rPr>
              <a:t> . 3 – (1</a:t>
            </a:r>
            <a:r>
              <a:rPr lang="vi-VN" sz="2400" baseline="30000" dirty="0">
                <a:solidFill>
                  <a:schemeClr val="accent1">
                    <a:lumMod val="50000"/>
                  </a:schemeClr>
                </a:solidFill>
                <a:latin typeface="Bahnschrift SemiBold Condensed" panose="020B0502040204020203" pitchFamily="34" charset="0"/>
              </a:rPr>
              <a:t>10</a:t>
            </a:r>
            <a:r>
              <a:rPr lang="vi-VN" sz="2400" dirty="0">
                <a:solidFill>
                  <a:schemeClr val="accent1">
                    <a:lumMod val="50000"/>
                  </a:schemeClr>
                </a:solidFill>
                <a:latin typeface="Bahnschrift SemiBold Condensed" panose="020B0502040204020203" pitchFamily="34" charset="0"/>
              </a:rPr>
              <a:t> + 15) : </a:t>
            </a:r>
            <a:r>
              <a:rPr lang="vi-VN" sz="2400" dirty="0" smtClean="0">
                <a:solidFill>
                  <a:schemeClr val="accent1">
                    <a:lumMod val="50000"/>
                  </a:schemeClr>
                </a:solidFill>
                <a:latin typeface="Bahnschrift SemiBold Condensed" panose="020B0502040204020203" pitchFamily="34" charset="0"/>
              </a:rPr>
              <a:t>4</a:t>
            </a:r>
            <a:r>
              <a:rPr lang="vi-VN" sz="2400" baseline="30000" dirty="0" smtClean="0">
                <a:solidFill>
                  <a:schemeClr val="accent1">
                    <a:lumMod val="50000"/>
                  </a:schemeClr>
                </a:solidFill>
                <a:latin typeface="Bahnschrift SemiBold Condensed" panose="020B0502040204020203" pitchFamily="34" charset="0"/>
              </a:rPr>
              <a:t>2</a:t>
            </a:r>
            <a:endParaRPr lang="vi-VN" sz="2400" dirty="0">
              <a:solidFill>
                <a:schemeClr val="accent1">
                  <a:lumMod val="50000"/>
                </a:schemeClr>
              </a:solidFill>
              <a:latin typeface="Bahnschrift SemiBold Condensed" panose="020B0502040204020203" pitchFamily="34" charset="0"/>
            </a:endParaRPr>
          </a:p>
        </p:txBody>
      </p:sp>
      <p:sp>
        <p:nvSpPr>
          <p:cNvPr id="9" name="Rectangle 8"/>
          <p:cNvSpPr/>
          <p:nvPr/>
        </p:nvSpPr>
        <p:spPr>
          <a:xfrm>
            <a:off x="5929746" y="4133000"/>
            <a:ext cx="6096000" cy="461665"/>
          </a:xfrm>
          <a:prstGeom prst="rect">
            <a:avLst/>
          </a:prstGeom>
        </p:spPr>
        <p:txBody>
          <a:bodyPr>
            <a:spAutoFit/>
          </a:bodyPr>
          <a:lstStyle/>
          <a:p>
            <a:r>
              <a:rPr lang="vi-VN" sz="2400" b="1" dirty="0">
                <a:solidFill>
                  <a:srgbClr val="FF0000"/>
                </a:solidFill>
                <a:latin typeface="Bahnschrift SemiBold Condensed" panose="020B0502040204020203" pitchFamily="34" charset="0"/>
              </a:rPr>
              <a:t>d)</a:t>
            </a:r>
            <a:r>
              <a:rPr lang="vi-VN" sz="2400" dirty="0">
                <a:solidFill>
                  <a:srgbClr val="FF0000"/>
                </a:solidFill>
                <a:latin typeface="Bahnschrift SemiBold Condensed" panose="020B0502040204020203" pitchFamily="34" charset="0"/>
              </a:rPr>
              <a:t> </a:t>
            </a:r>
            <a:r>
              <a:rPr lang="vi-VN" sz="2400" dirty="0">
                <a:solidFill>
                  <a:schemeClr val="accent1">
                    <a:lumMod val="50000"/>
                  </a:schemeClr>
                </a:solidFill>
                <a:latin typeface="Bahnschrift SemiBold Condensed" panose="020B0502040204020203" pitchFamily="34" charset="0"/>
              </a:rPr>
              <a:t>D = 6</a:t>
            </a:r>
            <a:r>
              <a:rPr lang="vi-VN" sz="2400" baseline="30000" dirty="0">
                <a:solidFill>
                  <a:schemeClr val="accent1">
                    <a:lumMod val="50000"/>
                  </a:schemeClr>
                </a:solidFill>
                <a:latin typeface="Bahnschrift SemiBold Condensed" panose="020B0502040204020203" pitchFamily="34" charset="0"/>
              </a:rPr>
              <a:t>2</a:t>
            </a:r>
            <a:r>
              <a:rPr lang="vi-VN" sz="2400" dirty="0">
                <a:solidFill>
                  <a:schemeClr val="accent1">
                    <a:lumMod val="50000"/>
                  </a:schemeClr>
                </a:solidFill>
                <a:latin typeface="Bahnschrift SemiBold Condensed" panose="020B0502040204020203" pitchFamily="34" charset="0"/>
              </a:rPr>
              <a:t> : 4 . 3 + 2 . 5</a:t>
            </a:r>
            <a:r>
              <a:rPr lang="vi-VN" sz="2400" baseline="30000" dirty="0">
                <a:solidFill>
                  <a:schemeClr val="accent1">
                    <a:lumMod val="50000"/>
                  </a:schemeClr>
                </a:solidFill>
                <a:latin typeface="Bahnschrift SemiBold Condensed" panose="020B0502040204020203" pitchFamily="34" charset="0"/>
              </a:rPr>
              <a:t>2</a:t>
            </a:r>
            <a:r>
              <a:rPr lang="vi-VN" sz="2400" dirty="0">
                <a:solidFill>
                  <a:schemeClr val="accent1">
                    <a:lumMod val="50000"/>
                  </a:schemeClr>
                </a:solidFill>
                <a:latin typeface="Bahnschrift SemiBold Condensed" panose="020B0502040204020203" pitchFamily="34" charset="0"/>
              </a:rPr>
              <a:t> – </a:t>
            </a:r>
            <a:r>
              <a:rPr lang="vi-VN" sz="2400" dirty="0" smtClean="0">
                <a:solidFill>
                  <a:schemeClr val="accent1">
                    <a:lumMod val="50000"/>
                  </a:schemeClr>
                </a:solidFill>
                <a:latin typeface="Bahnschrift SemiBold Condensed" panose="020B0502040204020203" pitchFamily="34" charset="0"/>
              </a:rPr>
              <a:t>210</a:t>
            </a:r>
            <a:r>
              <a:rPr lang="vi-VN" sz="2400" baseline="30000" dirty="0" smtClean="0">
                <a:solidFill>
                  <a:schemeClr val="accent1">
                    <a:lumMod val="50000"/>
                  </a:schemeClr>
                </a:solidFill>
                <a:latin typeface="Bahnschrift SemiBold Condensed" panose="020B0502040204020203" pitchFamily="34" charset="0"/>
              </a:rPr>
              <a:t>0</a:t>
            </a:r>
            <a:endParaRPr lang="vi-VN" sz="2400" dirty="0">
              <a:solidFill>
                <a:schemeClr val="accent1">
                  <a:lumMod val="50000"/>
                </a:schemeClr>
              </a:solidFill>
              <a:latin typeface="Bahnschrift SemiBold Condensed" panose="020B0502040204020203" pitchFamily="34" charset="0"/>
            </a:endParaRPr>
          </a:p>
        </p:txBody>
      </p:sp>
      <p:sp>
        <p:nvSpPr>
          <p:cNvPr id="2" name="Rectangle 1"/>
          <p:cNvSpPr/>
          <p:nvPr/>
        </p:nvSpPr>
        <p:spPr>
          <a:xfrm>
            <a:off x="747563" y="3424010"/>
            <a:ext cx="6096000" cy="1200329"/>
          </a:xfrm>
          <a:prstGeom prst="rect">
            <a:avLst/>
          </a:prstGeom>
        </p:spPr>
        <p:txBody>
          <a:bodyPr>
            <a:spAutoFit/>
          </a:bodyPr>
          <a:lstStyle/>
          <a:p>
            <a:pPr lvl="0"/>
            <a:r>
              <a:rPr lang="pt-BR" sz="2400" dirty="0" smtClean="0">
                <a:solidFill>
                  <a:srgbClr val="5B9BD5">
                    <a:lumMod val="50000"/>
                  </a:srgbClr>
                </a:solidFill>
                <a:latin typeface="Bahnschrift SemiBold Condensed" panose="020B0502040204020203" pitchFamily="34" charset="0"/>
              </a:rPr>
              <a:t>=</a:t>
            </a:r>
            <a:r>
              <a:rPr lang="vi-VN" sz="2400" dirty="0" smtClean="0">
                <a:solidFill>
                  <a:srgbClr val="5B9BD5">
                    <a:lumMod val="50000"/>
                  </a:srgbClr>
                </a:solidFill>
                <a:latin typeface="Bahnschrift SemiBold Condensed" panose="020B0502040204020203" pitchFamily="34" charset="0"/>
              </a:rPr>
              <a:t> 173 . </a:t>
            </a:r>
            <a:r>
              <a:rPr lang="pt-BR" sz="2400" dirty="0" smtClean="0">
                <a:solidFill>
                  <a:srgbClr val="5B9BD5">
                    <a:lumMod val="50000"/>
                  </a:srgbClr>
                </a:solidFill>
                <a:latin typeface="Bahnschrift SemiBold Condensed" panose="020B0502040204020203" pitchFamily="34" charset="0"/>
              </a:rPr>
              <a:t>(</a:t>
            </a:r>
            <a:r>
              <a:rPr lang="pt-BR" sz="2400" dirty="0">
                <a:solidFill>
                  <a:srgbClr val="5B9BD5">
                    <a:lumMod val="50000"/>
                  </a:srgbClr>
                </a:solidFill>
                <a:latin typeface="Bahnschrift SemiBold Condensed" panose="020B0502040204020203" pitchFamily="34" charset="0"/>
              </a:rPr>
              <a:t>37 + 62 + 1)  </a:t>
            </a:r>
          </a:p>
          <a:p>
            <a:pPr lvl="0"/>
            <a:r>
              <a:rPr lang="pt-BR" sz="2400" dirty="0">
                <a:solidFill>
                  <a:srgbClr val="5B9BD5">
                    <a:lumMod val="50000"/>
                  </a:srgbClr>
                </a:solidFill>
                <a:latin typeface="Bahnschrift SemiBold Condensed" panose="020B0502040204020203" pitchFamily="34" charset="0"/>
              </a:rPr>
              <a:t>= 100 . 173</a:t>
            </a:r>
          </a:p>
          <a:p>
            <a:pPr lvl="0"/>
            <a:r>
              <a:rPr lang="pt-BR" sz="2400" dirty="0">
                <a:solidFill>
                  <a:srgbClr val="5B9BD5">
                    <a:lumMod val="50000"/>
                  </a:srgbClr>
                </a:solidFill>
                <a:latin typeface="Bahnschrift SemiBold Condensed" panose="020B0502040204020203" pitchFamily="34" charset="0"/>
              </a:rPr>
              <a:t>= 17 300</a:t>
            </a:r>
          </a:p>
        </p:txBody>
      </p:sp>
      <p:sp>
        <p:nvSpPr>
          <p:cNvPr id="3" name="Rectangle 2"/>
          <p:cNvSpPr/>
          <p:nvPr/>
        </p:nvSpPr>
        <p:spPr>
          <a:xfrm>
            <a:off x="6386655" y="2254041"/>
            <a:ext cx="6096000" cy="1569660"/>
          </a:xfrm>
          <a:prstGeom prst="rect">
            <a:avLst/>
          </a:prstGeom>
        </p:spPr>
        <p:txBody>
          <a:bodyPr>
            <a:spAutoFit/>
          </a:bodyPr>
          <a:lstStyle/>
          <a:p>
            <a:pPr lvl="0"/>
            <a:r>
              <a:rPr lang="vi-VN" sz="2400" dirty="0">
                <a:solidFill>
                  <a:srgbClr val="5B9BD5">
                    <a:lumMod val="50000"/>
                  </a:srgbClr>
                </a:solidFill>
                <a:latin typeface="Bahnschrift SemiBold Condensed" panose="020B0502040204020203" pitchFamily="34" charset="0"/>
              </a:rPr>
              <a:t>= </a:t>
            </a:r>
            <a:r>
              <a:rPr lang="vi-VN" sz="2400" dirty="0" smtClean="0">
                <a:solidFill>
                  <a:srgbClr val="5B9BD5">
                    <a:lumMod val="50000"/>
                  </a:srgbClr>
                </a:solidFill>
                <a:latin typeface="Bahnschrift SemiBold Condensed" panose="020B0502040204020203" pitchFamily="34" charset="0"/>
              </a:rPr>
              <a:t>99 . (72 </a:t>
            </a:r>
            <a:r>
              <a:rPr lang="vi-VN" sz="2400" dirty="0">
                <a:solidFill>
                  <a:srgbClr val="5B9BD5">
                    <a:lumMod val="50000"/>
                  </a:srgbClr>
                </a:solidFill>
                <a:latin typeface="Bahnschrift SemiBold Condensed" panose="020B0502040204020203" pitchFamily="34" charset="0"/>
              </a:rPr>
              <a:t>+ 28</a:t>
            </a:r>
            <a:r>
              <a:rPr lang="vi-VN" sz="2400" dirty="0" smtClean="0">
                <a:solidFill>
                  <a:srgbClr val="5B9BD5">
                    <a:lumMod val="50000"/>
                  </a:srgbClr>
                </a:solidFill>
                <a:latin typeface="Bahnschrift SemiBold Condensed" panose="020B0502040204020203" pitchFamily="34" charset="0"/>
              </a:rPr>
              <a:t>) </a:t>
            </a:r>
            <a:r>
              <a:rPr lang="vi-VN" sz="2400" dirty="0">
                <a:solidFill>
                  <a:srgbClr val="5B9BD5">
                    <a:lumMod val="50000"/>
                  </a:srgbClr>
                </a:solidFill>
                <a:latin typeface="Bahnschrift SemiBold Condensed" panose="020B0502040204020203" pitchFamily="34" charset="0"/>
              </a:rPr>
              <a:t>– 900</a:t>
            </a:r>
          </a:p>
          <a:p>
            <a:pPr lvl="0"/>
            <a:r>
              <a:rPr lang="vi-VN" sz="2400" dirty="0">
                <a:solidFill>
                  <a:srgbClr val="5B9BD5">
                    <a:lumMod val="50000"/>
                  </a:srgbClr>
                </a:solidFill>
                <a:latin typeface="Bahnschrift SemiBold Condensed" panose="020B0502040204020203" pitchFamily="34" charset="0"/>
              </a:rPr>
              <a:t>= </a:t>
            </a:r>
            <a:r>
              <a:rPr lang="vi-VN" sz="2400" dirty="0" smtClean="0">
                <a:solidFill>
                  <a:srgbClr val="5B9BD5">
                    <a:lumMod val="50000"/>
                  </a:srgbClr>
                </a:solidFill>
                <a:latin typeface="Bahnschrift SemiBold Condensed" panose="020B0502040204020203" pitchFamily="34" charset="0"/>
              </a:rPr>
              <a:t>99 . 100 </a:t>
            </a:r>
            <a:r>
              <a:rPr lang="vi-VN" sz="2400" dirty="0">
                <a:solidFill>
                  <a:srgbClr val="5B9BD5">
                    <a:lumMod val="50000"/>
                  </a:srgbClr>
                </a:solidFill>
                <a:latin typeface="Bahnschrift SemiBold Condensed" panose="020B0502040204020203" pitchFamily="34" charset="0"/>
              </a:rPr>
              <a:t>– 900</a:t>
            </a:r>
          </a:p>
          <a:p>
            <a:pPr lvl="0"/>
            <a:r>
              <a:rPr lang="vi-VN" sz="2400" dirty="0">
                <a:solidFill>
                  <a:srgbClr val="5B9BD5">
                    <a:lumMod val="50000"/>
                  </a:srgbClr>
                </a:solidFill>
                <a:latin typeface="Bahnschrift SemiBold Condensed" panose="020B0502040204020203" pitchFamily="34" charset="0"/>
              </a:rPr>
              <a:t>= 9 900 – 900</a:t>
            </a:r>
          </a:p>
          <a:p>
            <a:pPr lvl="0"/>
            <a:r>
              <a:rPr lang="vi-VN" sz="2400" dirty="0">
                <a:solidFill>
                  <a:srgbClr val="5B9BD5">
                    <a:lumMod val="50000"/>
                  </a:srgbClr>
                </a:solidFill>
                <a:latin typeface="Bahnschrift SemiBold Condensed" panose="020B0502040204020203" pitchFamily="34" charset="0"/>
              </a:rPr>
              <a:t>= 9 000</a:t>
            </a:r>
          </a:p>
        </p:txBody>
      </p:sp>
      <p:sp>
        <p:nvSpPr>
          <p:cNvPr id="10" name="Rectangle 9"/>
          <p:cNvSpPr/>
          <p:nvPr/>
        </p:nvSpPr>
        <p:spPr>
          <a:xfrm>
            <a:off x="747563" y="5311874"/>
            <a:ext cx="6096000" cy="1569660"/>
          </a:xfrm>
          <a:prstGeom prst="rect">
            <a:avLst/>
          </a:prstGeom>
        </p:spPr>
        <p:txBody>
          <a:bodyPr>
            <a:spAutoFit/>
          </a:bodyPr>
          <a:lstStyle/>
          <a:p>
            <a:pPr lvl="0"/>
            <a:r>
              <a:rPr lang="vi-VN" sz="2400" dirty="0">
                <a:solidFill>
                  <a:srgbClr val="5B9BD5">
                    <a:lumMod val="50000"/>
                  </a:srgbClr>
                </a:solidFill>
                <a:latin typeface="Bahnschrift SemiBold Condensed" panose="020B0502040204020203" pitchFamily="34" charset="0"/>
              </a:rPr>
              <a:t>= 8 . 3 – (1 + 15) : 16</a:t>
            </a:r>
          </a:p>
          <a:p>
            <a:pPr lvl="0"/>
            <a:r>
              <a:rPr lang="vi-VN" sz="2400" dirty="0">
                <a:solidFill>
                  <a:srgbClr val="5B9BD5">
                    <a:lumMod val="50000"/>
                  </a:srgbClr>
                </a:solidFill>
                <a:latin typeface="Bahnschrift SemiBold Condensed" panose="020B0502040204020203" pitchFamily="34" charset="0"/>
              </a:rPr>
              <a:t>= 24 – 16 : 16</a:t>
            </a:r>
          </a:p>
          <a:p>
            <a:pPr lvl="0"/>
            <a:r>
              <a:rPr lang="vi-VN" sz="2400" dirty="0">
                <a:solidFill>
                  <a:srgbClr val="5B9BD5">
                    <a:lumMod val="50000"/>
                  </a:srgbClr>
                </a:solidFill>
                <a:latin typeface="Bahnschrift SemiBold Condensed" panose="020B0502040204020203" pitchFamily="34" charset="0"/>
              </a:rPr>
              <a:t>= 24 – 1</a:t>
            </a:r>
          </a:p>
          <a:p>
            <a:pPr lvl="0"/>
            <a:r>
              <a:rPr lang="vi-VN" sz="2400" dirty="0">
                <a:solidFill>
                  <a:srgbClr val="5B9BD5">
                    <a:lumMod val="50000"/>
                  </a:srgbClr>
                </a:solidFill>
                <a:latin typeface="Bahnschrift SemiBold Condensed" panose="020B0502040204020203" pitchFamily="34" charset="0"/>
              </a:rPr>
              <a:t>= 23</a:t>
            </a:r>
          </a:p>
        </p:txBody>
      </p:sp>
      <p:sp>
        <p:nvSpPr>
          <p:cNvPr id="11" name="Rectangle 10"/>
          <p:cNvSpPr/>
          <p:nvPr/>
        </p:nvSpPr>
        <p:spPr>
          <a:xfrm>
            <a:off x="6386655" y="4511236"/>
            <a:ext cx="6096000" cy="1938992"/>
          </a:xfrm>
          <a:prstGeom prst="rect">
            <a:avLst/>
          </a:prstGeom>
        </p:spPr>
        <p:txBody>
          <a:bodyPr>
            <a:spAutoFit/>
          </a:bodyPr>
          <a:lstStyle/>
          <a:p>
            <a:pPr lvl="0"/>
            <a:r>
              <a:rPr lang="vi-VN" sz="2400" dirty="0">
                <a:solidFill>
                  <a:srgbClr val="5B9BD5">
                    <a:lumMod val="50000"/>
                  </a:srgbClr>
                </a:solidFill>
                <a:latin typeface="Bahnschrift SemiBold Condensed" panose="020B0502040204020203" pitchFamily="34" charset="0"/>
              </a:rPr>
              <a:t>= 36 : 4 . 3 + 2 . 25 – 1</a:t>
            </a:r>
          </a:p>
          <a:p>
            <a:pPr lvl="0"/>
            <a:r>
              <a:rPr lang="vi-VN" sz="2400" dirty="0">
                <a:solidFill>
                  <a:srgbClr val="5B9BD5">
                    <a:lumMod val="50000"/>
                  </a:srgbClr>
                </a:solidFill>
                <a:latin typeface="Bahnschrift SemiBold Condensed" panose="020B0502040204020203" pitchFamily="34" charset="0"/>
              </a:rPr>
              <a:t>= </a:t>
            </a:r>
            <a:r>
              <a:rPr lang="vi-VN" sz="2400" dirty="0" smtClean="0">
                <a:solidFill>
                  <a:srgbClr val="5B9BD5">
                    <a:lumMod val="50000"/>
                  </a:srgbClr>
                </a:solidFill>
                <a:latin typeface="Bahnschrift SemiBold Condensed" panose="020B0502040204020203" pitchFamily="34" charset="0"/>
              </a:rPr>
              <a:t>9 </a:t>
            </a:r>
            <a:r>
              <a:rPr lang="vi-VN" sz="2400" dirty="0">
                <a:solidFill>
                  <a:srgbClr val="5B9BD5">
                    <a:lumMod val="50000"/>
                  </a:srgbClr>
                </a:solidFill>
                <a:latin typeface="Bahnschrift SemiBold Condensed" panose="020B0502040204020203" pitchFamily="34" charset="0"/>
              </a:rPr>
              <a:t>. 3 + 50 – 1</a:t>
            </a:r>
          </a:p>
          <a:p>
            <a:pPr lvl="0"/>
            <a:r>
              <a:rPr lang="vi-VN" sz="2400" dirty="0">
                <a:solidFill>
                  <a:srgbClr val="5B9BD5">
                    <a:lumMod val="50000"/>
                  </a:srgbClr>
                </a:solidFill>
                <a:latin typeface="Bahnschrift SemiBold Condensed" panose="020B0502040204020203" pitchFamily="34" charset="0"/>
              </a:rPr>
              <a:t>= 27</a:t>
            </a:r>
            <a:r>
              <a:rPr lang="vi-VN" sz="2400" dirty="0" smtClean="0">
                <a:solidFill>
                  <a:srgbClr val="5B9BD5">
                    <a:lumMod val="50000"/>
                  </a:srgbClr>
                </a:solidFill>
                <a:latin typeface="Bahnschrift SemiBold Condensed" panose="020B0502040204020203" pitchFamily="34" charset="0"/>
              </a:rPr>
              <a:t> </a:t>
            </a:r>
            <a:r>
              <a:rPr lang="vi-VN" sz="2400" dirty="0">
                <a:solidFill>
                  <a:srgbClr val="5B9BD5">
                    <a:lumMod val="50000"/>
                  </a:srgbClr>
                </a:solidFill>
                <a:latin typeface="Bahnschrift SemiBold Condensed" panose="020B0502040204020203" pitchFamily="34" charset="0"/>
              </a:rPr>
              <a:t>+ 50 – 1</a:t>
            </a:r>
          </a:p>
          <a:p>
            <a:pPr lvl="0"/>
            <a:r>
              <a:rPr lang="vi-VN" sz="2400" dirty="0" smtClean="0">
                <a:solidFill>
                  <a:srgbClr val="5B9BD5">
                    <a:lumMod val="50000"/>
                  </a:srgbClr>
                </a:solidFill>
                <a:latin typeface="Bahnschrift SemiBold Condensed" panose="020B0502040204020203" pitchFamily="34" charset="0"/>
              </a:rPr>
              <a:t>= 77 – 1</a:t>
            </a:r>
          </a:p>
          <a:p>
            <a:pPr lvl="0"/>
            <a:r>
              <a:rPr lang="vi-VN" sz="2400" dirty="0" smtClean="0">
                <a:solidFill>
                  <a:srgbClr val="5B9BD5">
                    <a:lumMod val="50000"/>
                  </a:srgbClr>
                </a:solidFill>
                <a:latin typeface="Bahnschrift SemiBold Condensed" panose="020B0502040204020203" pitchFamily="34" charset="0"/>
              </a:rPr>
              <a:t>=76</a:t>
            </a:r>
            <a:endParaRPr lang="vi-VN" sz="2400" dirty="0">
              <a:solidFill>
                <a:srgbClr val="5B9BD5">
                  <a:lumMod val="50000"/>
                </a:srgbClr>
              </a:solidFill>
              <a:latin typeface="Bahnschrift SemiBold Condensed" panose="020B0502040204020203" pitchFamily="34" charset="0"/>
            </a:endParaRPr>
          </a:p>
        </p:txBody>
      </p:sp>
    </p:spTree>
    <p:extLst>
      <p:ext uri="{BB962C8B-B14F-4D97-AF65-F5344CB8AC3E}">
        <p14:creationId xmlns:p14="http://schemas.microsoft.com/office/powerpoint/2010/main" val="1586427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2" grpId="0"/>
      <p:bldP spid="3"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12761" y="583715"/>
            <a:ext cx="5181600" cy="981075"/>
          </a:xfrm>
          <a:prstGeom prst="rect">
            <a:avLst/>
          </a:prstGeom>
        </p:spPr>
      </p:pic>
      <p:pic>
        <p:nvPicPr>
          <p:cNvPr id="6" name="Picture 5"/>
          <p:cNvPicPr>
            <a:picLocks noChangeAspect="1"/>
          </p:cNvPicPr>
          <p:nvPr/>
        </p:nvPicPr>
        <p:blipFill>
          <a:blip r:embed="rId3"/>
          <a:stretch>
            <a:fillRect/>
          </a:stretch>
        </p:blipFill>
        <p:spPr>
          <a:xfrm>
            <a:off x="1005304" y="1610693"/>
            <a:ext cx="5410200" cy="866775"/>
          </a:xfrm>
          <a:prstGeom prst="rect">
            <a:avLst/>
          </a:prstGeom>
        </p:spPr>
      </p:pic>
      <mc:AlternateContent xmlns:mc="http://schemas.openxmlformats.org/markup-compatibility/2006" xmlns:a14="http://schemas.microsoft.com/office/drawing/2010/main">
        <mc:Choice Requires="a14">
          <p:sp>
            <p:nvSpPr>
              <p:cNvPr id="2" name="Rectangle 1"/>
              <p:cNvSpPr>
                <a:spLocks noChangeArrowheads="1"/>
              </p:cNvSpPr>
              <p:nvPr/>
            </p:nvSpPr>
            <p:spPr bwMode="auto">
              <a:xfrm>
                <a:off x="1005304" y="2799204"/>
                <a:ext cx="10772176" cy="809389"/>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rgbClr val="FF0000"/>
                    </a:solidFill>
                    <a:effectLst/>
                    <a:latin typeface="+mj-lt"/>
                  </a:rPr>
                  <a:t>a) </a:t>
                </a:r>
                <a:r>
                  <a:rPr kumimoji="0" lang="vi-VN" altLang="vi-VN" sz="2200" b="1" i="0" u="none" strike="noStrike" cap="none" normalizeH="0" baseline="0" dirty="0" smtClean="0">
                    <a:ln>
                      <a:noFill/>
                    </a:ln>
                    <a:solidFill>
                      <a:schemeClr val="accent1">
                        <a:lumMod val="50000"/>
                      </a:schemeClr>
                    </a:solidFill>
                    <a:effectLst/>
                    <a:latin typeface="+mj-lt"/>
                  </a:rPr>
                  <a:t>Dễ thấy </a:t>
                </a:r>
                <a14:m>
                  <m:oMath xmlns:m="http://schemas.openxmlformats.org/officeDocument/2006/math">
                    <m:bar>
                      <m:barPr>
                        <m:pos m:val="top"/>
                        <m:ctrlPr>
                          <a:rPr kumimoji="0" lang="vi-VN" altLang="vi-VN" sz="2200" b="1" i="1" u="none" strike="noStrike" cap="none" normalizeH="0" baseline="0" smtClean="0">
                            <a:ln>
                              <a:noFill/>
                            </a:ln>
                            <a:solidFill>
                              <a:schemeClr val="accent1">
                                <a:lumMod val="50000"/>
                              </a:schemeClr>
                            </a:solidFill>
                            <a:effectLst/>
                            <a:latin typeface="Cambria Math"/>
                          </a:rPr>
                        </m:ctrlPr>
                      </m:barPr>
                      <m:e>
                        <m:r>
                          <a:rPr lang="vi-VN" altLang="vi-VN" sz="2200" b="1" i="1">
                            <a:solidFill>
                              <a:schemeClr val="accent1">
                                <a:lumMod val="50000"/>
                              </a:schemeClr>
                            </a:solidFill>
                            <a:latin typeface="Cambria Math" panose="02040503050406030204" pitchFamily="18" charset="0"/>
                          </a:rPr>
                          <m:t>𝟏𝟐</m:t>
                        </m:r>
                        <m:r>
                          <a:rPr lang="vi-VN" altLang="vi-VN" sz="2200" b="1" i="1">
                            <a:solidFill>
                              <a:schemeClr val="accent1">
                                <a:lumMod val="50000"/>
                              </a:schemeClr>
                            </a:solidFill>
                            <a:latin typeface="Cambria Math" panose="02040503050406030204" pitchFamily="18" charset="0"/>
                          </a:rPr>
                          <m:t>𝒙</m:t>
                        </m:r>
                        <m:r>
                          <a:rPr lang="vi-VN" altLang="vi-VN" sz="2200" b="1" i="1">
                            <a:solidFill>
                              <a:schemeClr val="accent1">
                                <a:lumMod val="50000"/>
                              </a:schemeClr>
                            </a:solidFill>
                            <a:latin typeface="Cambria Math" panose="02040503050406030204" pitchFamily="18" charset="0"/>
                          </a:rPr>
                          <m:t>𝟎𝟐</m:t>
                        </m:r>
                        <m:r>
                          <a:rPr lang="vi-VN" altLang="vi-VN" sz="2200" b="1" i="1">
                            <a:solidFill>
                              <a:schemeClr val="accent1">
                                <a:lumMod val="50000"/>
                              </a:schemeClr>
                            </a:solidFill>
                            <a:latin typeface="Cambria Math" panose="02040503050406030204" pitchFamily="18" charset="0"/>
                          </a:rPr>
                          <m:t>𝒚</m:t>
                        </m:r>
                      </m:e>
                    </m:bar>
                  </m:oMath>
                </a14:m>
                <a:r>
                  <a:rPr kumimoji="0" lang="vi-VN" altLang="vi-VN" sz="2200" b="1" i="0" u="none" strike="noStrike" cap="none" normalizeH="0" baseline="0" dirty="0" smtClean="0">
                    <a:ln>
                      <a:noFill/>
                    </a:ln>
                    <a:solidFill>
                      <a:schemeClr val="accent1">
                        <a:lumMod val="50000"/>
                      </a:schemeClr>
                    </a:solidFill>
                    <a:effectLst/>
                    <a:latin typeface="+mj-lt"/>
                  </a:rPr>
                  <a:t> chia hết cho 2 và 5 khi chữ số tận cùng của nó là 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           =&gt; y = 0 </a:t>
                </a:r>
              </a:p>
            </p:txBody>
          </p:sp>
        </mc:Choice>
        <mc:Fallback xmlns="">
          <p:sp>
            <p:nvSpPr>
              <p:cNvPr id="2" name="Rectangle 1"/>
              <p:cNvSpPr>
                <a:spLocks noRot="1" noChangeAspect="1" noMove="1" noResize="1" noEditPoints="1" noAdjustHandles="1" noChangeArrowheads="1" noChangeShapeType="1" noTextEdit="1"/>
              </p:cNvSpPr>
              <p:nvPr/>
            </p:nvSpPr>
            <p:spPr bwMode="auto">
              <a:xfrm>
                <a:off x="1005304" y="2799204"/>
                <a:ext cx="10772176" cy="809389"/>
              </a:xfrm>
              <a:prstGeom prst="rect">
                <a:avLst/>
              </a:prstGeom>
              <a:blipFill>
                <a:blip r:embed="rId4"/>
                <a:stretch>
                  <a:fillRect l="-736" b="-15038"/>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 name="Rectangle 2"/>
              <p:cNvSpPr/>
              <p:nvPr/>
            </p:nvSpPr>
            <p:spPr>
              <a:xfrm>
                <a:off x="1162322" y="4681475"/>
                <a:ext cx="8340438" cy="809389"/>
              </a:xfrm>
              <a:prstGeom prst="rect">
                <a:avLst/>
              </a:prstGeom>
            </p:spPr>
            <p:txBody>
              <a:bodyPr wrap="square">
                <a:spAutoFit/>
              </a:bodyPr>
              <a:lstStyle/>
              <a:p>
                <a:pPr lvl="0" eaLnBrk="0" fontAlgn="base" hangingPunct="0">
                  <a:spcBef>
                    <a:spcPct val="0"/>
                  </a:spcBef>
                  <a:spcAft>
                    <a:spcPct val="0"/>
                  </a:spcAft>
                </a:pPr>
                <a:r>
                  <a:rPr lang="vi-VN" altLang="vi-VN" sz="2200" b="1" dirty="0" smtClean="0">
                    <a:solidFill>
                      <a:schemeClr val="accent1">
                        <a:lumMod val="50000"/>
                      </a:schemeClr>
                    </a:solidFill>
                    <a:latin typeface="+mj-lt"/>
                  </a:rPr>
                  <a:t>       =&gt; </a:t>
                </a:r>
                <a:r>
                  <a:rPr lang="vi-VN" altLang="vi-VN" sz="2200" b="1" dirty="0">
                    <a:solidFill>
                      <a:schemeClr val="accent1">
                        <a:lumMod val="50000"/>
                      </a:schemeClr>
                    </a:solidFill>
                    <a:latin typeface="+mj-lt"/>
                  </a:rPr>
                  <a:t>x ∈ {1; 4; 7}</a:t>
                </a:r>
              </a:p>
              <a:p>
                <a:pPr lvl="0"/>
                <a:r>
                  <a:rPr lang="vi-VN" altLang="vi-VN" sz="2200" b="1" dirty="0">
                    <a:solidFill>
                      <a:schemeClr val="accent1">
                        <a:lumMod val="50000"/>
                      </a:schemeClr>
                    </a:solidFill>
                    <a:latin typeface="+mj-lt"/>
                  </a:rPr>
                  <a:t>Vậy để  </a:t>
                </a:r>
                <a14:m>
                  <m:oMath xmlns:m="http://schemas.openxmlformats.org/officeDocument/2006/math">
                    <m:bar>
                      <m:barPr>
                        <m:pos m:val="top"/>
                        <m:ctrlPr>
                          <a:rPr lang="vi-VN" altLang="vi-VN" sz="2200" b="1" i="1">
                            <a:solidFill>
                              <a:schemeClr val="accent1">
                                <a:lumMod val="50000"/>
                              </a:schemeClr>
                            </a:solidFill>
                            <a:latin typeface="Cambria Math"/>
                          </a:rPr>
                        </m:ctrlPr>
                      </m:barPr>
                      <m:e>
                        <m:r>
                          <a:rPr lang="vi-VN" altLang="vi-VN" sz="2200" b="1" i="1">
                            <a:solidFill>
                              <a:schemeClr val="accent1">
                                <a:lumMod val="50000"/>
                              </a:schemeClr>
                            </a:solidFill>
                            <a:latin typeface="Cambria Math" panose="02040503050406030204" pitchFamily="18" charset="0"/>
                          </a:rPr>
                          <m:t>𝟏𝟐</m:t>
                        </m:r>
                        <m:r>
                          <a:rPr lang="vi-VN" altLang="vi-VN" sz="2200" b="1" i="1">
                            <a:solidFill>
                              <a:schemeClr val="accent1">
                                <a:lumMod val="50000"/>
                              </a:schemeClr>
                            </a:solidFill>
                            <a:latin typeface="Cambria Math" panose="02040503050406030204" pitchFamily="18" charset="0"/>
                          </a:rPr>
                          <m:t>𝒙</m:t>
                        </m:r>
                        <m:r>
                          <a:rPr lang="vi-VN" altLang="vi-VN" sz="2200" b="1" i="1">
                            <a:solidFill>
                              <a:schemeClr val="accent1">
                                <a:lumMod val="50000"/>
                              </a:schemeClr>
                            </a:solidFill>
                            <a:latin typeface="Cambria Math" panose="02040503050406030204" pitchFamily="18" charset="0"/>
                          </a:rPr>
                          <m:t>𝟎𝟐</m:t>
                        </m:r>
                        <m:r>
                          <a:rPr lang="vi-VN" altLang="vi-VN" sz="2200" b="1" i="1">
                            <a:solidFill>
                              <a:schemeClr val="accent1">
                                <a:lumMod val="50000"/>
                              </a:schemeClr>
                            </a:solidFill>
                            <a:latin typeface="Cambria Math" panose="02040503050406030204" pitchFamily="18" charset="0"/>
                          </a:rPr>
                          <m:t>𝒚</m:t>
                        </m:r>
                      </m:e>
                    </m:bar>
                  </m:oMath>
                </a14:m>
                <a:r>
                  <a:rPr lang="vi-VN" altLang="vi-VN" sz="2200" b="1" dirty="0">
                    <a:solidFill>
                      <a:schemeClr val="accent1">
                        <a:lumMod val="50000"/>
                      </a:schemeClr>
                    </a:solidFill>
                    <a:latin typeface="+mj-lt"/>
                  </a:rPr>
                  <a:t> chia hết cho 2; 3 và cả 5 thì y = 0 và x ∈ {1; 4; 7}.</a:t>
                </a:r>
              </a:p>
            </p:txBody>
          </p:sp>
        </mc:Choice>
        <mc:Fallback xmlns="">
          <p:sp>
            <p:nvSpPr>
              <p:cNvPr id="3" name="Rectangle 2"/>
              <p:cNvSpPr>
                <a:spLocks noRot="1" noChangeAspect="1" noMove="1" noResize="1" noEditPoints="1" noAdjustHandles="1" noChangeArrowheads="1" noChangeShapeType="1" noTextEdit="1"/>
              </p:cNvSpPr>
              <p:nvPr/>
            </p:nvSpPr>
            <p:spPr>
              <a:xfrm>
                <a:off x="1162322" y="4681475"/>
                <a:ext cx="8340438" cy="809389"/>
              </a:xfrm>
              <a:prstGeom prst="rect">
                <a:avLst/>
              </a:prstGeom>
              <a:blipFill>
                <a:blip r:embed="rId5"/>
                <a:stretch>
                  <a:fillRect l="-950" t="-6015" b="-1428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 name="Rectangle 4"/>
              <p:cNvSpPr/>
              <p:nvPr/>
            </p:nvSpPr>
            <p:spPr>
              <a:xfrm>
                <a:off x="1162322" y="3608593"/>
                <a:ext cx="10334889" cy="1147943"/>
              </a:xfrm>
              <a:prstGeom prst="rect">
                <a:avLst/>
              </a:prstGeom>
            </p:spPr>
            <p:txBody>
              <a:bodyPr wrap="square">
                <a:spAutoFit/>
              </a:bodyPr>
              <a:lstStyle/>
              <a:p>
                <a:pPr lvl="0"/>
                <a:r>
                  <a:rPr lang="vi-VN" altLang="vi-VN" sz="2200" b="1" dirty="0" smtClean="0">
                    <a:solidFill>
                      <a:schemeClr val="accent1">
                        <a:lumMod val="50000"/>
                      </a:schemeClr>
                    </a:solidFill>
                    <a:latin typeface="+mj-lt"/>
                  </a:rPr>
                  <a:t>Ta có</a:t>
                </a:r>
                <a14:m>
                  <m:oMath xmlns:m="http://schemas.openxmlformats.org/officeDocument/2006/math">
                    <m:r>
                      <a:rPr lang="vi-VN" altLang="vi-VN" sz="2200" b="1">
                        <a:solidFill>
                          <a:schemeClr val="accent1">
                            <a:lumMod val="50000"/>
                          </a:schemeClr>
                        </a:solidFill>
                        <a:latin typeface="Cambria Math" panose="02040503050406030204" pitchFamily="18" charset="0"/>
                      </a:rPr>
                      <m:t> </m:t>
                    </m:r>
                    <m:bar>
                      <m:barPr>
                        <m:pos m:val="top"/>
                        <m:ctrlPr>
                          <a:rPr lang="vi-VN" altLang="vi-VN" sz="2200" b="1" i="1">
                            <a:solidFill>
                              <a:schemeClr val="accent1">
                                <a:lumMod val="50000"/>
                              </a:schemeClr>
                            </a:solidFill>
                            <a:latin typeface="Cambria Math"/>
                          </a:rPr>
                        </m:ctrlPr>
                      </m:barPr>
                      <m:e>
                        <m:r>
                          <a:rPr lang="vi-VN" altLang="vi-VN" sz="2200" b="1" i="1">
                            <a:solidFill>
                              <a:schemeClr val="accent1">
                                <a:lumMod val="50000"/>
                              </a:schemeClr>
                            </a:solidFill>
                            <a:latin typeface="Cambria Math" panose="02040503050406030204" pitchFamily="18" charset="0"/>
                          </a:rPr>
                          <m:t>𝟏𝟐</m:t>
                        </m:r>
                        <m:r>
                          <a:rPr lang="vi-VN" altLang="vi-VN" sz="2200" b="1" i="1">
                            <a:solidFill>
                              <a:schemeClr val="accent1">
                                <a:lumMod val="50000"/>
                              </a:schemeClr>
                            </a:solidFill>
                            <a:latin typeface="Cambria Math" panose="02040503050406030204" pitchFamily="18" charset="0"/>
                          </a:rPr>
                          <m:t>𝒙</m:t>
                        </m:r>
                        <m:r>
                          <a:rPr lang="vi-VN" altLang="vi-VN" sz="2200" b="1" i="1">
                            <a:solidFill>
                              <a:schemeClr val="accent1">
                                <a:lumMod val="50000"/>
                              </a:schemeClr>
                            </a:solidFill>
                            <a:latin typeface="Cambria Math" panose="02040503050406030204" pitchFamily="18" charset="0"/>
                          </a:rPr>
                          <m:t>𝟎𝟐𝟎</m:t>
                        </m:r>
                      </m:e>
                    </m:bar>
                  </m:oMath>
                </a14:m>
                <a:r>
                  <a:rPr lang="vi-VN" altLang="vi-VN" sz="2200" b="1" dirty="0">
                    <a:solidFill>
                      <a:schemeClr val="accent1">
                        <a:lumMod val="50000"/>
                      </a:schemeClr>
                    </a:solidFill>
                    <a:latin typeface="+mj-lt"/>
                  </a:rPr>
                  <a:t> chia hết cho 3 khi tổng các chữ số của nó cũng chia hết cho 3</a:t>
                </a:r>
              </a:p>
              <a:p>
                <a:pPr lvl="0" eaLnBrk="0" fontAlgn="base" hangingPunct="0">
                  <a:spcBef>
                    <a:spcPct val="0"/>
                  </a:spcBef>
                  <a:spcAft>
                    <a:spcPct val="0"/>
                  </a:spcAft>
                </a:pPr>
                <a:r>
                  <a:rPr lang="vi-VN" altLang="vi-VN" sz="2200" b="1" dirty="0">
                    <a:solidFill>
                      <a:schemeClr val="accent1">
                        <a:lumMod val="50000"/>
                      </a:schemeClr>
                    </a:solidFill>
                    <a:latin typeface="+mj-lt"/>
                  </a:rPr>
                  <a:t>Nên ( 1 + 2 + x + 0 + 2 + 0 ) ⋮ 3 </a:t>
                </a:r>
              </a:p>
              <a:p>
                <a:pPr lvl="0" eaLnBrk="0" fontAlgn="base" hangingPunct="0">
                  <a:spcBef>
                    <a:spcPct val="0"/>
                  </a:spcBef>
                  <a:spcAft>
                    <a:spcPct val="0"/>
                  </a:spcAft>
                </a:pPr>
                <a:r>
                  <a:rPr lang="vi-VN" altLang="vi-VN" sz="2200" b="1" dirty="0" smtClean="0">
                    <a:solidFill>
                      <a:schemeClr val="accent1">
                        <a:lumMod val="50000"/>
                      </a:schemeClr>
                    </a:solidFill>
                    <a:latin typeface="+mj-lt"/>
                  </a:rPr>
                  <a:t>       =&gt; </a:t>
                </a:r>
                <a:r>
                  <a:rPr lang="vi-VN" altLang="vi-VN" sz="2200" b="1" dirty="0">
                    <a:solidFill>
                      <a:schemeClr val="accent1">
                        <a:lumMod val="50000"/>
                      </a:schemeClr>
                    </a:solidFill>
                    <a:latin typeface="+mj-lt"/>
                  </a:rPr>
                  <a:t>( x + 5 ) ⋮ 3 và 0 ≤ x ≤ 9</a:t>
                </a:r>
                <a:endParaRPr lang="vi-VN" sz="2200" b="1" dirty="0">
                  <a:solidFill>
                    <a:schemeClr val="accent1">
                      <a:lumMod val="50000"/>
                    </a:schemeClr>
                  </a:solidFill>
                  <a:latin typeface="+mj-lt"/>
                </a:endParaRPr>
              </a:p>
            </p:txBody>
          </p:sp>
        </mc:Choice>
        <mc:Fallback xmlns="">
          <p:sp>
            <p:nvSpPr>
              <p:cNvPr id="5" name="Rectangle 4"/>
              <p:cNvSpPr>
                <a:spLocks noRot="1" noChangeAspect="1" noMove="1" noResize="1" noEditPoints="1" noAdjustHandles="1" noChangeArrowheads="1" noChangeShapeType="1" noTextEdit="1"/>
              </p:cNvSpPr>
              <p:nvPr/>
            </p:nvSpPr>
            <p:spPr>
              <a:xfrm>
                <a:off x="1162322" y="3608593"/>
                <a:ext cx="10334889" cy="1147943"/>
              </a:xfrm>
              <a:prstGeom prst="rect">
                <a:avLst/>
              </a:prstGeom>
              <a:blipFill>
                <a:blip r:embed="rId6"/>
                <a:stretch>
                  <a:fillRect l="-767" b="-10106"/>
                </a:stretch>
              </a:blipFill>
            </p:spPr>
            <p:txBody>
              <a:bodyPr/>
              <a:lstStyle/>
              <a:p>
                <a:r>
                  <a:rPr lang="vi-VN">
                    <a:noFill/>
                  </a:rPr>
                  <a:t> </a:t>
                </a:r>
              </a:p>
            </p:txBody>
          </p:sp>
        </mc:Fallback>
      </mc:AlternateContent>
    </p:spTree>
    <p:extLst>
      <p:ext uri="{BB962C8B-B14F-4D97-AF65-F5344CB8AC3E}">
        <p14:creationId xmlns:p14="http://schemas.microsoft.com/office/powerpoint/2010/main" val="26629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18639" y="506714"/>
            <a:ext cx="5181600" cy="981075"/>
          </a:xfrm>
          <a:prstGeom prst="rect">
            <a:avLst/>
          </a:prstGeom>
        </p:spPr>
      </p:pic>
      <p:pic>
        <p:nvPicPr>
          <p:cNvPr id="5" name="Picture 4"/>
          <p:cNvPicPr>
            <a:picLocks noChangeAspect="1"/>
          </p:cNvPicPr>
          <p:nvPr/>
        </p:nvPicPr>
        <p:blipFill>
          <a:blip r:embed="rId3"/>
          <a:stretch>
            <a:fillRect/>
          </a:stretch>
        </p:blipFill>
        <p:spPr>
          <a:xfrm>
            <a:off x="1111182" y="1533692"/>
            <a:ext cx="5410200" cy="866775"/>
          </a:xfrm>
          <a:prstGeom prst="rect">
            <a:avLst/>
          </a:prstGeom>
        </p:spPr>
      </p:pic>
      <mc:AlternateContent xmlns:mc="http://schemas.openxmlformats.org/markup-compatibility/2006" xmlns:a14="http://schemas.microsoft.com/office/drawing/2010/main">
        <mc:Choice Requires="a14">
          <p:sp>
            <p:nvSpPr>
              <p:cNvPr id="9" name="Rectangle 1"/>
              <p:cNvSpPr>
                <a:spLocks noChangeArrowheads="1"/>
              </p:cNvSpPr>
              <p:nvPr/>
            </p:nvSpPr>
            <p:spPr bwMode="auto">
              <a:xfrm>
                <a:off x="895150" y="2764862"/>
                <a:ext cx="11097928" cy="809389"/>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kumimoji="0" lang="vi-VN" altLang="vi-VN" sz="2200" b="1" i="0" u="none" strike="noStrike" cap="none" normalizeH="0" baseline="0" dirty="0" smtClean="0">
                    <a:ln>
                      <a:noFill/>
                    </a:ln>
                    <a:solidFill>
                      <a:schemeClr val="accent1">
                        <a:lumMod val="50000"/>
                      </a:schemeClr>
                    </a:solidFill>
                    <a:effectLst/>
                    <a:latin typeface="+mj-lt"/>
                  </a:rPr>
                  <a:t>Dễ thấy </a:t>
                </a:r>
                <a14:m>
                  <m:oMath xmlns:m="http://schemas.openxmlformats.org/officeDocument/2006/math">
                    <m:bar>
                      <m:barPr>
                        <m:pos m:val="top"/>
                        <m:ctrlPr>
                          <a:rPr lang="vi-VN" altLang="vi-VN" sz="2200" b="1" i="1">
                            <a:solidFill>
                              <a:schemeClr val="accent1">
                                <a:lumMod val="50000"/>
                              </a:schemeClr>
                            </a:solidFill>
                            <a:latin typeface="Cambria Math"/>
                          </a:rPr>
                        </m:ctrlPr>
                      </m:barPr>
                      <m:e>
                        <m:r>
                          <a:rPr lang="vi-VN" altLang="vi-VN" sz="2200" b="1" i="1" smtClean="0">
                            <a:solidFill>
                              <a:schemeClr val="accent1">
                                <a:lumMod val="50000"/>
                              </a:schemeClr>
                            </a:solidFill>
                            <a:latin typeface="Cambria Math" panose="02040503050406030204" pitchFamily="18" charset="0"/>
                          </a:rPr>
                          <m:t>𝟒𝟏𝟑</m:t>
                        </m:r>
                        <m:r>
                          <a:rPr lang="vi-VN" altLang="vi-VN" sz="2200" b="1" i="1" smtClean="0">
                            <a:solidFill>
                              <a:schemeClr val="accent1">
                                <a:lumMod val="50000"/>
                              </a:schemeClr>
                            </a:solidFill>
                            <a:latin typeface="Cambria Math" panose="02040503050406030204" pitchFamily="18" charset="0"/>
                          </a:rPr>
                          <m:t>𝒙</m:t>
                        </m:r>
                        <m:r>
                          <a:rPr lang="vi-VN" altLang="vi-VN" sz="2200" b="1" i="1" smtClean="0">
                            <a:solidFill>
                              <a:schemeClr val="accent1">
                                <a:lumMod val="50000"/>
                              </a:schemeClr>
                            </a:solidFill>
                            <a:latin typeface="Cambria Math" panose="02040503050406030204" pitchFamily="18" charset="0"/>
                          </a:rPr>
                          <m:t>𝟐</m:t>
                        </m:r>
                        <m:r>
                          <a:rPr lang="vi-VN" altLang="vi-VN" sz="2200" b="1" i="1" smtClean="0">
                            <a:solidFill>
                              <a:schemeClr val="accent1">
                                <a:lumMod val="50000"/>
                              </a:schemeClr>
                            </a:solidFill>
                            <a:latin typeface="Cambria Math" panose="02040503050406030204" pitchFamily="18" charset="0"/>
                          </a:rPr>
                          <m:t>𝒚</m:t>
                        </m:r>
                      </m:e>
                    </m:bar>
                  </m:oMath>
                </a14:m>
                <a:r>
                  <a:rPr kumimoji="0" lang="vi-VN" altLang="vi-VN" sz="2200" b="1" i="0" u="none" strike="noStrike" cap="none" normalizeH="0" baseline="0" dirty="0" smtClean="0">
                    <a:ln>
                      <a:noFill/>
                    </a:ln>
                    <a:solidFill>
                      <a:schemeClr val="accent1">
                        <a:lumMod val="50000"/>
                      </a:schemeClr>
                    </a:solidFill>
                    <a:effectLst/>
                    <a:latin typeface="+mj-lt"/>
                  </a:rPr>
                  <a:t> chia hết cho 5 mà không chia hết cho 2 khi chữ số tận cùng của nó là 5      </a:t>
                </a:r>
              </a:p>
              <a:p>
                <a:pPr marL="342900" marR="0" lvl="0" indent="-342900" algn="l" defTabSz="914400" rtl="0" eaLnBrk="0" fontAlgn="base" latinLnBrk="0" hangingPunct="0">
                  <a:lnSpc>
                    <a:spcPct val="100000"/>
                  </a:lnSpc>
                  <a:spcBef>
                    <a:spcPct val="0"/>
                  </a:spcBef>
                  <a:spcAft>
                    <a:spcPct val="0"/>
                  </a:spcAft>
                  <a:buClrTx/>
                  <a:buSzTx/>
                  <a:buFont typeface="Symbol" panose="05050102010706020507" pitchFamily="18" charset="2"/>
                  <a:buChar char="Þ"/>
                  <a:tabLst/>
                </a:pPr>
                <a:r>
                  <a:rPr kumimoji="0" lang="vi-VN" altLang="vi-VN" sz="2200" b="1" i="0" u="none" strike="noStrike" cap="none" normalizeH="0" baseline="0" dirty="0" smtClean="0">
                    <a:ln>
                      <a:noFill/>
                    </a:ln>
                    <a:solidFill>
                      <a:schemeClr val="accent1">
                        <a:lumMod val="50000"/>
                      </a:schemeClr>
                    </a:solidFill>
                    <a:effectLst/>
                    <a:latin typeface="+mj-lt"/>
                  </a:rPr>
                  <a:t>y = 5</a:t>
                </a:r>
              </a:p>
            </p:txBody>
          </p:sp>
        </mc:Choice>
        <mc:Fallback xmlns="">
          <p:sp>
            <p:nvSpPr>
              <p:cNvPr id="9" name="Rectangle 1"/>
              <p:cNvSpPr>
                <a:spLocks noRot="1" noChangeAspect="1" noMove="1" noResize="1" noEditPoints="1" noAdjustHandles="1" noChangeArrowheads="1" noChangeShapeType="1" noTextEdit="1"/>
              </p:cNvSpPr>
              <p:nvPr/>
            </p:nvSpPr>
            <p:spPr bwMode="auto">
              <a:xfrm>
                <a:off x="895150" y="2764862"/>
                <a:ext cx="11097928" cy="809389"/>
              </a:xfrm>
              <a:prstGeom prst="rect">
                <a:avLst/>
              </a:prstGeom>
              <a:blipFill>
                <a:blip r:embed="rId4"/>
                <a:stretch>
                  <a:fillRect l="-769" b="-15909"/>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0" name="Rectangle 9"/>
              <p:cNvSpPr/>
              <p:nvPr/>
            </p:nvSpPr>
            <p:spPr>
              <a:xfrm>
                <a:off x="895150" y="3677540"/>
                <a:ext cx="10241280" cy="1493358"/>
              </a:xfrm>
              <a:prstGeom prst="rect">
                <a:avLst/>
              </a:prstGeom>
            </p:spPr>
            <p:txBody>
              <a:bodyPr wrap="square">
                <a:spAutoFit/>
              </a:bodyPr>
              <a:lstStyle/>
              <a:p>
                <a:pPr lvl="0" eaLnBrk="0" fontAlgn="base" hangingPunct="0">
                  <a:spcBef>
                    <a:spcPct val="0"/>
                  </a:spcBef>
                  <a:spcAft>
                    <a:spcPct val="0"/>
                  </a:spcAft>
                </a:pPr>
                <a:r>
                  <a:rPr lang="vi-VN" altLang="vi-VN" sz="2200" b="1" dirty="0">
                    <a:solidFill>
                      <a:srgbClr val="5B9BD5">
                        <a:lumMod val="50000"/>
                      </a:srgbClr>
                    </a:solidFill>
                    <a:latin typeface="Times New Roman" panose="02020603050405020304" pitchFamily="18" charset="0"/>
                  </a:rPr>
                  <a:t>Ta có </a:t>
                </a:r>
                <a14:m>
                  <m:oMath xmlns:m="http://schemas.openxmlformats.org/officeDocument/2006/math">
                    <m:bar>
                      <m:barPr>
                        <m:pos m:val="top"/>
                        <m:ctrlPr>
                          <a:rPr lang="vi-VN" altLang="vi-VN" sz="2200" b="1" i="1">
                            <a:solidFill>
                              <a:srgbClr val="5B9BD5">
                                <a:lumMod val="50000"/>
                              </a:srgbClr>
                            </a:solidFill>
                            <a:latin typeface="Cambria Math"/>
                          </a:rPr>
                        </m:ctrlPr>
                      </m:barPr>
                      <m:e>
                        <m:r>
                          <a:rPr lang="vi-VN" altLang="vi-VN" sz="2200" b="1" i="1">
                            <a:solidFill>
                              <a:srgbClr val="5B9BD5">
                                <a:lumMod val="50000"/>
                              </a:srgbClr>
                            </a:solidFill>
                            <a:latin typeface="Cambria Math" panose="02040503050406030204" pitchFamily="18" charset="0"/>
                          </a:rPr>
                          <m:t>𝟒𝟏𝟑</m:t>
                        </m:r>
                        <m:r>
                          <a:rPr lang="vi-VN" altLang="vi-VN" sz="2200" b="1" i="1">
                            <a:solidFill>
                              <a:srgbClr val="5B9BD5">
                                <a:lumMod val="50000"/>
                              </a:srgbClr>
                            </a:solidFill>
                            <a:latin typeface="Cambria Math" panose="02040503050406030204" pitchFamily="18" charset="0"/>
                          </a:rPr>
                          <m:t>𝒙</m:t>
                        </m:r>
                        <m:r>
                          <a:rPr lang="vi-VN" altLang="vi-VN" sz="2200" b="1" i="1">
                            <a:solidFill>
                              <a:srgbClr val="5B9BD5">
                                <a:lumMod val="50000"/>
                              </a:srgbClr>
                            </a:solidFill>
                            <a:latin typeface="Cambria Math" panose="02040503050406030204" pitchFamily="18" charset="0"/>
                          </a:rPr>
                          <m:t>𝟐𝟓</m:t>
                        </m:r>
                      </m:e>
                    </m:bar>
                  </m:oMath>
                </a14:m>
                <a:r>
                  <a:rPr lang="vi-VN" altLang="vi-VN" sz="2200" b="1" dirty="0">
                    <a:solidFill>
                      <a:srgbClr val="5B9BD5">
                        <a:lumMod val="50000"/>
                      </a:srgbClr>
                    </a:solidFill>
                  </a:rPr>
                  <a:t> </a:t>
                </a:r>
                <a:r>
                  <a:rPr lang="vi-VN" altLang="vi-VN" sz="2200" b="1" dirty="0">
                    <a:solidFill>
                      <a:srgbClr val="5B9BD5">
                        <a:lumMod val="50000"/>
                      </a:srgbClr>
                    </a:solidFill>
                    <a:latin typeface="Times New Roman" panose="02020603050405020304" pitchFamily="18" charset="0"/>
                  </a:rPr>
                  <a:t> chia hết cho 9 khi tổng các chữ số của nó cũng chia hết cho 9</a:t>
                </a:r>
              </a:p>
              <a:p>
                <a:pPr lvl="0" eaLnBrk="0" fontAlgn="base" hangingPunct="0">
                  <a:spcBef>
                    <a:spcPct val="0"/>
                  </a:spcBef>
                  <a:spcAft>
                    <a:spcPct val="0"/>
                  </a:spcAft>
                </a:pPr>
                <a:r>
                  <a:rPr lang="vi-VN" altLang="vi-VN" sz="2200" b="1" dirty="0" smtClean="0">
                    <a:solidFill>
                      <a:srgbClr val="5B9BD5">
                        <a:lumMod val="50000"/>
                      </a:srgbClr>
                    </a:solidFill>
                    <a:latin typeface="Times New Roman" panose="02020603050405020304" pitchFamily="18" charset="0"/>
                  </a:rPr>
                  <a:t>Nên ( </a:t>
                </a:r>
                <a:r>
                  <a:rPr lang="vi-VN" altLang="vi-VN" sz="2200" b="1" dirty="0">
                    <a:solidFill>
                      <a:srgbClr val="5B9BD5">
                        <a:lumMod val="50000"/>
                      </a:srgbClr>
                    </a:solidFill>
                    <a:latin typeface="Times New Roman" panose="02020603050405020304" pitchFamily="18" charset="0"/>
                  </a:rPr>
                  <a:t>4 + 1 + 3 + x + 2 + 5 </a:t>
                </a:r>
                <a:r>
                  <a:rPr lang="vi-VN" altLang="vi-VN" sz="2200" b="1" dirty="0" smtClean="0">
                    <a:solidFill>
                      <a:srgbClr val="5B9BD5">
                        <a:lumMod val="50000"/>
                      </a:srgbClr>
                    </a:solidFill>
                    <a:latin typeface="Times New Roman" panose="02020603050405020304" pitchFamily="18" charset="0"/>
                  </a:rPr>
                  <a:t>) ⋮</a:t>
                </a:r>
                <a:r>
                  <a:rPr lang="vi-VN" altLang="vi-VN" sz="2200" b="1" dirty="0">
                    <a:solidFill>
                      <a:srgbClr val="5B9BD5">
                        <a:lumMod val="50000"/>
                      </a:srgbClr>
                    </a:solidFill>
                    <a:latin typeface="Times New Roman" panose="02020603050405020304" pitchFamily="18" charset="0"/>
                  </a:rPr>
                  <a:t> 3 </a:t>
                </a:r>
              </a:p>
              <a:p>
                <a:pPr lvl="0" eaLnBrk="0" fontAlgn="base" hangingPunct="0">
                  <a:spcBef>
                    <a:spcPct val="0"/>
                  </a:spcBef>
                  <a:spcAft>
                    <a:spcPct val="0"/>
                  </a:spcAft>
                </a:pPr>
                <a:r>
                  <a:rPr lang="vi-VN" altLang="vi-VN" sz="2200" b="1" dirty="0">
                    <a:solidFill>
                      <a:srgbClr val="5B9BD5">
                        <a:lumMod val="50000"/>
                      </a:srgbClr>
                    </a:solidFill>
                    <a:latin typeface="Times New Roman" panose="02020603050405020304" pitchFamily="18" charset="0"/>
                  </a:rPr>
                  <a:t>=&gt; </a:t>
                </a:r>
                <a:r>
                  <a:rPr lang="vi-VN" altLang="vi-VN" sz="2200" b="1" dirty="0" smtClean="0">
                    <a:solidFill>
                      <a:srgbClr val="5B9BD5">
                        <a:lumMod val="50000"/>
                      </a:srgbClr>
                    </a:solidFill>
                    <a:latin typeface="Times New Roman" panose="02020603050405020304" pitchFamily="18" charset="0"/>
                  </a:rPr>
                  <a:t>( x </a:t>
                </a:r>
                <a:r>
                  <a:rPr lang="vi-VN" altLang="vi-VN" sz="2200" b="1" dirty="0">
                    <a:solidFill>
                      <a:srgbClr val="5B9BD5">
                        <a:lumMod val="50000"/>
                      </a:srgbClr>
                    </a:solidFill>
                    <a:latin typeface="Times New Roman" panose="02020603050405020304" pitchFamily="18" charset="0"/>
                  </a:rPr>
                  <a:t>+ 15 </a:t>
                </a:r>
                <a:r>
                  <a:rPr lang="vi-VN" altLang="vi-VN" sz="2200" b="1" dirty="0" smtClean="0">
                    <a:solidFill>
                      <a:srgbClr val="5B9BD5">
                        <a:lumMod val="50000"/>
                      </a:srgbClr>
                    </a:solidFill>
                    <a:latin typeface="Times New Roman" panose="02020603050405020304" pitchFamily="18" charset="0"/>
                  </a:rPr>
                  <a:t>)⋮</a:t>
                </a:r>
                <a:r>
                  <a:rPr lang="vi-VN" altLang="vi-VN" sz="2200" b="1" dirty="0">
                    <a:solidFill>
                      <a:srgbClr val="5B9BD5">
                        <a:lumMod val="50000"/>
                      </a:srgbClr>
                    </a:solidFill>
                    <a:latin typeface="Times New Roman" panose="02020603050405020304" pitchFamily="18" charset="0"/>
                  </a:rPr>
                  <a:t> 9 và 0 ≤ x ≤ 9</a:t>
                </a:r>
              </a:p>
              <a:p>
                <a:pPr lvl="0" eaLnBrk="0" fontAlgn="base" hangingPunct="0">
                  <a:spcBef>
                    <a:spcPct val="0"/>
                  </a:spcBef>
                  <a:spcAft>
                    <a:spcPct val="0"/>
                  </a:spcAft>
                </a:pPr>
                <a:r>
                  <a:rPr lang="vi-VN" altLang="vi-VN" sz="2200" b="1" dirty="0">
                    <a:solidFill>
                      <a:srgbClr val="5B9BD5">
                        <a:lumMod val="50000"/>
                      </a:srgbClr>
                    </a:solidFill>
                    <a:latin typeface="Times New Roman" panose="02020603050405020304" pitchFamily="18" charset="0"/>
                  </a:rPr>
                  <a:t>=&gt; x = </a:t>
                </a:r>
                <a:r>
                  <a:rPr lang="vi-VN" altLang="vi-VN" sz="2200" b="1" dirty="0" smtClean="0">
                    <a:solidFill>
                      <a:srgbClr val="5B9BD5">
                        <a:lumMod val="50000"/>
                      </a:srgbClr>
                    </a:solidFill>
                    <a:latin typeface="Times New Roman" panose="02020603050405020304" pitchFamily="18" charset="0"/>
                  </a:rPr>
                  <a:t>3</a:t>
                </a:r>
                <a:endParaRPr lang="vi-VN" altLang="vi-VN" sz="2200" b="1" dirty="0">
                  <a:solidFill>
                    <a:srgbClr val="5B9BD5">
                      <a:lumMod val="50000"/>
                    </a:srgbClr>
                  </a:solidFill>
                  <a:latin typeface="Times New Roman" panose="02020603050405020304" pitchFamily="18" charset="0"/>
                </a:endParaRPr>
              </a:p>
            </p:txBody>
          </p:sp>
        </mc:Choice>
        <mc:Fallback xmlns="">
          <p:sp>
            <p:nvSpPr>
              <p:cNvPr id="10" name="Rectangle 9"/>
              <p:cNvSpPr>
                <a:spLocks noRot="1" noChangeAspect="1" noMove="1" noResize="1" noEditPoints="1" noAdjustHandles="1" noChangeArrowheads="1" noChangeShapeType="1" noTextEdit="1"/>
              </p:cNvSpPr>
              <p:nvPr/>
            </p:nvSpPr>
            <p:spPr>
              <a:xfrm>
                <a:off x="895150" y="3677540"/>
                <a:ext cx="10241280" cy="1493358"/>
              </a:xfrm>
              <a:prstGeom prst="rect">
                <a:avLst/>
              </a:prstGeom>
              <a:blipFill>
                <a:blip r:embed="rId5"/>
                <a:stretch>
                  <a:fillRect l="-774" b="-7755"/>
                </a:stretch>
              </a:blipFill>
            </p:spPr>
            <p:txBody>
              <a:bodyPr/>
              <a:lstStyle/>
              <a:p>
                <a:r>
                  <a:rPr lang="vi-VN">
                    <a:noFill/>
                  </a:rPr>
                  <a:t> </a:t>
                </a:r>
              </a:p>
            </p:txBody>
          </p:sp>
        </mc:Fallback>
      </mc:AlternateContent>
      <p:sp>
        <p:nvSpPr>
          <p:cNvPr id="11" name="Rectangle 10"/>
          <p:cNvSpPr/>
          <p:nvPr/>
        </p:nvSpPr>
        <p:spPr>
          <a:xfrm>
            <a:off x="494079" y="2799672"/>
            <a:ext cx="506870" cy="430887"/>
          </a:xfrm>
          <a:prstGeom prst="rect">
            <a:avLst/>
          </a:prstGeom>
        </p:spPr>
        <p:txBody>
          <a:bodyPr wrap="none">
            <a:spAutoFit/>
          </a:bodyPr>
          <a:lstStyle/>
          <a:p>
            <a:r>
              <a:rPr lang="vi-VN" altLang="vi-VN" sz="2200" b="1" dirty="0">
                <a:solidFill>
                  <a:srgbClr val="FF0000"/>
                </a:solidFill>
                <a:latin typeface="Times New Roman" panose="02020603050405020304" pitchFamily="18" charset="0"/>
              </a:rPr>
              <a:t>b) </a:t>
            </a:r>
            <a:endParaRPr lang="vi-VN" dirty="0"/>
          </a:p>
        </p:txBody>
      </p:sp>
      <mc:AlternateContent xmlns:mc="http://schemas.openxmlformats.org/markup-compatibility/2006" xmlns:a14="http://schemas.microsoft.com/office/drawing/2010/main">
        <mc:Choice Requires="a14">
          <p:sp>
            <p:nvSpPr>
              <p:cNvPr id="12" name="Rectangle 11"/>
              <p:cNvSpPr/>
              <p:nvPr/>
            </p:nvSpPr>
            <p:spPr>
              <a:xfrm>
                <a:off x="895149" y="5274187"/>
                <a:ext cx="12166333" cy="470835"/>
              </a:xfrm>
              <a:prstGeom prst="rect">
                <a:avLst/>
              </a:prstGeom>
            </p:spPr>
            <p:txBody>
              <a:bodyPr wrap="square">
                <a:spAutoFit/>
              </a:bodyPr>
              <a:lstStyle/>
              <a:p>
                <a:pPr lvl="0"/>
                <a:r>
                  <a:rPr lang="vi-VN" altLang="vi-VN" sz="2200" b="1" dirty="0">
                    <a:solidFill>
                      <a:srgbClr val="5B9BD5">
                        <a:lumMod val="50000"/>
                      </a:srgbClr>
                    </a:solidFill>
                    <a:latin typeface="Times New Roman" panose="02020603050405020304" pitchFamily="18" charset="0"/>
                  </a:rPr>
                  <a:t>Vậy để</a:t>
                </a:r>
                <a14:m>
                  <m:oMath xmlns:m="http://schemas.openxmlformats.org/officeDocument/2006/math">
                    <m:bar>
                      <m:barPr>
                        <m:pos m:val="top"/>
                        <m:ctrlPr>
                          <a:rPr lang="vi-VN" altLang="vi-VN" sz="2200" b="1" i="1">
                            <a:solidFill>
                              <a:srgbClr val="5B9BD5">
                                <a:lumMod val="50000"/>
                              </a:srgbClr>
                            </a:solidFill>
                            <a:latin typeface="Cambria Math"/>
                          </a:rPr>
                        </m:ctrlPr>
                      </m:barPr>
                      <m:e>
                        <m:r>
                          <a:rPr lang="vi-VN" altLang="vi-VN" sz="2200" b="1" i="1">
                            <a:solidFill>
                              <a:srgbClr val="5B9BD5">
                                <a:lumMod val="50000"/>
                              </a:srgbClr>
                            </a:solidFill>
                            <a:latin typeface="Cambria Math" panose="02040503050406030204" pitchFamily="18" charset="0"/>
                          </a:rPr>
                          <m:t> </m:t>
                        </m:r>
                        <m:r>
                          <a:rPr lang="vi-VN" altLang="vi-VN" sz="2200" b="1" i="1">
                            <a:solidFill>
                              <a:srgbClr val="5B9BD5">
                                <a:lumMod val="50000"/>
                              </a:srgbClr>
                            </a:solidFill>
                            <a:latin typeface="Cambria Math" panose="02040503050406030204" pitchFamily="18" charset="0"/>
                          </a:rPr>
                          <m:t>𝟒𝟏𝟑</m:t>
                        </m:r>
                        <m:r>
                          <a:rPr lang="vi-VN" altLang="vi-VN" sz="2200" b="1" i="1">
                            <a:solidFill>
                              <a:srgbClr val="5B9BD5">
                                <a:lumMod val="50000"/>
                              </a:srgbClr>
                            </a:solidFill>
                            <a:latin typeface="Cambria Math" panose="02040503050406030204" pitchFamily="18" charset="0"/>
                          </a:rPr>
                          <m:t>𝒙</m:t>
                        </m:r>
                        <m:r>
                          <a:rPr lang="vi-VN" altLang="vi-VN" sz="2200" b="1" i="1">
                            <a:solidFill>
                              <a:srgbClr val="5B9BD5">
                                <a:lumMod val="50000"/>
                              </a:srgbClr>
                            </a:solidFill>
                            <a:latin typeface="Cambria Math" panose="02040503050406030204" pitchFamily="18" charset="0"/>
                          </a:rPr>
                          <m:t>𝟐</m:t>
                        </m:r>
                        <m:r>
                          <a:rPr lang="vi-VN" altLang="vi-VN" sz="2200" b="1" i="1">
                            <a:solidFill>
                              <a:srgbClr val="5B9BD5">
                                <a:lumMod val="50000"/>
                              </a:srgbClr>
                            </a:solidFill>
                            <a:latin typeface="Cambria Math" panose="02040503050406030204" pitchFamily="18" charset="0"/>
                          </a:rPr>
                          <m:t>𝒚</m:t>
                        </m:r>
                      </m:e>
                    </m:bar>
                  </m:oMath>
                </a14:m>
                <a:r>
                  <a:rPr lang="vi-VN" altLang="vi-VN" sz="2200" b="1" dirty="0">
                    <a:solidFill>
                      <a:srgbClr val="5B9BD5">
                        <a:lumMod val="50000"/>
                      </a:srgbClr>
                    </a:solidFill>
                  </a:rPr>
                  <a:t> </a:t>
                </a:r>
                <a:r>
                  <a:rPr lang="vi-VN" altLang="vi-VN" sz="2200" b="1" dirty="0">
                    <a:solidFill>
                      <a:srgbClr val="5B9BD5">
                        <a:lumMod val="50000"/>
                      </a:srgbClr>
                    </a:solidFill>
                    <a:latin typeface="Times New Roman" panose="02020603050405020304" pitchFamily="18" charset="0"/>
                  </a:rPr>
                  <a:t> chia hết cho 5 và 9 mà không chia hết cho 2 thì y = 5 và x = 3.</a:t>
                </a:r>
              </a:p>
            </p:txBody>
          </p:sp>
        </mc:Choice>
        <mc:Fallback xmlns="">
          <p:sp>
            <p:nvSpPr>
              <p:cNvPr id="12" name="Rectangle 11"/>
              <p:cNvSpPr>
                <a:spLocks noRot="1" noChangeAspect="1" noMove="1" noResize="1" noEditPoints="1" noAdjustHandles="1" noChangeArrowheads="1" noChangeShapeType="1" noTextEdit="1"/>
              </p:cNvSpPr>
              <p:nvPr/>
            </p:nvSpPr>
            <p:spPr>
              <a:xfrm>
                <a:off x="895149" y="5274187"/>
                <a:ext cx="12166333" cy="470835"/>
              </a:xfrm>
              <a:prstGeom prst="rect">
                <a:avLst/>
              </a:prstGeom>
              <a:blipFill>
                <a:blip r:embed="rId6"/>
                <a:stretch>
                  <a:fillRect l="-651" b="-27273"/>
                </a:stretch>
              </a:blipFill>
            </p:spPr>
            <p:txBody>
              <a:bodyPr/>
              <a:lstStyle/>
              <a:p>
                <a:r>
                  <a:rPr lang="vi-VN">
                    <a:noFill/>
                  </a:rPr>
                  <a:t> </a:t>
                </a:r>
              </a:p>
            </p:txBody>
          </p:sp>
        </mc:Fallback>
      </mc:AlternateContent>
    </p:spTree>
    <p:extLst>
      <p:ext uri="{BB962C8B-B14F-4D97-AF65-F5344CB8AC3E}">
        <p14:creationId xmlns:p14="http://schemas.microsoft.com/office/powerpoint/2010/main" val="125230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3014" y="115743"/>
            <a:ext cx="6057900" cy="438150"/>
          </a:xfrm>
          <a:prstGeom prst="rect">
            <a:avLst/>
          </a:prstGeom>
        </p:spPr>
      </p:pic>
      <p:pic>
        <p:nvPicPr>
          <p:cNvPr id="6" name="Picture 5"/>
          <p:cNvPicPr>
            <a:picLocks noChangeAspect="1"/>
          </p:cNvPicPr>
          <p:nvPr/>
        </p:nvPicPr>
        <p:blipFill>
          <a:blip r:embed="rId3"/>
          <a:stretch>
            <a:fillRect/>
          </a:stretch>
        </p:blipFill>
        <p:spPr>
          <a:xfrm>
            <a:off x="6019367" y="166688"/>
            <a:ext cx="1095375" cy="428625"/>
          </a:xfrm>
          <a:prstGeom prst="rect">
            <a:avLst/>
          </a:prstGeom>
        </p:spPr>
      </p:pic>
      <p:pic>
        <p:nvPicPr>
          <p:cNvPr id="8" name="Picture 7"/>
          <p:cNvPicPr>
            <a:picLocks noChangeAspect="1"/>
          </p:cNvPicPr>
          <p:nvPr/>
        </p:nvPicPr>
        <p:blipFill>
          <a:blip r:embed="rId4"/>
          <a:stretch>
            <a:fillRect/>
          </a:stretch>
        </p:blipFill>
        <p:spPr>
          <a:xfrm>
            <a:off x="913967" y="604838"/>
            <a:ext cx="5105400" cy="476250"/>
          </a:xfrm>
          <a:prstGeom prst="rect">
            <a:avLst/>
          </a:prstGeom>
        </p:spPr>
      </p:pic>
      <p:pic>
        <p:nvPicPr>
          <p:cNvPr id="10" name="Picture 9"/>
          <p:cNvPicPr>
            <a:picLocks noChangeAspect="1"/>
          </p:cNvPicPr>
          <p:nvPr/>
        </p:nvPicPr>
        <p:blipFill>
          <a:blip r:embed="rId5"/>
          <a:stretch>
            <a:fillRect/>
          </a:stretch>
        </p:blipFill>
        <p:spPr>
          <a:xfrm>
            <a:off x="913967" y="1196660"/>
            <a:ext cx="5286375" cy="838200"/>
          </a:xfrm>
          <a:prstGeom prst="rect">
            <a:avLst/>
          </a:prstGeom>
        </p:spPr>
      </p:pic>
      <p:sp>
        <p:nvSpPr>
          <p:cNvPr id="3" name="Rectangle 1"/>
          <p:cNvSpPr>
            <a:spLocks noChangeArrowheads="1"/>
          </p:cNvSpPr>
          <p:nvPr/>
        </p:nvSpPr>
        <p:spPr bwMode="auto">
          <a:xfrm>
            <a:off x="1137445" y="2556943"/>
            <a:ext cx="855503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vi-VN" altLang="vi-VN" sz="2200" b="1" dirty="0" smtClean="0">
                <a:solidFill>
                  <a:srgbClr val="FF0000"/>
                </a:solidFill>
                <a:latin typeface="+mj-lt"/>
              </a:rPr>
              <a:t>a) </a:t>
            </a:r>
            <a:r>
              <a:rPr kumimoji="0" lang="vi-VN" altLang="vi-VN" sz="2200" b="1" i="0" u="none" strike="noStrike" cap="none" normalizeH="0" baseline="0" dirty="0" smtClean="0">
                <a:ln>
                  <a:noFill/>
                </a:ln>
                <a:solidFill>
                  <a:schemeClr val="accent1">
                    <a:lumMod val="50000"/>
                  </a:schemeClr>
                </a:solidFill>
                <a:effectLst/>
                <a:latin typeface="+mj-lt"/>
              </a:rPr>
              <a:t>Ta có 84 chia hết cho a và 180 chia hết cho a nên a ∈ ƯC(84, 180) </a:t>
            </a:r>
          </a:p>
        </p:txBody>
      </p:sp>
      <p:sp>
        <p:nvSpPr>
          <p:cNvPr id="4" name="Rectangle 3"/>
          <p:cNvSpPr/>
          <p:nvPr/>
        </p:nvSpPr>
        <p:spPr>
          <a:xfrm>
            <a:off x="1459680" y="4036344"/>
            <a:ext cx="6096000" cy="1446550"/>
          </a:xfrm>
          <a:prstGeom prst="rect">
            <a:avLst/>
          </a:prstGeom>
        </p:spPr>
        <p:txBody>
          <a:bodyPr>
            <a:spAutoFit/>
          </a:bodyPr>
          <a:lstStyle/>
          <a:p>
            <a:pPr lvl="0"/>
            <a:r>
              <a:rPr lang="vi-VN" altLang="vi-VN" sz="2200" b="1" dirty="0" smtClean="0">
                <a:solidFill>
                  <a:schemeClr val="accent1">
                    <a:lumMod val="50000"/>
                  </a:schemeClr>
                </a:solidFill>
                <a:latin typeface="Times New Roman" panose="02020603050405020304" pitchFamily="18" charset="0"/>
              </a:rPr>
              <a:t>  =&gt; </a:t>
            </a:r>
            <a:r>
              <a:rPr lang="vi-VN" altLang="vi-VN" sz="2200" b="1" dirty="0">
                <a:solidFill>
                  <a:schemeClr val="accent1">
                    <a:lumMod val="50000"/>
                  </a:schemeClr>
                </a:solidFill>
                <a:latin typeface="Times New Roman" panose="02020603050405020304" pitchFamily="18" charset="0"/>
              </a:rPr>
              <a:t>a ∈ ƯC(84, 180) = Ư(12) = {1; 2; 3; 4; 6; 12}</a:t>
            </a:r>
          </a:p>
          <a:p>
            <a:pPr lvl="0" eaLnBrk="0" fontAlgn="base" hangingPunct="0">
              <a:spcBef>
                <a:spcPct val="0"/>
              </a:spcBef>
              <a:spcAft>
                <a:spcPct val="0"/>
              </a:spcAft>
            </a:pPr>
            <a:r>
              <a:rPr lang="vi-VN" altLang="vi-VN" sz="2200" b="1" dirty="0">
                <a:solidFill>
                  <a:schemeClr val="accent1">
                    <a:lumMod val="50000"/>
                  </a:schemeClr>
                </a:solidFill>
                <a:latin typeface="Times New Roman" panose="02020603050405020304" pitchFamily="18" charset="0"/>
              </a:rPr>
              <a:t>Mà a &gt; 6.</a:t>
            </a:r>
          </a:p>
          <a:p>
            <a:pPr lvl="0" eaLnBrk="0" fontAlgn="base" hangingPunct="0">
              <a:spcBef>
                <a:spcPct val="0"/>
              </a:spcBef>
              <a:spcAft>
                <a:spcPct val="0"/>
              </a:spcAft>
            </a:pPr>
            <a:r>
              <a:rPr lang="vi-VN" altLang="vi-VN" sz="2200" b="1" dirty="0" smtClean="0">
                <a:solidFill>
                  <a:schemeClr val="accent1">
                    <a:lumMod val="50000"/>
                  </a:schemeClr>
                </a:solidFill>
                <a:latin typeface="Times New Roman" panose="02020603050405020304" pitchFamily="18" charset="0"/>
              </a:rPr>
              <a:t>  =&gt; </a:t>
            </a:r>
            <a:r>
              <a:rPr lang="vi-VN" altLang="vi-VN" sz="2200" b="1" dirty="0">
                <a:solidFill>
                  <a:schemeClr val="accent1">
                    <a:lumMod val="50000"/>
                  </a:schemeClr>
                </a:solidFill>
                <a:latin typeface="Times New Roman" panose="02020603050405020304" pitchFamily="18" charset="0"/>
              </a:rPr>
              <a:t>a = 12</a:t>
            </a:r>
          </a:p>
          <a:p>
            <a:pPr lvl="0" eaLnBrk="0" fontAlgn="base" hangingPunct="0">
              <a:spcBef>
                <a:spcPct val="0"/>
              </a:spcBef>
              <a:spcAft>
                <a:spcPct val="0"/>
              </a:spcAft>
            </a:pPr>
            <a:r>
              <a:rPr lang="vi-VN" altLang="vi-VN" sz="2200" b="1" dirty="0">
                <a:solidFill>
                  <a:schemeClr val="accent1">
                    <a:lumMod val="50000"/>
                  </a:schemeClr>
                </a:solidFill>
                <a:latin typeface="Times New Roman" panose="02020603050405020304" pitchFamily="18" charset="0"/>
              </a:rPr>
              <a:t>* Vậy tập hợp A = {12}.</a:t>
            </a:r>
          </a:p>
        </p:txBody>
      </p:sp>
      <mc:AlternateContent xmlns:mc="http://schemas.openxmlformats.org/markup-compatibility/2006" xmlns:a14="http://schemas.microsoft.com/office/drawing/2010/main">
        <mc:Choice Requires="a14">
          <p:sp>
            <p:nvSpPr>
              <p:cNvPr id="5" name="Rectangle 4"/>
              <p:cNvSpPr/>
              <p:nvPr/>
            </p:nvSpPr>
            <p:spPr>
              <a:xfrm>
                <a:off x="1353802" y="2928348"/>
                <a:ext cx="6096000" cy="1131079"/>
              </a:xfrm>
              <a:prstGeom prst="rect">
                <a:avLst/>
              </a:prstGeom>
            </p:spPr>
            <p:txBody>
              <a:bodyPr>
                <a:spAutoFit/>
              </a:bodyPr>
              <a:lstStyle/>
              <a:p>
                <a:pPr lvl="0" eaLnBrk="0" fontAlgn="base" hangingPunct="0">
                  <a:spcBef>
                    <a:spcPct val="0"/>
                  </a:spcBef>
                  <a:spcAft>
                    <a:spcPct val="0"/>
                  </a:spcAft>
                </a:pPr>
                <a:r>
                  <a:rPr lang="vi-VN" altLang="vi-VN" sz="2200" b="1" dirty="0" smtClean="0">
                    <a:solidFill>
                      <a:schemeClr val="accent1">
                        <a:lumMod val="50000"/>
                      </a:schemeClr>
                    </a:solidFill>
                    <a:latin typeface="Times New Roman" panose="02020603050405020304" pitchFamily="18" charset="0"/>
                  </a:rPr>
                  <a:t> Ta có:   84 = </a:t>
                </a:r>
                <a14:m>
                  <m:oMath xmlns:m="http://schemas.openxmlformats.org/officeDocument/2006/math">
                    <m:sSup>
                      <m:sSupPr>
                        <m:ctrlPr>
                          <a:rPr lang="vi-VN" altLang="vi-VN" sz="2200" b="1" i="1">
                            <a:solidFill>
                              <a:schemeClr val="accent1">
                                <a:lumMod val="50000"/>
                              </a:schemeClr>
                            </a:solidFill>
                            <a:latin typeface="Cambria Math"/>
                          </a:rPr>
                        </m:ctrlPr>
                      </m:sSupPr>
                      <m:e>
                        <m:r>
                          <a:rPr lang="vi-VN" altLang="vi-VN" sz="2200" b="1" i="1">
                            <a:solidFill>
                              <a:schemeClr val="accent1">
                                <a:lumMod val="50000"/>
                              </a:schemeClr>
                            </a:solidFill>
                            <a:latin typeface="Cambria Math" panose="02040503050406030204" pitchFamily="18" charset="0"/>
                          </a:rPr>
                          <m:t>𝟐</m:t>
                        </m:r>
                      </m:e>
                      <m:sup>
                        <m:r>
                          <a:rPr lang="vi-VN" altLang="vi-VN" sz="2200" b="1" i="1">
                            <a:solidFill>
                              <a:schemeClr val="accent1">
                                <a:lumMod val="50000"/>
                              </a:schemeClr>
                            </a:solidFill>
                            <a:latin typeface="Cambria Math" panose="02040503050406030204" pitchFamily="18" charset="0"/>
                          </a:rPr>
                          <m:t>𝟐</m:t>
                        </m:r>
                      </m:sup>
                    </m:sSup>
                  </m:oMath>
                </a14:m>
                <a:r>
                  <a:rPr lang="vi-VN" altLang="vi-VN" sz="2200" b="1" dirty="0">
                    <a:solidFill>
                      <a:schemeClr val="accent1">
                        <a:lumMod val="50000"/>
                      </a:schemeClr>
                    </a:solidFill>
                    <a:latin typeface="Times New Roman" panose="02020603050405020304" pitchFamily="18" charset="0"/>
                  </a:rPr>
                  <a:t> . 3 . 7</a:t>
                </a:r>
              </a:p>
              <a:p>
                <a:pPr lvl="0"/>
                <a:r>
                  <a:rPr lang="vi-VN" altLang="vi-VN" sz="2200" b="1" dirty="0">
                    <a:solidFill>
                      <a:schemeClr val="accent1">
                        <a:lumMod val="50000"/>
                      </a:schemeClr>
                    </a:solidFill>
                    <a:latin typeface="Times New Roman" panose="02020603050405020304" pitchFamily="18" charset="0"/>
                  </a:rPr>
                  <a:t>           </a:t>
                </a:r>
                <a:r>
                  <a:rPr lang="vi-VN" altLang="vi-VN" sz="2200" b="1" dirty="0" smtClean="0">
                    <a:solidFill>
                      <a:schemeClr val="accent1">
                        <a:lumMod val="50000"/>
                      </a:schemeClr>
                    </a:solidFill>
                    <a:latin typeface="Times New Roman" panose="02020603050405020304" pitchFamily="18" charset="0"/>
                  </a:rPr>
                  <a:t> </a:t>
                </a:r>
                <a:r>
                  <a:rPr lang="vi-VN" altLang="vi-VN" sz="2200" b="1" dirty="0">
                    <a:solidFill>
                      <a:schemeClr val="accent1">
                        <a:lumMod val="50000"/>
                      </a:schemeClr>
                    </a:solidFill>
                    <a:latin typeface="Times New Roman" panose="02020603050405020304" pitchFamily="18" charset="0"/>
                  </a:rPr>
                  <a:t>180 = </a:t>
                </a:r>
                <a14:m>
                  <m:oMath xmlns:m="http://schemas.openxmlformats.org/officeDocument/2006/math">
                    <m:sSup>
                      <m:sSupPr>
                        <m:ctrlPr>
                          <a:rPr lang="vi-VN" altLang="vi-VN" sz="2200" b="1" i="1">
                            <a:solidFill>
                              <a:schemeClr val="accent1">
                                <a:lumMod val="50000"/>
                              </a:schemeClr>
                            </a:solidFill>
                            <a:latin typeface="Cambria Math"/>
                          </a:rPr>
                        </m:ctrlPr>
                      </m:sSupPr>
                      <m:e>
                        <m:r>
                          <a:rPr lang="vi-VN" altLang="vi-VN" sz="2200" b="1" i="1">
                            <a:solidFill>
                              <a:schemeClr val="accent1">
                                <a:lumMod val="50000"/>
                              </a:schemeClr>
                            </a:solidFill>
                            <a:latin typeface="Cambria Math" panose="02040503050406030204" pitchFamily="18" charset="0"/>
                          </a:rPr>
                          <m:t>𝟐</m:t>
                        </m:r>
                      </m:e>
                      <m:sup>
                        <m:r>
                          <a:rPr lang="vi-VN" altLang="vi-VN" sz="2200" b="1" i="1">
                            <a:solidFill>
                              <a:schemeClr val="accent1">
                                <a:lumMod val="50000"/>
                              </a:schemeClr>
                            </a:solidFill>
                            <a:latin typeface="Cambria Math" panose="02040503050406030204" pitchFamily="18" charset="0"/>
                          </a:rPr>
                          <m:t>𝟐</m:t>
                        </m:r>
                      </m:sup>
                    </m:sSup>
                  </m:oMath>
                </a14:m>
                <a:r>
                  <a:rPr lang="vi-VN" altLang="vi-VN" sz="2200" b="1" dirty="0">
                    <a:solidFill>
                      <a:schemeClr val="accent1">
                        <a:lumMod val="50000"/>
                      </a:schemeClr>
                    </a:solidFill>
                    <a:latin typeface="Times New Roman" panose="02020603050405020304" pitchFamily="18" charset="0"/>
                  </a:rPr>
                  <a:t> . </a:t>
                </a:r>
                <a14:m>
                  <m:oMath xmlns:m="http://schemas.openxmlformats.org/officeDocument/2006/math">
                    <m:sSup>
                      <m:sSupPr>
                        <m:ctrlPr>
                          <a:rPr lang="vi-VN" altLang="vi-VN" sz="2200" b="1" i="1">
                            <a:solidFill>
                              <a:schemeClr val="accent1">
                                <a:lumMod val="50000"/>
                              </a:schemeClr>
                            </a:solidFill>
                            <a:latin typeface="Cambria Math"/>
                          </a:rPr>
                        </m:ctrlPr>
                      </m:sSupPr>
                      <m:e>
                        <m:r>
                          <a:rPr lang="vi-VN" altLang="vi-VN" sz="2200" b="1" i="1">
                            <a:solidFill>
                              <a:schemeClr val="accent1">
                                <a:lumMod val="50000"/>
                              </a:schemeClr>
                            </a:solidFill>
                            <a:latin typeface="Cambria Math" panose="02040503050406030204" pitchFamily="18" charset="0"/>
                          </a:rPr>
                          <m:t>𝟑</m:t>
                        </m:r>
                      </m:e>
                      <m:sup>
                        <m:r>
                          <a:rPr lang="vi-VN" altLang="vi-VN" sz="2200" b="1" i="1">
                            <a:solidFill>
                              <a:schemeClr val="accent1">
                                <a:lumMod val="50000"/>
                              </a:schemeClr>
                            </a:solidFill>
                            <a:latin typeface="Cambria Math" panose="02040503050406030204" pitchFamily="18" charset="0"/>
                          </a:rPr>
                          <m:t>𝟐</m:t>
                        </m:r>
                      </m:sup>
                    </m:sSup>
                  </m:oMath>
                </a14:m>
                <a:r>
                  <a:rPr lang="vi-VN" altLang="vi-VN" sz="2200" b="1" dirty="0">
                    <a:solidFill>
                      <a:schemeClr val="accent1">
                        <a:lumMod val="50000"/>
                      </a:schemeClr>
                    </a:solidFill>
                    <a:latin typeface="Times New Roman" panose="02020603050405020304" pitchFamily="18" charset="0"/>
                  </a:rPr>
                  <a:t> . 5</a:t>
                </a:r>
              </a:p>
              <a:p>
                <a:pPr lvl="0"/>
                <a:r>
                  <a:rPr lang="vi-VN" altLang="vi-VN" sz="2200" b="1" dirty="0">
                    <a:solidFill>
                      <a:schemeClr val="accent1">
                        <a:lumMod val="50000"/>
                      </a:schemeClr>
                    </a:solidFill>
                    <a:latin typeface="Times New Roman" panose="02020603050405020304" pitchFamily="18" charset="0"/>
                  </a:rPr>
                  <a:t>  </a:t>
                </a:r>
                <a:r>
                  <a:rPr lang="vi-VN" altLang="vi-VN" sz="2200" b="1" dirty="0" smtClean="0">
                    <a:solidFill>
                      <a:schemeClr val="accent1">
                        <a:lumMod val="50000"/>
                      </a:schemeClr>
                    </a:solidFill>
                    <a:latin typeface="Times New Roman" panose="02020603050405020304" pitchFamily="18" charset="0"/>
                  </a:rPr>
                  <a:t>  =&gt;</a:t>
                </a:r>
                <a:r>
                  <a:rPr lang="vi-VN" altLang="vi-VN" sz="2200" b="1" dirty="0">
                    <a:solidFill>
                      <a:schemeClr val="accent1">
                        <a:lumMod val="50000"/>
                      </a:schemeClr>
                    </a:solidFill>
                    <a:latin typeface="Times New Roman" panose="02020603050405020304" pitchFamily="18" charset="0"/>
                  </a:rPr>
                  <a:t>ƯCLN(84, 180) = </a:t>
                </a:r>
                <a14:m>
                  <m:oMath xmlns:m="http://schemas.openxmlformats.org/officeDocument/2006/math">
                    <m:sSup>
                      <m:sSupPr>
                        <m:ctrlPr>
                          <a:rPr lang="vi-VN" altLang="vi-VN" sz="2200" b="1" i="1">
                            <a:solidFill>
                              <a:schemeClr val="accent1">
                                <a:lumMod val="50000"/>
                              </a:schemeClr>
                            </a:solidFill>
                            <a:latin typeface="Cambria Math"/>
                          </a:rPr>
                        </m:ctrlPr>
                      </m:sSupPr>
                      <m:e>
                        <m:r>
                          <a:rPr lang="vi-VN" altLang="vi-VN" sz="2200" b="1" i="1">
                            <a:solidFill>
                              <a:schemeClr val="accent1">
                                <a:lumMod val="50000"/>
                              </a:schemeClr>
                            </a:solidFill>
                            <a:latin typeface="Cambria Math" panose="02040503050406030204" pitchFamily="18" charset="0"/>
                          </a:rPr>
                          <m:t>𝟐</m:t>
                        </m:r>
                      </m:e>
                      <m:sup>
                        <m:r>
                          <a:rPr lang="vi-VN" altLang="vi-VN" sz="2200" b="1" i="1">
                            <a:solidFill>
                              <a:schemeClr val="accent1">
                                <a:lumMod val="50000"/>
                              </a:schemeClr>
                            </a:solidFill>
                            <a:latin typeface="Cambria Math" panose="02040503050406030204" pitchFamily="18" charset="0"/>
                          </a:rPr>
                          <m:t>𝟐</m:t>
                        </m:r>
                      </m:sup>
                    </m:sSup>
                  </m:oMath>
                </a14:m>
                <a:r>
                  <a:rPr lang="vi-VN" altLang="vi-VN" sz="2200" b="1" dirty="0">
                    <a:solidFill>
                      <a:schemeClr val="accent1">
                        <a:lumMod val="50000"/>
                      </a:schemeClr>
                    </a:solidFill>
                    <a:latin typeface="Times New Roman" panose="02020603050405020304" pitchFamily="18" charset="0"/>
                  </a:rPr>
                  <a:t> . 3 = 12</a:t>
                </a:r>
                <a:endParaRPr lang="vi-VN" b="1" dirty="0">
                  <a:solidFill>
                    <a:schemeClr val="accent1">
                      <a:lumMod val="50000"/>
                    </a:schemeClr>
                  </a:solidFill>
                </a:endParaRPr>
              </a:p>
            </p:txBody>
          </p:sp>
        </mc:Choice>
        <mc:Fallback xmlns="">
          <p:sp>
            <p:nvSpPr>
              <p:cNvPr id="5" name="Rectangle 4"/>
              <p:cNvSpPr>
                <a:spLocks noRot="1" noChangeAspect="1" noMove="1" noResize="1" noEditPoints="1" noAdjustHandles="1" noChangeArrowheads="1" noChangeShapeType="1" noTextEdit="1"/>
              </p:cNvSpPr>
              <p:nvPr/>
            </p:nvSpPr>
            <p:spPr>
              <a:xfrm>
                <a:off x="1353802" y="2928348"/>
                <a:ext cx="6096000" cy="1131079"/>
              </a:xfrm>
              <a:prstGeom prst="rect">
                <a:avLst/>
              </a:prstGeom>
              <a:blipFill>
                <a:blip r:embed="rId6"/>
                <a:stretch>
                  <a:fillRect l="-200" t="-2151" b="-10215"/>
                </a:stretch>
              </a:blipFill>
            </p:spPr>
            <p:txBody>
              <a:bodyPr/>
              <a:lstStyle/>
              <a:p>
                <a:r>
                  <a:rPr lang="vi-VN">
                    <a:noFill/>
                  </a:rPr>
                  <a:t> </a:t>
                </a:r>
              </a:p>
            </p:txBody>
          </p:sp>
        </mc:Fallback>
      </mc:AlternateContent>
    </p:spTree>
    <p:extLst>
      <p:ext uri="{BB962C8B-B14F-4D97-AF65-F5344CB8AC3E}">
        <p14:creationId xmlns:p14="http://schemas.microsoft.com/office/powerpoint/2010/main" val="2535930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13014" y="115743"/>
            <a:ext cx="6057900" cy="438150"/>
          </a:xfrm>
          <a:prstGeom prst="rect">
            <a:avLst/>
          </a:prstGeom>
        </p:spPr>
      </p:pic>
      <p:pic>
        <p:nvPicPr>
          <p:cNvPr id="5" name="Picture 4"/>
          <p:cNvPicPr>
            <a:picLocks noChangeAspect="1"/>
          </p:cNvPicPr>
          <p:nvPr/>
        </p:nvPicPr>
        <p:blipFill>
          <a:blip r:embed="rId3"/>
          <a:stretch>
            <a:fillRect/>
          </a:stretch>
        </p:blipFill>
        <p:spPr>
          <a:xfrm>
            <a:off x="913967" y="604838"/>
            <a:ext cx="5105400" cy="476250"/>
          </a:xfrm>
          <a:prstGeom prst="rect">
            <a:avLst/>
          </a:prstGeom>
        </p:spPr>
      </p:pic>
      <p:pic>
        <p:nvPicPr>
          <p:cNvPr id="6" name="Picture 5"/>
          <p:cNvPicPr>
            <a:picLocks noChangeAspect="1"/>
          </p:cNvPicPr>
          <p:nvPr/>
        </p:nvPicPr>
        <p:blipFill>
          <a:blip r:embed="rId4"/>
          <a:stretch>
            <a:fillRect/>
          </a:stretch>
        </p:blipFill>
        <p:spPr>
          <a:xfrm>
            <a:off x="913967" y="1196660"/>
            <a:ext cx="5286375" cy="838200"/>
          </a:xfrm>
          <a:prstGeom prst="rect">
            <a:avLst/>
          </a:prstGeom>
        </p:spPr>
      </p:pic>
      <mc:AlternateContent xmlns:mc="http://schemas.openxmlformats.org/markup-compatibility/2006" xmlns:a14="http://schemas.microsoft.com/office/drawing/2010/main">
        <mc:Choice Requires="a14">
          <p:sp>
            <p:nvSpPr>
              <p:cNvPr id="7" name="Rectangle 1"/>
              <p:cNvSpPr>
                <a:spLocks noChangeArrowheads="1"/>
              </p:cNvSpPr>
              <p:nvPr/>
            </p:nvSpPr>
            <p:spPr bwMode="auto">
              <a:xfrm>
                <a:off x="770021" y="2215084"/>
                <a:ext cx="9965933" cy="3207481"/>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rgbClr val="FF0000"/>
                    </a:solidFill>
                    <a:effectLst/>
                    <a:latin typeface="+mj-lt"/>
                  </a:rPr>
                  <a:t>b)</a:t>
                </a:r>
                <a:r>
                  <a:rPr kumimoji="0" lang="vi-VN" altLang="vi-VN" sz="2200" b="1" i="0" u="none" strike="noStrike" cap="none" normalizeH="0" baseline="0" dirty="0" smtClean="0">
                    <a:ln>
                      <a:noFill/>
                    </a:ln>
                    <a:solidFill>
                      <a:schemeClr val="accent1">
                        <a:lumMod val="50000"/>
                      </a:schemeClr>
                    </a:solidFill>
                    <a:effectLst/>
                    <a:latin typeface="+mj-lt"/>
                  </a:rPr>
                  <a:t> Vì b chia hết cho 12, b chia hết cho 15, b chia hết cho 18 nên b ∈ BC(12, 15, 18)</a:t>
                </a:r>
              </a:p>
              <a:p>
                <a:pPr lvl="0"/>
                <a:r>
                  <a:rPr kumimoji="0" lang="vi-VN" altLang="vi-VN" sz="2200" b="1" i="0" u="none" strike="noStrike" cap="none" normalizeH="0" baseline="0" dirty="0" smtClean="0">
                    <a:ln>
                      <a:noFill/>
                    </a:ln>
                    <a:solidFill>
                      <a:schemeClr val="accent1">
                        <a:lumMod val="50000"/>
                      </a:schemeClr>
                    </a:solidFill>
                    <a:effectLst/>
                    <a:latin typeface="+mj-lt"/>
                  </a:rPr>
                  <a:t>  </a:t>
                </a:r>
                <a:r>
                  <a:rPr kumimoji="0" lang="vi-VN" altLang="vi-VN" sz="2200" b="1" i="0" u="none" strike="noStrike" cap="none" normalizeH="0" dirty="0" smtClean="0">
                    <a:ln>
                      <a:noFill/>
                    </a:ln>
                    <a:solidFill>
                      <a:schemeClr val="accent1">
                        <a:lumMod val="50000"/>
                      </a:schemeClr>
                    </a:solidFill>
                    <a:effectLst/>
                    <a:latin typeface="+mj-lt"/>
                  </a:rPr>
                  <a:t>   </a:t>
                </a:r>
                <a:r>
                  <a:rPr kumimoji="0" lang="vi-VN" altLang="vi-VN" sz="2200" b="1" i="0" u="none" strike="noStrike" cap="none" normalizeH="0" baseline="0" dirty="0" smtClean="0">
                    <a:ln>
                      <a:noFill/>
                    </a:ln>
                    <a:solidFill>
                      <a:schemeClr val="accent1">
                        <a:lumMod val="50000"/>
                      </a:schemeClr>
                    </a:solidFill>
                    <a:effectLst/>
                    <a:latin typeface="+mj-lt"/>
                  </a:rPr>
                  <a:t>Ta có: 12 =</a:t>
                </a:r>
                <a14:m>
                  <m:oMath xmlns:m="http://schemas.openxmlformats.org/officeDocument/2006/math">
                    <m:sSup>
                      <m:sSupPr>
                        <m:ctrlPr>
                          <a:rPr lang="vi-VN" altLang="vi-VN" sz="2200" b="1" i="1">
                            <a:solidFill>
                              <a:schemeClr val="accent1">
                                <a:lumMod val="50000"/>
                              </a:schemeClr>
                            </a:solidFill>
                            <a:latin typeface="Cambria Math"/>
                          </a:rPr>
                        </m:ctrlPr>
                      </m:sSupPr>
                      <m:e>
                        <m:r>
                          <a:rPr lang="vi-VN" altLang="vi-VN" sz="2200" b="1" i="1">
                            <a:solidFill>
                              <a:schemeClr val="accent1">
                                <a:lumMod val="50000"/>
                              </a:schemeClr>
                            </a:solidFill>
                            <a:latin typeface="Cambria Math" panose="02040503050406030204" pitchFamily="18" charset="0"/>
                          </a:rPr>
                          <m:t>𝟐</m:t>
                        </m:r>
                      </m:e>
                      <m:sup>
                        <m:r>
                          <a:rPr lang="vi-VN" altLang="vi-VN" sz="2200" b="1" i="1">
                            <a:solidFill>
                              <a:schemeClr val="accent1">
                                <a:lumMod val="50000"/>
                              </a:schemeClr>
                            </a:solidFill>
                            <a:latin typeface="Cambria Math" panose="02040503050406030204" pitchFamily="18" charset="0"/>
                          </a:rPr>
                          <m:t>𝟐</m:t>
                        </m:r>
                      </m:sup>
                    </m:sSup>
                  </m:oMath>
                </a14:m>
                <a:r>
                  <a:rPr kumimoji="0" lang="vi-VN" altLang="vi-VN" sz="2200" b="1" i="0" u="none" strike="noStrike" cap="none" normalizeH="0" baseline="0" dirty="0" smtClean="0">
                    <a:ln>
                      <a:noFill/>
                    </a:ln>
                    <a:solidFill>
                      <a:schemeClr val="accent1">
                        <a:lumMod val="50000"/>
                      </a:schemeClr>
                    </a:solidFill>
                    <a:effectLst/>
                    <a:latin typeface="+mj-lt"/>
                  </a:rPr>
                  <a:t> . 3</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                15 = 3 . 5</a:t>
                </a:r>
              </a:p>
              <a:p>
                <a:pPr lvl="0"/>
                <a:r>
                  <a:rPr kumimoji="0" lang="vi-VN" altLang="vi-VN" sz="2200" b="1" i="0" u="none" strike="noStrike" cap="none" normalizeH="0" baseline="0" dirty="0" smtClean="0">
                    <a:ln>
                      <a:noFill/>
                    </a:ln>
                    <a:solidFill>
                      <a:schemeClr val="accent1">
                        <a:lumMod val="50000"/>
                      </a:schemeClr>
                    </a:solidFill>
                    <a:effectLst/>
                    <a:latin typeface="+mj-lt"/>
                  </a:rPr>
                  <a:t>                18 = 2 . </a:t>
                </a:r>
                <a14:m>
                  <m:oMath xmlns:m="http://schemas.openxmlformats.org/officeDocument/2006/math">
                    <m:sSup>
                      <m:sSupPr>
                        <m:ctrlPr>
                          <a:rPr lang="vi-VN" altLang="vi-VN" sz="2200" b="1" i="1">
                            <a:solidFill>
                              <a:schemeClr val="accent1">
                                <a:lumMod val="50000"/>
                              </a:schemeClr>
                            </a:solidFill>
                            <a:latin typeface="Cambria Math"/>
                          </a:rPr>
                        </m:ctrlPr>
                      </m:sSupPr>
                      <m:e>
                        <m:r>
                          <a:rPr lang="vi-VN" altLang="vi-VN" sz="2200" b="1" i="1" smtClean="0">
                            <a:solidFill>
                              <a:schemeClr val="accent1">
                                <a:lumMod val="50000"/>
                              </a:schemeClr>
                            </a:solidFill>
                            <a:latin typeface="Cambria Math" panose="02040503050406030204" pitchFamily="18" charset="0"/>
                          </a:rPr>
                          <m:t>𝟑</m:t>
                        </m:r>
                      </m:e>
                      <m:sup>
                        <m:r>
                          <a:rPr lang="vi-VN" altLang="vi-VN" sz="2200" b="1" i="1">
                            <a:solidFill>
                              <a:schemeClr val="accent1">
                                <a:lumMod val="50000"/>
                              </a:schemeClr>
                            </a:solidFill>
                            <a:latin typeface="Cambria Math" panose="02040503050406030204" pitchFamily="18" charset="0"/>
                          </a:rPr>
                          <m:t>𝟐</m:t>
                        </m:r>
                      </m:sup>
                    </m:sSup>
                  </m:oMath>
                </a14:m>
                <a:endParaRPr kumimoji="0" lang="vi-VN" altLang="vi-VN" sz="2200" b="1" i="0" u="none" strike="noStrike" cap="none" normalizeH="0" baseline="0" dirty="0" smtClean="0">
                  <a:ln>
                    <a:noFill/>
                  </a:ln>
                  <a:solidFill>
                    <a:schemeClr val="accent1">
                      <a:lumMod val="50000"/>
                    </a:schemeClr>
                  </a:solidFill>
                  <a:effectLst/>
                  <a:latin typeface="+mj-lt"/>
                </a:endParaRPr>
              </a:p>
              <a:p>
                <a:pPr lvl="0"/>
                <a:r>
                  <a:rPr kumimoji="0" lang="vi-VN" altLang="vi-VN" sz="2200" b="1" i="0" u="none" strike="noStrike" cap="none" normalizeH="0" baseline="0" dirty="0" smtClean="0">
                    <a:ln>
                      <a:noFill/>
                    </a:ln>
                    <a:solidFill>
                      <a:schemeClr val="accent1">
                        <a:lumMod val="50000"/>
                      </a:schemeClr>
                    </a:solidFill>
                    <a:effectLst/>
                    <a:latin typeface="+mj-lt"/>
                  </a:rPr>
                  <a:t>=&gt; BCNN(12, 15, 18) = </a:t>
                </a:r>
                <a14:m>
                  <m:oMath xmlns:m="http://schemas.openxmlformats.org/officeDocument/2006/math">
                    <m:sSup>
                      <m:sSupPr>
                        <m:ctrlPr>
                          <a:rPr lang="vi-VN" altLang="vi-VN" sz="2200" b="1" i="1">
                            <a:solidFill>
                              <a:schemeClr val="accent1">
                                <a:lumMod val="50000"/>
                              </a:schemeClr>
                            </a:solidFill>
                            <a:latin typeface="Cambria Math"/>
                          </a:rPr>
                        </m:ctrlPr>
                      </m:sSupPr>
                      <m:e>
                        <m:r>
                          <a:rPr lang="vi-VN" altLang="vi-VN" sz="2200" b="1" i="1">
                            <a:solidFill>
                              <a:schemeClr val="accent1">
                                <a:lumMod val="50000"/>
                              </a:schemeClr>
                            </a:solidFill>
                            <a:latin typeface="Cambria Math" panose="02040503050406030204" pitchFamily="18" charset="0"/>
                          </a:rPr>
                          <m:t>𝟐</m:t>
                        </m:r>
                      </m:e>
                      <m:sup>
                        <m:r>
                          <a:rPr lang="vi-VN" altLang="vi-VN" sz="2200" b="1" i="1">
                            <a:solidFill>
                              <a:schemeClr val="accent1">
                                <a:lumMod val="50000"/>
                              </a:schemeClr>
                            </a:solidFill>
                            <a:latin typeface="Cambria Math" panose="02040503050406030204" pitchFamily="18" charset="0"/>
                          </a:rPr>
                          <m:t>𝟐</m:t>
                        </m:r>
                      </m:sup>
                    </m:sSup>
                  </m:oMath>
                </a14:m>
                <a:r>
                  <a:rPr kumimoji="0" lang="vi-VN" altLang="vi-VN" sz="2200" b="1" i="0" u="none" strike="noStrike" cap="none" normalizeH="0" baseline="0" dirty="0" smtClean="0">
                    <a:ln>
                      <a:noFill/>
                    </a:ln>
                    <a:solidFill>
                      <a:schemeClr val="accent1">
                        <a:lumMod val="50000"/>
                      </a:schemeClr>
                    </a:solidFill>
                    <a:effectLst/>
                    <a:latin typeface="+mj-lt"/>
                  </a:rPr>
                  <a:t> . </a:t>
                </a:r>
                <a14:m>
                  <m:oMath xmlns:m="http://schemas.openxmlformats.org/officeDocument/2006/math">
                    <m:sSup>
                      <m:sSupPr>
                        <m:ctrlPr>
                          <a:rPr lang="vi-VN" altLang="vi-VN" sz="2200" b="1" i="1">
                            <a:solidFill>
                              <a:schemeClr val="accent1">
                                <a:lumMod val="50000"/>
                              </a:schemeClr>
                            </a:solidFill>
                            <a:latin typeface="Cambria Math"/>
                          </a:rPr>
                        </m:ctrlPr>
                      </m:sSupPr>
                      <m:e>
                        <m:r>
                          <a:rPr lang="vi-VN" altLang="vi-VN" sz="2200" b="1" i="1">
                            <a:solidFill>
                              <a:schemeClr val="accent1">
                                <a:lumMod val="50000"/>
                              </a:schemeClr>
                            </a:solidFill>
                            <a:latin typeface="Cambria Math" panose="02040503050406030204" pitchFamily="18" charset="0"/>
                          </a:rPr>
                          <m:t>𝟑</m:t>
                        </m:r>
                      </m:e>
                      <m:sup>
                        <m:r>
                          <a:rPr lang="vi-VN" altLang="vi-VN" sz="2200" b="1" i="1">
                            <a:solidFill>
                              <a:schemeClr val="accent1">
                                <a:lumMod val="50000"/>
                              </a:schemeClr>
                            </a:solidFill>
                            <a:latin typeface="Cambria Math" panose="02040503050406030204" pitchFamily="18" charset="0"/>
                          </a:rPr>
                          <m:t>𝟐</m:t>
                        </m:r>
                      </m:sup>
                    </m:sSup>
                  </m:oMath>
                </a14:m>
                <a:r>
                  <a:rPr kumimoji="0" lang="vi-VN" altLang="vi-VN" sz="2200" b="1" i="0" u="none" strike="noStrike" cap="none" normalizeH="0" baseline="0" dirty="0" smtClean="0">
                    <a:ln>
                      <a:noFill/>
                    </a:ln>
                    <a:solidFill>
                      <a:schemeClr val="accent1">
                        <a:lumMod val="50000"/>
                      </a:schemeClr>
                    </a:solidFill>
                    <a:effectLst/>
                    <a:latin typeface="+mj-lt"/>
                  </a:rPr>
                  <a:t> . 5 = 180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=&gt; b ∈ BC(12, 15, 18) = B(180) = {0; 180; 360;…}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     Mà  0 &lt; b &lt; 300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=&gt; b = 180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smtClean="0">
                    <a:ln>
                      <a:noFill/>
                    </a:ln>
                    <a:solidFill>
                      <a:schemeClr val="accent1">
                        <a:lumMod val="50000"/>
                      </a:schemeClr>
                    </a:solidFill>
                    <a:effectLst/>
                    <a:latin typeface="+mj-lt"/>
                  </a:rPr>
                  <a:t>     * Vậy tập hợp B = {180}.</a:t>
                </a:r>
              </a:p>
            </p:txBody>
          </p:sp>
        </mc:Choice>
        <mc:Fallback xmlns="">
          <p:sp>
            <p:nvSpPr>
              <p:cNvPr id="7" name="Rectangle 1"/>
              <p:cNvSpPr>
                <a:spLocks noRot="1" noChangeAspect="1" noMove="1" noResize="1" noEditPoints="1" noAdjustHandles="1" noChangeArrowheads="1" noChangeShapeType="1" noTextEdit="1"/>
              </p:cNvSpPr>
              <p:nvPr/>
            </p:nvSpPr>
            <p:spPr bwMode="auto">
              <a:xfrm>
                <a:off x="770021" y="2215084"/>
                <a:ext cx="9965933" cy="3207481"/>
              </a:xfrm>
              <a:prstGeom prst="rect">
                <a:avLst/>
              </a:prstGeom>
              <a:blipFill>
                <a:blip r:embed="rId5"/>
                <a:stretch>
                  <a:fillRect l="-795" t="-190" b="-2657"/>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Tree>
    <p:extLst>
      <p:ext uri="{BB962C8B-B14F-4D97-AF65-F5344CB8AC3E}">
        <p14:creationId xmlns:p14="http://schemas.microsoft.com/office/powerpoint/2010/main" val="413480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0073" y="57974"/>
            <a:ext cx="11480800" cy="707886"/>
          </a:xfrm>
          <a:prstGeom prst="rect">
            <a:avLst/>
          </a:prstGeom>
        </p:spPr>
        <p:txBody>
          <a:bodyPr wrap="square">
            <a:spAutoFit/>
          </a:bodyPr>
          <a:lstStyle/>
          <a:p>
            <a:r>
              <a:rPr lang="vi-VN" sz="2000" b="1" dirty="0">
                <a:solidFill>
                  <a:srgbClr val="FF0000"/>
                </a:solidFill>
                <a:latin typeface="+mj-lt"/>
              </a:rPr>
              <a:t>Bài tập </a:t>
            </a:r>
            <a:r>
              <a:rPr lang="vi-VN" sz="2000" b="1" dirty="0" smtClean="0">
                <a:solidFill>
                  <a:srgbClr val="FF0000"/>
                </a:solidFill>
                <a:latin typeface="+mj-lt"/>
              </a:rPr>
              <a:t>4) </a:t>
            </a:r>
            <a:r>
              <a:rPr lang="vi-VN" sz="2000" b="1" dirty="0">
                <a:solidFill>
                  <a:schemeClr val="accent1">
                    <a:lumMod val="50000"/>
                  </a:schemeClr>
                </a:solidFill>
                <a:latin typeface="+mj-lt"/>
              </a:rPr>
              <a:t>Trong dịp “Hội xuân 2020”, để gây quỹ giúp đỡ các bạn học sinh </a:t>
            </a:r>
            <a:r>
              <a:rPr lang="vi-VN" sz="2000" b="1" dirty="0" smtClean="0">
                <a:solidFill>
                  <a:schemeClr val="accent1">
                    <a:lumMod val="50000"/>
                  </a:schemeClr>
                </a:solidFill>
                <a:latin typeface="+mj-lt"/>
              </a:rPr>
              <a:t>có </a:t>
            </a:r>
            <a:r>
              <a:rPr lang="vi-VN" sz="2000" b="1" dirty="0">
                <a:solidFill>
                  <a:schemeClr val="accent1">
                    <a:lumMod val="50000"/>
                  </a:schemeClr>
                </a:solidFill>
                <a:latin typeface="+mj-lt"/>
              </a:rPr>
              <a:t>hoàn cảnh khó khăn, lớp 6A bán hai mặt hàng (như bảng ở dưới đây) </a:t>
            </a:r>
            <a:r>
              <a:rPr lang="vi-VN" sz="2000" b="1" dirty="0" smtClean="0">
                <a:solidFill>
                  <a:schemeClr val="accent1">
                    <a:lumMod val="50000"/>
                  </a:schemeClr>
                </a:solidFill>
                <a:latin typeface="+mj-lt"/>
              </a:rPr>
              <a:t>với </a:t>
            </a:r>
            <a:r>
              <a:rPr lang="vi-VN" sz="2000" b="1" dirty="0">
                <a:solidFill>
                  <a:schemeClr val="accent1">
                    <a:lumMod val="50000"/>
                  </a:schemeClr>
                </a:solidFill>
                <a:latin typeface="+mj-lt"/>
              </a:rPr>
              <a:t>mục tiêu số tiền lãi thu được là </a:t>
            </a:r>
            <a:r>
              <a:rPr lang="vi-VN" sz="2000" b="1" dirty="0" smtClean="0">
                <a:solidFill>
                  <a:schemeClr val="accent1">
                    <a:lumMod val="50000"/>
                  </a:schemeClr>
                </a:solidFill>
                <a:latin typeface="+mj-lt"/>
              </a:rPr>
              <a:t>500 000 </a:t>
            </a:r>
            <a:r>
              <a:rPr lang="vi-VN" sz="2000" b="1" dirty="0">
                <a:solidFill>
                  <a:schemeClr val="accent1">
                    <a:lumMod val="50000"/>
                  </a:schemeClr>
                </a:solidFill>
                <a:latin typeface="+mj-lt"/>
              </a:rPr>
              <a:t>đồng</a:t>
            </a:r>
          </a:p>
        </p:txBody>
      </p:sp>
      <p:pic>
        <p:nvPicPr>
          <p:cNvPr id="6" name="Picture 5"/>
          <p:cNvPicPr>
            <a:picLocks noChangeAspect="1"/>
          </p:cNvPicPr>
          <p:nvPr/>
        </p:nvPicPr>
        <p:blipFill>
          <a:blip r:embed="rId2"/>
          <a:stretch>
            <a:fillRect/>
          </a:stretch>
        </p:blipFill>
        <p:spPr>
          <a:xfrm>
            <a:off x="2911042" y="827415"/>
            <a:ext cx="5686425" cy="2181225"/>
          </a:xfrm>
          <a:prstGeom prst="rect">
            <a:avLst/>
          </a:prstGeom>
        </p:spPr>
      </p:pic>
      <p:sp>
        <p:nvSpPr>
          <p:cNvPr id="7" name="Rectangle 6"/>
          <p:cNvSpPr/>
          <p:nvPr/>
        </p:nvSpPr>
        <p:spPr>
          <a:xfrm>
            <a:off x="286326" y="2912485"/>
            <a:ext cx="12275129" cy="707886"/>
          </a:xfrm>
          <a:prstGeom prst="rect">
            <a:avLst/>
          </a:prstGeom>
        </p:spPr>
        <p:txBody>
          <a:bodyPr wrap="square">
            <a:spAutoFit/>
          </a:bodyPr>
          <a:lstStyle/>
          <a:p>
            <a:r>
              <a:rPr lang="vi-VN" sz="2000" b="1" dirty="0">
                <a:solidFill>
                  <a:schemeClr val="accent1">
                    <a:lumMod val="50000"/>
                  </a:schemeClr>
                </a:solidFill>
                <a:latin typeface="+mj-lt"/>
              </a:rPr>
              <a:t>Trong thực tế, các bạn đã bán được số lượng hàng như sau: trà sữa bán được 93 li, dừa bán được 64 quả.  </a:t>
            </a:r>
          </a:p>
          <a:p>
            <a:r>
              <a:rPr lang="vi-VN" sz="2000" b="1" dirty="0">
                <a:solidFill>
                  <a:schemeClr val="accent1">
                    <a:lumMod val="50000"/>
                  </a:schemeClr>
                </a:solidFill>
                <a:latin typeface="+mj-lt"/>
              </a:rPr>
              <a:t>Hỏi lớp 6A đã thu được bao nhiêu tiền lãi? Lớp 6A có hoàn thành mục tiêu đã đề ra không?</a:t>
            </a:r>
            <a:endParaRPr lang="vi-VN" sz="2000" b="1" i="0" dirty="0">
              <a:solidFill>
                <a:schemeClr val="accent1">
                  <a:lumMod val="50000"/>
                </a:schemeClr>
              </a:solidFill>
              <a:effectLst/>
              <a:latin typeface="+mj-lt"/>
            </a:endParaRPr>
          </a:p>
        </p:txBody>
      </p:sp>
      <p:sp>
        <p:nvSpPr>
          <p:cNvPr id="8" name="Rectangle 7"/>
          <p:cNvSpPr/>
          <p:nvPr/>
        </p:nvSpPr>
        <p:spPr>
          <a:xfrm>
            <a:off x="326771" y="3781091"/>
            <a:ext cx="4822745" cy="1015663"/>
          </a:xfrm>
          <a:prstGeom prst="rect">
            <a:avLst/>
          </a:prstGeom>
        </p:spPr>
        <p:txBody>
          <a:bodyPr wrap="square">
            <a:spAutoFit/>
          </a:bodyPr>
          <a:lstStyle/>
          <a:p>
            <a:r>
              <a:rPr lang="vi-VN" sz="2000" b="1" u="sng" dirty="0">
                <a:solidFill>
                  <a:srgbClr val="FF0000"/>
                </a:solidFill>
                <a:latin typeface="Bahnschrift SemiLight SemiConde" panose="020B0502040204020203" pitchFamily="34" charset="0"/>
              </a:rPr>
              <a:t>Bài làm:</a:t>
            </a:r>
          </a:p>
          <a:p>
            <a:r>
              <a:rPr lang="vi-VN" sz="2000" b="1" dirty="0">
                <a:solidFill>
                  <a:schemeClr val="accent1">
                    <a:lumMod val="50000"/>
                  </a:schemeClr>
                </a:solidFill>
                <a:latin typeface="Bahnschrift SemiLight SemiConde" panose="020B0502040204020203" pitchFamily="34" charset="0"/>
              </a:rPr>
              <a:t>Số tiền lớp 6A bỏ ra để nhập hàng là:</a:t>
            </a:r>
          </a:p>
          <a:p>
            <a:r>
              <a:rPr lang="vi-VN" sz="2000" b="1" dirty="0">
                <a:solidFill>
                  <a:schemeClr val="accent1">
                    <a:lumMod val="50000"/>
                  </a:schemeClr>
                </a:solidFill>
                <a:latin typeface="Bahnschrift SemiLight SemiConde" panose="020B0502040204020203" pitchFamily="34" charset="0"/>
              </a:rPr>
              <a:t>100 . 8</a:t>
            </a:r>
            <a:r>
              <a:rPr lang="vi-VN" sz="2000" b="1" dirty="0" smtClean="0">
                <a:solidFill>
                  <a:schemeClr val="accent1">
                    <a:lumMod val="50000"/>
                  </a:schemeClr>
                </a:solidFill>
                <a:latin typeface="Bahnschrift SemiLight SemiConde" panose="020B0502040204020203" pitchFamily="34" charset="0"/>
              </a:rPr>
              <a:t> </a:t>
            </a:r>
            <a:r>
              <a:rPr lang="vi-VN" sz="2000" b="1" dirty="0">
                <a:solidFill>
                  <a:schemeClr val="accent1">
                    <a:lumMod val="50000"/>
                  </a:schemeClr>
                </a:solidFill>
                <a:latin typeface="Bahnschrift SemiLight SemiConde" panose="020B0502040204020203" pitchFamily="34" charset="0"/>
              </a:rPr>
              <a:t>500 + 70 . 9 800 = </a:t>
            </a:r>
            <a:r>
              <a:rPr lang="vi-VN" sz="2000" b="1" dirty="0" smtClean="0">
                <a:solidFill>
                  <a:schemeClr val="accent1">
                    <a:lumMod val="50000"/>
                  </a:schemeClr>
                </a:solidFill>
                <a:latin typeface="Bahnschrift SemiLight SemiConde" panose="020B0502040204020203" pitchFamily="34" charset="0"/>
              </a:rPr>
              <a:t>1 536 </a:t>
            </a:r>
            <a:r>
              <a:rPr lang="vi-VN" sz="2000" b="1" dirty="0">
                <a:solidFill>
                  <a:schemeClr val="accent1">
                    <a:lumMod val="50000"/>
                  </a:schemeClr>
                </a:solidFill>
                <a:latin typeface="Bahnschrift SemiLight SemiConde" panose="020B0502040204020203" pitchFamily="34" charset="0"/>
              </a:rPr>
              <a:t>000 (đồng</a:t>
            </a:r>
            <a:r>
              <a:rPr lang="vi-VN" sz="2000" b="1" dirty="0" smtClean="0">
                <a:solidFill>
                  <a:schemeClr val="accent1">
                    <a:lumMod val="50000"/>
                  </a:schemeClr>
                </a:solidFill>
                <a:latin typeface="Bahnschrift SemiLight SemiConde" panose="020B0502040204020203" pitchFamily="34" charset="0"/>
              </a:rPr>
              <a:t>)</a:t>
            </a:r>
            <a:endParaRPr lang="vi-VN" sz="2000" b="1" dirty="0">
              <a:solidFill>
                <a:schemeClr val="accent1">
                  <a:lumMod val="50000"/>
                </a:schemeClr>
              </a:solidFill>
              <a:latin typeface="Bahnschrift SemiLight SemiConde" panose="020B0502040204020203" pitchFamily="34" charset="0"/>
            </a:endParaRPr>
          </a:p>
        </p:txBody>
      </p:sp>
      <p:sp>
        <p:nvSpPr>
          <p:cNvPr id="2" name="Rectangle 1"/>
          <p:cNvSpPr/>
          <p:nvPr/>
        </p:nvSpPr>
        <p:spPr>
          <a:xfrm>
            <a:off x="332507" y="4890068"/>
            <a:ext cx="4653379" cy="707886"/>
          </a:xfrm>
          <a:prstGeom prst="rect">
            <a:avLst/>
          </a:prstGeom>
        </p:spPr>
        <p:txBody>
          <a:bodyPr wrap="square">
            <a:spAutoFit/>
          </a:bodyPr>
          <a:lstStyle/>
          <a:p>
            <a:pPr lvl="0"/>
            <a:r>
              <a:rPr lang="vi-VN" sz="2000" b="1" dirty="0">
                <a:solidFill>
                  <a:srgbClr val="5B9BD5">
                    <a:lumMod val="50000"/>
                  </a:srgbClr>
                </a:solidFill>
                <a:latin typeface="Bahnschrift SemiLight SemiConde" panose="020B0502040204020203" pitchFamily="34" charset="0"/>
              </a:rPr>
              <a:t>Số tiền lớp 6A bán được là:</a:t>
            </a:r>
          </a:p>
          <a:p>
            <a:pPr lvl="0"/>
            <a:r>
              <a:rPr lang="vi-VN" sz="2000" b="1" dirty="0">
                <a:solidFill>
                  <a:srgbClr val="5B9BD5">
                    <a:lumMod val="50000"/>
                  </a:srgbClr>
                </a:solidFill>
                <a:latin typeface="Bahnschrift SemiLight SemiConde" panose="020B0502040204020203" pitchFamily="34" charset="0"/>
              </a:rPr>
              <a:t>93 . 12</a:t>
            </a:r>
            <a:r>
              <a:rPr lang="vi-VN" sz="2000" b="1" dirty="0" smtClean="0">
                <a:solidFill>
                  <a:srgbClr val="5B9BD5">
                    <a:lumMod val="50000"/>
                  </a:srgbClr>
                </a:solidFill>
                <a:latin typeface="Bahnschrift SemiLight SemiConde" panose="020B0502040204020203" pitchFamily="34" charset="0"/>
              </a:rPr>
              <a:t> </a:t>
            </a:r>
            <a:r>
              <a:rPr lang="vi-VN" sz="2000" b="1" dirty="0">
                <a:solidFill>
                  <a:srgbClr val="5B9BD5">
                    <a:lumMod val="50000"/>
                  </a:srgbClr>
                </a:solidFill>
                <a:latin typeface="Bahnschrift SemiLight SemiConde" panose="020B0502040204020203" pitchFamily="34" charset="0"/>
              </a:rPr>
              <a:t>000 + 64 . 15 000 = 2 076</a:t>
            </a:r>
            <a:r>
              <a:rPr lang="vi-VN" sz="2000" b="1" dirty="0" smtClean="0">
                <a:solidFill>
                  <a:srgbClr val="5B9BD5">
                    <a:lumMod val="50000"/>
                  </a:srgbClr>
                </a:solidFill>
                <a:latin typeface="Bahnschrift SemiLight SemiConde" panose="020B0502040204020203" pitchFamily="34" charset="0"/>
              </a:rPr>
              <a:t> </a:t>
            </a:r>
            <a:r>
              <a:rPr lang="vi-VN" sz="2000" b="1" dirty="0">
                <a:solidFill>
                  <a:srgbClr val="5B9BD5">
                    <a:lumMod val="50000"/>
                  </a:srgbClr>
                </a:solidFill>
                <a:latin typeface="Bahnschrift SemiLight SemiConde" panose="020B0502040204020203" pitchFamily="34" charset="0"/>
              </a:rPr>
              <a:t>000 (đồng</a:t>
            </a:r>
            <a:r>
              <a:rPr lang="vi-VN" sz="2000" b="1" dirty="0" smtClean="0">
                <a:solidFill>
                  <a:srgbClr val="5B9BD5">
                    <a:lumMod val="50000"/>
                  </a:srgbClr>
                </a:solidFill>
                <a:latin typeface="Bahnschrift SemiLight SemiConde" panose="020B0502040204020203" pitchFamily="34" charset="0"/>
              </a:rPr>
              <a:t>)</a:t>
            </a:r>
            <a:endParaRPr lang="vi-VN" sz="2000" b="1" dirty="0">
              <a:solidFill>
                <a:srgbClr val="5B9BD5">
                  <a:lumMod val="50000"/>
                </a:srgbClr>
              </a:solidFill>
              <a:latin typeface="Bahnschrift SemiLight SemiConde" panose="020B0502040204020203" pitchFamily="34" charset="0"/>
            </a:endParaRPr>
          </a:p>
        </p:txBody>
      </p:sp>
      <p:sp>
        <p:nvSpPr>
          <p:cNvPr id="3" name="Rectangle 2"/>
          <p:cNvSpPr/>
          <p:nvPr/>
        </p:nvSpPr>
        <p:spPr>
          <a:xfrm>
            <a:off x="295952" y="5717208"/>
            <a:ext cx="10320714" cy="1015663"/>
          </a:xfrm>
          <a:prstGeom prst="rect">
            <a:avLst/>
          </a:prstGeom>
        </p:spPr>
        <p:txBody>
          <a:bodyPr wrap="square">
            <a:spAutoFit/>
          </a:bodyPr>
          <a:lstStyle/>
          <a:p>
            <a:pPr lvl="0"/>
            <a:r>
              <a:rPr lang="vi-VN" sz="2000" b="1" dirty="0">
                <a:solidFill>
                  <a:srgbClr val="5B9BD5">
                    <a:lumMod val="50000"/>
                  </a:srgbClr>
                </a:solidFill>
                <a:latin typeface="Bahnschrift SemiLight SemiConde" panose="020B0502040204020203" pitchFamily="34" charset="0"/>
              </a:rPr>
              <a:t>Số tiền lãi lớp 6A thu được là:</a:t>
            </a:r>
          </a:p>
          <a:p>
            <a:pPr lvl="0"/>
            <a:r>
              <a:rPr lang="vi-VN" sz="2000" b="1" dirty="0">
                <a:solidFill>
                  <a:srgbClr val="5B9BD5">
                    <a:lumMod val="50000"/>
                  </a:srgbClr>
                </a:solidFill>
                <a:latin typeface="Bahnschrift SemiLight SemiConde" panose="020B0502040204020203" pitchFamily="34" charset="0"/>
              </a:rPr>
              <a:t>2 076 000 - </a:t>
            </a:r>
            <a:r>
              <a:rPr lang="vi-VN" sz="2000" b="1" dirty="0">
                <a:solidFill>
                  <a:schemeClr val="accent1">
                    <a:lumMod val="50000"/>
                  </a:schemeClr>
                </a:solidFill>
                <a:latin typeface="Bahnschrift SemiLight SemiConde" panose="020B0502040204020203" pitchFamily="34" charset="0"/>
              </a:rPr>
              <a:t>1 536 000 </a:t>
            </a:r>
            <a:r>
              <a:rPr lang="vi-VN" sz="2000" b="1" dirty="0" smtClean="0">
                <a:solidFill>
                  <a:srgbClr val="5B9BD5">
                    <a:lumMod val="50000"/>
                  </a:srgbClr>
                </a:solidFill>
                <a:latin typeface="Bahnschrift SemiLight SemiConde" panose="020B0502040204020203" pitchFamily="34" charset="0"/>
              </a:rPr>
              <a:t>= 540 000 </a:t>
            </a:r>
            <a:r>
              <a:rPr lang="vi-VN" sz="2000" b="1" dirty="0">
                <a:solidFill>
                  <a:srgbClr val="5B9BD5">
                    <a:lumMod val="50000"/>
                  </a:srgbClr>
                </a:solidFill>
                <a:latin typeface="Bahnschrift SemiLight SemiConde" panose="020B0502040204020203" pitchFamily="34" charset="0"/>
              </a:rPr>
              <a:t>(đồng) </a:t>
            </a:r>
            <a:r>
              <a:rPr lang="vi-VN" sz="2000" b="1" dirty="0" smtClean="0">
                <a:solidFill>
                  <a:srgbClr val="5B9BD5">
                    <a:lumMod val="50000"/>
                  </a:srgbClr>
                </a:solidFill>
                <a:latin typeface="Bahnschrift SemiLight SemiConde" panose="020B0502040204020203" pitchFamily="34" charset="0"/>
              </a:rPr>
              <a:t>&gt; </a:t>
            </a:r>
            <a:r>
              <a:rPr lang="vi-VN" sz="2000" b="1" dirty="0">
                <a:solidFill>
                  <a:srgbClr val="5B9BD5">
                    <a:lumMod val="50000"/>
                  </a:srgbClr>
                </a:solidFill>
                <a:latin typeface="Bahnschrift SemiLight SemiConde" panose="020B0502040204020203" pitchFamily="34" charset="0"/>
              </a:rPr>
              <a:t>500 000 (đồng)</a:t>
            </a:r>
          </a:p>
          <a:p>
            <a:pPr lvl="0"/>
            <a:r>
              <a:rPr lang="vi-VN" sz="2000" b="1" dirty="0" smtClean="0">
                <a:solidFill>
                  <a:srgbClr val="5B9BD5">
                    <a:lumMod val="50000"/>
                  </a:srgbClr>
                </a:solidFill>
                <a:latin typeface="Bahnschrift SemiLight SemiConde" panose="020B0502040204020203" pitchFamily="34" charset="0"/>
              </a:rPr>
              <a:t>Vậy lớp </a:t>
            </a:r>
            <a:r>
              <a:rPr lang="vi-VN" sz="2000" b="1" dirty="0">
                <a:solidFill>
                  <a:srgbClr val="5B9BD5">
                    <a:lumMod val="50000"/>
                  </a:srgbClr>
                </a:solidFill>
                <a:latin typeface="Bahnschrift SemiLight SemiConde" panose="020B0502040204020203" pitchFamily="34" charset="0"/>
              </a:rPr>
              <a:t>6A </a:t>
            </a:r>
            <a:r>
              <a:rPr lang="vi-VN" sz="2000" b="1" dirty="0" smtClean="0">
                <a:solidFill>
                  <a:srgbClr val="FF0000"/>
                </a:solidFill>
                <a:latin typeface="Bahnschrift SemiLight SemiConde" panose="020B0502040204020203" pitchFamily="34" charset="0"/>
              </a:rPr>
              <a:t> </a:t>
            </a:r>
            <a:r>
              <a:rPr lang="vi-VN" sz="2000" b="1" dirty="0">
                <a:solidFill>
                  <a:srgbClr val="FF0000"/>
                </a:solidFill>
                <a:latin typeface="Bahnschrift SemiLight SemiConde" panose="020B0502040204020203" pitchFamily="34" charset="0"/>
              </a:rPr>
              <a:t>hoàn thành</a:t>
            </a:r>
            <a:r>
              <a:rPr lang="vi-VN" sz="2000" b="1" dirty="0">
                <a:solidFill>
                  <a:srgbClr val="5B9BD5">
                    <a:lumMod val="50000"/>
                  </a:srgbClr>
                </a:solidFill>
                <a:latin typeface="Bahnschrift SemiLight SemiConde" panose="020B0502040204020203" pitchFamily="34" charset="0"/>
              </a:rPr>
              <a:t> mục tiêu đã đề ra.</a:t>
            </a:r>
          </a:p>
        </p:txBody>
      </p:sp>
      <p:cxnSp>
        <p:nvCxnSpPr>
          <p:cNvPr id="9" name="Straight Connector 8"/>
          <p:cNvCxnSpPr/>
          <p:nvPr/>
        </p:nvCxnSpPr>
        <p:spPr>
          <a:xfrm>
            <a:off x="5342020" y="765860"/>
            <a:ext cx="4851134"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909912" y="3620371"/>
            <a:ext cx="4254367"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5729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2425</TotalTime>
  <Words>1195</Words>
  <Application>Microsoft Office PowerPoint</Application>
  <PresentationFormat>Custom</PresentationFormat>
  <Paragraphs>207</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BEAN</dc:creator>
  <cp:lastModifiedBy>Nguyen </cp:lastModifiedBy>
  <cp:revision>190</cp:revision>
  <dcterms:created xsi:type="dcterms:W3CDTF">2021-06-12T02:17:51Z</dcterms:created>
  <dcterms:modified xsi:type="dcterms:W3CDTF">2021-09-06T01:03:45Z</dcterms:modified>
</cp:coreProperties>
</file>