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9" r:id="rId2"/>
    <p:sldId id="308" r:id="rId3"/>
    <p:sldId id="310" r:id="rId4"/>
    <p:sldId id="322" r:id="rId5"/>
    <p:sldId id="312" r:id="rId6"/>
    <p:sldId id="313" r:id="rId7"/>
    <p:sldId id="314" r:id="rId8"/>
    <p:sldId id="315" r:id="rId9"/>
    <p:sldId id="317" r:id="rId10"/>
    <p:sldId id="318" r:id="rId11"/>
    <p:sldId id="319" r:id="rId12"/>
    <p:sldId id="320" r:id="rId13"/>
    <p:sldId id="321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6600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0" y="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8BDF7B4-3CA3-4861-A608-AF103EA1B0B9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E6C47AD-A4B5-4CA5-A23F-6FE69D4FFE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393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E15F3E-56BA-4B80-9E02-23F4B144460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6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6F684C-3E0E-47E0-BFC3-D45493542EA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109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64D78D-A202-40B4-93F6-5032475B6746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625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B401B4-257D-438C-AEFD-D34B8DD2C5E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418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3A026D-8AFC-4641-98EC-93584B808A0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876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73228D-1D8B-4C7B-8E3A-FE7A8BB582A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154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382E69-2BE9-44D8-911C-BA7505D6D32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64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125434-3426-45FA-9A31-CE580C46201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1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BA2D4-33AA-4A73-9B37-C32B8248C9FD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62F56-C78E-4AC3-AA0D-4E414F6E4F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9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625E3-2A54-4890-B434-A4023A171065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A883D-9A98-4FD8-9CF0-2B90BA7345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75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182C1-5F89-4239-92DA-413BDCF293EB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8133A-AF84-4915-9FE4-5B5DB6340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399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9DD5E-10D1-469C-A959-4A6299BA01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98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3125A-80C0-4522-A3AF-E4A4AD28B291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2619-297A-4496-B965-4C535134B3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18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3FDC4-C64B-4445-89DE-1316C4DE6DD7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BAEB3-45D6-43CA-B6C4-6D90397743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23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B0078-CCBC-47C8-9769-56ABC67AA42D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0C7E-720D-4C5C-8899-FFA59B277D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24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0C7E-46FD-460B-9D30-EB26CC6F12F3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D2E38-0EE7-4F0E-B0D4-6BDD6EB74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13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333D1-BB61-4668-B2CA-651CC9F1B172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81E3-2BA1-49AA-82BF-CB86BE504F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72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12553-7FD3-46C9-A67B-D91022368D8B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DD18B-6045-46E9-AC44-B20917779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18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0F848-0EF9-4CEA-ADD3-D8F21F75B492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76923-AF43-4FBB-BC02-08C40E93A1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14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4AE3D-6487-4311-823F-DD5BF6A2FDDB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9455-84DE-4BC0-9BDC-E10491302D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25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7B3B66-5C0D-4970-A3D9-6C098FCF29E9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5F4C2B-3C3D-4F73-884E-FCB8CAC44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13.png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1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8.bin"/><Relationship Id="rId7" Type="http://schemas.openxmlformats.org/officeDocument/2006/relationships/image" Target="../media/image1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2.bin"/><Relationship Id="rId4" Type="http://schemas.openxmlformats.org/officeDocument/2006/relationships/image" Target="../media/image14.wmf"/><Relationship Id="rId9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77425" y="4486275"/>
            <a:ext cx="790575" cy="9144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5123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1880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7215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52400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52400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95306" y="255538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KHỞI ĐỘNG</a:t>
            </a:r>
          </a:p>
        </p:txBody>
      </p:sp>
      <p:sp>
        <p:nvSpPr>
          <p:cNvPr id="5128" name="TextBox 3"/>
          <p:cNvSpPr txBox="1">
            <a:spLocks noChangeArrowheads="1"/>
          </p:cNvSpPr>
          <p:nvPr/>
        </p:nvSpPr>
        <p:spPr bwMode="auto">
          <a:xfrm>
            <a:off x="1619250" y="4559300"/>
            <a:ext cx="87772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Em biết các số trên mặt chiếc đồng hồ này chưa?</a:t>
            </a:r>
          </a:p>
        </p:txBody>
      </p:sp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55588"/>
            <a:ext cx="3763963" cy="38115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6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817045"/>
              </p:ext>
            </p:extLst>
          </p:nvPr>
        </p:nvGraphicFramePr>
        <p:xfrm>
          <a:off x="1114425" y="3559175"/>
          <a:ext cx="73914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81280" imgH="444240" progId="Equation.DSMT4">
                  <p:embed/>
                </p:oleObj>
              </mc:Choice>
              <mc:Fallback>
                <p:oleObj name="Equation" r:id="rId3" imgW="358128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3559175"/>
                        <a:ext cx="73914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753698"/>
              </p:ext>
            </p:extLst>
          </p:nvPr>
        </p:nvGraphicFramePr>
        <p:xfrm>
          <a:off x="5526088" y="4342034"/>
          <a:ext cx="395287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17" imgH="139639" progId="Equation.DSMT4">
                  <p:embed/>
                </p:oleObj>
              </mc:Choice>
              <mc:Fallback>
                <p:oleObj name="Equation" r:id="rId5" imgW="190417" imgH="13963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8" y="4342034"/>
                        <a:ext cx="395287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609600" y="152400"/>
            <a:ext cx="9058275" cy="26776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(SGK/Trang 11):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345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2 021.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96 208 984.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4738687"/>
            <a:ext cx="6629400" cy="1052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96 208 984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28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8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96, </a:t>
            </a:r>
            <a:r>
              <a:rPr lang="en-US" sz="28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962089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05F3C0B9-D14B-4A7E-88C4-16538428F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828925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animBg="1"/>
      <p:bldP spid="2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17" name="Group 1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727512"/>
              </p:ext>
            </p:extLst>
          </p:nvPr>
        </p:nvGraphicFramePr>
        <p:xfrm>
          <a:off x="393700" y="1636712"/>
          <a:ext cx="10883897" cy="1889126"/>
        </p:xfrm>
        <a:graphic>
          <a:graphicData uri="http://schemas.openxmlformats.org/drawingml/2006/table">
            <a:tbl>
              <a:tblPr/>
              <a:tblGrid>
                <a:gridCol w="3342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9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3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12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742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96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662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0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thập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594" name="Content Placeholder 2"/>
          <p:cNvSpPr txBox="1">
            <a:spLocks/>
          </p:cNvSpPr>
          <p:nvPr/>
        </p:nvSpPr>
        <p:spPr bwMode="auto">
          <a:xfrm>
            <a:off x="457200" y="457200"/>
            <a:ext cx="4473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17" name="Group 1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641827"/>
              </p:ext>
            </p:extLst>
          </p:nvPr>
        </p:nvGraphicFramePr>
        <p:xfrm>
          <a:off x="1573213" y="2418291"/>
          <a:ext cx="9045574" cy="1951038"/>
        </p:xfrm>
        <a:graphic>
          <a:graphicData uri="http://schemas.openxmlformats.org/drawingml/2006/table">
            <a:tbl>
              <a:tblPr/>
              <a:tblGrid>
                <a:gridCol w="212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6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06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37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621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Mã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90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thập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D3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1D3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636" name="Content Placeholder 2"/>
          <p:cNvSpPr txBox="1">
            <a:spLocks/>
          </p:cNvSpPr>
          <p:nvPr/>
        </p:nvSpPr>
        <p:spPr bwMode="auto">
          <a:xfrm>
            <a:off x="1474787" y="457200"/>
            <a:ext cx="7821613" cy="1066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(SGK/ Trang 12)</a:t>
            </a:r>
          </a:p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419600" y="2438400"/>
            <a:ext cx="882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886200" y="3581400"/>
            <a:ext cx="882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213350" y="3581400"/>
            <a:ext cx="882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6097588" y="2438400"/>
            <a:ext cx="882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6902450" y="2438400"/>
            <a:ext cx="882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7759700" y="2438400"/>
            <a:ext cx="882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8655050" y="2438400"/>
            <a:ext cx="10223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9818687" y="3564467"/>
            <a:ext cx="10223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629EB-3633-4C12-8CD6-9B156CFC0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14400"/>
            <a:ext cx="10972800" cy="1143000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3, 4 (SGK/ Trang 12)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65243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/>
          <p:cNvSpPr txBox="1">
            <a:spLocks noChangeArrowheads="1"/>
          </p:cNvSpPr>
          <p:nvPr/>
        </p:nvSpPr>
        <p:spPr bwMode="auto">
          <a:xfrm>
            <a:off x="1752600" y="633413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600" b="1" i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endParaRPr lang="en-US" altLang="en-US" sz="6600" b="1" i="1">
              <a:solidFill>
                <a:srgbClr val="C00000"/>
              </a:solidFill>
              <a:latin typeface="VNI-Brush" pitchFamily="2" charset="0"/>
            </a:endParaRPr>
          </a:p>
        </p:txBody>
      </p:sp>
      <p:sp>
        <p:nvSpPr>
          <p:cNvPr id="6147" name="WordArt 12"/>
          <p:cNvSpPr>
            <a:spLocks noChangeArrowheads="1" noChangeShapeType="1" noTextEdit="1"/>
          </p:cNvSpPr>
          <p:nvPr/>
        </p:nvSpPr>
        <p:spPr bwMode="auto">
          <a:xfrm>
            <a:off x="2743200" y="1600200"/>
            <a:ext cx="7086600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TẬP HỢP SỐ TỰ NHIÊN. GHI SỐ TỰ NHIÊN</a:t>
            </a:r>
          </a:p>
        </p:txBody>
      </p:sp>
      <p:sp>
        <p:nvSpPr>
          <p:cNvPr id="6148" name="WordArt 13"/>
          <p:cNvSpPr>
            <a:spLocks noChangeArrowheads="1" noChangeShapeType="1" noTextEdit="1"/>
          </p:cNvSpPr>
          <p:nvPr/>
        </p:nvSpPr>
        <p:spPr bwMode="auto">
          <a:xfrm>
            <a:off x="8077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Số  và Đại số</a:t>
            </a:r>
          </a:p>
        </p:txBody>
      </p:sp>
      <p:pic>
        <p:nvPicPr>
          <p:cNvPr id="614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1880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7215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52400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52400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7838" y="2743200"/>
            <a:ext cx="3763962" cy="38115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4586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N*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143000" y="812800"/>
            <a:ext cx="8829675" cy="10763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Tx/>
              <a:buChar char="-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N:</a:t>
            </a:r>
          </a:p>
          <a:p>
            <a:pPr eaLnBrk="1" hangingPunct="1"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N = {0;1;2;3;4;5;…}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092200" y="2070100"/>
            <a:ext cx="8839200" cy="10763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Tx/>
              <a:buChar char="-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N*:</a:t>
            </a:r>
          </a:p>
          <a:p>
            <a:pPr eaLnBrk="1" hangingPunct="1"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N* = {1;2;3;4;5;…}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14400" y="3152995"/>
            <a:ext cx="10007600" cy="2246769"/>
            <a:chOff x="658019" y="4635192"/>
            <a:chExt cx="10007599" cy="2245321"/>
          </a:xfrm>
        </p:grpSpPr>
        <p:sp>
          <p:nvSpPr>
            <p:cNvPr id="8203" name="TextBox 4"/>
            <p:cNvSpPr txBox="1">
              <a:spLocks noChangeArrowheads="1"/>
            </p:cNvSpPr>
            <p:nvPr/>
          </p:nvSpPr>
          <p:spPr bwMode="auto">
            <a:xfrm>
              <a:off x="658019" y="4635192"/>
              <a:ext cx="8256587" cy="22453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alt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alt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 (SGK/ Trang 10):</a:t>
              </a:r>
            </a:p>
            <a:p>
              <a:pPr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liệt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kê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tử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8204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94531611"/>
                </p:ext>
              </p:extLst>
            </p:nvPr>
          </p:nvGraphicFramePr>
          <p:xfrm>
            <a:off x="7668418" y="5367924"/>
            <a:ext cx="2997200" cy="709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80588" imgH="279279" progId="Equation.DSMT4">
                    <p:embed/>
                  </p:oleObj>
                </mc:Choice>
                <mc:Fallback>
                  <p:oleObj name="Equation" r:id="rId2" imgW="1180588" imgH="279279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68418" y="5367924"/>
                          <a:ext cx="2997200" cy="709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527624B-7A38-410F-94B8-B0C645D7A6CD}"/>
              </a:ext>
            </a:extLst>
          </p:cNvPr>
          <p:cNvSpPr txBox="1"/>
          <p:nvPr/>
        </p:nvSpPr>
        <p:spPr>
          <a:xfrm>
            <a:off x="4381500" y="472440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AA1FF4-B362-4F1D-A2C9-284BB2EEE0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775939"/>
              </p:ext>
            </p:extLst>
          </p:nvPr>
        </p:nvGraphicFramePr>
        <p:xfrm>
          <a:off x="2038350" y="5486400"/>
          <a:ext cx="57245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279360" progId="Equation.DSMT4">
                  <p:embed/>
                </p:oleObj>
              </mc:Choice>
              <mc:Fallback>
                <p:oleObj name="Equation" r:id="rId4" imgW="20062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38350" y="5486400"/>
                        <a:ext cx="57245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>
            <a:extLst>
              <a:ext uri="{FF2B5EF4-FFF2-40B4-BE49-F238E27FC236}">
                <a16:creationId xmlns:a16="http://schemas.microsoft.com/office/drawing/2014/main" id="{387629CC-F388-49CE-9300-CC31D28EF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2848371"/>
            <a:ext cx="62484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169E4B93-D4DD-4350-8284-44D69847D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"/>
            <a:ext cx="6756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C7DE12-0692-4EBB-B6B4-ED21E598C4C1}"/>
              </a:ext>
            </a:extLst>
          </p:cNvPr>
          <p:cNvSpPr/>
          <p:nvPr/>
        </p:nvSpPr>
        <p:spPr>
          <a:xfrm>
            <a:off x="1317752" y="1123156"/>
            <a:ext cx="7621587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51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221054"/>
              </p:ext>
            </p:extLst>
          </p:nvPr>
        </p:nvGraphicFramePr>
        <p:xfrm>
          <a:off x="1963737" y="-2057400"/>
          <a:ext cx="12382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7" y="-2057400"/>
                        <a:ext cx="12382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758765"/>
              </p:ext>
            </p:extLst>
          </p:nvPr>
        </p:nvGraphicFramePr>
        <p:xfrm>
          <a:off x="1963737" y="-2057400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835" imgH="152202" progId="Equation.DSMT4">
                  <p:embed/>
                </p:oleObj>
              </mc:Choice>
              <mc:Fallback>
                <p:oleObj name="Equation" r:id="rId5" imgW="126835" imgH="15220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7" y="-2057400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449840"/>
              </p:ext>
            </p:extLst>
          </p:nvPr>
        </p:nvGraphicFramePr>
        <p:xfrm>
          <a:off x="1963737" y="-2057400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7" y="-2057400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12622"/>
              </p:ext>
            </p:extLst>
          </p:nvPr>
        </p:nvGraphicFramePr>
        <p:xfrm>
          <a:off x="1963737" y="-2057400"/>
          <a:ext cx="11334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29810" imgH="253890" progId="Equation.DSMT4">
                  <p:embed/>
                </p:oleObj>
              </mc:Choice>
              <mc:Fallback>
                <p:oleObj name="Equation" r:id="rId9" imgW="1129810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7" y="-2057400"/>
                        <a:ext cx="113347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838690"/>
              </p:ext>
            </p:extLst>
          </p:nvPr>
        </p:nvGraphicFramePr>
        <p:xfrm>
          <a:off x="1963737" y="-2057400"/>
          <a:ext cx="4953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4870" imgH="253780" progId="Equation.DSMT4">
                  <p:embed/>
                </p:oleObj>
              </mc:Choice>
              <mc:Fallback>
                <p:oleObj name="Equation" r:id="rId11" imgW="494870" imgH="2537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7" y="-2057400"/>
                        <a:ext cx="495300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104699"/>
              </p:ext>
            </p:extLst>
          </p:nvPr>
        </p:nvGraphicFramePr>
        <p:xfrm>
          <a:off x="1963737" y="-20574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17" imgH="152334" progId="Equation.DSMT4">
                  <p:embed/>
                </p:oleObj>
              </mc:Choice>
              <mc:Fallback>
                <p:oleObj name="Equation" r:id="rId13" imgW="190417" imgH="15233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7" y="-20574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1963737" y="-2057400"/>
            <a:ext cx="1792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Với a, b </a:t>
            </a:r>
          </a:p>
        </p:txBody>
      </p:sp>
      <p:sp>
        <p:nvSpPr>
          <p:cNvPr id="11273" name="Rectangle 11"/>
          <p:cNvSpPr>
            <a:spLocks noChangeArrowheads="1"/>
          </p:cNvSpPr>
          <p:nvPr/>
        </p:nvSpPr>
        <p:spPr bwMode="auto">
          <a:xfrm>
            <a:off x="1963737" y="-2057400"/>
            <a:ext cx="87042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 , a &lt; b hoặc b &gt; a trên tia số điểm a nằm bên trái điểm b.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</a:p>
        </p:txBody>
      </p:sp>
      <p:sp>
        <p:nvSpPr>
          <p:cNvPr id="11274" name="Rectangle 12"/>
          <p:cNvSpPr>
            <a:spLocks noChangeArrowheads="1"/>
          </p:cNvSpPr>
          <p:nvPr/>
        </p:nvSpPr>
        <p:spPr bwMode="auto">
          <a:xfrm>
            <a:off x="1963737" y="-2057400"/>
            <a:ext cx="4073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 nghĩa là a &lt; b hoặc a = b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</a:p>
        </p:txBody>
      </p:sp>
      <p:sp>
        <p:nvSpPr>
          <p:cNvPr id="11275" name="Rectangle 13"/>
          <p:cNvSpPr>
            <a:spLocks noChangeArrowheads="1"/>
          </p:cNvSpPr>
          <p:nvPr/>
        </p:nvSpPr>
        <p:spPr bwMode="auto">
          <a:xfrm>
            <a:off x="1963737" y="-2057400"/>
            <a:ext cx="2636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Viết tập hợp A = </a:t>
            </a:r>
          </a:p>
        </p:txBody>
      </p:sp>
      <p:sp>
        <p:nvSpPr>
          <p:cNvPr id="11276" name="Rectangle 14"/>
          <p:cNvSpPr>
            <a:spLocks noChangeArrowheads="1"/>
          </p:cNvSpPr>
          <p:nvPr/>
        </p:nvSpPr>
        <p:spPr bwMode="auto">
          <a:xfrm>
            <a:off x="1963737" y="-2057400"/>
            <a:ext cx="2847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Lên bảng làm A = </a:t>
            </a:r>
          </a:p>
        </p:txBody>
      </p:sp>
      <p:sp>
        <p:nvSpPr>
          <p:cNvPr id="11277" name="Rectangle 15"/>
          <p:cNvSpPr>
            <a:spLocks noChangeArrowheads="1"/>
          </p:cNvSpPr>
          <p:nvPr/>
        </p:nvSpPr>
        <p:spPr bwMode="auto">
          <a:xfrm>
            <a:off x="1963737" y="-2057400"/>
            <a:ext cx="287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&lt; 10 và 10 &lt; 12 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817562" y="1577509"/>
            <a:ext cx="9299574" cy="954087"/>
            <a:chOff x="608893" y="1296769"/>
            <a:chExt cx="8824087" cy="954107"/>
          </a:xfrm>
        </p:grpSpPr>
        <p:sp>
          <p:nvSpPr>
            <p:cNvPr id="11285" name="Rectangle 18"/>
            <p:cNvSpPr>
              <a:spLocks noChangeArrowheads="1"/>
            </p:cNvSpPr>
            <p:nvPr/>
          </p:nvSpPr>
          <p:spPr bwMode="auto">
            <a:xfrm>
              <a:off x="608893" y="1296769"/>
              <a:ext cx="8824087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Với a, b    N , a &lt; b (hoặc b &gt; a) trên tia số thì điểm a nằm bên trái điểm b.</a:t>
              </a:r>
            </a:p>
          </p:txBody>
        </p:sp>
        <p:graphicFrame>
          <p:nvGraphicFramePr>
            <p:cNvPr id="11286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4112870"/>
                </p:ext>
              </p:extLst>
            </p:nvPr>
          </p:nvGraphicFramePr>
          <p:xfrm>
            <a:off x="2061142" y="1322466"/>
            <a:ext cx="468293" cy="468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725" imgH="126725" progId="Equation.DSMT4">
                    <p:embed/>
                  </p:oleObj>
                </mc:Choice>
                <mc:Fallback>
                  <p:oleObj name="Equation" r:id="rId15" imgW="126725" imgH="126725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1142" y="1322466"/>
                          <a:ext cx="468293" cy="468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4950" name="Rectangle 22"/>
          <p:cNvSpPr>
            <a:spLocks noChangeArrowheads="1"/>
          </p:cNvSpPr>
          <p:nvPr/>
        </p:nvSpPr>
        <p:spPr bwMode="auto">
          <a:xfrm>
            <a:off x="1682750" y="2728446"/>
            <a:ext cx="708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:  a ≤ b </a:t>
            </a: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chỉ </a:t>
            </a: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&lt; b </a:t>
            </a: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pt-BR" alt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b</a:t>
            </a:r>
          </a:p>
        </p:txBody>
      </p:sp>
      <p:sp>
        <p:nvSpPr>
          <p:cNvPr id="124952" name="Rectangle 24"/>
          <p:cNvSpPr>
            <a:spLocks noChangeArrowheads="1"/>
          </p:cNvSpPr>
          <p:nvPr/>
        </p:nvSpPr>
        <p:spPr bwMode="auto">
          <a:xfrm>
            <a:off x="2697162" y="3417421"/>
            <a:ext cx="4510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≥ a  </a:t>
            </a:r>
            <a:r>
              <a:rPr lang="pt-BR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chỉ </a:t>
            </a:r>
            <a:r>
              <a:rPr lang="pt-BR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&gt; a </a:t>
            </a:r>
            <a:r>
              <a:rPr lang="pt-BR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pt-BR" altLang="en-US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a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81" name="TextBox 4"/>
          <p:cNvSpPr txBox="1">
            <a:spLocks noChangeArrowheads="1"/>
          </p:cNvSpPr>
          <p:nvPr/>
        </p:nvSpPr>
        <p:spPr bwMode="auto">
          <a:xfrm>
            <a:off x="685800" y="76200"/>
            <a:ext cx="675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914400" y="4048780"/>
            <a:ext cx="9070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Mỗi số tự nhiên có một số liền sau cách nó một đơn vị.</a:t>
            </a: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714375" y="4473245"/>
            <a:ext cx="10029825" cy="2384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Số 2021 có số liền sau là 2022.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Số 2021 được gọi là số liền trước của số 2022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Hai số 2021 và 2022 được gọi là hai số tự nhiên liên tiếp. </a:t>
            </a:r>
          </a:p>
        </p:txBody>
      </p:sp>
      <p:pic>
        <p:nvPicPr>
          <p:cNvPr id="24" name="Picture 15">
            <a:extLst>
              <a:ext uri="{FF2B5EF4-FFF2-40B4-BE49-F238E27FC236}">
                <a16:creationId xmlns:a16="http://schemas.microsoft.com/office/drawing/2014/main" id="{61C09BC4-1A3E-4F92-8654-E6B475DC1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" y="575268"/>
            <a:ext cx="62484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4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50" grpId="0"/>
      <p:bldP spid="124952" grpId="0"/>
      <p:bldP spid="35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803465"/>
              </p:ext>
            </p:extLst>
          </p:nvPr>
        </p:nvGraphicFramePr>
        <p:xfrm>
          <a:off x="2822575" y="-2133600"/>
          <a:ext cx="12382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-2133600"/>
                        <a:ext cx="12382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198361"/>
              </p:ext>
            </p:extLst>
          </p:nvPr>
        </p:nvGraphicFramePr>
        <p:xfrm>
          <a:off x="2822575" y="-2133600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835" imgH="152202" progId="Equation.DSMT4">
                  <p:embed/>
                </p:oleObj>
              </mc:Choice>
              <mc:Fallback>
                <p:oleObj name="Equation" r:id="rId5" imgW="126835" imgH="15220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-2133600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307858"/>
              </p:ext>
            </p:extLst>
          </p:nvPr>
        </p:nvGraphicFramePr>
        <p:xfrm>
          <a:off x="2822575" y="-2133600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-2133600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113904"/>
              </p:ext>
            </p:extLst>
          </p:nvPr>
        </p:nvGraphicFramePr>
        <p:xfrm>
          <a:off x="2822575" y="-2133600"/>
          <a:ext cx="11334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29810" imgH="253890" progId="Equation.DSMT4">
                  <p:embed/>
                </p:oleObj>
              </mc:Choice>
              <mc:Fallback>
                <p:oleObj name="Equation" r:id="rId9" imgW="1129810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-2133600"/>
                        <a:ext cx="113347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086921"/>
              </p:ext>
            </p:extLst>
          </p:nvPr>
        </p:nvGraphicFramePr>
        <p:xfrm>
          <a:off x="2822575" y="-2133600"/>
          <a:ext cx="4953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4870" imgH="253780" progId="Equation.DSMT4">
                  <p:embed/>
                </p:oleObj>
              </mc:Choice>
              <mc:Fallback>
                <p:oleObj name="Equation" r:id="rId11" imgW="494870" imgH="2537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-2133600"/>
                        <a:ext cx="495300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162034"/>
              </p:ext>
            </p:extLst>
          </p:nvPr>
        </p:nvGraphicFramePr>
        <p:xfrm>
          <a:off x="2822575" y="-21336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17" imgH="152334" progId="Equation.DSMT4">
                  <p:embed/>
                </p:oleObj>
              </mc:Choice>
              <mc:Fallback>
                <p:oleObj name="Equation" r:id="rId13" imgW="190417" imgH="15233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-21336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2822575" y="-2133600"/>
            <a:ext cx="1792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Với a, b </a:t>
            </a:r>
          </a:p>
        </p:txBody>
      </p:sp>
      <p:sp>
        <p:nvSpPr>
          <p:cNvPr id="13321" name="Rectangle 11"/>
          <p:cNvSpPr>
            <a:spLocks noChangeArrowheads="1"/>
          </p:cNvSpPr>
          <p:nvPr/>
        </p:nvSpPr>
        <p:spPr bwMode="auto">
          <a:xfrm>
            <a:off x="2822575" y="-2133600"/>
            <a:ext cx="87042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 , a &lt; b hoặc b &gt; a trên tia số điểm a nằm bên trái điểm b.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</a:p>
        </p:txBody>
      </p:sp>
      <p:sp>
        <p:nvSpPr>
          <p:cNvPr id="13322" name="Rectangle 12"/>
          <p:cNvSpPr>
            <a:spLocks noChangeArrowheads="1"/>
          </p:cNvSpPr>
          <p:nvPr/>
        </p:nvSpPr>
        <p:spPr bwMode="auto">
          <a:xfrm>
            <a:off x="2822575" y="-2133600"/>
            <a:ext cx="4073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 nghĩa là a &lt; b hoặc a = b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</a:p>
        </p:txBody>
      </p:sp>
      <p:sp>
        <p:nvSpPr>
          <p:cNvPr id="13323" name="Rectangle 13"/>
          <p:cNvSpPr>
            <a:spLocks noChangeArrowheads="1"/>
          </p:cNvSpPr>
          <p:nvPr/>
        </p:nvSpPr>
        <p:spPr bwMode="auto">
          <a:xfrm>
            <a:off x="2822575" y="-2133600"/>
            <a:ext cx="2636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Viết tập hợp A = </a:t>
            </a:r>
          </a:p>
        </p:txBody>
      </p:sp>
      <p:sp>
        <p:nvSpPr>
          <p:cNvPr id="13324" name="Rectangle 14"/>
          <p:cNvSpPr>
            <a:spLocks noChangeArrowheads="1"/>
          </p:cNvSpPr>
          <p:nvPr/>
        </p:nvSpPr>
        <p:spPr bwMode="auto">
          <a:xfrm>
            <a:off x="2822575" y="-2133600"/>
            <a:ext cx="2847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Lên bảng làm A = </a:t>
            </a:r>
          </a:p>
        </p:txBody>
      </p:sp>
      <p:sp>
        <p:nvSpPr>
          <p:cNvPr id="13325" name="Rectangle 15"/>
          <p:cNvSpPr>
            <a:spLocks noChangeArrowheads="1"/>
          </p:cNvSpPr>
          <p:nvPr/>
        </p:nvSpPr>
        <p:spPr bwMode="auto">
          <a:xfrm>
            <a:off x="2822575" y="-2133600"/>
            <a:ext cx="287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&lt; 10 và 10 &lt; 12 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793875" y="581592"/>
            <a:ext cx="8485188" cy="22467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 2</a:t>
            </a:r>
            <a:r>
              <a:rPr lang="pt-BR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SGK/ Trang 10</a:t>
            </a:r>
            <a:endParaRPr lang="pt-BR" alt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Thay mỗi chữ cái dưới đây bằng một số tự nhiên phù hợp trong những trường hợp sau:</a:t>
            </a:r>
          </a:p>
          <a:p>
            <a:pPr marL="514350" indent="-514350" algn="just" eaLnBrk="1" hangingPunct="1">
              <a:buFontTx/>
              <a:buAutoNum type="alphaLcParenR"/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17; a; b là ba số lẻ tăng dần.</a:t>
            </a:r>
          </a:p>
          <a:p>
            <a:pPr marL="514350" indent="-514350" algn="just" eaLnBrk="1" hangingPunct="1">
              <a:buFontTx/>
              <a:buAutoNum type="alphaLcParenR"/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m; 101; n; p là bốn số tự nhiên liên tiếp giảm dần.</a:t>
            </a: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4930775" y="3068638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2411413" y="3676651"/>
            <a:ext cx="4751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19; 21</a:t>
            </a:r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2411413" y="4440238"/>
            <a:ext cx="3459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102; </a:t>
            </a: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100; 99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284498"/>
              </p:ext>
            </p:extLst>
          </p:nvPr>
        </p:nvGraphicFramePr>
        <p:xfrm>
          <a:off x="2347913" y="-2819400"/>
          <a:ext cx="12382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-2819400"/>
                        <a:ext cx="12382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34535"/>
              </p:ext>
            </p:extLst>
          </p:nvPr>
        </p:nvGraphicFramePr>
        <p:xfrm>
          <a:off x="2347913" y="-2819400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835" imgH="152202" progId="Equation.DSMT4">
                  <p:embed/>
                </p:oleObj>
              </mc:Choice>
              <mc:Fallback>
                <p:oleObj name="Equation" r:id="rId5" imgW="126835" imgH="15220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-2819400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413168"/>
              </p:ext>
            </p:extLst>
          </p:nvPr>
        </p:nvGraphicFramePr>
        <p:xfrm>
          <a:off x="2347913" y="-2819400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-2819400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869987"/>
              </p:ext>
            </p:extLst>
          </p:nvPr>
        </p:nvGraphicFramePr>
        <p:xfrm>
          <a:off x="2347913" y="-2819400"/>
          <a:ext cx="11334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29810" imgH="253890" progId="Equation.DSMT4">
                  <p:embed/>
                </p:oleObj>
              </mc:Choice>
              <mc:Fallback>
                <p:oleObj name="Equation" r:id="rId9" imgW="1129810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-2819400"/>
                        <a:ext cx="113347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9893"/>
              </p:ext>
            </p:extLst>
          </p:nvPr>
        </p:nvGraphicFramePr>
        <p:xfrm>
          <a:off x="2347913" y="-2819400"/>
          <a:ext cx="4953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4870" imgH="253780" progId="Equation.DSMT4">
                  <p:embed/>
                </p:oleObj>
              </mc:Choice>
              <mc:Fallback>
                <p:oleObj name="Equation" r:id="rId11" imgW="494870" imgH="2537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-2819400"/>
                        <a:ext cx="495300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262016"/>
              </p:ext>
            </p:extLst>
          </p:nvPr>
        </p:nvGraphicFramePr>
        <p:xfrm>
          <a:off x="2347913" y="-28194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17" imgH="152334" progId="Equation.DSMT4">
                  <p:embed/>
                </p:oleObj>
              </mc:Choice>
              <mc:Fallback>
                <p:oleObj name="Equation" r:id="rId13" imgW="190417" imgH="15233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-28194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2347913" y="-2819400"/>
            <a:ext cx="1792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Với a, b </a:t>
            </a:r>
          </a:p>
        </p:txBody>
      </p:sp>
      <p:sp>
        <p:nvSpPr>
          <p:cNvPr id="15369" name="Rectangle 11"/>
          <p:cNvSpPr>
            <a:spLocks noChangeArrowheads="1"/>
          </p:cNvSpPr>
          <p:nvPr/>
        </p:nvSpPr>
        <p:spPr bwMode="auto">
          <a:xfrm>
            <a:off x="2347913" y="-2819400"/>
            <a:ext cx="87042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 , a &lt; b hoặc b &gt; a trên tia số điểm a nằm bên trái điểm b.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2347913" y="-2819400"/>
            <a:ext cx="4073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 nghĩa là a &lt; b hoặc a = b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</a:p>
        </p:txBody>
      </p: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2347913" y="-2819400"/>
            <a:ext cx="2636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Viết tập hợp A = </a:t>
            </a:r>
          </a:p>
        </p:txBody>
      </p:sp>
      <p:sp>
        <p:nvSpPr>
          <p:cNvPr id="15372" name="Rectangle 14"/>
          <p:cNvSpPr>
            <a:spLocks noChangeArrowheads="1"/>
          </p:cNvSpPr>
          <p:nvPr/>
        </p:nvSpPr>
        <p:spPr bwMode="auto">
          <a:xfrm>
            <a:off x="2347913" y="-2819400"/>
            <a:ext cx="2847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Lên bảng làm A = </a:t>
            </a:r>
          </a:p>
        </p:txBody>
      </p:sp>
      <p:sp>
        <p:nvSpPr>
          <p:cNvPr id="15373" name="Rectangle 15"/>
          <p:cNvSpPr>
            <a:spLocks noChangeArrowheads="1"/>
          </p:cNvSpPr>
          <p:nvPr/>
        </p:nvSpPr>
        <p:spPr bwMode="auto">
          <a:xfrm>
            <a:off x="2347913" y="-2819400"/>
            <a:ext cx="287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&lt; 10 và 10 &lt; 12 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165350" y="627857"/>
            <a:ext cx="8485188" cy="1384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So sánh a và 2020 trong những trường hợp sau:</a:t>
            </a:r>
          </a:p>
          <a:p>
            <a:pPr marL="514350" indent="-514350" algn="just" eaLnBrk="1" hangingPunct="1">
              <a:buFontTx/>
              <a:buAutoNum type="alphaLcParenR"/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a &gt; 2021</a:t>
            </a:r>
          </a:p>
          <a:p>
            <a:pPr marL="514350" indent="-514350" algn="just" eaLnBrk="1" hangingPunct="1">
              <a:buFontTx/>
              <a:buAutoNum type="alphaLcParenR"/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 a &lt; 2000</a:t>
            </a: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4456113" y="2230438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1936751" y="2819401"/>
            <a:ext cx="6808787" cy="9556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 marL="514350" indent="-514350" algn="just" eaLnBrk="1" hangingPunct="1">
              <a:buFontTx/>
              <a:buAutoNum type="alphaLcParenR"/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Ta có a &gt; 2021 mà 2021 &gt; 2020 </a:t>
            </a:r>
          </a:p>
          <a:p>
            <a:pPr algn="just" eaLnBrk="1" hangingPunct="1">
              <a:defRPr/>
            </a:pPr>
            <a:r>
              <a:rPr lang="pt-BR" altLang="en-US" sz="2800" dirty="0">
                <a:latin typeface="Times New Roman" pitchFamily="18" charset="0"/>
                <a:cs typeface="Times New Roman" pitchFamily="18" charset="0"/>
              </a:rPr>
              <a:t>             Nên a &gt; 2020</a:t>
            </a:r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1936751" y="3800476"/>
            <a:ext cx="71897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Ta có a &lt; 2000 mà 2000 &lt; 2020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Nên a &lt; 2020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143000" y="631826"/>
            <a:ext cx="668338" cy="6032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15381" name="Rectangle 1"/>
          <p:cNvSpPr>
            <a:spLocks noChangeArrowheads="1"/>
          </p:cNvSpPr>
          <p:nvPr/>
        </p:nvSpPr>
        <p:spPr bwMode="auto">
          <a:xfrm>
            <a:off x="1430338" y="5029201"/>
            <a:ext cx="922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bắc cầu:</a:t>
            </a:r>
            <a:r>
              <a:rPr lang="pt-B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Nếu a &lt; b và b &lt; c thì a &lt; c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/>
      <p:bldP spid="153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10954"/>
              </p:ext>
            </p:extLst>
          </p:nvPr>
        </p:nvGraphicFramePr>
        <p:xfrm>
          <a:off x="2095500" y="-2568576"/>
          <a:ext cx="12382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-2568576"/>
                        <a:ext cx="12382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578125"/>
              </p:ext>
            </p:extLst>
          </p:nvPr>
        </p:nvGraphicFramePr>
        <p:xfrm>
          <a:off x="2095500" y="-2568576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835" imgH="152202" progId="Equation.DSMT4">
                  <p:embed/>
                </p:oleObj>
              </mc:Choice>
              <mc:Fallback>
                <p:oleObj name="Equation" r:id="rId5" imgW="126835" imgH="15220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-2568576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99313"/>
              </p:ext>
            </p:extLst>
          </p:nvPr>
        </p:nvGraphicFramePr>
        <p:xfrm>
          <a:off x="2095500" y="-2568576"/>
          <a:ext cx="1238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-2568576"/>
                        <a:ext cx="1238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835928"/>
              </p:ext>
            </p:extLst>
          </p:nvPr>
        </p:nvGraphicFramePr>
        <p:xfrm>
          <a:off x="2095500" y="-2568576"/>
          <a:ext cx="11334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29810" imgH="253890" progId="Equation.DSMT4">
                  <p:embed/>
                </p:oleObj>
              </mc:Choice>
              <mc:Fallback>
                <p:oleObj name="Equation" r:id="rId9" imgW="1129810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-2568576"/>
                        <a:ext cx="113347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356693"/>
              </p:ext>
            </p:extLst>
          </p:nvPr>
        </p:nvGraphicFramePr>
        <p:xfrm>
          <a:off x="2095500" y="-2568576"/>
          <a:ext cx="4953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4870" imgH="253780" progId="Equation.DSMT4">
                  <p:embed/>
                </p:oleObj>
              </mc:Choice>
              <mc:Fallback>
                <p:oleObj name="Equation" r:id="rId11" imgW="494870" imgH="2537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-2568576"/>
                        <a:ext cx="495300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936154"/>
              </p:ext>
            </p:extLst>
          </p:nvPr>
        </p:nvGraphicFramePr>
        <p:xfrm>
          <a:off x="2095500" y="-2568576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17" imgH="152334" progId="Equation.DSMT4">
                  <p:embed/>
                </p:oleObj>
              </mc:Choice>
              <mc:Fallback>
                <p:oleObj name="Equation" r:id="rId13" imgW="190417" imgH="15233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-2568576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2095500" y="-2568576"/>
            <a:ext cx="1792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Với a, b </a:t>
            </a: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2095500" y="-2568576"/>
            <a:ext cx="87042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 , a &lt; b hoặc b &gt; a trên tia số điểm a nằm bên trái điểm b.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2095500" y="-2568576"/>
            <a:ext cx="4073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 nghĩa là a &lt; b hoặc a = b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</a:p>
        </p:txBody>
      </p:sp>
      <p:sp>
        <p:nvSpPr>
          <p:cNvPr id="17419" name="Rectangle 13"/>
          <p:cNvSpPr>
            <a:spLocks noChangeArrowheads="1"/>
          </p:cNvSpPr>
          <p:nvPr/>
        </p:nvSpPr>
        <p:spPr bwMode="auto">
          <a:xfrm>
            <a:off x="2095500" y="-2568576"/>
            <a:ext cx="2636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Viết tập hợp A = </a:t>
            </a:r>
          </a:p>
        </p:txBody>
      </p:sp>
      <p:sp>
        <p:nvSpPr>
          <p:cNvPr id="17420" name="Rectangle 14"/>
          <p:cNvSpPr>
            <a:spLocks noChangeArrowheads="1"/>
          </p:cNvSpPr>
          <p:nvPr/>
        </p:nvSpPr>
        <p:spPr bwMode="auto">
          <a:xfrm>
            <a:off x="2095500" y="-2568576"/>
            <a:ext cx="2847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Lên bảng làm A = </a:t>
            </a: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2095500" y="-2568576"/>
            <a:ext cx="287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&lt; 10 và 10 &lt; 12 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066800" y="666859"/>
            <a:ext cx="8485188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3</a:t>
            </a: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(SGK/ Trang 11)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tập hợp A gồm các phần tử có chữ số tận cùng là 0 hoặc 5 và nhỏ hơn 36. Liệt kê các phần tử của A theo thứ tự giảm dần.</a:t>
            </a: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4203700" y="2633662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1684338" y="3286125"/>
            <a:ext cx="6808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{ 35; 30; 25; 20; 15; 10; 5; 0}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Content Placeholder 2"/>
          <p:cNvSpPr txBox="1">
            <a:spLocks/>
          </p:cNvSpPr>
          <p:nvPr/>
        </p:nvSpPr>
        <p:spPr bwMode="auto">
          <a:xfrm>
            <a:off x="457200" y="1241425"/>
            <a:ext cx="10363200" cy="20177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(SGK/ Trang 11)</a:t>
            </a:r>
          </a:p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2 023;   5 427 198 653</a:t>
            </a:r>
          </a:p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endParaRPr lang="en-US" alt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endParaRPr lang="en-US" alt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0" name="Content Placeholder 2"/>
          <p:cNvSpPr txBox="1">
            <a:spLocks/>
          </p:cNvSpPr>
          <p:nvPr/>
        </p:nvSpPr>
        <p:spPr bwMode="auto">
          <a:xfrm>
            <a:off x="738188" y="3962400"/>
            <a:ext cx="8839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        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 Ta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1262063" y="3276600"/>
            <a:ext cx="5159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2" name="TextBox 4"/>
          <p:cNvSpPr txBox="1">
            <a:spLocks noChangeArrowheads="1"/>
          </p:cNvSpPr>
          <p:nvPr/>
        </p:nvSpPr>
        <p:spPr bwMode="auto">
          <a:xfrm>
            <a:off x="565150" y="76200"/>
            <a:ext cx="675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752475" y="631825"/>
            <a:ext cx="4473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BD0D9"/>
              </a:buClr>
              <a:buSzPct val="95000"/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946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828991"/>
              </p:ext>
            </p:extLst>
          </p:nvPr>
        </p:nvGraphicFramePr>
        <p:xfrm>
          <a:off x="3384550" y="2586037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86037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53610"/>
              </p:ext>
            </p:extLst>
          </p:nvPr>
        </p:nvGraphicFramePr>
        <p:xfrm>
          <a:off x="3384550" y="2586037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86037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77830"/>
              </p:ext>
            </p:extLst>
          </p:nvPr>
        </p:nvGraphicFramePr>
        <p:xfrm>
          <a:off x="1916443" y="3886200"/>
          <a:ext cx="980415" cy="600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215640" progId="Equation.DSMT4">
                  <p:embed/>
                </p:oleObj>
              </mc:Choice>
              <mc:Fallback>
                <p:oleObj name="Equation" r:id="rId6" imgW="203040" imgH="215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443" y="3886200"/>
                        <a:ext cx="980415" cy="6000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826203"/>
              </p:ext>
            </p:extLst>
          </p:nvPr>
        </p:nvGraphicFramePr>
        <p:xfrm>
          <a:off x="1981200" y="5029200"/>
          <a:ext cx="4147180" cy="671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241200" progId="Equation.DSMT4">
                  <p:embed/>
                </p:oleObj>
              </mc:Choice>
              <mc:Fallback>
                <p:oleObj name="Equation" r:id="rId8" imgW="1384200" imgH="241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029200"/>
                        <a:ext cx="4147180" cy="6717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056BC95-0E92-47BD-8AA8-656B47391C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366131"/>
              </p:ext>
            </p:extLst>
          </p:nvPr>
        </p:nvGraphicFramePr>
        <p:xfrm>
          <a:off x="1624012" y="4495800"/>
          <a:ext cx="890588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24012" y="4495800"/>
                        <a:ext cx="890588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>
            <a:extLst>
              <a:ext uri="{FF2B5EF4-FFF2-40B4-BE49-F238E27FC236}">
                <a16:creationId xmlns:a16="http://schemas.microsoft.com/office/drawing/2014/main" id="{ED387EAE-7314-48BC-8023-30C1859FA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" y="5638800"/>
            <a:ext cx="108462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67DFD04C-D060-4F3E-8A37-1C6DF4184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" y="6145943"/>
            <a:ext cx="87511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545 = 5 x 100 + 4 x 10 + 5 = 500 + 40 + 5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/>
      <p:bldP spid="1030" grpId="0"/>
      <p:bldP spid="1032" grpId="0"/>
      <p:bldP spid="14" grpId="0"/>
      <p:bldP spid="12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3117</TotalTime>
  <Words>1008</Words>
  <Application>Microsoft Office PowerPoint</Application>
  <PresentationFormat>Widescreen</PresentationFormat>
  <Paragraphs>151</Paragraphs>
  <Slides>13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VNI-Brush</vt:lpstr>
      <vt:lpstr>Office Theme</vt:lpstr>
      <vt:lpstr>MathType 7.0 Equation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về nhà: Làm bài 3, 4 (SGK/ Trang 12)</vt:lpstr>
    </vt:vector>
  </TitlesOfParts>
  <Company>http://viet4room.com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Văn Tân Lê</cp:lastModifiedBy>
  <cp:revision>348</cp:revision>
  <dcterms:created xsi:type="dcterms:W3CDTF">2016-11-26T13:35:55Z</dcterms:created>
  <dcterms:modified xsi:type="dcterms:W3CDTF">2021-09-15T05:38:32Z</dcterms:modified>
</cp:coreProperties>
</file>