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8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7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2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6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4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8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9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9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3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34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0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6736F-95A4-46A7-80BD-EDB192CEAE57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2F17-D8F2-4E30-982B-D2C12290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591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31056" y="1495348"/>
            <a:ext cx="8174816" cy="92333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spc="50" dirty="0" smtClean="0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9: LUYỆN TẬP</a:t>
            </a:r>
            <a:endParaRPr lang="en-US" sz="5400" b="1" spc="50" dirty="0">
              <a:ln w="952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92024" y="2838194"/>
            <a:ext cx="98427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HẾT,</a:t>
            </a:r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CÓ DƯ</a:t>
            </a:r>
          </a:p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CHIA HẾT</a:t>
            </a:r>
          </a:p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MỘT TỔNG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57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90357" y="1723724"/>
            <a:ext cx="4241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1906" y="2400276"/>
            <a:ext cx="9010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25" name="Rectangle 24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28" name="TextBox 27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31883" y="3259859"/>
            <a:ext cx="5864106" cy="584775"/>
            <a:chOff x="152483" y="2916959"/>
            <a:chExt cx="5864106" cy="584775"/>
          </a:xfrm>
        </p:grpSpPr>
        <p:sp>
          <p:nvSpPr>
            <p:cNvPr id="12" name="TextBox 11"/>
            <p:cNvSpPr txBox="1"/>
            <p:nvPr/>
          </p:nvSpPr>
          <p:spPr>
            <a:xfrm>
              <a:off x="152483" y="2916959"/>
              <a:ext cx="58641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 </a:t>
              </a:r>
              <a:r>
                <a:rPr lang="en-US" sz="32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</a:t>
              </a:r>
              <a:r>
                <a:rPr lang="en-US" sz="3200" b="1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n; b   n và a &gt; b thì </a:t>
              </a:r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….</a:t>
              </a: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811979" y="3083580"/>
              <a:ext cx="96011" cy="307378"/>
              <a:chOff x="2843808" y="2562226"/>
              <a:chExt cx="45719" cy="168049"/>
            </a:xfrm>
            <a:solidFill>
              <a:srgbClr val="002060"/>
            </a:solidFill>
          </p:grpSpPr>
          <p:sp>
            <p:nvSpPr>
              <p:cNvPr id="18" name="Oval 17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2805620" y="3083417"/>
              <a:ext cx="96011" cy="307378"/>
              <a:chOff x="2843808" y="2562226"/>
              <a:chExt cx="45719" cy="168049"/>
            </a:xfrm>
            <a:solidFill>
              <a:srgbClr val="002060"/>
            </a:solidFill>
          </p:grpSpPr>
          <p:sp>
            <p:nvSpPr>
              <p:cNvPr id="48" name="Oval 47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6116814" y="3259858"/>
            <a:ext cx="1864613" cy="584775"/>
            <a:chOff x="5837414" y="2916958"/>
            <a:chExt cx="1864613" cy="584775"/>
          </a:xfrm>
        </p:grpSpPr>
        <p:sp>
          <p:nvSpPr>
            <p:cNvPr id="53" name="TextBox 52"/>
            <p:cNvSpPr txBox="1"/>
            <p:nvPr/>
          </p:nvSpPr>
          <p:spPr>
            <a:xfrm>
              <a:off x="5837414" y="2916958"/>
              <a:ext cx="1864613" cy="584775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(a + b)   n</a:t>
              </a: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7127569" y="3069176"/>
              <a:ext cx="96011" cy="307378"/>
              <a:chOff x="2843808" y="2562226"/>
              <a:chExt cx="45719" cy="168049"/>
            </a:xfrm>
            <a:solidFill>
              <a:srgbClr val="FF0000"/>
            </a:solidFill>
          </p:grpSpPr>
          <p:sp>
            <p:nvSpPr>
              <p:cNvPr id="59" name="Oval 58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7983267" y="3263616"/>
            <a:ext cx="2279791" cy="584775"/>
            <a:chOff x="8059467" y="2895316"/>
            <a:chExt cx="2279791" cy="584775"/>
          </a:xfrm>
        </p:grpSpPr>
        <p:sp>
          <p:nvSpPr>
            <p:cNvPr id="63" name="TextBox 62"/>
            <p:cNvSpPr txBox="1"/>
            <p:nvPr/>
          </p:nvSpPr>
          <p:spPr>
            <a:xfrm>
              <a:off x="8059467" y="2895316"/>
              <a:ext cx="2279791" cy="5847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 (a - b)   n</a:t>
              </a: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9807898" y="3075664"/>
              <a:ext cx="96011" cy="307378"/>
              <a:chOff x="2843808" y="2562226"/>
              <a:chExt cx="45719" cy="168049"/>
            </a:xfrm>
            <a:solidFill>
              <a:srgbClr val="FF0000"/>
            </a:solidFill>
          </p:grpSpPr>
          <p:sp>
            <p:nvSpPr>
              <p:cNvPr id="66" name="Oval 65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425906" y="4511621"/>
            <a:ext cx="8367250" cy="584775"/>
            <a:chOff x="425906" y="4511621"/>
            <a:chExt cx="8367250" cy="584775"/>
          </a:xfrm>
        </p:grpSpPr>
        <p:sp>
          <p:nvSpPr>
            <p:cNvPr id="21" name="TextBox 20"/>
            <p:cNvSpPr txBox="1"/>
            <p:nvPr/>
          </p:nvSpPr>
          <p:spPr>
            <a:xfrm>
              <a:off x="425906" y="4511621"/>
              <a:ext cx="8367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 Nếu a   n; b  </a:t>
              </a:r>
              <a:r>
                <a:rPr lang="en-US" sz="3200" b="1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 </a:t>
              </a:r>
              <a:r>
                <a:rPr lang="en-US" sz="3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 </a:t>
              </a:r>
              <a:r>
                <a:rPr lang="en-US" sz="3200" b="1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 …. n thì (a + b + c)    n</a:t>
              </a:r>
              <a:endPara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2089698" y="4650319"/>
              <a:ext cx="96011" cy="307378"/>
              <a:chOff x="2843808" y="2562226"/>
              <a:chExt cx="45719" cy="168049"/>
            </a:xfrm>
            <a:solidFill>
              <a:srgbClr val="C00000"/>
            </a:solidFill>
          </p:grpSpPr>
          <p:sp>
            <p:nvSpPr>
              <p:cNvPr id="72" name="Oval 71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3048424" y="4650319"/>
              <a:ext cx="96011" cy="307378"/>
              <a:chOff x="2843808" y="2562226"/>
              <a:chExt cx="45719" cy="168049"/>
            </a:xfrm>
            <a:solidFill>
              <a:srgbClr val="C00000"/>
            </a:solidFill>
          </p:grpSpPr>
          <p:sp>
            <p:nvSpPr>
              <p:cNvPr id="76" name="Oval 75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7724109" y="4675556"/>
              <a:ext cx="187706" cy="307378"/>
              <a:chOff x="327721" y="6306161"/>
              <a:chExt cx="187706" cy="307378"/>
            </a:xfrm>
            <a:solidFill>
              <a:srgbClr val="C00000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379919" y="6306161"/>
                <a:ext cx="96011" cy="307378"/>
                <a:chOff x="2843808" y="2562226"/>
                <a:chExt cx="45719" cy="168049"/>
              </a:xfrm>
              <a:grpFill/>
            </p:grpSpPr>
            <p:sp>
              <p:nvSpPr>
                <p:cNvPr id="82" name="Oval 81"/>
                <p:cNvSpPr/>
                <p:nvPr/>
              </p:nvSpPr>
              <p:spPr>
                <a:xfrm>
                  <a:off x="2843808" y="2562226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>
                  <a:off x="2843808" y="2623302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84" name="Oval 83"/>
                <p:cNvSpPr/>
                <p:nvPr/>
              </p:nvSpPr>
              <p:spPr>
                <a:xfrm>
                  <a:off x="2843808" y="2684556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  <p:cxnSp>
            <p:nvCxnSpPr>
              <p:cNvPr id="81" name="Straight Connector 80"/>
              <p:cNvCxnSpPr/>
              <p:nvPr/>
            </p:nvCxnSpPr>
            <p:spPr>
              <a:xfrm flipH="1">
                <a:off x="327721" y="6328923"/>
                <a:ext cx="187706" cy="265015"/>
              </a:xfrm>
              <a:prstGeom prst="line">
                <a:avLst/>
              </a:prstGeom>
              <a:grpFill/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6" name="Group 105"/>
          <p:cNvGrpSpPr/>
          <p:nvPr/>
        </p:nvGrpSpPr>
        <p:grpSpPr>
          <a:xfrm>
            <a:off x="4457532" y="4542104"/>
            <a:ext cx="386539" cy="543339"/>
            <a:chOff x="5709461" y="5128462"/>
            <a:chExt cx="386539" cy="543339"/>
          </a:xfrm>
        </p:grpSpPr>
        <p:sp>
          <p:nvSpPr>
            <p:cNvPr id="105" name="Rectangle 104"/>
            <p:cNvSpPr/>
            <p:nvPr/>
          </p:nvSpPr>
          <p:spPr>
            <a:xfrm>
              <a:off x="5709461" y="5128462"/>
              <a:ext cx="386539" cy="54333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oup 91"/>
            <p:cNvGrpSpPr/>
            <p:nvPr/>
          </p:nvGrpSpPr>
          <p:grpSpPr>
            <a:xfrm>
              <a:off x="5822129" y="5230972"/>
              <a:ext cx="187706" cy="307378"/>
              <a:chOff x="327721" y="6306161"/>
              <a:chExt cx="187706" cy="307378"/>
            </a:xfrm>
            <a:solidFill>
              <a:srgbClr val="FF0000"/>
            </a:solidFill>
          </p:grpSpPr>
          <p:grpSp>
            <p:nvGrpSpPr>
              <p:cNvPr id="93" name="Group 92"/>
              <p:cNvGrpSpPr/>
              <p:nvPr/>
            </p:nvGrpSpPr>
            <p:grpSpPr>
              <a:xfrm>
                <a:off x="379919" y="6306161"/>
                <a:ext cx="96011" cy="307378"/>
                <a:chOff x="2843808" y="2562226"/>
                <a:chExt cx="45719" cy="168049"/>
              </a:xfrm>
              <a:grpFill/>
            </p:grpSpPr>
            <p:sp>
              <p:nvSpPr>
                <p:cNvPr id="95" name="Oval 94"/>
                <p:cNvSpPr/>
                <p:nvPr/>
              </p:nvSpPr>
              <p:spPr>
                <a:xfrm>
                  <a:off x="2843808" y="2562226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6" name="Oval 95"/>
                <p:cNvSpPr/>
                <p:nvPr/>
              </p:nvSpPr>
              <p:spPr>
                <a:xfrm>
                  <a:off x="2843808" y="2623302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7" name="Oval 96"/>
                <p:cNvSpPr/>
                <p:nvPr/>
              </p:nvSpPr>
              <p:spPr>
                <a:xfrm>
                  <a:off x="2843808" y="2684556"/>
                  <a:ext cx="45719" cy="45719"/>
                </a:xfrm>
                <a:prstGeom prst="ellips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94" name="Straight Connector 93"/>
              <p:cNvCxnSpPr/>
              <p:nvPr/>
            </p:nvCxnSpPr>
            <p:spPr>
              <a:xfrm flipH="1">
                <a:off x="327721" y="6328923"/>
                <a:ext cx="187706" cy="265015"/>
              </a:xfrm>
              <a:prstGeom prst="line">
                <a:avLst/>
              </a:prstGeom>
              <a:grpFill/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6944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8600" y="2618125"/>
            <a:ext cx="1161288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Khẳng định nào sau đây là đúng, khẳng định nào là sai ? </a:t>
            </a:r>
          </a:p>
          <a:p>
            <a:pPr marL="457200" indent="-457200">
              <a:buAutoNum type="alphaLcParenR"/>
            </a:pP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1515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pPr marL="457200" indent="-457200">
              <a:buAutoNum type="alphaLcParenR"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456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550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  <a:p>
            <a:pPr marL="457200" indent="-457200">
              <a:buAutoNum type="alphaLcParenR"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6624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1808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18" name="Rectangle 17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21" name="TextBox 20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500708" y="2900301"/>
            <a:ext cx="96011" cy="307378"/>
            <a:chOff x="2843808" y="2562226"/>
            <a:chExt cx="45719" cy="168049"/>
          </a:xfrm>
          <a:solidFill>
            <a:srgbClr val="C00000"/>
          </a:solidFill>
        </p:grpSpPr>
        <p:sp>
          <p:nvSpPr>
            <p:cNvPr id="11" name="Oval 10"/>
            <p:cNvSpPr/>
            <p:nvPr/>
          </p:nvSpPr>
          <p:spPr>
            <a:xfrm>
              <a:off x="2843808" y="2562226"/>
              <a:ext cx="45719" cy="45719"/>
            </a:xfrm>
            <a:prstGeom prst="ellipse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Oval 11"/>
            <p:cNvSpPr/>
            <p:nvPr/>
          </p:nvSpPr>
          <p:spPr>
            <a:xfrm>
              <a:off x="2843808" y="2623302"/>
              <a:ext cx="45719" cy="45719"/>
            </a:xfrm>
            <a:prstGeom prst="ellipse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3" name="Oval 12"/>
            <p:cNvSpPr/>
            <p:nvPr/>
          </p:nvSpPr>
          <p:spPr>
            <a:xfrm>
              <a:off x="2843808" y="2684556"/>
              <a:ext cx="45719" cy="45719"/>
            </a:xfrm>
            <a:prstGeom prst="ellipse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2448509" y="3433701"/>
            <a:ext cx="187706" cy="307378"/>
            <a:chOff x="327721" y="6306161"/>
            <a:chExt cx="187706" cy="307378"/>
          </a:xfrm>
        </p:grpSpPr>
        <p:grpSp>
          <p:nvGrpSpPr>
            <p:cNvPr id="15" name="Group 14"/>
            <p:cNvGrpSpPr/>
            <p:nvPr/>
          </p:nvGrpSpPr>
          <p:grpSpPr>
            <a:xfrm>
              <a:off x="379919" y="6306161"/>
              <a:ext cx="96011" cy="307378"/>
              <a:chOff x="2843808" y="2562226"/>
              <a:chExt cx="45719" cy="168049"/>
            </a:xfrm>
            <a:solidFill>
              <a:srgbClr val="002060"/>
            </a:solidFill>
          </p:grpSpPr>
          <p:sp>
            <p:nvSpPr>
              <p:cNvPr id="23" name="Oval 22"/>
              <p:cNvSpPr/>
              <p:nvPr/>
            </p:nvSpPr>
            <p:spPr>
              <a:xfrm>
                <a:off x="2843808" y="256222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843808" y="2623302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2843808" y="2684556"/>
                <a:ext cx="45719" cy="45719"/>
              </a:xfrm>
              <a:prstGeom prst="ellipse">
                <a:avLst/>
              </a:prstGeom>
              <a:grpFill/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 flipH="1">
              <a:off x="327721" y="6328923"/>
              <a:ext cx="187706" cy="265015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890357" y="1723724"/>
            <a:ext cx="4241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2" name="Rectangle 1"/>
          <p:cNvSpPr/>
          <p:nvPr/>
        </p:nvSpPr>
        <p:spPr>
          <a:xfrm>
            <a:off x="5351920" y="3588970"/>
            <a:ext cx="1318612" cy="553998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Đúng</a:t>
            </a:r>
            <a:endParaRPr lang="en-US" sz="30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70532" y="4613374"/>
            <a:ext cx="1318612" cy="553998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đúng</a:t>
            </a:r>
            <a:endParaRPr lang="en-US" sz="30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15844" y="5561578"/>
            <a:ext cx="1318612" cy="553998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sai</a:t>
            </a:r>
            <a:endParaRPr lang="en-US" sz="30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653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28600" y="1970928"/>
            <a:ext cx="11612880" cy="1508105"/>
            <a:chOff x="228600" y="1970928"/>
            <a:chExt cx="11612880" cy="1508105"/>
          </a:xfrm>
        </p:grpSpPr>
        <p:sp>
          <p:nvSpPr>
            <p:cNvPr id="10" name="TextBox 9"/>
            <p:cNvSpPr txBox="1"/>
            <p:nvPr/>
          </p:nvSpPr>
          <p:spPr>
            <a:xfrm>
              <a:off x="228600" y="1970928"/>
              <a:ext cx="11612880" cy="1508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 2/SGK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Trong các phép chia sau, phép chia nào là phép chia hết, phép chia nào là phép chia có dư?</a:t>
              </a:r>
              <a:endPara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KẾT QUẢ PHÉP CHIA DẠNG a = b . q + r,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0     r     </a:t>
              </a:r>
              <a:r>
                <a:rPr lang="en-US" sz="28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28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9659029" y="3037600"/>
              <a:ext cx="142767" cy="265176"/>
              <a:chOff x="8019288" y="4288536"/>
              <a:chExt cx="1280160" cy="1589876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8019288" y="4288536"/>
                <a:ext cx="1271016" cy="62179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8019288" y="4904261"/>
                <a:ext cx="1280160" cy="6400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8019288" y="5878412"/>
                <a:ext cx="12801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10328021" y="3062448"/>
              <a:ext cx="141747" cy="210084"/>
              <a:chOff x="9175457" y="3910584"/>
              <a:chExt cx="285535" cy="209456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9175457" y="3910584"/>
                <a:ext cx="283495" cy="10370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9175457" y="4013281"/>
                <a:ext cx="285535" cy="10675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Group 29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31" name="Rectangle 30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34" name="TextBox 33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905000" y="3823203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144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626100" y="3662568"/>
            <a:ext cx="38100" cy="287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318668" y="4128003"/>
            <a:ext cx="3991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144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3.48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05968" y="4870556"/>
            <a:ext cx="43526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144 = 13.11+ 1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44068" y="5653729"/>
            <a:ext cx="3988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144 = 30.4 + 24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66900" y="4615911"/>
            <a:ext cx="3048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4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144 </a:t>
            </a:r>
            <a:r>
              <a:rPr lang="en-US" sz="4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05000" y="5430119"/>
            <a:ext cx="2422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144 : 30</a:t>
            </a:r>
            <a:endParaRPr lang="en-US" sz="4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23368" y="3530815"/>
            <a:ext cx="3991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en-US" sz="32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24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8600" y="1737360"/>
            <a:ext cx="116128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3/SGK: Tìm các số tự nhiên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biết cách viết kết quả phép chia có dạng như sau: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39" name="Rectangle 38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42" name="TextBox 41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5883640" y="3309562"/>
            <a:ext cx="5235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Ta có: 1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298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354.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236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/>
          </a:p>
        </p:txBody>
      </p:sp>
      <p:grpSp>
        <p:nvGrpSpPr>
          <p:cNvPr id="7" name="Group 6"/>
          <p:cNvGrpSpPr/>
          <p:nvPr/>
        </p:nvGrpSpPr>
        <p:grpSpPr>
          <a:xfrm>
            <a:off x="228600" y="4488239"/>
            <a:ext cx="4228722" cy="1200329"/>
            <a:chOff x="228600" y="4488239"/>
            <a:chExt cx="4228722" cy="1200329"/>
          </a:xfrm>
        </p:grpSpPr>
        <p:sp>
          <p:nvSpPr>
            <p:cNvPr id="2" name="Rectangle 1"/>
            <p:cNvSpPr/>
            <p:nvPr/>
          </p:nvSpPr>
          <p:spPr>
            <a:xfrm>
              <a:off x="228600" y="4488239"/>
              <a:ext cx="4228722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b) 40 </a:t>
              </a:r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685 = 985q +</a:t>
              </a:r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 </a:t>
              </a:r>
              <a:endPara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(</a:t>
              </a:r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     r     985)</a:t>
              </a:r>
              <a:endParaRPr lang="en-US" sz="3600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411670" y="5164603"/>
              <a:ext cx="209100" cy="356871"/>
              <a:chOff x="8019288" y="4288536"/>
              <a:chExt cx="1280160" cy="1589876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H="1">
                <a:off x="8019288" y="4288536"/>
                <a:ext cx="1271016" cy="62179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8019288" y="4904261"/>
                <a:ext cx="1280160" cy="6400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8019288" y="5878412"/>
                <a:ext cx="12801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2190282" y="5195738"/>
              <a:ext cx="192178" cy="319497"/>
              <a:chOff x="9175457" y="3910584"/>
              <a:chExt cx="285535" cy="209456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H="1">
                <a:off x="9175457" y="3910584"/>
                <a:ext cx="283495" cy="10370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9175457" y="4013281"/>
                <a:ext cx="285535" cy="10675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" name="Straight Connector 44"/>
          <p:cNvCxnSpPr/>
          <p:nvPr/>
        </p:nvCxnSpPr>
        <p:spPr>
          <a:xfrm>
            <a:off x="5702300" y="2946400"/>
            <a:ext cx="38100" cy="287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28168" y="2687647"/>
            <a:ext cx="3991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en-US" sz="32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97642" y="2873801"/>
            <a:ext cx="4675058" cy="1200329"/>
            <a:chOff x="297642" y="2873801"/>
            <a:chExt cx="4675058" cy="1200329"/>
          </a:xfrm>
        </p:grpSpPr>
        <p:grpSp>
          <p:nvGrpSpPr>
            <p:cNvPr id="11" name="Group 10"/>
            <p:cNvGrpSpPr/>
            <p:nvPr/>
          </p:nvGrpSpPr>
          <p:grpSpPr>
            <a:xfrm>
              <a:off x="1620770" y="3537466"/>
              <a:ext cx="209100" cy="356871"/>
              <a:chOff x="8019288" y="4288536"/>
              <a:chExt cx="1280160" cy="1589876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8019288" y="4288536"/>
                <a:ext cx="1271016" cy="62179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019288" y="4904261"/>
                <a:ext cx="1280160" cy="6400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8019288" y="5878412"/>
                <a:ext cx="12801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2450182" y="3594001"/>
              <a:ext cx="192178" cy="319497"/>
              <a:chOff x="9175457" y="3910584"/>
              <a:chExt cx="285535" cy="209456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9175457" y="3910584"/>
                <a:ext cx="283495" cy="10370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9175457" y="4013281"/>
                <a:ext cx="285535" cy="10675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" name="Rectangle 4"/>
            <p:cNvSpPr/>
            <p:nvPr/>
          </p:nvSpPr>
          <p:spPr>
            <a:xfrm>
              <a:off x="297642" y="2873801"/>
              <a:ext cx="467505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lvl="0" indent="-742950">
                <a:buFontTx/>
                <a:buAutoNum type="alphaLcParenR"/>
              </a:pPr>
              <a:r>
                <a:rPr lang="en-US" sz="36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1 298 = 354q + r </a:t>
              </a:r>
            </a:p>
            <a:p>
              <a:pPr lvl="0"/>
              <a:r>
                <a:rPr lang="en-US" sz="36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(0     r     354)</a:t>
              </a:r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6465136" y="3898325"/>
            <a:ext cx="3909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 q =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r =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236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/>
          </a:p>
        </p:txBody>
      </p:sp>
      <p:sp>
        <p:nvSpPr>
          <p:cNvPr id="48" name="Rectangle 47"/>
          <p:cNvSpPr/>
          <p:nvPr/>
        </p:nvSpPr>
        <p:spPr>
          <a:xfrm>
            <a:off x="5982536" y="4543737"/>
            <a:ext cx="56682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Ta có: 40 685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985.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/>
          </a:p>
        </p:txBody>
      </p:sp>
      <p:sp>
        <p:nvSpPr>
          <p:cNvPr id="50" name="Rectangle 49"/>
          <p:cNvSpPr/>
          <p:nvPr/>
        </p:nvSpPr>
        <p:spPr>
          <a:xfrm>
            <a:off x="6564032" y="5132500"/>
            <a:ext cx="41147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 q =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r =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1243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46" grpId="0"/>
      <p:bldP spid="47" grpId="0"/>
      <p:bldP spid="48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8600" y="2067560"/>
            <a:ext cx="55753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4/SGK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phong trào xây dựng </a:t>
            </a:r>
          </a:p>
          <a:p>
            <a:pPr algn="just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“nhà sách của chúng ta”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lớp 6A thu được ba loại sách do các bạn trong lớp đóng góp: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 truyện tranh,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quyển truyện ngắn và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quyển thơ. Có thể chia số sách đã thu được thành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với số lượng quyển bằng nhau không? Vì sao?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18" name="Rectangle 17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21" name="TextBox 20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6057900" y="2171700"/>
            <a:ext cx="38100" cy="449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067968" y="1813560"/>
            <a:ext cx="3991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endParaRPr lang="en-US" sz="32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2532" y="2650370"/>
            <a:ext cx="56535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sách lớp 6A đã đóng góp: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05131" y="3224390"/>
            <a:ext cx="4383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+ 40 + 15 = 91 ( quyển)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17831" y="3887310"/>
            <a:ext cx="4383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91 = 4.22 + 3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74930" y="4640133"/>
            <a:ext cx="53360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không thể chia thành 4 nhóm với số lượng quyển bằng nhau.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81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42032" y="1657931"/>
            <a:ext cx="7525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cap="none" spc="0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HƯỚNG DẪN TỰ HỌC</a:t>
            </a:r>
            <a:endParaRPr lang="en-US" sz="6000" b="1" cap="none" spc="0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217" y="2621339"/>
            <a:ext cx="3181727" cy="42366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2715255"/>
            <a:ext cx="100675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khái niệm chia hết, chia có dư và tính chất chia hết của một tổng.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TRƯỚC BÀI 7, SGK/24: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DẤU HIỆU CHIA HẾT CHO 2, CHO 5.”  </a:t>
            </a:r>
          </a:p>
          <a:p>
            <a:pPr marL="285750" indent="-285750">
              <a:buFontTx/>
              <a:buChar char="-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CÁC CÂU HỎI SAU:</a:t>
            </a:r>
          </a:p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nào là số chẵn ?Thế nào số lẻ ?</a:t>
            </a:r>
          </a:p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Các số như thế nào sẽ chia hết cho 2, sẽ chia hết cho 5.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-5966"/>
            <a:ext cx="12192000" cy="1605761"/>
            <a:chOff x="0" y="12630"/>
            <a:chExt cx="12192000" cy="1507502"/>
          </a:xfrm>
          <a:solidFill>
            <a:srgbClr val="002060"/>
          </a:solidFill>
        </p:grpSpPr>
        <p:sp>
          <p:nvSpPr>
            <p:cNvPr id="15" name="Rectangle 14"/>
            <p:cNvSpPr/>
            <p:nvPr/>
          </p:nvSpPr>
          <p:spPr>
            <a:xfrm>
              <a:off x="0" y="12630"/>
              <a:ext cx="12192000" cy="1507502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" y="30319"/>
              <a:ext cx="1069847" cy="1347537"/>
            </a:xfrm>
            <a:prstGeom prst="roundRect">
              <a:avLst>
                <a:gd name="adj" fmla="val 16667"/>
              </a:avLst>
            </a:prstGeom>
            <a:grpFill/>
            <a:ln w="19050">
              <a:solidFill>
                <a:schemeClr val="tx1"/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9613" y="50597"/>
              <a:ext cx="1832991" cy="1407268"/>
            </a:xfrm>
            <a:prstGeom prst="rect">
              <a:avLst/>
            </a:prstGeom>
            <a:grpFill/>
          </p:spPr>
        </p:pic>
        <p:sp>
          <p:nvSpPr>
            <p:cNvPr id="18" name="TextBox 17"/>
            <p:cNvSpPr txBox="1"/>
            <p:nvPr/>
          </p:nvSpPr>
          <p:spPr>
            <a:xfrm>
              <a:off x="2195643" y="442914"/>
              <a:ext cx="7980390" cy="107721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HẾT, CHIA CÓ DƯ</a:t>
              </a:r>
            </a:p>
            <a:p>
              <a:pPr algn="ctr"/>
              <a:r>
                <a:rPr lang="en-US" sz="32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CHẤT CHIA HẾT CỦA MỘT TỔNG</a:t>
              </a:r>
              <a:endPara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08497" y="50597"/>
              <a:ext cx="3154682" cy="446276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300" b="1" spc="50" dirty="0" smtClean="0">
                  <a:ln w="9525" cmpd="sng">
                    <a:solidFill>
                      <a:schemeClr val="bg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9: LUYỆN TẬP</a:t>
              </a:r>
              <a:endParaRPr lang="en-US" sz="23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57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534</Words>
  <Application>Microsoft Office PowerPoint</Application>
  <PresentationFormat>Custom</PresentationFormat>
  <Paragraphs>73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Vananh</dc:creator>
  <cp:lastModifiedBy>VAVT</cp:lastModifiedBy>
  <cp:revision>21</cp:revision>
  <dcterms:created xsi:type="dcterms:W3CDTF">2021-09-02T04:29:59Z</dcterms:created>
  <dcterms:modified xsi:type="dcterms:W3CDTF">2021-09-03T02:16:25Z</dcterms:modified>
</cp:coreProperties>
</file>