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0" name="Google Shape;70;p11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 rot="5400000">
            <a:off x="2874962" y="-1217613"/>
            <a:ext cx="339407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2" name="Google Shape;62;p10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3" name="Google Shape;63;p10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jpg"/><Relationship Id="rId4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09600" y="750887"/>
            <a:ext cx="7772400" cy="1101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0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 TỰ NHIÊN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295400" y="23431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800"/>
              <a:buNone/>
            </a:pPr>
            <a:r>
              <a:rPr b="1" i="1" lang="en-US" sz="480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9. Ước và Bội 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1981200" y="106362"/>
            <a:ext cx="4648200" cy="62865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Times New Roman"/>
              <a:buNone/>
            </a:pPr>
            <a:r>
              <a:rPr b="1" i="0" lang="en-US" sz="6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CHƯƠNG 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2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5" name="Google Shape;155;p2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0212" y="0"/>
            <a:ext cx="7723187" cy="226695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2"/>
          <p:cNvSpPr txBox="1"/>
          <p:nvPr/>
        </p:nvSpPr>
        <p:spPr>
          <a:xfrm>
            <a:off x="6726237" y="-19050"/>
            <a:ext cx="2400300" cy="400050"/>
          </a:xfrm>
          <a:prstGeom prst="rect">
            <a:avLst/>
          </a:prstGeom>
          <a:solidFill>
            <a:srgbClr val="E6B9B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 nội dung SGK</a:t>
            </a:r>
            <a:endParaRPr/>
          </a:p>
        </p:txBody>
      </p:sp>
      <p:pic>
        <p:nvPicPr>
          <p:cNvPr id="157" name="Google Shape;15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0212" y="2038350"/>
            <a:ext cx="7723187" cy="198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23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79850" y="2874962"/>
            <a:ext cx="920750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3"/>
          <p:cNvSpPr/>
          <p:nvPr/>
        </p:nvSpPr>
        <p:spPr>
          <a:xfrm>
            <a:off x="1398809" y="2495550"/>
            <a:ext cx="6263253" cy="131574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noFill/>
                <a:latin typeface="Calibri"/>
              </a:rPr>
              <a:t>Các em chuẩn bài </a:t>
            </a:r>
            <a:br>
              <a:rPr b="1" i="0">
                <a:ln>
                  <a:noFill/>
                </a:ln>
                <a:noFill/>
                <a:latin typeface="Calibri"/>
              </a:rPr>
            </a:br>
            <a:r>
              <a:rPr b="1" i="0">
                <a:ln>
                  <a:noFill/>
                </a:ln>
                <a:noFill/>
                <a:latin typeface="Calibri"/>
              </a:rPr>
              <a:t>thật kĩ nha!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 dung chính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457200" y="14287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Ước và Bội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Cách tìm ước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Cách tìm bội</a:t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300129" y="1453575"/>
            <a:ext cx="61427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</a:t>
            </a:r>
            <a:endParaRPr b="1" i="0" sz="3200" u="none" cap="none" strike="noStrike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762000" y="2038350"/>
            <a:ext cx="61427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endParaRPr b="1" i="0" sz="3200" u="none" cap="none" strike="noStrike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1247333" y="2571750"/>
            <a:ext cx="50526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</a:t>
            </a:r>
            <a:endParaRPr b="1" i="0" sz="3200" u="none" cap="none" strike="noStrike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</a:t>
            </a: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cho tiết học mới</a:t>
            </a:r>
            <a:endParaRPr/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457200" y="14287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các dụng cụ học tập: SGK, tập vở, bút viết, thước kẻ, máy tính cầm tay,...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Ôn tập lại </a:t>
            </a:r>
            <a:r>
              <a:rPr b="0" i="0" lang="en-US" sz="2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Dấu hiệu chia hết cho 2, 3, 5 và 9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 trước </a:t>
            </a:r>
            <a:r>
              <a:rPr b="0" i="0" lang="en-US" sz="2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9. Ước và Bội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trang 28, 29, 30/sgk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title"/>
          </p:nvPr>
        </p:nvSpPr>
        <p:spPr>
          <a:xfrm>
            <a:off x="457200" y="20955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 tiêu bài học</a:t>
            </a:r>
            <a:endParaRPr/>
          </a:p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152400" y="1428750"/>
            <a:ext cx="89154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r>
              <a:rPr b="1" i="1" lang="en-US" sz="320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Ước và bội: 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 sinh chuẩn bị trước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trả lời câu hỏi: </a:t>
            </a:r>
            <a:r>
              <a:rPr b="0" i="1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 nào a là bội của b và b là ước của a?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1" sz="32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1" sz="32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8" name="Google Shape;10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352550"/>
            <a:ext cx="777875" cy="636587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6"/>
          <p:cNvSpPr txBox="1"/>
          <p:nvPr/>
        </p:nvSpPr>
        <p:spPr>
          <a:xfrm>
            <a:off x="152400" y="1428750"/>
            <a:ext cx="777875" cy="484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/>
          </a:p>
        </p:txBody>
      </p:sp>
      <p:pic>
        <p:nvPicPr>
          <p:cNvPr id="110" name="Google Shape;110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8200" y="1989137"/>
            <a:ext cx="552450" cy="579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0"/>
            <a:ext cx="7464425" cy="5154612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7"/>
          <p:cNvSpPr txBox="1"/>
          <p:nvPr/>
        </p:nvSpPr>
        <p:spPr>
          <a:xfrm>
            <a:off x="6726237" y="-19050"/>
            <a:ext cx="2400300" cy="400050"/>
          </a:xfrm>
          <a:prstGeom prst="rect">
            <a:avLst/>
          </a:prstGeom>
          <a:solidFill>
            <a:srgbClr val="E6B9B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 nội dung SGK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457200" y="20955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 tiêu bài học</a:t>
            </a:r>
            <a:endParaRPr/>
          </a:p>
        </p:txBody>
      </p:sp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152400" y="1428750"/>
            <a:ext cx="89154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r>
              <a:rPr b="1" i="1" lang="en-US" sz="320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 tìm ước: 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 sinh chuẩn bị trước       </a:t>
            </a: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 18 có thể chia hết cho những số nào? 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trả lời câu hỏi: </a:t>
            </a:r>
            <a:r>
              <a:rPr b="0" i="1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Muốn tìm ước của số tự nhiên a (a &gt; 1) ta làm thế nào?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1" sz="32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1" sz="32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4" name="Google Shape;12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352550"/>
            <a:ext cx="777875" cy="636587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8"/>
          <p:cNvSpPr txBox="1"/>
          <p:nvPr/>
        </p:nvSpPr>
        <p:spPr>
          <a:xfrm>
            <a:off x="152400" y="1428750"/>
            <a:ext cx="777875" cy="484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pic>
        <p:nvPicPr>
          <p:cNvPr id="126" name="Google Shape;126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2000250"/>
            <a:ext cx="514350" cy="57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0"/>
            <a:ext cx="8229600" cy="449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9"/>
          <p:cNvSpPr txBox="1"/>
          <p:nvPr/>
        </p:nvSpPr>
        <p:spPr>
          <a:xfrm>
            <a:off x="6726237" y="-19050"/>
            <a:ext cx="2400300" cy="400050"/>
          </a:xfrm>
          <a:prstGeom prst="rect">
            <a:avLst/>
          </a:prstGeom>
          <a:solidFill>
            <a:srgbClr val="E6B9B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 nội dung SGK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type="title"/>
          </p:nvPr>
        </p:nvSpPr>
        <p:spPr>
          <a:xfrm>
            <a:off x="457200" y="20955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 tiêu bài học</a:t>
            </a:r>
            <a:endParaRPr/>
          </a:p>
        </p:txBody>
      </p:sp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152400" y="1428750"/>
            <a:ext cx="89154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r>
              <a:rPr b="1" i="1" lang="en-US" sz="300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 tìm bội: </a:t>
            </a:r>
            <a:endParaRPr/>
          </a:p>
          <a:p>
            <a:pPr indent="-1905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⮚"/>
            </a:pPr>
            <a:r>
              <a:rPr b="0" i="0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 sinh thực hành        và ghi chép lại kết quả thu được</a:t>
            </a:r>
            <a:endParaRPr b="0" i="0" sz="17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⮚"/>
            </a:pPr>
            <a:r>
              <a:rPr b="0" i="0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trả lời câu hỏi: </a:t>
            </a:r>
            <a:endParaRPr/>
          </a:p>
          <a:p>
            <a:pPr indent="-1905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✔"/>
            </a:pPr>
            <a:r>
              <a:rPr b="0" i="1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Muốn tìm bội của số tự nhiên a khác 0 ta làm thế nào?</a:t>
            </a:r>
            <a:endParaRPr/>
          </a:p>
          <a:p>
            <a:pPr indent="-1905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✔"/>
            </a:pPr>
            <a:r>
              <a:rPr b="0" i="1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 nhận xét gì về số phần tử trong tập hợp Ư(a) và B(a)?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1" i="1" sz="30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24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1" i="1" sz="30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0" name="Google Shape;14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352550"/>
            <a:ext cx="777875" cy="636587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0"/>
          <p:cNvSpPr txBox="1"/>
          <p:nvPr/>
        </p:nvSpPr>
        <p:spPr>
          <a:xfrm>
            <a:off x="152400" y="1428750"/>
            <a:ext cx="777875" cy="484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</p:txBody>
      </p:sp>
      <p:pic>
        <p:nvPicPr>
          <p:cNvPr id="142" name="Google Shape;142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24262" y="1917700"/>
            <a:ext cx="571500" cy="58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oogle Shape;148;p2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0"/>
            <a:ext cx="7826375" cy="512445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1"/>
          <p:cNvSpPr txBox="1"/>
          <p:nvPr/>
        </p:nvSpPr>
        <p:spPr>
          <a:xfrm>
            <a:off x="6726237" y="-19050"/>
            <a:ext cx="2400300" cy="400050"/>
          </a:xfrm>
          <a:prstGeom prst="rect">
            <a:avLst/>
          </a:prstGeom>
          <a:solidFill>
            <a:srgbClr val="E6B9B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 nội dung SGK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