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3A5AFD8-9145-436B-B2F6-CF9136FF0A5E}">
  <a:tblStyle styleId="{33A5AFD8-9145-436B-B2F6-CF9136FF0A5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7" name="Shape 67"/>
        <p:cNvGrpSpPr/>
        <p:nvPr/>
      </p:nvGrpSpPr>
      <p:grpSpPr>
        <a:xfrm>
          <a:off x="0" y="0"/>
          <a:ext cx="0" cy="0"/>
          <a:chOff x="0" y="0"/>
          <a:chExt cx="0" cy="0"/>
        </a:xfrm>
      </p:grpSpPr>
      <p:sp>
        <p:nvSpPr>
          <p:cNvPr id="68" name="Google Shape;68;p11"/>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4" name="Shape 74"/>
        <p:cNvGrpSpPr/>
        <p:nvPr/>
      </p:nvGrpSpPr>
      <p:grpSpPr>
        <a:xfrm>
          <a:off x="0" y="0"/>
          <a:ext cx="0" cy="0"/>
          <a:chOff x="0" y="0"/>
          <a:chExt cx="0" cy="0"/>
        </a:xfrm>
      </p:grpSpPr>
      <p:sp>
        <p:nvSpPr>
          <p:cNvPr id="75" name="Google Shape;75;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Google Shape;28;p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rot="5400000">
            <a:off x="3920332" y="-1256506"/>
            <a:ext cx="4351337"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9" name="Shape 39"/>
        <p:cNvGrpSpPr/>
        <p:nvPr/>
      </p:nvGrpSpPr>
      <p:grpSpPr>
        <a:xfrm>
          <a:off x="0" y="0"/>
          <a:ext cx="0" cy="0"/>
          <a:chOff x="0" y="0"/>
          <a:chExt cx="0" cy="0"/>
        </a:xfrm>
      </p:grpSpPr>
      <p:sp>
        <p:nvSpPr>
          <p:cNvPr id="40" name="Google Shape;40;p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7"/>
          <p:cNvSpPr/>
          <p:nvPr>
            <p:ph idx="2" type="pic"/>
          </p:nvPr>
        </p:nvSpPr>
        <p:spPr>
          <a:xfrm>
            <a:off x="5183188" y="987425"/>
            <a:ext cx="6172200" cy="4873625"/>
          </a:xfrm>
          <a:prstGeom prst="rect">
            <a:avLst/>
          </a:prstGeom>
          <a:noFill/>
          <a:ln>
            <a:noFill/>
          </a:ln>
        </p:spPr>
      </p:sp>
      <p:sp>
        <p:nvSpPr>
          <p:cNvPr id="42" name="Google Shape;42;p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3" name="Google Shape;43;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6" name="Shape 46"/>
        <p:cNvGrpSpPr/>
        <p:nvPr/>
      </p:nvGrpSpPr>
      <p:grpSpPr>
        <a:xfrm>
          <a:off x="0" y="0"/>
          <a:ext cx="0" cy="0"/>
          <a:chOff x="0" y="0"/>
          <a:chExt cx="0" cy="0"/>
        </a:xfrm>
      </p:grpSpPr>
      <p:sp>
        <p:nvSpPr>
          <p:cNvPr id="47" name="Google Shape;47;p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9" name="Google Shape;49;p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0" name="Google Shape;5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1" name="Google Shape;61;p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2" name="Google Shape;62;p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3" name="Google Shape;63;p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4" name="Google Shape;64;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3" name="Shape 83"/>
        <p:cNvGrpSpPr/>
        <p:nvPr/>
      </p:nvGrpSpPr>
      <p:grpSpPr>
        <a:xfrm>
          <a:off x="0" y="0"/>
          <a:ext cx="0" cy="0"/>
          <a:chOff x="0" y="0"/>
          <a:chExt cx="0" cy="0"/>
        </a:xfrm>
      </p:grpSpPr>
      <p:sp>
        <p:nvSpPr>
          <p:cNvPr id="84" name="Google Shape;84;p13"/>
          <p:cNvSpPr txBox="1"/>
          <p:nvPr>
            <p:ph type="title"/>
          </p:nvPr>
        </p:nvSpPr>
        <p:spPr>
          <a:xfrm>
            <a:off x="4025900" y="3333750"/>
            <a:ext cx="4735512" cy="132556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TIẾT 13: LUYỆN TẬP </a:t>
            </a:r>
            <a:endParaRPr/>
          </a:p>
        </p:txBody>
      </p:sp>
      <p:sp>
        <p:nvSpPr>
          <p:cNvPr id="85" name="Google Shape;85;p13"/>
          <p:cNvSpPr txBox="1"/>
          <p:nvPr/>
        </p:nvSpPr>
        <p:spPr>
          <a:xfrm>
            <a:off x="3209925" y="2016125"/>
            <a:ext cx="7354887" cy="9239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5400"/>
              <a:buFont typeface="Calibri"/>
              <a:buNone/>
            </a:pPr>
            <a:r>
              <a:rPr b="0" i="0" lang="en-US" sz="5400" u="none" cap="none" strike="noStrike">
                <a:solidFill>
                  <a:schemeClr val="dk1"/>
                </a:solidFill>
                <a:latin typeface="Calibri"/>
                <a:ea typeface="Calibri"/>
                <a:cs typeface="Calibri"/>
                <a:sym typeface="Calibri"/>
              </a:rPr>
              <a:t>MÔN: SỐ HỌC LỚP 6</a:t>
            </a:r>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descr="Cover" id="90" name="Google Shape;90;p14"/>
          <p:cNvPicPr preferRelativeResize="0"/>
          <p:nvPr/>
        </p:nvPicPr>
        <p:blipFill rotWithShape="1">
          <a:blip r:embed="rId3">
            <a:alphaModFix/>
          </a:blip>
          <a:srcRect b="0" l="0" r="0" t="0"/>
          <a:stretch/>
        </p:blipFill>
        <p:spPr>
          <a:xfrm>
            <a:off x="3348037" y="2246312"/>
            <a:ext cx="3208337" cy="1385887"/>
          </a:xfrm>
          <a:prstGeom prst="rect">
            <a:avLst/>
          </a:prstGeom>
          <a:noFill/>
          <a:ln>
            <a:noFill/>
          </a:ln>
        </p:spPr>
      </p:pic>
      <p:pic>
        <p:nvPicPr>
          <p:cNvPr descr="Cover" id="91" name="Google Shape;91;p14"/>
          <p:cNvPicPr preferRelativeResize="0"/>
          <p:nvPr/>
        </p:nvPicPr>
        <p:blipFill rotWithShape="1">
          <a:blip r:embed="rId4">
            <a:alphaModFix/>
          </a:blip>
          <a:srcRect b="0" l="0" r="0" t="0"/>
          <a:stretch/>
        </p:blipFill>
        <p:spPr>
          <a:xfrm>
            <a:off x="5756275" y="2940050"/>
            <a:ext cx="3348037" cy="2576512"/>
          </a:xfrm>
          <a:prstGeom prst="rect">
            <a:avLst/>
          </a:prstGeom>
          <a:noFill/>
          <a:ln>
            <a:noFill/>
          </a:ln>
        </p:spPr>
      </p:pic>
      <p:pic>
        <p:nvPicPr>
          <p:cNvPr descr="Cover" id="92" name="Google Shape;92;p14"/>
          <p:cNvPicPr preferRelativeResize="0"/>
          <p:nvPr/>
        </p:nvPicPr>
        <p:blipFill rotWithShape="1">
          <a:blip r:embed="rId5">
            <a:alphaModFix/>
          </a:blip>
          <a:srcRect b="0" l="0" r="0" t="0"/>
          <a:stretch/>
        </p:blipFill>
        <p:spPr>
          <a:xfrm>
            <a:off x="5962650" y="1246187"/>
            <a:ext cx="3540125" cy="2714625"/>
          </a:xfrm>
          <a:prstGeom prst="rect">
            <a:avLst/>
          </a:prstGeom>
          <a:noFill/>
          <a:ln>
            <a:noFill/>
          </a:ln>
        </p:spPr>
      </p:pic>
      <p:pic>
        <p:nvPicPr>
          <p:cNvPr descr="Cover" id="93" name="Google Shape;93;p14"/>
          <p:cNvPicPr preferRelativeResize="0"/>
          <p:nvPr/>
        </p:nvPicPr>
        <p:blipFill rotWithShape="1">
          <a:blip r:embed="rId6">
            <a:alphaModFix/>
          </a:blip>
          <a:srcRect b="0" l="0" r="0" t="0"/>
          <a:stretch/>
        </p:blipFill>
        <p:spPr>
          <a:xfrm>
            <a:off x="5416550" y="2933700"/>
            <a:ext cx="1400175" cy="1009650"/>
          </a:xfrm>
          <a:prstGeom prst="rect">
            <a:avLst/>
          </a:prstGeom>
          <a:noFill/>
          <a:ln>
            <a:noFill/>
          </a:ln>
        </p:spPr>
      </p:pic>
      <p:sp>
        <p:nvSpPr>
          <p:cNvPr id="94" name="Google Shape;94;p14"/>
          <p:cNvSpPr/>
          <p:nvPr/>
        </p:nvSpPr>
        <p:spPr>
          <a:xfrm>
            <a:off x="8756650" y="4221162"/>
            <a:ext cx="2954337" cy="1957387"/>
          </a:xfrm>
          <a:prstGeom prst="roundRect">
            <a:avLst>
              <a:gd fmla="val 16667" name="adj"/>
            </a:avLst>
          </a:prstGeom>
          <a:solidFill>
            <a:schemeClr val="lt1"/>
          </a:solidFill>
          <a:ln cap="flat" cmpd="sng" w="5715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-Nhân a lần lượt với 0, 1, 2, 3,…</a:t>
            </a:r>
            <a:endParaRPr/>
          </a:p>
          <a:p>
            <a:pPr indent="0" lvl="0" marL="0" marR="0" rtl="0" algn="ctr">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-Kết quả mỗi phép nhân là 1 bội của a.</a:t>
            </a:r>
            <a:endParaRPr/>
          </a:p>
        </p:txBody>
      </p:sp>
      <p:sp>
        <p:nvSpPr>
          <p:cNvPr id="95" name="Google Shape;95;p14"/>
          <p:cNvSpPr/>
          <p:nvPr/>
        </p:nvSpPr>
        <p:spPr>
          <a:xfrm>
            <a:off x="9104312" y="515937"/>
            <a:ext cx="2606675" cy="2424112"/>
          </a:xfrm>
          <a:prstGeom prst="roundRect">
            <a:avLst>
              <a:gd fmla="val 16667" name="adj"/>
            </a:avLst>
          </a:prstGeom>
          <a:solidFill>
            <a:schemeClr val="lt1"/>
          </a:solidFill>
          <a:ln cap="flat" cmpd="sng" w="57150">
            <a:solidFill>
              <a:srgbClr val="92D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-Lần lượt chia a cho các STN từ 1 đến a.</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 a chia hết cho các số nào thì số đó là ước của a.</a:t>
            </a:r>
            <a:endParaRPr/>
          </a:p>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96" name="Google Shape;96;p14"/>
          <p:cNvSpPr/>
          <p:nvPr/>
        </p:nvSpPr>
        <p:spPr>
          <a:xfrm>
            <a:off x="492125" y="2603500"/>
            <a:ext cx="3141662" cy="1957387"/>
          </a:xfrm>
          <a:prstGeom prst="roundRect">
            <a:avLst>
              <a:gd fmla="val 16667" name="adj"/>
            </a:avLst>
          </a:prstGeom>
          <a:solidFill>
            <a:schemeClr val="lt1"/>
          </a:solidFill>
          <a:ln cap="flat" cmpd="sng" w="57150">
            <a:solidFill>
              <a:srgbClr val="DBDBD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800"/>
              <a:buFont typeface="Times New Roman"/>
              <a:buNone/>
            </a:pPr>
            <a:r>
              <a:rPr b="0" i="0" lang="en-US" sz="1800" u="none">
                <a:solidFill>
                  <a:srgbClr val="FFFFFF"/>
                </a:solidFill>
                <a:latin typeface="Times New Roman"/>
                <a:ea typeface="Times New Roman"/>
                <a:cs typeface="Times New Roman"/>
                <a:sym typeface="Times New Roman"/>
              </a:rPr>
              <a:t>-</a:t>
            </a:r>
            <a:r>
              <a:rPr b="0" i="0" lang="en-US" sz="2400" u="none">
                <a:solidFill>
                  <a:schemeClr val="dk1"/>
                </a:solidFill>
                <a:latin typeface="Times New Roman"/>
                <a:ea typeface="Times New Roman"/>
                <a:cs typeface="Times New Roman"/>
                <a:sym typeface="Times New Roman"/>
              </a:rPr>
              <a:t>Nếu có số tự nhiên a chia hết cho số tự nhiên b thì ta nói a là bội của b, còn b gọi là ước của a.</a:t>
            </a:r>
            <a:endParaRPr/>
          </a:p>
        </p:txBody>
      </p:sp>
      <p:sp>
        <p:nvSpPr>
          <p:cNvPr id="97" name="Google Shape;97;p14"/>
          <p:cNvSpPr txBox="1"/>
          <p:nvPr/>
        </p:nvSpPr>
        <p:spPr>
          <a:xfrm>
            <a:off x="3903662" y="195262"/>
            <a:ext cx="4735512" cy="85725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TIẾT 13: LUYỆN TẬP </a:t>
            </a:r>
            <a:endParaRPr/>
          </a:p>
        </p:txBody>
      </p:sp>
      <p:sp>
        <p:nvSpPr>
          <p:cNvPr id="98" name="Google Shape;98;p14"/>
          <p:cNvSpPr txBox="1"/>
          <p:nvPr/>
        </p:nvSpPr>
        <p:spPr>
          <a:xfrm>
            <a:off x="533400" y="914400"/>
            <a:ext cx="4648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A. KIẾN THỨC CẦN NHỚ</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1000"/>
                                        <p:tgtEl>
                                          <p:spTgt spid="97"/>
                                        </p:tgtEl>
                                      </p:cBhvr>
                                    </p:animEffect>
                                  </p:childTnLst>
                                </p:cTn>
                              </p:par>
                              <p:par>
                                <p:cTn fill="hold" nodeType="with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par>
                                <p:cTn fill="hold" nodeType="with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par>
                                <p:cTn fill="hold" nodeType="with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par>
                                <p:cTn fill="hold" nodeType="with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par>
                                <p:cTn fill="hold" nodeType="with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00"/>
                                        <p:tgtEl>
                                          <p:spTgt spid="94"/>
                                        </p:tgtEl>
                                      </p:cBhvr>
                                    </p:animEffect>
                                  </p:childTnLst>
                                </p:cTn>
                              </p:par>
                              <p:par>
                                <p:cTn fill="hold" nodeType="with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1000"/>
                                        <p:tgtEl>
                                          <p:spTgt spid="95"/>
                                        </p:tgtEl>
                                      </p:cBhvr>
                                    </p:animEffect>
                                  </p:childTnLst>
                                </p:cTn>
                              </p:par>
                              <p:par>
                                <p:cTn fill="hold" nodeType="with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2617787" y="3175"/>
            <a:ext cx="7150100" cy="132556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CHUẨN BỊ CHO TIẾT HỌC MỚI </a:t>
            </a:r>
            <a:endParaRPr/>
          </a:p>
        </p:txBody>
      </p:sp>
      <p:pic>
        <p:nvPicPr>
          <p:cNvPr id="104" name="Google Shape;104;p15"/>
          <p:cNvPicPr preferRelativeResize="0"/>
          <p:nvPr/>
        </p:nvPicPr>
        <p:blipFill rotWithShape="1">
          <a:blip r:embed="rId3">
            <a:alphaModFix/>
          </a:blip>
          <a:srcRect b="0" l="0" r="0" t="0"/>
          <a:stretch/>
        </p:blipFill>
        <p:spPr>
          <a:xfrm>
            <a:off x="9504362" y="5191125"/>
            <a:ext cx="2454275" cy="1577975"/>
          </a:xfrm>
          <a:prstGeom prst="rect">
            <a:avLst/>
          </a:prstGeom>
          <a:noFill/>
          <a:ln>
            <a:noFill/>
          </a:ln>
        </p:spPr>
      </p:pic>
      <p:sp>
        <p:nvSpPr>
          <p:cNvPr id="105" name="Google Shape;105;p15"/>
          <p:cNvSpPr/>
          <p:nvPr/>
        </p:nvSpPr>
        <p:spPr>
          <a:xfrm>
            <a:off x="788987" y="1093787"/>
            <a:ext cx="10779125" cy="4116387"/>
          </a:xfrm>
          <a:prstGeom prst="roundRect">
            <a:avLst>
              <a:gd fmla="val 16667" name="adj"/>
            </a:avLst>
          </a:prstGeom>
          <a:solidFill>
            <a:srgbClr val="548135"/>
          </a:solidFill>
          <a:ln cap="flat" cmpd="sng" w="5715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203200" lvl="0" marL="0" marR="0" rtl="0" algn="just">
              <a:lnSpc>
                <a:spcPct val="130000"/>
              </a:lnSpc>
              <a:spcBef>
                <a:spcPts val="0"/>
              </a:spcBef>
              <a:spcAft>
                <a:spcPts val="0"/>
              </a:spcAft>
              <a:buClr>
                <a:schemeClr val="lt1"/>
              </a:buClr>
              <a:buSzPts val="3200"/>
              <a:buFont typeface="Times New Roman"/>
              <a:buChar char="-"/>
            </a:pPr>
            <a:r>
              <a:rPr b="0" i="0" lang="en-US" sz="3200" u="none">
                <a:solidFill>
                  <a:schemeClr val="lt1"/>
                </a:solidFill>
                <a:latin typeface="Times New Roman"/>
                <a:ea typeface="Times New Roman"/>
                <a:cs typeface="Times New Roman"/>
                <a:sym typeface="Times New Roman"/>
              </a:rPr>
              <a:t> Chuẩn bị các dụng cụ học tập: SGK, tập vở, thước thẳng,…..</a:t>
            </a:r>
            <a:endParaRPr/>
          </a:p>
          <a:p>
            <a:pPr indent="-203200" lvl="0" marL="0" marR="0" rtl="0" algn="just">
              <a:lnSpc>
                <a:spcPct val="130000"/>
              </a:lnSpc>
              <a:spcBef>
                <a:spcPts val="0"/>
              </a:spcBef>
              <a:spcAft>
                <a:spcPts val="0"/>
              </a:spcAft>
              <a:buClr>
                <a:schemeClr val="lt1"/>
              </a:buClr>
              <a:buSzPts val="3200"/>
              <a:buFont typeface="Times New Roman"/>
              <a:buChar char="-"/>
            </a:pPr>
            <a:r>
              <a:rPr b="0" i="0" lang="en-US" sz="3200" u="none">
                <a:solidFill>
                  <a:schemeClr val="lt1"/>
                </a:solidFill>
                <a:latin typeface="Times New Roman"/>
                <a:ea typeface="Times New Roman"/>
                <a:cs typeface="Times New Roman"/>
                <a:sym typeface="Times New Roman"/>
              </a:rPr>
              <a:t> Xem trước Bài tập 3 / SGK / 30 và một số bài tập bổ sung</a:t>
            </a:r>
            <a:endParaRPr/>
          </a:p>
          <a:p>
            <a:pPr indent="-203200" lvl="0" marL="0" marR="0" rtl="0" algn="just">
              <a:lnSpc>
                <a:spcPct val="130000"/>
              </a:lnSpc>
              <a:spcBef>
                <a:spcPts val="0"/>
              </a:spcBef>
              <a:spcAft>
                <a:spcPts val="0"/>
              </a:spcAft>
              <a:buClr>
                <a:schemeClr val="lt1"/>
              </a:buClr>
              <a:buSzPts val="3200"/>
              <a:buFont typeface="Times New Roman"/>
              <a:buChar char="-"/>
            </a:pPr>
            <a:r>
              <a:rPr b="0" i="0" lang="en-US" sz="3200" u="none">
                <a:solidFill>
                  <a:schemeClr val="lt1"/>
                </a:solidFill>
                <a:latin typeface="Times New Roman"/>
                <a:ea typeface="Times New Roman"/>
                <a:cs typeface="Times New Roman"/>
                <a:sym typeface="Times New Roman"/>
              </a:rPr>
              <a:t> Với mỗi bài tập, các em hãy suy nghĩ xem mình sẽ vận dụng kiến thức ước hay bội để giải quyết bài tập đó.</a:t>
            </a:r>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nvSpPr>
        <p:spPr>
          <a:xfrm>
            <a:off x="2597150" y="331787"/>
            <a:ext cx="5562600" cy="804862"/>
          </a:xfrm>
          <a:prstGeom prst="rect">
            <a:avLst/>
          </a:prstGeom>
          <a:solidFill>
            <a:srgbClr val="BDD7EE"/>
          </a:solidFill>
          <a:ln cap="flat" cmpd="sng" w="38100">
            <a:solidFill>
              <a:srgbClr val="646464"/>
            </a:solidFill>
            <a:prstDash val="solid"/>
            <a:miter lim="800000"/>
            <a:headEnd len="sm" w="sm" type="none"/>
            <a:tailEnd len="sm" w="sm" type="none"/>
          </a:ln>
          <a:effectLst>
            <a:outerShdw blurRad="63500" dir="5400000" dist="20000">
              <a:srgbClr val="000000">
                <a:alpha val="37647"/>
              </a:srgbClr>
            </a:outerShdw>
          </a:effectLst>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Đề bài tập các em tham khảo trước</a:t>
            </a:r>
            <a:endParaRPr/>
          </a:p>
        </p:txBody>
      </p:sp>
      <p:sp>
        <p:nvSpPr>
          <p:cNvPr id="111" name="Google Shape;111;p16"/>
          <p:cNvSpPr txBox="1"/>
          <p:nvPr/>
        </p:nvSpPr>
        <p:spPr>
          <a:xfrm>
            <a:off x="1649412" y="1304925"/>
            <a:ext cx="8458200" cy="5003800"/>
          </a:xfrm>
          <a:prstGeom prst="rect">
            <a:avLst/>
          </a:prstGeom>
          <a:noFill/>
          <a:ln>
            <a:noFill/>
          </a:ln>
        </p:spPr>
        <p:txBody>
          <a:bodyPr anchorCtr="0" anchor="t" bIns="45700" lIns="91425" spcFirstLastPara="1" rIns="91425" wrap="square" tIns="45700">
            <a:spAutoFit/>
          </a:bodyPr>
          <a:lstStyle/>
          <a:p>
            <a:pPr indent="0" lvl="0" marL="0" marR="0" rtl="0" algn="l">
              <a:lnSpc>
                <a:spcPct val="130000"/>
              </a:lnSpc>
              <a:spcBef>
                <a:spcPts val="0"/>
              </a:spcBef>
              <a:spcAft>
                <a:spcPts val="0"/>
              </a:spcAft>
              <a:buClr>
                <a:schemeClr val="dk1"/>
              </a:buClr>
              <a:buSzPts val="2400"/>
              <a:buFont typeface="Times New Roman"/>
              <a:buNone/>
            </a:pPr>
            <a:r>
              <a:rPr b="1" i="0" lang="en-US" sz="2400" u="sng">
                <a:solidFill>
                  <a:schemeClr val="dk1"/>
                </a:solidFill>
                <a:latin typeface="Times New Roman"/>
                <a:ea typeface="Times New Roman"/>
                <a:cs typeface="Times New Roman"/>
                <a:sym typeface="Times New Roman"/>
              </a:rPr>
              <a:t>Bài 1: </a:t>
            </a:r>
            <a:r>
              <a:rPr b="1" i="0" lang="en-US" sz="2400" u="none">
                <a:solidFill>
                  <a:schemeClr val="dk1"/>
                </a:solidFill>
                <a:latin typeface="Times New Roman"/>
                <a:ea typeface="Times New Roman"/>
                <a:cs typeface="Times New Roman"/>
                <a:sym typeface="Times New Roman"/>
              </a:rPr>
              <a:t>Điền “ước” hoặc “bội” vào chỗ chấm cho thích hợp.</a:t>
            </a:r>
            <a:endParaRPr/>
          </a:p>
          <a:p>
            <a:pPr indent="-152400" lvl="0" marL="0" marR="0" rtl="0" algn="l">
              <a:lnSpc>
                <a:spcPct val="150000"/>
              </a:lnSpc>
              <a:spcBef>
                <a:spcPts val="0"/>
              </a:spcBef>
              <a:spcAft>
                <a:spcPts val="0"/>
              </a:spcAft>
              <a:buClr>
                <a:schemeClr val="dk1"/>
              </a:buClr>
              <a:buSzPts val="2400"/>
              <a:buFont typeface="Times New Roman"/>
              <a:buAutoNum type="alphaLcParenR"/>
            </a:pPr>
            <a:r>
              <a:rPr b="0" i="0" lang="en-US" sz="2400" u="none">
                <a:solidFill>
                  <a:schemeClr val="dk1"/>
                </a:solidFill>
                <a:latin typeface="Times New Roman"/>
                <a:ea typeface="Times New Roman"/>
                <a:cs typeface="Times New Roman"/>
                <a:sym typeface="Times New Roman"/>
              </a:rPr>
              <a:t>35 là ……….. của 7.</a:t>
            </a:r>
            <a:endParaRPr/>
          </a:p>
          <a:p>
            <a:pPr indent="-152400" lvl="0" marL="0" marR="0" rtl="0" algn="l">
              <a:lnSpc>
                <a:spcPct val="150000"/>
              </a:lnSpc>
              <a:spcBef>
                <a:spcPts val="0"/>
              </a:spcBef>
              <a:spcAft>
                <a:spcPts val="0"/>
              </a:spcAft>
              <a:buClr>
                <a:schemeClr val="dk1"/>
              </a:buClr>
              <a:buSzPts val="2400"/>
              <a:buFont typeface="Times New Roman"/>
              <a:buAutoNum type="alphaLcParenR"/>
            </a:pPr>
            <a:r>
              <a:rPr b="0" i="0" lang="en-US" sz="2400" u="none">
                <a:solidFill>
                  <a:schemeClr val="dk1"/>
                </a:solidFill>
                <a:latin typeface="Times New Roman"/>
                <a:ea typeface="Times New Roman"/>
                <a:cs typeface="Times New Roman"/>
                <a:sym typeface="Times New Roman"/>
              </a:rPr>
              <a:t>72 là ……….. của 12.</a:t>
            </a:r>
            <a:endParaRPr/>
          </a:p>
          <a:p>
            <a:pPr indent="-152400" lvl="0" marL="0" marR="0" rtl="0" algn="l">
              <a:lnSpc>
                <a:spcPct val="150000"/>
              </a:lnSpc>
              <a:spcBef>
                <a:spcPts val="0"/>
              </a:spcBef>
              <a:spcAft>
                <a:spcPts val="0"/>
              </a:spcAft>
              <a:buClr>
                <a:schemeClr val="dk1"/>
              </a:buClr>
              <a:buSzPts val="2400"/>
              <a:buFont typeface="Times New Roman"/>
              <a:buAutoNum type="alphaLcParenR"/>
            </a:pPr>
            <a:r>
              <a:rPr b="0" i="0" lang="en-US" sz="2400" u="none">
                <a:solidFill>
                  <a:schemeClr val="dk1"/>
                </a:solidFill>
                <a:latin typeface="Times New Roman"/>
                <a:ea typeface="Times New Roman"/>
                <a:cs typeface="Times New Roman"/>
                <a:sym typeface="Times New Roman"/>
              </a:rPr>
              <a:t>9 là ………… của 63</a:t>
            </a:r>
            <a:endParaRPr/>
          </a:p>
          <a:p>
            <a:pPr indent="-152400" lvl="0" marL="0" marR="0" rtl="0" algn="l">
              <a:lnSpc>
                <a:spcPct val="150000"/>
              </a:lnSpc>
              <a:spcBef>
                <a:spcPts val="0"/>
              </a:spcBef>
              <a:spcAft>
                <a:spcPts val="0"/>
              </a:spcAft>
              <a:buClr>
                <a:schemeClr val="dk1"/>
              </a:buClr>
              <a:buSzPts val="2400"/>
              <a:buFont typeface="Times New Roman"/>
              <a:buAutoNum type="alphaLcParenR"/>
            </a:pPr>
            <a:r>
              <a:rPr b="0" i="0" lang="en-US" sz="2400" u="none">
                <a:solidFill>
                  <a:schemeClr val="dk1"/>
                </a:solidFill>
                <a:latin typeface="Times New Roman"/>
                <a:ea typeface="Times New Roman"/>
                <a:cs typeface="Times New Roman"/>
                <a:sym typeface="Times New Roman"/>
              </a:rPr>
              <a:t>Cho a, b, c là các số tự nhiên khác 0. Nếu a = bc thì</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 a là ………… của b</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 a là ………… của c</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 b là ………… của a</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 c là …………. của a  </a:t>
            </a:r>
            <a:endParaRPr/>
          </a:p>
        </p:txBody>
      </p:sp>
      <p:pic>
        <p:nvPicPr>
          <p:cNvPr id="112" name="Google Shape;112;p16"/>
          <p:cNvPicPr preferRelativeResize="0"/>
          <p:nvPr/>
        </p:nvPicPr>
        <p:blipFill rotWithShape="1">
          <a:blip r:embed="rId3">
            <a:alphaModFix/>
          </a:blip>
          <a:srcRect b="0" l="0" r="0" t="0"/>
          <a:stretch/>
        </p:blipFill>
        <p:spPr>
          <a:xfrm>
            <a:off x="9532937" y="5135562"/>
            <a:ext cx="2454275" cy="1577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10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10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7"/>
          <p:cNvSpPr txBox="1"/>
          <p:nvPr/>
        </p:nvSpPr>
        <p:spPr>
          <a:xfrm>
            <a:off x="2889250" y="331787"/>
            <a:ext cx="5562600" cy="804862"/>
          </a:xfrm>
          <a:prstGeom prst="rect">
            <a:avLst/>
          </a:prstGeom>
          <a:solidFill>
            <a:srgbClr val="BDD7EE"/>
          </a:solidFill>
          <a:ln cap="flat" cmpd="sng" w="38100">
            <a:solidFill>
              <a:srgbClr val="646464"/>
            </a:solidFill>
            <a:prstDash val="solid"/>
            <a:miter lim="800000"/>
            <a:headEnd len="sm" w="sm" type="none"/>
            <a:tailEnd len="sm" w="sm" type="none"/>
          </a:ln>
          <a:effectLst>
            <a:outerShdw blurRad="63500" dir="5400000" dist="20000">
              <a:srgbClr val="000000">
                <a:alpha val="37647"/>
              </a:srgbClr>
            </a:outerShdw>
          </a:effectLst>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Đề bài tập các em tham khảo trước</a:t>
            </a:r>
            <a:endParaRPr/>
          </a:p>
        </p:txBody>
      </p:sp>
      <p:sp>
        <p:nvSpPr>
          <p:cNvPr id="118" name="Google Shape;118;p17"/>
          <p:cNvSpPr txBox="1"/>
          <p:nvPr/>
        </p:nvSpPr>
        <p:spPr>
          <a:xfrm>
            <a:off x="969962" y="1219200"/>
            <a:ext cx="8458200" cy="2492375"/>
          </a:xfrm>
          <a:prstGeom prst="rect">
            <a:avLst/>
          </a:prstGeom>
          <a:noFill/>
          <a:ln>
            <a:noFill/>
          </a:ln>
        </p:spPr>
        <p:txBody>
          <a:bodyPr anchorCtr="0" anchor="t" bIns="45700" lIns="91425" spcFirstLastPara="1" rIns="91425" wrap="square" tIns="45700">
            <a:spAutoFit/>
          </a:bodyPr>
          <a:lstStyle/>
          <a:p>
            <a:pPr indent="0" lvl="0" marL="0" marR="0" rtl="0" algn="l">
              <a:lnSpc>
                <a:spcPct val="130000"/>
              </a:lnSpc>
              <a:spcBef>
                <a:spcPts val="0"/>
              </a:spcBef>
              <a:spcAft>
                <a:spcPts val="0"/>
              </a:spcAft>
              <a:buClr>
                <a:schemeClr val="dk1"/>
              </a:buClr>
              <a:buSzPts val="2400"/>
              <a:buFont typeface="Times New Roman"/>
              <a:buNone/>
            </a:pPr>
            <a:r>
              <a:rPr b="1" i="0" lang="en-US" sz="2400" u="sng">
                <a:solidFill>
                  <a:schemeClr val="dk1"/>
                </a:solidFill>
                <a:latin typeface="Times New Roman"/>
                <a:ea typeface="Times New Roman"/>
                <a:cs typeface="Times New Roman"/>
                <a:sym typeface="Times New Roman"/>
              </a:rPr>
              <a:t>Bài 2: </a:t>
            </a:r>
            <a:r>
              <a:rPr b="1" i="0" lang="en-US" sz="2400" u="none">
                <a:solidFill>
                  <a:schemeClr val="dk1"/>
                </a:solidFill>
                <a:latin typeface="Times New Roman"/>
                <a:ea typeface="Times New Roman"/>
                <a:cs typeface="Times New Roman"/>
                <a:sym typeface="Times New Roman"/>
              </a:rPr>
              <a:t>Viết tập hợp các số là</a:t>
            </a:r>
            <a:endParaRPr/>
          </a:p>
          <a:p>
            <a:pPr indent="0" lvl="0" marL="0" marR="0" rtl="0" algn="l">
              <a:lnSpc>
                <a:spcPct val="13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a) Bội của 7</a:t>
            </a:r>
            <a:endParaRPr/>
          </a:p>
          <a:p>
            <a:pPr indent="0" lvl="0" marL="0" marR="0" rtl="0" algn="l">
              <a:lnSpc>
                <a:spcPct val="13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b) Ước của 18</a:t>
            </a:r>
            <a:endParaRPr/>
          </a:p>
          <a:p>
            <a:pPr indent="0" lvl="0" marL="0" marR="0" rtl="0" algn="l">
              <a:lnSpc>
                <a:spcPct val="13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c) Bội nhỏ hơn 20 của 6</a:t>
            </a:r>
            <a:endParaRPr/>
          </a:p>
          <a:p>
            <a:pPr indent="0" lvl="0" marL="0" marR="0" rtl="0" algn="l">
              <a:lnSpc>
                <a:spcPct val="13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d) Ước lớn hơn 5 của 24 </a:t>
            </a:r>
            <a:r>
              <a:rPr b="0" i="0" lang="en-US" sz="2400" u="none">
                <a:solidFill>
                  <a:schemeClr val="lt1"/>
                </a:solidFill>
                <a:latin typeface="Calibri"/>
                <a:ea typeface="Calibri"/>
                <a:cs typeface="Calibri"/>
                <a:sym typeface="Calibri"/>
              </a:rPr>
              <a:t>6</a:t>
            </a:r>
            <a:endParaRPr/>
          </a:p>
        </p:txBody>
      </p:sp>
      <p:pic>
        <p:nvPicPr>
          <p:cNvPr id="119" name="Google Shape;119;p17"/>
          <p:cNvPicPr preferRelativeResize="0"/>
          <p:nvPr/>
        </p:nvPicPr>
        <p:blipFill rotWithShape="1">
          <a:blip r:embed="rId3">
            <a:alphaModFix/>
          </a:blip>
          <a:srcRect b="0" l="0" r="0" t="0"/>
          <a:stretch/>
        </p:blipFill>
        <p:spPr>
          <a:xfrm>
            <a:off x="9504362" y="5149850"/>
            <a:ext cx="2454275" cy="1577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1000"/>
                                        <p:tgtEl>
                                          <p:spTgt spid="117"/>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1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8"/>
          <p:cNvSpPr txBox="1"/>
          <p:nvPr/>
        </p:nvSpPr>
        <p:spPr>
          <a:xfrm>
            <a:off x="2889250" y="331787"/>
            <a:ext cx="5562600" cy="804862"/>
          </a:xfrm>
          <a:prstGeom prst="rect">
            <a:avLst/>
          </a:prstGeom>
          <a:solidFill>
            <a:srgbClr val="BDD7EE"/>
          </a:solidFill>
          <a:ln cap="flat" cmpd="sng" w="38100">
            <a:solidFill>
              <a:srgbClr val="646464"/>
            </a:solidFill>
            <a:prstDash val="solid"/>
            <a:miter lim="800000"/>
            <a:headEnd len="sm" w="sm" type="none"/>
            <a:tailEnd len="sm" w="sm" type="none"/>
          </a:ln>
          <a:effectLst>
            <a:outerShdw blurRad="63500" dir="5400000" dist="20000">
              <a:srgbClr val="000000">
                <a:alpha val="37647"/>
              </a:srgbClr>
            </a:outerShdw>
          </a:effectLst>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Đề bài tập các em tham khảo trước</a:t>
            </a:r>
            <a:endParaRPr/>
          </a:p>
        </p:txBody>
      </p:sp>
      <p:sp>
        <p:nvSpPr>
          <p:cNvPr id="125" name="Google Shape;125;p18"/>
          <p:cNvSpPr txBox="1"/>
          <p:nvPr/>
        </p:nvSpPr>
        <p:spPr>
          <a:xfrm>
            <a:off x="1690687" y="1317625"/>
            <a:ext cx="8458200" cy="2789237"/>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2400"/>
              <a:buFont typeface="Times New Roman"/>
              <a:buNone/>
            </a:pPr>
            <a:r>
              <a:rPr b="1" i="0" lang="en-US" sz="2400" u="sng">
                <a:solidFill>
                  <a:schemeClr val="dk1"/>
                </a:solidFill>
                <a:latin typeface="Times New Roman"/>
                <a:ea typeface="Times New Roman"/>
                <a:cs typeface="Times New Roman"/>
                <a:sym typeface="Times New Roman"/>
              </a:rPr>
              <a:t>Bài 3 – Bài 3 (SGK/30): </a:t>
            </a:r>
            <a:r>
              <a:rPr b="1" i="0" lang="en-US" sz="2400" u="none">
                <a:solidFill>
                  <a:schemeClr val="dk1"/>
                </a:solidFill>
                <a:latin typeface="Times New Roman"/>
                <a:ea typeface="Times New Roman"/>
                <a:cs typeface="Times New Roman"/>
                <a:sym typeface="Times New Roman"/>
              </a:rPr>
              <a:t>Viết lại mỗi tập hợp sau theo cách liệt kê các phần tử.</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a) </a:t>
            </a:r>
            <a:endParaRPr/>
          </a:p>
          <a:p>
            <a:pPr indent="0" lvl="0" marL="0" marR="0" rtl="0" algn="l">
              <a:lnSpc>
                <a:spcPct val="15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b) </a:t>
            </a:r>
            <a:endParaRPr/>
          </a:p>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pic>
        <p:nvPicPr>
          <p:cNvPr id="126" name="Google Shape;126;p18"/>
          <p:cNvPicPr preferRelativeResize="0"/>
          <p:nvPr/>
        </p:nvPicPr>
        <p:blipFill rotWithShape="1">
          <a:blip r:embed="rId3">
            <a:alphaModFix/>
          </a:blip>
          <a:srcRect b="0" l="0" r="0" t="0"/>
          <a:stretch/>
        </p:blipFill>
        <p:spPr>
          <a:xfrm>
            <a:off x="2874962" y="3084512"/>
            <a:ext cx="3795712" cy="546100"/>
          </a:xfrm>
          <a:prstGeom prst="rect">
            <a:avLst/>
          </a:prstGeom>
          <a:noFill/>
          <a:ln>
            <a:noFill/>
          </a:ln>
        </p:spPr>
      </p:pic>
      <p:pic>
        <p:nvPicPr>
          <p:cNvPr id="127" name="Google Shape;127;p18"/>
          <p:cNvPicPr preferRelativeResize="0"/>
          <p:nvPr/>
        </p:nvPicPr>
        <p:blipFill rotWithShape="1">
          <a:blip r:embed="rId4">
            <a:alphaModFix/>
          </a:blip>
          <a:srcRect b="0" l="0" r="0" t="0"/>
          <a:stretch/>
        </p:blipFill>
        <p:spPr>
          <a:xfrm>
            <a:off x="2820987" y="2487612"/>
            <a:ext cx="3141662" cy="546100"/>
          </a:xfrm>
          <a:prstGeom prst="rect">
            <a:avLst/>
          </a:prstGeom>
          <a:noFill/>
          <a:ln>
            <a:noFill/>
          </a:ln>
        </p:spPr>
      </p:pic>
      <p:pic>
        <p:nvPicPr>
          <p:cNvPr id="128" name="Google Shape;128;p18"/>
          <p:cNvPicPr preferRelativeResize="0"/>
          <p:nvPr/>
        </p:nvPicPr>
        <p:blipFill rotWithShape="1">
          <a:blip r:embed="rId5">
            <a:alphaModFix/>
          </a:blip>
          <a:srcRect b="0" l="0" r="0" t="0"/>
          <a:stretch/>
        </p:blipFill>
        <p:spPr>
          <a:xfrm>
            <a:off x="9545637" y="5135562"/>
            <a:ext cx="2454275" cy="1577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9"/>
          <p:cNvSpPr txBox="1"/>
          <p:nvPr/>
        </p:nvSpPr>
        <p:spPr>
          <a:xfrm>
            <a:off x="996950" y="706437"/>
            <a:ext cx="10433050" cy="1865312"/>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Clr>
                <a:schemeClr val="dk1"/>
              </a:buClr>
              <a:buSzPts val="2400"/>
              <a:buFont typeface="Times New Roman"/>
              <a:buNone/>
            </a:pPr>
            <a:r>
              <a:rPr b="1" i="0" lang="en-US" sz="2400" u="sng">
                <a:solidFill>
                  <a:schemeClr val="dk1"/>
                </a:solidFill>
                <a:latin typeface="Times New Roman"/>
                <a:ea typeface="Times New Roman"/>
                <a:cs typeface="Times New Roman"/>
                <a:sym typeface="Times New Roman"/>
              </a:rPr>
              <a:t>Bài 4:</a:t>
            </a:r>
            <a:r>
              <a:rPr b="1" i="0" lang="en-US" sz="2400" u="none">
                <a:solidFill>
                  <a:schemeClr val="dk1"/>
                </a:solidFill>
                <a:latin typeface="Times New Roman"/>
                <a:ea typeface="Times New Roman"/>
                <a:cs typeface="Times New Roman"/>
                <a:sym typeface="Times New Roman"/>
              </a:rPr>
              <a:t>  </a:t>
            </a:r>
            <a:r>
              <a:rPr b="0" i="0" lang="en-US" sz="2400" u="none">
                <a:solidFill>
                  <a:schemeClr val="dk1"/>
                </a:solidFill>
                <a:latin typeface="Times New Roman"/>
                <a:ea typeface="Times New Roman"/>
                <a:cs typeface="Times New Roman"/>
                <a:sym typeface="Times New Roman"/>
              </a:rPr>
              <a:t>Bạn Nam muốn chia đều 96 viên bi và 36 chiếc bút chì vào các túi nhỏ để chuẩn bị cho buổi đi thăm các em nhỏ ở một mái ấm tình thương cùng bố mẹ. Em hãy lập một bảng theo mẫu sau vào vở để thể hiện cách chia viên bi, bút chì vào các túi sao cho số túi lớn hơn 3 và nhỏ hơn 15. </a:t>
            </a:r>
            <a:endParaRPr/>
          </a:p>
        </p:txBody>
      </p:sp>
      <p:graphicFrame>
        <p:nvGraphicFramePr>
          <p:cNvPr id="134" name="Google Shape;134;p19"/>
          <p:cNvGraphicFramePr/>
          <p:nvPr/>
        </p:nvGraphicFramePr>
        <p:xfrm>
          <a:off x="1177925" y="2701925"/>
          <a:ext cx="3000000" cy="3000000"/>
        </p:xfrm>
        <a:graphic>
          <a:graphicData uri="http://schemas.openxmlformats.org/drawingml/2006/table">
            <a:tbl>
              <a:tblPr>
                <a:noFill/>
                <a:tableStyleId>{33A5AFD8-9145-436B-B2F6-CF9136FF0A5E}</a:tableStyleId>
              </a:tblPr>
              <a:tblGrid>
                <a:gridCol w="1316025"/>
                <a:gridCol w="1233475"/>
                <a:gridCol w="1773225"/>
                <a:gridCol w="2811450"/>
              </a:tblGrid>
              <a:tr h="822325">
                <a:tc>
                  <a:txBody>
                    <a:bodyPr/>
                    <a:lstStyle/>
                    <a:p>
                      <a:pPr indent="0" lvl="0" marL="0" marR="0" rtl="0" algn="ctr">
                        <a:lnSpc>
                          <a:spcPct val="100000"/>
                        </a:lnSpc>
                        <a:spcBef>
                          <a:spcPts val="0"/>
                        </a:spcBef>
                        <a:spcAft>
                          <a:spcPts val="0"/>
                        </a:spcAft>
                        <a:buClr>
                          <a:srgbClr val="000000"/>
                        </a:buClr>
                        <a:buSzPts val="2400"/>
                        <a:buFont typeface="Times New Roman"/>
                        <a:buNone/>
                      </a:pPr>
                      <a:r>
                        <a:rPr b="1" i="0" lang="en-US" sz="2400" u="none" cap="none" strike="noStrike">
                          <a:solidFill>
                            <a:srgbClr val="000000"/>
                          </a:solidFill>
                          <a:latin typeface="Times New Roman"/>
                          <a:ea typeface="Times New Roman"/>
                          <a:cs typeface="Times New Roman"/>
                          <a:sym typeface="Times New Roman"/>
                        </a:rPr>
                        <a:t>Cách chia</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1" i="0" lang="en-US" sz="2400" u="none" cap="none" strike="noStrike">
                          <a:solidFill>
                            <a:srgbClr val="000000"/>
                          </a:solidFill>
                          <a:latin typeface="Times New Roman"/>
                          <a:ea typeface="Times New Roman"/>
                          <a:cs typeface="Times New Roman"/>
                          <a:sym typeface="Times New Roman"/>
                        </a:rPr>
                        <a:t>Số túi</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1" i="0" lang="en-US" sz="2400" u="none" cap="none" strike="noStrike">
                          <a:solidFill>
                            <a:srgbClr val="000000"/>
                          </a:solidFill>
                          <a:latin typeface="Times New Roman"/>
                          <a:ea typeface="Times New Roman"/>
                          <a:cs typeface="Times New Roman"/>
                          <a:sym typeface="Times New Roman"/>
                        </a:rPr>
                        <a:t>Số bi trong một túi</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1" i="0" lang="en-US" sz="2400" u="none" cap="none" strike="noStrike">
                          <a:solidFill>
                            <a:srgbClr val="000000"/>
                          </a:solidFill>
                          <a:latin typeface="Times New Roman"/>
                          <a:ea typeface="Times New Roman"/>
                          <a:cs typeface="Times New Roman"/>
                          <a:sym typeface="Times New Roman"/>
                        </a:rPr>
                        <a:t>Số bút chì trong một túi</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r>
              <a:tr h="730250">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Thứ nhất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r>
              <a:tr h="730250">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Thứ hai</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CECE8"/>
                    </a:solidFill>
                  </a:tcPr>
                </a:tc>
              </a:tr>
              <a:tr h="731825">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c>
                  <a:txBody>
                    <a:bodyPr/>
                    <a:lstStyle/>
                    <a:p>
                      <a:pPr indent="0" lvl="0" marL="0" marR="0" rtl="0" algn="ctr">
                        <a:lnSpc>
                          <a:spcPct val="100000"/>
                        </a:lnSpc>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a:t>
                      </a:r>
                      <a:endParaRPr/>
                    </a:p>
                  </a:txBody>
                  <a:tcPr marT="45725" marB="45725" marR="91450" marL="91450">
                    <a:lnL cap="flat" cmpd="sng" w="12700">
                      <a:solidFill>
                        <a:schemeClr val="accent2"/>
                      </a:solidFill>
                      <a:prstDash val="solid"/>
                      <a:round/>
                      <a:headEnd len="sm" w="sm" type="none"/>
                      <a:tailEnd len="sm" w="sm" type="none"/>
                    </a:lnL>
                    <a:lnR cap="flat" cmpd="sng" w="12700">
                      <a:solidFill>
                        <a:schemeClr val="accent2"/>
                      </a:solidFill>
                      <a:prstDash val="solid"/>
                      <a:round/>
                      <a:headEnd len="sm" w="sm" type="none"/>
                      <a:tailEnd len="sm" w="sm" type="none"/>
                    </a:lnR>
                    <a:lnT cap="flat" cmpd="sng" w="12700">
                      <a:solidFill>
                        <a:schemeClr val="accent2"/>
                      </a:solidFill>
                      <a:prstDash val="solid"/>
                      <a:round/>
                      <a:headEnd len="sm" w="sm" type="none"/>
                      <a:tailEnd len="sm" w="sm" type="none"/>
                    </a:lnT>
                    <a:lnB cap="flat" cmpd="sng" w="12700">
                      <a:solidFill>
                        <a:schemeClr val="accent2"/>
                      </a:solidFill>
                      <a:prstDash val="solid"/>
                      <a:round/>
                      <a:headEnd len="sm" w="sm" type="none"/>
                      <a:tailEnd len="sm" w="sm" type="none"/>
                    </a:lnB>
                    <a:solidFill>
                      <a:srgbClr val="F8D7CD"/>
                    </a:solidFill>
                  </a:tcPr>
                </a:tc>
              </a:tr>
            </a:tbl>
          </a:graphicData>
        </a:graphic>
      </p:graphicFrame>
      <p:pic>
        <p:nvPicPr>
          <p:cNvPr id="135" name="Google Shape;135;p19"/>
          <p:cNvPicPr preferRelativeResize="0"/>
          <p:nvPr/>
        </p:nvPicPr>
        <p:blipFill rotWithShape="1">
          <a:blip r:embed="rId3">
            <a:alphaModFix/>
          </a:blip>
          <a:srcRect b="0" l="0" r="0" t="0"/>
          <a:stretch/>
        </p:blipFill>
        <p:spPr>
          <a:xfrm>
            <a:off x="361950" y="122237"/>
            <a:ext cx="635000" cy="917575"/>
          </a:xfrm>
          <a:prstGeom prst="rect">
            <a:avLst/>
          </a:prstGeom>
          <a:noFill/>
          <a:ln>
            <a:noFill/>
          </a:ln>
        </p:spPr>
      </p:pic>
      <p:sp>
        <p:nvSpPr>
          <p:cNvPr id="136" name="Google Shape;136;p19"/>
          <p:cNvSpPr txBox="1"/>
          <p:nvPr/>
        </p:nvSpPr>
        <p:spPr>
          <a:xfrm>
            <a:off x="1093787" y="207962"/>
            <a:ext cx="3200400" cy="533400"/>
          </a:xfrm>
          <a:prstGeom prst="rect">
            <a:avLst/>
          </a:prstGeom>
          <a:solidFill>
            <a:srgbClr val="FFFF00"/>
          </a:solidFill>
          <a:ln cap="flat" cmpd="sng" w="9525">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Calibri"/>
              <a:buNone/>
            </a:pPr>
            <a:r>
              <a:rPr b="1" i="0" lang="en-US" sz="2400" u="none">
                <a:solidFill>
                  <a:schemeClr val="dk1"/>
                </a:solidFill>
                <a:latin typeface="Calibri"/>
                <a:ea typeface="Calibri"/>
                <a:cs typeface="Calibri"/>
                <a:sym typeface="Calibri"/>
              </a:rPr>
              <a:t>BÀI TOÁN THỰC TẾ</a:t>
            </a:r>
            <a:endParaRPr/>
          </a:p>
        </p:txBody>
      </p:sp>
      <p:sp>
        <p:nvSpPr>
          <p:cNvPr id="137" name="Google Shape;137;p19"/>
          <p:cNvSpPr/>
          <p:nvPr/>
        </p:nvSpPr>
        <p:spPr>
          <a:xfrm>
            <a:off x="8229600" y="2617787"/>
            <a:ext cx="3657600" cy="2743200"/>
          </a:xfrm>
          <a:prstGeom prst="cloudCallout">
            <a:avLst>
              <a:gd fmla="val 909" name="adj1"/>
              <a:gd fmla="val 23943" name="adj2"/>
            </a:avLst>
          </a:prstGeom>
          <a:solidFill>
            <a:srgbClr val="00FFFF"/>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CC"/>
              </a:buClr>
              <a:buSzPts val="2400"/>
              <a:buFont typeface="Arial"/>
              <a:buNone/>
            </a:pPr>
            <a:r>
              <a:rPr b="0" i="0" lang="en-US" sz="2400" u="none">
                <a:solidFill>
                  <a:srgbClr val="0000CC"/>
                </a:solidFill>
                <a:latin typeface="Arial"/>
                <a:ea typeface="Arial"/>
                <a:cs typeface="Arial"/>
                <a:sym typeface="Arial"/>
              </a:rPr>
              <a:t>Em hãy cho biết 96 và 36 cùng chia hết cho những số nào?</a:t>
            </a:r>
            <a:endParaRP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136"/>
                                        </p:tgtEl>
                                        <p:attrNameLst>
                                          <p:attrName>style.visibility</p:attrName>
                                        </p:attrNameLst>
                                      </p:cBhvr>
                                      <p:to>
                                        <p:strVal val="visible"/>
                                      </p:to>
                                    </p:set>
                                    <p:anim calcmode="lin" valueType="num">
                                      <p:cBhvr additive="base">
                                        <p:cTn dur="500"/>
                                        <p:tgtEl>
                                          <p:spTgt spid="136"/>
                                        </p:tgtEl>
                                        <p:attrNameLst>
                                          <p:attrName>ppt_w</p:attrName>
                                        </p:attrNameLst>
                                      </p:cBhvr>
                                      <p:tavLst>
                                        <p:tav fmla="" tm="0">
                                          <p:val>
                                            <p:strVal val="0"/>
                                          </p:val>
                                        </p:tav>
                                        <p:tav fmla="" tm="100000">
                                          <p:val>
                                            <p:strVal val="#ppt_w"/>
                                          </p:val>
                                        </p:tav>
                                      </p:tavLst>
                                    </p:anim>
                                    <p:anim calcmode="lin" valueType="num">
                                      <p:cBhvr additive="base">
                                        <p:cTn dur="500"/>
                                        <p:tgtEl>
                                          <p:spTgt spid="13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descr="JERRY" id="142" name="Google Shape;142;p20"/>
          <p:cNvSpPr txBox="1"/>
          <p:nvPr/>
        </p:nvSpPr>
        <p:spPr>
          <a:xfrm>
            <a:off x="207962" y="-144462"/>
            <a:ext cx="406400" cy="30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descr="Những chú chuột nổi tiếng trên phim - Báo Long An Online" id="143" name="Google Shape;143;p20"/>
          <p:cNvSpPr txBox="1"/>
          <p:nvPr/>
        </p:nvSpPr>
        <p:spPr>
          <a:xfrm>
            <a:off x="411162" y="7937"/>
            <a:ext cx="406400" cy="30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pic>
        <p:nvPicPr>
          <p:cNvPr descr="Hình nền powerpoint đơn giản mà đẹp" id="144" name="Google Shape;144;p20"/>
          <p:cNvPicPr preferRelativeResize="0"/>
          <p:nvPr/>
        </p:nvPicPr>
        <p:blipFill rotWithShape="1">
          <a:blip r:embed="rId3">
            <a:alphaModFix/>
          </a:blip>
          <a:srcRect b="0" l="0" r="0" t="0"/>
          <a:stretch/>
        </p:blipFill>
        <p:spPr>
          <a:xfrm>
            <a:off x="0" y="7937"/>
            <a:ext cx="12034836" cy="6850062"/>
          </a:xfrm>
          <a:prstGeom prst="rect">
            <a:avLst/>
          </a:prstGeom>
          <a:noFill/>
          <a:ln>
            <a:noFill/>
          </a:ln>
        </p:spPr>
      </p:pic>
      <p:sp>
        <p:nvSpPr>
          <p:cNvPr id="145" name="Google Shape;145;p20"/>
          <p:cNvSpPr/>
          <p:nvPr/>
        </p:nvSpPr>
        <p:spPr>
          <a:xfrm>
            <a:off x="1654467" y="2771249"/>
            <a:ext cx="8726431" cy="132343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D28800"/>
              </a:buClr>
              <a:buSzPts val="4000"/>
              <a:buFont typeface="Calibri"/>
              <a:buNone/>
            </a:pPr>
            <a:r>
              <a:rPr b="1" i="0" lang="en-US" sz="4000" u="none" cap="none" strike="noStrike">
                <a:solidFill>
                  <a:srgbClr val="D28800"/>
                </a:solidFill>
                <a:latin typeface="Calibri"/>
                <a:ea typeface="Calibri"/>
                <a:cs typeface="Calibri"/>
                <a:sym typeface="Calibri"/>
              </a:rPr>
              <a:t>CHÚC CÁC EM </a:t>
            </a:r>
            <a:endParaRPr/>
          </a:p>
          <a:p>
            <a:pPr indent="0" lvl="0" marL="0" marR="0" rtl="0" algn="ctr">
              <a:lnSpc>
                <a:spcPct val="100000"/>
              </a:lnSpc>
              <a:spcBef>
                <a:spcPts val="0"/>
              </a:spcBef>
              <a:spcAft>
                <a:spcPts val="0"/>
              </a:spcAft>
              <a:buClr>
                <a:srgbClr val="D28800"/>
              </a:buClr>
              <a:buSzPts val="4000"/>
              <a:buFont typeface="Calibri"/>
              <a:buNone/>
            </a:pPr>
            <a:r>
              <a:rPr b="1" i="0" lang="en-US" sz="4000" u="none" cap="none" strike="noStrike">
                <a:solidFill>
                  <a:srgbClr val="D28800"/>
                </a:solidFill>
                <a:latin typeface="Calibri"/>
                <a:ea typeface="Calibri"/>
                <a:cs typeface="Calibri"/>
                <a:sym typeface="Calibri"/>
              </a:rPr>
              <a:t>CHĂM NGOAN, HỌC GIỎI</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