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theme/theme4.xml" ContentType="application/vnd.openxmlformats-officedocument.theme+xml"/>
  <Override PartName="/ppt/slideLayouts/slideLayout14.xml" ContentType="application/vnd.openxmlformats-officedocument.presentationml.slideLayout+xml"/>
  <Override PartName="/ppt/theme/theme5.xml" ContentType="application/vnd.openxmlformats-officedocument.theme+xml"/>
  <Override PartName="/ppt/slideLayouts/slideLayout15.xml" ContentType="application/vnd.openxmlformats-officedocument.presentationml.slideLayout+xml"/>
  <Override PartName="/ppt/theme/theme6.xml" ContentType="application/vnd.openxmlformats-officedocument.theme+xml"/>
  <Override PartName="/ppt/slideLayouts/slideLayout16.xml" ContentType="application/vnd.openxmlformats-officedocument.presentationml.slideLayout+xml"/>
  <Override PartName="/ppt/theme/theme7.xml" ContentType="application/vnd.openxmlformats-officedocument.theme+xml"/>
  <Override PartName="/ppt/slideLayouts/slideLayout17.xml" ContentType="application/vnd.openxmlformats-officedocument.presentationml.slideLayout+xml"/>
  <Override PartName="/ppt/theme/theme8.xml" ContentType="application/vnd.openxmlformats-officedocument.theme+xml"/>
  <Override PartName="/ppt/slideLayouts/slideLayout18.xml" ContentType="application/vnd.openxmlformats-officedocument.presentationml.slideLayout+xml"/>
  <Override PartName="/ppt/theme/theme9.xml" ContentType="application/vnd.openxmlformats-officedocument.theme+xml"/>
  <Override PartName="/ppt/slideLayouts/slideLayout19.xml" ContentType="application/vnd.openxmlformats-officedocument.presentationml.slideLayout+xml"/>
  <Override PartName="/ppt/theme/theme10.xml" ContentType="application/vnd.openxmlformats-officedocument.theme+xml"/>
  <Override PartName="/ppt/slideLayouts/slideLayout20.xml" ContentType="application/vnd.openxmlformats-officedocument.presentationml.slideLayout+xml"/>
  <Override PartName="/ppt/theme/theme11.xml" ContentType="application/vnd.openxmlformats-officedocument.theme+xml"/>
  <Override PartName="/ppt/slideLayouts/slideLayout21.xml" ContentType="application/vnd.openxmlformats-officedocument.presentationml.slideLayout+xml"/>
  <Override PartName="/ppt/theme/theme12.xml" ContentType="application/vnd.openxmlformats-officedocument.theme+xml"/>
  <Override PartName="/ppt/slideLayouts/slideLayout22.xml" ContentType="application/vnd.openxmlformats-officedocument.presentationml.slideLayout+xml"/>
  <Override PartName="/ppt/theme/theme13.xml" ContentType="application/vnd.openxmlformats-officedocument.theme+xml"/>
  <Override PartName="/ppt/theme/theme1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  <p:sldMasterId id="2147483672" r:id="rId3"/>
    <p:sldMasterId id="2147483673" r:id="rId4"/>
    <p:sldMasterId id="2147483674" r:id="rId5"/>
    <p:sldMasterId id="2147483675" r:id="rId6"/>
    <p:sldMasterId id="2147483676" r:id="rId7"/>
    <p:sldMasterId id="2147483677" r:id="rId8"/>
    <p:sldMasterId id="2147483678" r:id="rId9"/>
    <p:sldMasterId id="2147483679" r:id="rId10"/>
    <p:sldMasterId id="2147483680" r:id="rId11"/>
    <p:sldMasterId id="2147483681" r:id="rId12"/>
    <p:sldMasterId id="2147483682" r:id="rId13"/>
  </p:sldMasterIdLst>
  <p:notesMasterIdLst>
    <p:notesMasterId r:id="rId23"/>
  </p:notes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  <p:sldId id="263" r:id="rId21"/>
    <p:sldId id="264" r:id="rId2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8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3.xml"/><Relationship Id="rId20" Type="http://schemas.openxmlformats.org/officeDocument/2006/relationships/slide" Target="slides/slide7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2.xml"/><Relationship Id="rId23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1.xml"/><Relationship Id="rId22" Type="http://schemas.openxmlformats.org/officeDocument/2006/relationships/slide" Target="slides/slide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0" name="Google Shape;28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1" name="Google Shape;30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Content" type="obj">
  <p:cSld name="OBJEC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Content" type="obj">
  <p:cSld name="OBJEC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07" name="Google Shape;10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9" name="Google Shape;119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wo Content" type="twoObj">
  <p:cSld name="TWO_OBJECTS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1" name="Google Shape;131;p2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2" name="Google Shape;132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mparison" type="twoTxTwoObj">
  <p:cSld name="TWO_OBJECTS_WITH_TEXT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2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44" name="Google Shape;144;p2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5" name="Google Shape;145;p2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46" name="Google Shape;146;p2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7" name="Google Shape;147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" type="titleOnly">
  <p:cSld name="TITLE_ONLY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9" name="Google Shape;159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9" name="Google Shape;169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ith Caption" type="objTx">
  <p:cSld name="OBJECT_WITH_CAPTION_TEXT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2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80" name="Google Shape;180;p2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81" name="Google Shape;181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3" name="Google Shape;183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3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3" name="Google Shape;193;p3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94" name="Google Shape;194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5" name="Google Shape;195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Vertical Text" type="vertTx">
  <p:cSld name="VERTICAL_TEXT"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33"/>
          <p:cNvSpPr txBox="1">
            <a:spLocks noGrp="1"/>
          </p:cNvSpPr>
          <p:nvPr>
            <p:ph type="body" idx="1"/>
          </p:nvPr>
        </p:nvSpPr>
        <p:spPr>
          <a:xfrm rot="5400000">
            <a:off x="3920332" y="-1256506"/>
            <a:ext cx="4351337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6" name="Google Shape;206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8" name="Google Shape;208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ertical Title and Text" type="vertTitleAndTx">
  <p:cSld name="VERTICAL_TITLE_AND_VERTICAL_TEXT"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5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7" name="Google Shape;217;p35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8" name="Google Shape;218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0" name="Google Shape;220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ertical Title and Text" type="vertTitleAndTx">
  <p:cSld name="VERTICAL_TITLE_AND_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Vertical Text" type="vertTx">
  <p:cSld name="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 rot="5400000">
            <a:off x="3920332" y="-1256506"/>
            <a:ext cx="4351337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ith Caption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" type="titleOnly">
  <p:cSld name="TITLE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mpariso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wo Content" type="twoObj">
  <p:cSld name="TWO_OBJECTS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9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0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1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3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4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5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6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7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73" name="Google Shape;173;p2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4" name="Google Shape;174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5" name="Google Shape;175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6" name="Google Shape;176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6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86" name="Google Shape;186;p3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7" name="Google Shape;187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8" name="Google Shape;188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9" name="Google Shape;189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99" name="Google Shape;199;p3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0" name="Google Shape;200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1" name="Google Shape;201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2" name="Google Shape;202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11" name="Google Shape;211;p3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2" name="Google Shape;212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3" name="Google Shape;213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4" name="Google Shape;214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94" name="Google Shape;94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5" name="Google Shape;9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6" name="Google Shape;9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00" name="Google Shape;100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1" name="Google Shape;10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2" name="Google Shape;10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3" name="Google Shape;10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2" name="Google Shape;112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4" name="Google Shape;114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4" name="Google Shape;124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5" name="Google Shape;12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6" name="Google Shape;12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7" name="Google Shape;12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7" name="Google Shape;137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8" name="Google Shape;138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9" name="Google Shape;139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0" name="Google Shape;140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52" name="Google Shape;152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3" name="Google Shape;153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4" name="Google Shape;154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5" name="Google Shape;155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4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3" name="Google Shape;163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4" name="Google Shape;164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5" name="Google Shape;165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6" name="Google Shape;166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Arial"/>
              <a:buNone/>
              <a:defRPr sz="1200" b="0" i="0" u="non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6"/>
          <p:cNvSpPr/>
          <p:nvPr/>
        </p:nvSpPr>
        <p:spPr>
          <a:xfrm>
            <a:off x="1096852" y="1469797"/>
            <a:ext cx="9860392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Arial"/>
              <a:buNone/>
            </a:pPr>
            <a:r>
              <a:rPr lang="en-US" sz="54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LUYỆN TẬP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Arial"/>
              <a:buNone/>
            </a:pPr>
            <a:r>
              <a:rPr lang="en-US" sz="5400" b="1" i="0" u="none" strike="noStrike" cap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Hình</a:t>
            </a:r>
            <a:r>
              <a:rPr lang="en-US" sz="54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400" b="1" i="0" u="none" strike="noStrike" cap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chữ</a:t>
            </a:r>
            <a:r>
              <a:rPr lang="en-US" sz="54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400" b="1" i="0" u="none" strike="noStrike" cap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nhật</a:t>
            </a:r>
            <a:r>
              <a:rPr lang="en-US" sz="54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en-US" sz="5400" b="1" i="0" u="none" strike="noStrike" cap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Hình</a:t>
            </a:r>
            <a:r>
              <a:rPr lang="en-US" sz="54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400" b="1" i="0" u="none" strike="noStrike" cap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thoi</a:t>
            </a:r>
            <a:endParaRPr dirty="0">
              <a:solidFill>
                <a:srgbClr val="FF0000"/>
              </a:solidFill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5400"/>
              <a:buFont typeface="Arial"/>
              <a:buNone/>
            </a:pPr>
            <a:r>
              <a:rPr lang="en-US" sz="5400" b="1" i="0" u="none" strike="noStrike" cap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Hình</a:t>
            </a:r>
            <a:r>
              <a:rPr lang="en-US" sz="54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400" b="1" i="0" u="none" strike="noStrike" cap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bình</a:t>
            </a:r>
            <a:r>
              <a:rPr lang="en-US" sz="54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5400" b="1" i="0" u="none" strike="noStrike" cap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hành</a:t>
            </a:r>
            <a:r>
              <a:rPr lang="en-US" sz="54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en-US" sz="5400" b="1" i="0" u="none" strike="noStrike" cap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Hình</a:t>
            </a:r>
            <a:r>
              <a:rPr lang="en-US" sz="54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thang </a:t>
            </a:r>
            <a:r>
              <a:rPr lang="en-US" sz="5400" b="1" i="0" u="none" strike="noStrike" cap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cân</a:t>
            </a:r>
            <a:endParaRPr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37"/>
          <p:cNvSpPr/>
          <p:nvPr/>
        </p:nvSpPr>
        <p:spPr>
          <a:xfrm>
            <a:off x="577081" y="1660415"/>
            <a:ext cx="2157962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1. Hình chữ nhật</a:t>
            </a:r>
            <a:endParaRPr/>
          </a:p>
        </p:txBody>
      </p:sp>
      <p:sp>
        <p:nvSpPr>
          <p:cNvPr id="234" name="Google Shape;234;p37"/>
          <p:cNvSpPr/>
          <p:nvPr/>
        </p:nvSpPr>
        <p:spPr>
          <a:xfrm>
            <a:off x="2357534" y="338070"/>
            <a:ext cx="7726623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Quan sát hình vẽ  và kể tên các hình sau:</a:t>
            </a:r>
            <a:endParaRPr/>
          </a:p>
        </p:txBody>
      </p:sp>
      <p:sp>
        <p:nvSpPr>
          <p:cNvPr id="235" name="Google Shape;235;p37"/>
          <p:cNvSpPr/>
          <p:nvPr/>
        </p:nvSpPr>
        <p:spPr>
          <a:xfrm>
            <a:off x="954587" y="341520"/>
            <a:ext cx="1402948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000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Bài</a:t>
            </a:r>
            <a:r>
              <a:rPr lang="en-US" sz="32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1 :</a:t>
            </a:r>
            <a:endParaRPr sz="3200" dirty="0">
              <a:solidFill>
                <a:srgbClr val="FF0000"/>
              </a:solidFill>
            </a:endParaRPr>
          </a:p>
        </p:txBody>
      </p:sp>
      <p:sp>
        <p:nvSpPr>
          <p:cNvPr id="236" name="Google Shape;236;p37"/>
          <p:cNvSpPr/>
          <p:nvPr/>
        </p:nvSpPr>
        <p:spPr>
          <a:xfrm>
            <a:off x="801501" y="2585694"/>
            <a:ext cx="1709121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2. Hình thoi</a:t>
            </a:r>
            <a:endParaRPr/>
          </a:p>
        </p:txBody>
      </p:sp>
      <p:sp>
        <p:nvSpPr>
          <p:cNvPr id="237" name="Google Shape;237;p37"/>
          <p:cNvSpPr/>
          <p:nvPr/>
        </p:nvSpPr>
        <p:spPr>
          <a:xfrm>
            <a:off x="546624" y="3598755"/>
            <a:ext cx="2351926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3. Hình bình hành</a:t>
            </a:r>
            <a:endParaRPr/>
          </a:p>
        </p:txBody>
      </p:sp>
      <p:sp>
        <p:nvSpPr>
          <p:cNvPr id="238" name="Google Shape;238;p37"/>
          <p:cNvSpPr/>
          <p:nvPr/>
        </p:nvSpPr>
        <p:spPr>
          <a:xfrm>
            <a:off x="603530" y="4566889"/>
            <a:ext cx="2300630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4. Hình thang cân</a:t>
            </a:r>
            <a:endParaRPr/>
          </a:p>
        </p:txBody>
      </p:sp>
      <p:pic>
        <p:nvPicPr>
          <p:cNvPr id="239" name="Google Shape;239;p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992562" y="1470025"/>
            <a:ext cx="6583362" cy="42560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8"/>
          <p:cNvSpPr/>
          <p:nvPr/>
        </p:nvSpPr>
        <p:spPr>
          <a:xfrm>
            <a:off x="129218" y="0"/>
            <a:ext cx="1879041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Arial"/>
              <a:buNone/>
            </a:pPr>
            <a:r>
              <a:rPr lang="en-US" sz="4000" b="1" i="0" u="sng" strike="noStrike" cap="none" dirty="0" err="1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Giải</a:t>
            </a:r>
            <a:r>
              <a:rPr lang="en-US" sz="4000" b="1" i="0" u="sng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u="sng" dirty="0"/>
          </a:p>
        </p:txBody>
      </p:sp>
      <p:sp>
        <p:nvSpPr>
          <p:cNvPr id="245" name="Google Shape;245;p38"/>
          <p:cNvSpPr txBox="1"/>
          <p:nvPr/>
        </p:nvSpPr>
        <p:spPr>
          <a:xfrm>
            <a:off x="3059112" y="1711325"/>
            <a:ext cx="762000" cy="708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38"/>
          <p:cNvSpPr txBox="1"/>
          <p:nvPr/>
        </p:nvSpPr>
        <p:spPr>
          <a:xfrm>
            <a:off x="238125" y="1476375"/>
            <a:ext cx="7424737" cy="784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38"/>
          <p:cNvSpPr/>
          <p:nvPr/>
        </p:nvSpPr>
        <p:spPr>
          <a:xfrm>
            <a:off x="213946" y="3541690"/>
            <a:ext cx="6464766" cy="553998"/>
          </a:xfrm>
          <a:prstGeom prst="rect">
            <a:avLst/>
          </a:prstGeom>
          <a:gradFill>
            <a:gsLst>
              <a:gs pos="0">
                <a:srgbClr val="98C2F5"/>
              </a:gs>
              <a:gs pos="50000">
                <a:srgbClr val="BFD7F7"/>
              </a:gs>
              <a:gs pos="100000">
                <a:srgbClr val="DFEBFB"/>
              </a:gs>
            </a:gsLst>
            <a:lin ang="5400000" scaled="0"/>
          </a:gradFill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1. Hình chữ nhật: ABCD; KTGH.</a:t>
            </a:r>
            <a:endParaRPr sz="30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38"/>
          <p:cNvSpPr/>
          <p:nvPr/>
        </p:nvSpPr>
        <p:spPr>
          <a:xfrm>
            <a:off x="207125" y="4256988"/>
            <a:ext cx="9233090" cy="553998"/>
          </a:xfrm>
          <a:prstGeom prst="rect">
            <a:avLst/>
          </a:prstGeom>
          <a:gradFill>
            <a:gsLst>
              <a:gs pos="0">
                <a:srgbClr val="98C2F5"/>
              </a:gs>
              <a:gs pos="50000">
                <a:srgbClr val="BFD7F7"/>
              </a:gs>
              <a:gs pos="100000">
                <a:srgbClr val="DFEBFB"/>
              </a:gs>
            </a:gsLst>
            <a:lin ang="5400000" scaled="0"/>
          </a:gradFill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107950" dist="12700" dir="5400000" algn="ctr">
              <a:srgbClr val="000000"/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2. Hình thoi: MNPQ; MYOX; YNZO; OTQX; OZPT. </a:t>
            </a:r>
            <a:endParaRPr sz="30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38"/>
          <p:cNvSpPr/>
          <p:nvPr/>
        </p:nvSpPr>
        <p:spPr>
          <a:xfrm>
            <a:off x="207945" y="4965684"/>
            <a:ext cx="8795842" cy="553998"/>
          </a:xfrm>
          <a:prstGeom prst="rect">
            <a:avLst/>
          </a:prstGeom>
          <a:gradFill>
            <a:gsLst>
              <a:gs pos="0">
                <a:srgbClr val="98C2F5"/>
              </a:gs>
              <a:gs pos="50000">
                <a:srgbClr val="BFD7F7"/>
              </a:gs>
              <a:gs pos="100000">
                <a:srgbClr val="DFEBFB"/>
              </a:gs>
            </a:gsLst>
            <a:lin ang="5400000" scaled="0"/>
          </a:gradFill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3. Hình bình hành: XMNZ; YNPT; ZPQX; TQMY.</a:t>
            </a:r>
            <a:endParaRPr sz="30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38"/>
          <p:cNvSpPr/>
          <p:nvPr/>
        </p:nvSpPr>
        <p:spPr>
          <a:xfrm>
            <a:off x="238125" y="5605143"/>
            <a:ext cx="8975511" cy="553998"/>
          </a:xfrm>
          <a:prstGeom prst="rect">
            <a:avLst/>
          </a:prstGeom>
          <a:gradFill>
            <a:gsLst>
              <a:gs pos="0">
                <a:srgbClr val="98C2F5"/>
              </a:gs>
              <a:gs pos="50000">
                <a:srgbClr val="BFD7F7"/>
              </a:gs>
              <a:gs pos="100000">
                <a:srgbClr val="DFEBFB"/>
              </a:gs>
            </a:gsLst>
            <a:lin ang="5400000" scaled="0"/>
          </a:gradFill>
          <a:ln w="762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000"/>
              <a:buFont typeface="Arial"/>
              <a:buNone/>
            </a:pPr>
            <a:r>
              <a:rPr lang="en-US" sz="3000" b="1" i="0" u="none" strike="noStrike" cap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4. Hình thang cân: KATB; BTGC; CGXD; DXKA. </a:t>
            </a:r>
            <a:endParaRPr sz="3000" b="1" i="0" u="none" strike="noStrike" cap="non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51" name="Google Shape;251;p38"/>
          <p:cNvCxnSpPr/>
          <p:nvPr/>
        </p:nvCxnSpPr>
        <p:spPr>
          <a:xfrm rot="10800000" flipH="1">
            <a:off x="3883025" y="6196012"/>
            <a:ext cx="204787" cy="1587"/>
          </a:xfrm>
          <a:prstGeom prst="straightConnector1">
            <a:avLst/>
          </a:prstGeom>
          <a:noFill/>
          <a:ln w="57150" cap="flat" cmpd="sng">
            <a:solidFill>
              <a:srgbClr val="4472C4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pic>
        <p:nvPicPr>
          <p:cNvPr id="252" name="Google Shape;252;p3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59112" y="231775"/>
            <a:ext cx="4859337" cy="3140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9"/>
          <p:cNvSpPr/>
          <p:nvPr/>
        </p:nvSpPr>
        <p:spPr>
          <a:xfrm>
            <a:off x="4744727" y="1503741"/>
            <a:ext cx="1681871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5000"/>
              <a:buFont typeface="Arial"/>
              <a:buNone/>
            </a:pPr>
            <a:r>
              <a:rPr lang="en-US" sz="50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Bài 2:</a:t>
            </a:r>
            <a:endParaRPr/>
          </a:p>
        </p:txBody>
      </p:sp>
      <p:sp>
        <p:nvSpPr>
          <p:cNvPr id="258" name="Google Shape;258;p39"/>
          <p:cNvSpPr/>
          <p:nvPr/>
        </p:nvSpPr>
        <p:spPr>
          <a:xfrm>
            <a:off x="258805" y="2594564"/>
            <a:ext cx="11923457" cy="2246769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en-US" sz="35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Cho hình chữ nhật </a:t>
            </a:r>
            <a:r>
              <a:rPr lang="en-US" sz="3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ABCD</a:t>
            </a:r>
            <a:r>
              <a:rPr lang="en-US" sz="35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</a:t>
            </a:r>
            <a:r>
              <a:rPr lang="en-US" sz="35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là giao điểm của 2 đường chéo 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en-US" sz="35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Biết </a:t>
            </a:r>
            <a:r>
              <a:rPr lang="en-US" sz="3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 = 8cm</a:t>
            </a:r>
            <a:r>
              <a:rPr lang="en-US" sz="35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BC= 6cm</a:t>
            </a:r>
            <a:r>
              <a:rPr lang="en-US" sz="35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en-US" sz="3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AC= 10cm</a:t>
            </a:r>
            <a:r>
              <a:rPr lang="en-US" sz="35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rPr lang="en-US" sz="35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Tìm độ dài các cạnh : </a:t>
            </a:r>
            <a:r>
              <a:rPr lang="en-US" sz="35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BD, DC, AD, OA</a:t>
            </a:r>
            <a:endParaRPr sz="35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Font typeface="Calibri"/>
              <a:buNone/>
            </a:pPr>
            <a:endParaRPr sz="35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40"/>
          <p:cNvSpPr/>
          <p:nvPr/>
        </p:nvSpPr>
        <p:spPr>
          <a:xfrm>
            <a:off x="4591941" y="-18664"/>
            <a:ext cx="2149948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0"/>
              <a:buFont typeface="Arial"/>
              <a:buNone/>
            </a:pPr>
            <a:r>
              <a:rPr lang="en-US" sz="6000" b="1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Lời giải</a:t>
            </a:r>
            <a:endParaRPr/>
          </a:p>
        </p:txBody>
      </p:sp>
      <p:sp>
        <p:nvSpPr>
          <p:cNvPr id="264" name="Google Shape;264;p40"/>
          <p:cNvSpPr txBox="1"/>
          <p:nvPr/>
        </p:nvSpPr>
        <p:spPr>
          <a:xfrm>
            <a:off x="85725" y="1323975"/>
            <a:ext cx="7424737" cy="784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40"/>
          <p:cNvSpPr txBox="1"/>
          <p:nvPr/>
        </p:nvSpPr>
        <p:spPr>
          <a:xfrm>
            <a:off x="3059112" y="1711325"/>
            <a:ext cx="762000" cy="708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40"/>
          <p:cNvSpPr/>
          <p:nvPr/>
        </p:nvSpPr>
        <p:spPr>
          <a:xfrm>
            <a:off x="967700" y="1323439"/>
            <a:ext cx="5305107" cy="630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6"/>
              </a:buClr>
              <a:buSzPts val="3500"/>
              <a:buFont typeface="Arial"/>
              <a:buNone/>
            </a:pPr>
            <a:r>
              <a:rPr lang="en-US" sz="3500" b="1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Vì </a:t>
            </a:r>
            <a:r>
              <a:rPr lang="en-US" sz="3500" b="0" i="0" u="none" strike="noStrike" cap="none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ABCD</a:t>
            </a:r>
            <a:r>
              <a:rPr lang="en-US" sz="3500" b="1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là hình chữ nhật. Ta có </a:t>
            </a:r>
            <a:endParaRPr/>
          </a:p>
        </p:txBody>
      </p:sp>
      <p:pic>
        <p:nvPicPr>
          <p:cNvPr id="267" name="Google Shape;267;p4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51412" y="2039937"/>
            <a:ext cx="4468812" cy="2995612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40"/>
          <p:cNvSpPr/>
          <p:nvPr/>
        </p:nvSpPr>
        <p:spPr>
          <a:xfrm>
            <a:off x="965320" y="2108200"/>
            <a:ext cx="2541080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6"/>
              </a:buClr>
              <a:buSzPts val="3000"/>
              <a:buFont typeface="Times New Roman"/>
              <a:buNone/>
            </a:pPr>
            <a:r>
              <a:rPr lang="en-US" sz="3000" b="0" i="0" u="none" strike="noStrike" cap="none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BD=AC=10cm</a:t>
            </a:r>
            <a:endParaRPr sz="3000" b="0" i="0" u="none" strike="noStrike" cap="none">
              <a:solidFill>
                <a:srgbClr val="00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9" name="Google Shape;269;p40"/>
          <p:cNvSpPr/>
          <p:nvPr/>
        </p:nvSpPr>
        <p:spPr>
          <a:xfrm>
            <a:off x="1091393" y="2785397"/>
            <a:ext cx="2348720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6"/>
              </a:buClr>
              <a:buSzPts val="3000"/>
              <a:buFont typeface="Times New Roman"/>
              <a:buNone/>
            </a:pPr>
            <a:r>
              <a:rPr lang="en-US" sz="3000" b="0" i="0" u="none" strike="noStrike" cap="none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AD=BC=6cm</a:t>
            </a:r>
            <a:endParaRPr sz="3000" b="0" i="0" u="none" strike="noStrike" cap="none">
              <a:solidFill>
                <a:srgbClr val="00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0" name="Google Shape;270;p40"/>
          <p:cNvSpPr/>
          <p:nvPr/>
        </p:nvSpPr>
        <p:spPr>
          <a:xfrm>
            <a:off x="1103343" y="3537198"/>
            <a:ext cx="2348720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6"/>
              </a:buClr>
              <a:buSzPts val="3000"/>
              <a:buFont typeface="Times New Roman"/>
              <a:buNone/>
            </a:pPr>
            <a:r>
              <a:rPr lang="en-US" sz="3000" b="0" i="0" u="none" strike="noStrike" cap="none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DC=AB=8cm</a:t>
            </a:r>
            <a:endParaRPr sz="3000" b="0" i="0" u="none" strike="noStrike" cap="none">
              <a:solidFill>
                <a:srgbClr val="0000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1" name="Google Shape;271;p40"/>
          <p:cNvSpPr/>
          <p:nvPr/>
        </p:nvSpPr>
        <p:spPr>
          <a:xfrm>
            <a:off x="1055612" y="4337125"/>
            <a:ext cx="2765501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6"/>
              </a:buClr>
              <a:buSzPts val="3000"/>
              <a:buFont typeface="Times New Roman"/>
              <a:buNone/>
            </a:pPr>
            <a:r>
              <a:rPr lang="en-US" sz="3000" b="0" i="0" u="none" strike="noStrike" cap="none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OA=AC:2=5cm</a:t>
            </a:r>
            <a:endParaRPr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41"/>
          <p:cNvSpPr/>
          <p:nvPr/>
        </p:nvSpPr>
        <p:spPr>
          <a:xfrm>
            <a:off x="399242" y="1111032"/>
            <a:ext cx="11307651" cy="3108543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Arial"/>
              <a:buNone/>
            </a:pPr>
            <a:r>
              <a:rPr lang="en-US" sz="2800" b="0" i="0" u="sng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Bài toán thực tế: </a:t>
            </a:r>
            <a: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Nhà Hoa có 1 mảnh vườn hình chữ nhật. Chiều dài là </a:t>
            </a:r>
            <a:r>
              <a:rPr lang="en-US" sz="2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52m</a:t>
            </a:r>
            <a: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rộng là </a:t>
            </a:r>
            <a:r>
              <a:rPr lang="en-US" sz="2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28m</a:t>
            </a:r>
            <a: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.Bố Hoa quyết định làm một mương nước bao quanh vườn với chiều rộng </a:t>
            </a:r>
            <a:r>
              <a:rPr lang="en-US" sz="2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1m</a:t>
            </a:r>
            <a: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(như hình vẽ dưới).</a:t>
            </a:r>
            <a:endParaRPr sz="2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a/ Em hãy tính chiều dài, chiều rộng của mảnh vườn còn lại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b/ Ở đường bao của mảnh vườn. Nếu Hoa trồng những khóm hoa với khoảng cách đều nhau là </a:t>
            </a:r>
            <a:r>
              <a:rPr lang="en-US" sz="28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2m</a:t>
            </a:r>
            <a:r>
              <a:rPr lang="en-US" sz="2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Vậy Hoa cần chuẩn bị bao nhiêu khóm hoa, nếu ở mỗi góc vườn đều trồng 1 khóm hoa</a:t>
            </a:r>
            <a:endParaRPr/>
          </a:p>
        </p:txBody>
      </p:sp>
      <p:pic>
        <p:nvPicPr>
          <p:cNvPr id="277" name="Google Shape;277;p4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59300" y="4219575"/>
            <a:ext cx="4597400" cy="2587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42"/>
          <p:cNvSpPr/>
          <p:nvPr/>
        </p:nvSpPr>
        <p:spPr>
          <a:xfrm>
            <a:off x="153026" y="14360"/>
            <a:ext cx="2149948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0"/>
              <a:buFont typeface="Arial"/>
              <a:buNone/>
            </a:pPr>
            <a:r>
              <a:rPr lang="en-US" sz="6000" b="1" i="0" u="none" strike="noStrike" cap="none">
                <a:solidFill>
                  <a:srgbClr val="FFFF00"/>
                </a:solidFill>
                <a:latin typeface="Arial"/>
                <a:ea typeface="Arial"/>
                <a:cs typeface="Arial"/>
                <a:sym typeface="Arial"/>
              </a:rPr>
              <a:t>Lời giải</a:t>
            </a:r>
            <a:endParaRPr/>
          </a:p>
        </p:txBody>
      </p:sp>
      <p:sp>
        <p:nvSpPr>
          <p:cNvPr id="283" name="Google Shape;283;p42"/>
          <p:cNvSpPr/>
          <p:nvPr/>
        </p:nvSpPr>
        <p:spPr>
          <a:xfrm>
            <a:off x="2386677" y="3134472"/>
            <a:ext cx="5349541" cy="630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500"/>
              <a:buFont typeface="Arial"/>
              <a:buNone/>
            </a:pPr>
            <a:r>
              <a:rPr lang="en-US" sz="35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a) Chiều dài còn lại của mảnh vườn là :</a:t>
            </a:r>
            <a:endParaRPr/>
          </a:p>
        </p:txBody>
      </p:sp>
      <p:sp>
        <p:nvSpPr>
          <p:cNvPr id="284" name="Google Shape;284;p42"/>
          <p:cNvSpPr/>
          <p:nvPr/>
        </p:nvSpPr>
        <p:spPr>
          <a:xfrm>
            <a:off x="3769266" y="3775113"/>
            <a:ext cx="2584361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000"/>
              <a:buFont typeface="Times New Roman"/>
              <a:buNone/>
            </a:pPr>
            <a:r>
              <a:rPr lang="en-US" sz="3000" b="1" i="0" u="none" strike="noStrike" cap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52-1-1= 50 (m)</a:t>
            </a:r>
            <a:endParaRPr/>
          </a:p>
        </p:txBody>
      </p:sp>
      <p:sp>
        <p:nvSpPr>
          <p:cNvPr id="285" name="Google Shape;285;p42"/>
          <p:cNvSpPr/>
          <p:nvPr/>
        </p:nvSpPr>
        <p:spPr>
          <a:xfrm>
            <a:off x="2840025" y="4517788"/>
            <a:ext cx="4990469" cy="630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500"/>
              <a:buFont typeface="Arial"/>
              <a:buNone/>
            </a:pPr>
            <a:r>
              <a:rPr lang="en-US" sz="35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Chiều rộng còn lại của mảnh vườn là :</a:t>
            </a:r>
            <a:endParaRPr/>
          </a:p>
        </p:txBody>
      </p:sp>
      <p:sp>
        <p:nvSpPr>
          <p:cNvPr id="286" name="Google Shape;286;p42"/>
          <p:cNvSpPr/>
          <p:nvPr/>
        </p:nvSpPr>
        <p:spPr>
          <a:xfrm>
            <a:off x="3769265" y="5249131"/>
            <a:ext cx="2584361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000"/>
              <a:buFont typeface="Times New Roman"/>
              <a:buNone/>
            </a:pPr>
            <a:r>
              <a:rPr lang="en-US" sz="3000" b="1" i="0" u="none" strike="noStrike" cap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28-1-1= 26 (m)</a:t>
            </a:r>
            <a:endParaRPr/>
          </a:p>
        </p:txBody>
      </p:sp>
      <p:pic>
        <p:nvPicPr>
          <p:cNvPr id="287" name="Google Shape;287;p4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759200" y="479425"/>
            <a:ext cx="4597400" cy="2587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43"/>
          <p:cNvSpPr/>
          <p:nvPr/>
        </p:nvSpPr>
        <p:spPr>
          <a:xfrm>
            <a:off x="702534" y="2527197"/>
            <a:ext cx="1048535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b) Số khóm hoa cần trồng trên chiều dài không tính hai đầu :</a:t>
            </a:r>
            <a:endParaRPr/>
          </a:p>
        </p:txBody>
      </p:sp>
      <p:sp>
        <p:nvSpPr>
          <p:cNvPr id="293" name="Google Shape;293;p43"/>
          <p:cNvSpPr/>
          <p:nvPr/>
        </p:nvSpPr>
        <p:spPr>
          <a:xfrm>
            <a:off x="4429232" y="3163323"/>
            <a:ext cx="336662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Times New Roman"/>
              <a:buNone/>
            </a:pPr>
            <a:r>
              <a:rPr lang="en-US" sz="2800" b="1" i="0" u="none" strike="noStrike" cap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50 : 2 -1 = 24 (khóm)</a:t>
            </a:r>
            <a:endParaRPr/>
          </a:p>
        </p:txBody>
      </p:sp>
      <p:sp>
        <p:nvSpPr>
          <p:cNvPr id="294" name="Google Shape;294;p43"/>
          <p:cNvSpPr/>
          <p:nvPr/>
        </p:nvSpPr>
        <p:spPr>
          <a:xfrm>
            <a:off x="1416387" y="3658237"/>
            <a:ext cx="939231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Số khóm hoa cần trồng trên chiều rộng không tính hai đầu :</a:t>
            </a:r>
            <a:endParaRPr/>
          </a:p>
        </p:txBody>
      </p:sp>
      <p:sp>
        <p:nvSpPr>
          <p:cNvPr id="295" name="Google Shape;295;p43"/>
          <p:cNvSpPr/>
          <p:nvPr/>
        </p:nvSpPr>
        <p:spPr>
          <a:xfrm>
            <a:off x="4429232" y="4248235"/>
            <a:ext cx="336662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Times New Roman"/>
              <a:buNone/>
            </a:pPr>
            <a:r>
              <a:rPr lang="en-US" sz="2800" b="1" i="0" u="none" strike="noStrike" cap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26 : 2 -1 = 12 (khóm)</a:t>
            </a:r>
            <a:endParaRPr/>
          </a:p>
        </p:txBody>
      </p:sp>
      <p:sp>
        <p:nvSpPr>
          <p:cNvPr id="296" name="Google Shape;296;p43"/>
          <p:cNvSpPr/>
          <p:nvPr/>
        </p:nvSpPr>
        <p:spPr>
          <a:xfrm>
            <a:off x="1446845" y="4802456"/>
            <a:ext cx="701185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Số khóm hoa cần trồng bao quanh vườn là  :</a:t>
            </a:r>
            <a:endParaRPr/>
          </a:p>
        </p:txBody>
      </p:sp>
      <p:sp>
        <p:nvSpPr>
          <p:cNvPr id="297" name="Google Shape;297;p43"/>
          <p:cNvSpPr/>
          <p:nvPr/>
        </p:nvSpPr>
        <p:spPr>
          <a:xfrm>
            <a:off x="4164736" y="5486390"/>
            <a:ext cx="389561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Times New Roman"/>
              <a:buNone/>
            </a:pPr>
            <a:r>
              <a:rPr lang="en-US" sz="2800" b="1" i="0" u="none" strike="noStrike" cap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24.2+12.2+4= 56 (khóm)</a:t>
            </a:r>
            <a:endParaRPr/>
          </a:p>
        </p:txBody>
      </p:sp>
      <p:pic>
        <p:nvPicPr>
          <p:cNvPr id="298" name="Google Shape;298;p4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08350" y="-23812"/>
            <a:ext cx="4597400" cy="2584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44"/>
          <p:cNvSpPr txBox="1"/>
          <p:nvPr/>
        </p:nvSpPr>
        <p:spPr>
          <a:xfrm>
            <a:off x="2303462" y="266700"/>
            <a:ext cx="6927850" cy="1014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Arial"/>
              <a:buNone/>
            </a:pPr>
            <a:r>
              <a:rPr lang="en-US" sz="6000" b="0" i="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Hướng dẫn hs về nhà </a:t>
            </a:r>
            <a:endParaRPr/>
          </a:p>
        </p:txBody>
      </p:sp>
      <p:sp>
        <p:nvSpPr>
          <p:cNvPr id="304" name="Google Shape;304;p44"/>
          <p:cNvSpPr/>
          <p:nvPr/>
        </p:nvSpPr>
        <p:spPr>
          <a:xfrm>
            <a:off x="431442" y="2020446"/>
            <a:ext cx="11127346" cy="630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6"/>
              </a:buClr>
              <a:buSzPts val="3500"/>
              <a:buFont typeface="Arial"/>
              <a:buNone/>
            </a:pPr>
            <a:r>
              <a:rPr lang="en-US" sz="3500" b="1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Bài 1 : Vẽ hình chữ nhật </a:t>
            </a:r>
            <a:r>
              <a:rPr lang="en-US" sz="3500" b="1" i="0" u="none" strike="noStrike" cap="none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ABCD</a:t>
            </a:r>
            <a:r>
              <a:rPr lang="en-US" sz="3500" b="1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có </a:t>
            </a:r>
            <a:r>
              <a:rPr lang="en-US" sz="3500" b="1" i="0" u="none" strike="noStrike" cap="none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 =4cm ; AD = 6cm.</a:t>
            </a:r>
            <a:endParaRPr/>
          </a:p>
        </p:txBody>
      </p:sp>
      <p:sp>
        <p:nvSpPr>
          <p:cNvPr id="305" name="Google Shape;305;p44"/>
          <p:cNvSpPr/>
          <p:nvPr/>
        </p:nvSpPr>
        <p:spPr>
          <a:xfrm>
            <a:off x="218941" y="3070519"/>
            <a:ext cx="11552349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6"/>
              </a:buClr>
              <a:buSzPts val="3500"/>
              <a:buFont typeface="Arial"/>
              <a:buNone/>
            </a:pPr>
            <a:r>
              <a:rPr lang="en-US" sz="3500" b="1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Bài 2: Vẽ hình thoi </a:t>
            </a:r>
            <a:r>
              <a:rPr lang="en-US" sz="3500" b="1" i="0" u="none" strike="noStrike" cap="none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ABCD </a:t>
            </a:r>
            <a:r>
              <a:rPr lang="en-US" sz="3500" b="1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có độ dài 2 đường chéo  là </a:t>
            </a:r>
            <a:r>
              <a:rPr lang="en-US" sz="3500" b="1" i="0" u="none" strike="noStrike" cap="none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4cm</a:t>
            </a:r>
            <a:r>
              <a:rPr lang="en-US" sz="3500" b="1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và </a:t>
            </a:r>
            <a:r>
              <a:rPr lang="en-US" sz="3500" b="1" i="0" u="none" strike="noStrike" cap="none">
                <a:solidFill>
                  <a:srgbClr val="0000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6cm</a:t>
            </a:r>
            <a:endParaRPr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418</Words>
  <Application>Microsoft Office PowerPoint</Application>
  <PresentationFormat>Widescreen</PresentationFormat>
  <Paragraphs>41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13</vt:i4>
      </vt:variant>
      <vt:variant>
        <vt:lpstr>Slide Titles</vt:lpstr>
      </vt:variant>
      <vt:variant>
        <vt:i4>9</vt:i4>
      </vt:variant>
    </vt:vector>
  </HeadingPairs>
  <TitlesOfParts>
    <vt:vector size="25" baseType="lpstr">
      <vt:lpstr>Arial</vt:lpstr>
      <vt:lpstr>Calibri</vt:lpstr>
      <vt:lpstr>Times New Roman</vt:lpstr>
      <vt:lpstr>Office Theme</vt:lpstr>
      <vt:lpstr>3_Office Theme</vt:lpstr>
      <vt:lpstr>1_Office Theme</vt:lpstr>
      <vt:lpstr>2_Office Theme</vt:lpstr>
      <vt:lpstr>4_Office Theme</vt:lpstr>
      <vt:lpstr>5_Office Theme</vt:lpstr>
      <vt:lpstr>6_Office Theme</vt:lpstr>
      <vt:lpstr>7_Office Theme</vt:lpstr>
      <vt:lpstr>8_Office Theme</vt:lpstr>
      <vt:lpstr>9_Office Theme</vt:lpstr>
      <vt:lpstr>10_Office Theme</vt:lpstr>
      <vt:lpstr>11_Office Theme</vt:lpstr>
      <vt:lpstr>12_Office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Văn Tân Lê</cp:lastModifiedBy>
  <cp:revision>2</cp:revision>
  <dcterms:modified xsi:type="dcterms:W3CDTF">2021-10-24T13:58:20Z</dcterms:modified>
</cp:coreProperties>
</file>