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0"/>
  </p:notesMasterIdLst>
  <p:sldIdLst>
    <p:sldId id="286" r:id="rId2"/>
    <p:sldId id="287" r:id="rId3"/>
    <p:sldId id="258" r:id="rId4"/>
    <p:sldId id="284" r:id="rId5"/>
    <p:sldId id="260" r:id="rId6"/>
    <p:sldId id="262" r:id="rId7"/>
    <p:sldId id="265" r:id="rId8"/>
    <p:sldId id="290" r:id="rId9"/>
    <p:sldId id="291" r:id="rId10"/>
    <p:sldId id="292" r:id="rId11"/>
    <p:sldId id="334" r:id="rId12"/>
    <p:sldId id="335" r:id="rId13"/>
    <p:sldId id="296" r:id="rId14"/>
    <p:sldId id="300" r:id="rId15"/>
    <p:sldId id="338" r:id="rId16"/>
    <p:sldId id="339" r:id="rId17"/>
    <p:sldId id="340" r:id="rId18"/>
    <p:sldId id="341" r:id="rId19"/>
    <p:sldId id="342" r:id="rId20"/>
    <p:sldId id="305" r:id="rId21"/>
    <p:sldId id="306" r:id="rId22"/>
    <p:sldId id="307" r:id="rId23"/>
    <p:sldId id="308" r:id="rId24"/>
    <p:sldId id="309" r:id="rId25"/>
    <p:sldId id="343" r:id="rId26"/>
    <p:sldId id="344" r:id="rId27"/>
    <p:sldId id="31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1D99E-1EF4-490C-9AED-04D5EE5E32F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99531-9A10-4F70-8CE6-96B9DA540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D1BD-38AD-4851-BAC1-C625413763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4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591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9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68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8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9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48AD4-C481-4FAF-944C-77171DB86D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9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1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68BB2-552E-409F-8584-FCB08C107C7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BAD963-F211-463C-8DAE-F9F2D1393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Tiet%2010%20-%20lop%209\Hoa%20tau%20Sundial%20dreams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audio" Target="../media/audio1.wav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sian lily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04" y="2996804"/>
            <a:ext cx="2000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98" y="857252"/>
            <a:ext cx="983457" cy="9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27853" y="857846"/>
            <a:ext cx="971551" cy="9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593931" y="4994675"/>
            <a:ext cx="958454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68788" y="5047657"/>
            <a:ext cx="951309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9"/>
          <p:cNvSpPr>
            <a:spLocks noChangeArrowheads="1" noChangeShapeType="1" noTextEdit="1"/>
          </p:cNvSpPr>
          <p:nvPr/>
        </p:nvSpPr>
        <p:spPr bwMode="auto">
          <a:xfrm>
            <a:off x="3882737" y="1846661"/>
            <a:ext cx="5538354" cy="9536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en-US" sz="27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7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7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30" name="Hoa tau Sundial dreams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1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36" fill="hold"/>
                                        <p:tgtEl>
                                          <p:spTgt spid="348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/>
          </p:nvPr>
        </p:nvSpPr>
        <p:spPr>
          <a:xfrm>
            <a:off x="2186880" y="274639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PHAN TRẦN BẢNG</a:t>
            </a:r>
          </a:p>
          <a:p>
            <a:pPr marL="0" indent="0">
              <a:buNone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3276600" y="3124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vi-VN" sz="1800"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854200" y="1646238"/>
            <a:ext cx="8496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4364" y="1789114"/>
            <a:ext cx="846613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84363" y="1941514"/>
            <a:ext cx="8456612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84364" y="2098675"/>
            <a:ext cx="84661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84364" y="2246314"/>
            <a:ext cx="84661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1" name="Picture 5" descr="khoa s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4"/>
            <a:ext cx="4302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24026"/>
            <a:ext cx="40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571452"/>
            <a:ext cx="425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24001"/>
            <a:ext cx="381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7"/>
          <a:stretch>
            <a:fillRect/>
          </a:stretch>
        </p:blipFill>
        <p:spPr bwMode="auto">
          <a:xfrm>
            <a:off x="6629401" y="1636713"/>
            <a:ext cx="4111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1524001"/>
            <a:ext cx="45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6" y="1484313"/>
            <a:ext cx="466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795463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1866900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781176"/>
            <a:ext cx="381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576388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1" y="1544638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1798638"/>
            <a:ext cx="4238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1860550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4254500" y="1646238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67400" y="1660525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924800" y="1636714"/>
            <a:ext cx="0" cy="611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350500" y="1643063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843088" y="3048000"/>
            <a:ext cx="8496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73250" y="3190876"/>
            <a:ext cx="8466138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873251" y="3344070"/>
            <a:ext cx="8466137" cy="8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873250" y="3500439"/>
            <a:ext cx="84661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73250" y="3648076"/>
            <a:ext cx="8466138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4" name="Picture 5" descr="khoa s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886075"/>
            <a:ext cx="4302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98813"/>
            <a:ext cx="381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63" y="2886075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2889250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4268788" y="304800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6" y="2871788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874963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40" y="3287714"/>
            <a:ext cx="381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960688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3013075"/>
            <a:ext cx="3810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00" y="4437112"/>
            <a:ext cx="457200" cy="62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8001000" y="3055938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5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6" y="2954338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6" y="3032126"/>
            <a:ext cx="4238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75" y="3035300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2960688"/>
            <a:ext cx="425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1874838" y="4581525"/>
            <a:ext cx="8496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09764" y="4724401"/>
            <a:ext cx="846613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905001" y="4876801"/>
            <a:ext cx="8456613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905000" y="5033964"/>
            <a:ext cx="84661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50342" y="5157193"/>
            <a:ext cx="8466138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65" name="Picture 5" descr="khoa s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4419600"/>
            <a:ext cx="4302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4653137"/>
            <a:ext cx="381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1" y="4483100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4465638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465638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4716463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4795838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Connector 89"/>
          <p:cNvCxnSpPr/>
          <p:nvPr/>
        </p:nvCxnSpPr>
        <p:spPr>
          <a:xfrm>
            <a:off x="8239125" y="457200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7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4722813"/>
            <a:ext cx="381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5" name="Freeform 21"/>
          <p:cNvSpPr>
            <a:spLocks/>
          </p:cNvSpPr>
          <p:nvPr/>
        </p:nvSpPr>
        <p:spPr bwMode="auto">
          <a:xfrm>
            <a:off x="9266238" y="4638675"/>
            <a:ext cx="152400" cy="527050"/>
          </a:xfrm>
          <a:custGeom>
            <a:avLst/>
            <a:gdLst>
              <a:gd name="T0" fmla="*/ 2147483646 w 372"/>
              <a:gd name="T1" fmla="*/ 2147483646 h 1065"/>
              <a:gd name="T2" fmla="*/ 2147483646 w 372"/>
              <a:gd name="T3" fmla="*/ 2147483646 h 1065"/>
              <a:gd name="T4" fmla="*/ 2147483646 w 372"/>
              <a:gd name="T5" fmla="*/ 2147483646 h 1065"/>
              <a:gd name="T6" fmla="*/ 2147483646 w 372"/>
              <a:gd name="T7" fmla="*/ 2147483646 h 1065"/>
              <a:gd name="T8" fmla="*/ 2147483646 w 372"/>
              <a:gd name="T9" fmla="*/ 2147483646 h 1065"/>
              <a:gd name="T10" fmla="*/ 2147483646 w 372"/>
              <a:gd name="T11" fmla="*/ 2147483646 h 1065"/>
              <a:gd name="T12" fmla="*/ 2147483646 w 372"/>
              <a:gd name="T13" fmla="*/ 2147483646 h 1065"/>
              <a:gd name="T14" fmla="*/ 2147483646 w 372"/>
              <a:gd name="T15" fmla="*/ 2147483646 h 1065"/>
              <a:gd name="T16" fmla="*/ 2147483646 w 372"/>
              <a:gd name="T17" fmla="*/ 2147483646 h 1065"/>
              <a:gd name="T18" fmla="*/ 2147483646 w 372"/>
              <a:gd name="T19" fmla="*/ 2147483646 h 1065"/>
              <a:gd name="T20" fmla="*/ 2147483646 w 372"/>
              <a:gd name="T21" fmla="*/ 2147483646 h 1065"/>
              <a:gd name="T22" fmla="*/ 2147483646 w 372"/>
              <a:gd name="T23" fmla="*/ 2147483646 h 1065"/>
              <a:gd name="T24" fmla="*/ 2147483646 w 372"/>
              <a:gd name="T25" fmla="*/ 2147483646 h 1065"/>
              <a:gd name="T26" fmla="*/ 2147483646 w 372"/>
              <a:gd name="T27" fmla="*/ 2147483646 h 1065"/>
              <a:gd name="T28" fmla="*/ 2147483646 w 372"/>
              <a:gd name="T29" fmla="*/ 2147483646 h 1065"/>
              <a:gd name="T30" fmla="*/ 2147483646 w 372"/>
              <a:gd name="T31" fmla="*/ 2147483646 h 1065"/>
              <a:gd name="T32" fmla="*/ 2147483646 w 372"/>
              <a:gd name="T33" fmla="*/ 2147483646 h 10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2" h="1065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6" name="Freeform 21"/>
          <p:cNvSpPr>
            <a:spLocks/>
          </p:cNvSpPr>
          <p:nvPr/>
        </p:nvSpPr>
        <p:spPr bwMode="auto">
          <a:xfrm>
            <a:off x="9758363" y="4645025"/>
            <a:ext cx="152400" cy="527050"/>
          </a:xfrm>
          <a:custGeom>
            <a:avLst/>
            <a:gdLst>
              <a:gd name="T0" fmla="*/ 2147483646 w 372"/>
              <a:gd name="T1" fmla="*/ 2147483646 h 1065"/>
              <a:gd name="T2" fmla="*/ 2147483646 w 372"/>
              <a:gd name="T3" fmla="*/ 2147483646 h 1065"/>
              <a:gd name="T4" fmla="*/ 2147483646 w 372"/>
              <a:gd name="T5" fmla="*/ 2147483646 h 1065"/>
              <a:gd name="T6" fmla="*/ 2147483646 w 372"/>
              <a:gd name="T7" fmla="*/ 2147483646 h 1065"/>
              <a:gd name="T8" fmla="*/ 2147483646 w 372"/>
              <a:gd name="T9" fmla="*/ 2147483646 h 1065"/>
              <a:gd name="T10" fmla="*/ 2147483646 w 372"/>
              <a:gd name="T11" fmla="*/ 2147483646 h 1065"/>
              <a:gd name="T12" fmla="*/ 2147483646 w 372"/>
              <a:gd name="T13" fmla="*/ 2147483646 h 1065"/>
              <a:gd name="T14" fmla="*/ 2147483646 w 372"/>
              <a:gd name="T15" fmla="*/ 2147483646 h 1065"/>
              <a:gd name="T16" fmla="*/ 2147483646 w 372"/>
              <a:gd name="T17" fmla="*/ 2147483646 h 1065"/>
              <a:gd name="T18" fmla="*/ 2147483646 w 372"/>
              <a:gd name="T19" fmla="*/ 2147483646 h 1065"/>
              <a:gd name="T20" fmla="*/ 2147483646 w 372"/>
              <a:gd name="T21" fmla="*/ 2147483646 h 1065"/>
              <a:gd name="T22" fmla="*/ 2147483646 w 372"/>
              <a:gd name="T23" fmla="*/ 2147483646 h 1065"/>
              <a:gd name="T24" fmla="*/ 2147483646 w 372"/>
              <a:gd name="T25" fmla="*/ 2147483646 h 1065"/>
              <a:gd name="T26" fmla="*/ 2147483646 w 372"/>
              <a:gd name="T27" fmla="*/ 2147483646 h 1065"/>
              <a:gd name="T28" fmla="*/ 2147483646 w 372"/>
              <a:gd name="T29" fmla="*/ 2147483646 h 1065"/>
              <a:gd name="T30" fmla="*/ 2147483646 w 372"/>
              <a:gd name="T31" fmla="*/ 2147483646 h 1065"/>
              <a:gd name="T32" fmla="*/ 2147483646 w 372"/>
              <a:gd name="T33" fmla="*/ 2147483646 h 10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2" h="1065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4645025" y="457200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350500" y="3048000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0375900" y="4581525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210800" y="4567239"/>
            <a:ext cx="0" cy="611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Connector 97"/>
          <p:cNvSpPr/>
          <p:nvPr/>
        </p:nvSpPr>
        <p:spPr>
          <a:xfrm>
            <a:off x="6934200" y="2025651"/>
            <a:ext cx="76200" cy="6191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9" name="Flowchart: Connector 98"/>
          <p:cNvSpPr/>
          <p:nvPr/>
        </p:nvSpPr>
        <p:spPr>
          <a:xfrm>
            <a:off x="6813550" y="3400425"/>
            <a:ext cx="76200" cy="63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983" name="Freeform 25"/>
          <p:cNvSpPr>
            <a:spLocks/>
          </p:cNvSpPr>
          <p:nvPr/>
        </p:nvSpPr>
        <p:spPr bwMode="auto">
          <a:xfrm>
            <a:off x="7529513" y="1562101"/>
            <a:ext cx="100012" cy="398463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4" name="Freeform 25"/>
          <p:cNvSpPr>
            <a:spLocks/>
          </p:cNvSpPr>
          <p:nvPr/>
        </p:nvSpPr>
        <p:spPr bwMode="auto">
          <a:xfrm>
            <a:off x="7399339" y="2924945"/>
            <a:ext cx="117475" cy="419125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85" name="TextBox 53"/>
          <p:cNvSpPr txBox="1">
            <a:spLocks noChangeArrowheads="1"/>
          </p:cNvSpPr>
          <p:nvPr/>
        </p:nvSpPr>
        <p:spPr bwMode="auto">
          <a:xfrm>
            <a:off x="2616200" y="2430463"/>
            <a:ext cx="759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Boong bính   boong! Binh bùng   binh! Chiêng trống      đang hòa    vang lừng </a:t>
            </a:r>
          </a:p>
        </p:txBody>
      </p:sp>
      <p:sp>
        <p:nvSpPr>
          <p:cNvPr id="38986" name="TextBox 102"/>
          <p:cNvSpPr txBox="1">
            <a:spLocks noChangeArrowheads="1"/>
          </p:cNvSpPr>
          <p:nvPr/>
        </p:nvSpPr>
        <p:spPr bwMode="auto">
          <a:xfrm>
            <a:off x="2460948" y="3876675"/>
            <a:ext cx="788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Theo con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87" name="TextBox 103"/>
          <p:cNvSpPr txBox="1">
            <a:spLocks noChangeArrowheads="1"/>
          </p:cNvSpPr>
          <p:nvPr/>
        </p:nvSpPr>
        <p:spPr bwMode="auto">
          <a:xfrm>
            <a:off x="2446338" y="5435376"/>
            <a:ext cx="792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về.  Chiêng    trống           đang      ngợi          ca          mùa           xuân.</a:t>
            </a:r>
          </a:p>
        </p:txBody>
      </p:sp>
      <p:sp>
        <p:nvSpPr>
          <p:cNvPr id="38988" name="TextBox 105"/>
          <p:cNvSpPr txBox="1">
            <a:spLocks noChangeArrowheads="1"/>
          </p:cNvSpPr>
          <p:nvPr/>
        </p:nvSpPr>
        <p:spPr bwMode="auto">
          <a:xfrm>
            <a:off x="2498726" y="1176338"/>
            <a:ext cx="103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i="1">
                <a:latin typeface="Times New Roman" pitchFamily="18" charset="0"/>
                <a:cs typeface="Times New Roman" pitchFamily="18" charset="0"/>
              </a:rPr>
              <a:t>Vừa phải</a:t>
            </a:r>
          </a:p>
        </p:txBody>
      </p:sp>
      <p:sp>
        <p:nvSpPr>
          <p:cNvPr id="3898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28288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12AA1A-4CC2-4881-B040-D0EB9F5A7F66}" type="slidenum">
              <a:rPr lang="en-US" sz="1200">
                <a:solidFill>
                  <a:srgbClr val="898989"/>
                </a:solidFill>
                <a:latin typeface="Arial" charset="0"/>
              </a:rPr>
              <a:pPr/>
              <a:t>10</a:t>
            </a:fld>
            <a:endParaRPr lang="en-US" sz="1200" dirty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83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2852936"/>
            <a:ext cx="228600" cy="6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Flowchart: Connector 83"/>
          <p:cNvSpPr/>
          <p:nvPr/>
        </p:nvSpPr>
        <p:spPr>
          <a:xfrm>
            <a:off x="3499520" y="4941168"/>
            <a:ext cx="76200" cy="635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Freeform 25"/>
          <p:cNvSpPr>
            <a:spLocks/>
          </p:cNvSpPr>
          <p:nvPr/>
        </p:nvSpPr>
        <p:spPr bwMode="auto">
          <a:xfrm>
            <a:off x="4079776" y="4481090"/>
            <a:ext cx="127422" cy="388070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Mùa xuân về - TĐN số 4 - Lớp 7 - cover by Nevis Cen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0849" y="392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609600"/>
          </a:xfrm>
        </p:spPr>
        <p:txBody>
          <a:bodyPr anchorCtr="0"/>
          <a:lstStyle/>
          <a:p>
            <a:pPr marL="25400" indent="28575">
              <a:defRPr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TĐN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4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</a:t>
            </a:r>
            <a:endParaRPr lang="en-US" sz="3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2758" name="Picture 6" descr="25-Ban nhac Mua xuan 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6" y="1447800"/>
            <a:ext cx="11775687" cy="543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3780" y="838200"/>
            <a:ext cx="4249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TĐN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1050" y="2583366"/>
            <a:ext cx="613317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81258" y="2512293"/>
            <a:ext cx="304801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18189" y="2496986"/>
            <a:ext cx="1382751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375" y="5367453"/>
            <a:ext cx="1836234" cy="7954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35336" y="4025589"/>
            <a:ext cx="1471962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81785" y="5452946"/>
            <a:ext cx="747132" cy="9144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5995" y="2583366"/>
            <a:ext cx="401444" cy="914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955073" y="1929160"/>
            <a:ext cx="450918" cy="654205"/>
          </a:xfrm>
          <a:prstGeom prst="downArrow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2774" y="1894736"/>
            <a:ext cx="115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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33571" y="1929160"/>
            <a:ext cx="160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103005" y="4571693"/>
            <a:ext cx="1154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62437" y="1973766"/>
            <a:ext cx="133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6662" y="1973766"/>
            <a:ext cx="162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dôi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67709" y="1126540"/>
            <a:ext cx="1154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lấy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Reference Specialty" panose="05000500000000000000" pitchFamily="2" charset="2"/>
              </a:rPr>
              <a:t>đà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507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  <p:bldP spid="4" grpId="0" animBg="1"/>
      <p:bldP spid="19" grpId="0"/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/>
          </p:nvPr>
        </p:nvSpPr>
        <p:spPr>
          <a:xfrm>
            <a:off x="2186880" y="274639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b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 PHAN TRẦN BẢNG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5" name="TextBox 8"/>
          <p:cNvSpPr txBox="1">
            <a:spLocks noChangeArrowheads="1"/>
          </p:cNvSpPr>
          <p:nvPr/>
        </p:nvSpPr>
        <p:spPr bwMode="auto">
          <a:xfrm>
            <a:off x="3276600" y="3124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854200" y="1646238"/>
            <a:ext cx="8496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884364" y="1789114"/>
            <a:ext cx="846613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884363" y="1941514"/>
            <a:ext cx="8456612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884364" y="2098675"/>
            <a:ext cx="846613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884364" y="2246314"/>
            <a:ext cx="8466137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1" name="Picture 5" descr="khoa s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4"/>
            <a:ext cx="4302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24026"/>
            <a:ext cx="4000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533526"/>
            <a:ext cx="42545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1524001"/>
            <a:ext cx="381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7"/>
          <a:stretch>
            <a:fillRect/>
          </a:stretch>
        </p:blipFill>
        <p:spPr bwMode="auto">
          <a:xfrm>
            <a:off x="6629401" y="1636713"/>
            <a:ext cx="41116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9" y="1524001"/>
            <a:ext cx="44449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6" y="1484313"/>
            <a:ext cx="466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795463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6" y="1866900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781176"/>
            <a:ext cx="381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1576388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1" y="1544638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01" y="1798638"/>
            <a:ext cx="423863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1860550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4254500" y="1646238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867400" y="1660525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924800" y="1636714"/>
            <a:ext cx="0" cy="611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350500" y="1643063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97857" y="2868613"/>
            <a:ext cx="8429625" cy="127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73250" y="3024188"/>
            <a:ext cx="8466138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856581" y="3203576"/>
            <a:ext cx="8456613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836519" y="3349049"/>
            <a:ext cx="84661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869281" y="3509964"/>
            <a:ext cx="8466138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4" name="Picture 5" descr="khoa s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735" y="2820194"/>
            <a:ext cx="4302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02" y="3061494"/>
            <a:ext cx="381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6" y="2761240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2753447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4200958" y="2868613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4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747962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2750344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58" y="3121170"/>
            <a:ext cx="381000" cy="67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797175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02" y="2743201"/>
            <a:ext cx="381000" cy="70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4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808541"/>
            <a:ext cx="5572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7963045" y="2894519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6" y="2822034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900293"/>
            <a:ext cx="4238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8" y="2881819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9" y="2819509"/>
            <a:ext cx="4254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" name="Straight Connector 76"/>
          <p:cNvCxnSpPr/>
          <p:nvPr/>
        </p:nvCxnSpPr>
        <p:spPr>
          <a:xfrm flipV="1">
            <a:off x="1887971" y="4204422"/>
            <a:ext cx="8496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17125" y="4299232"/>
            <a:ext cx="8466137" cy="15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1907815" y="4433889"/>
            <a:ext cx="8456613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1840416" y="4565652"/>
            <a:ext cx="84661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18133" y="4724402"/>
            <a:ext cx="8466138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65" name="Picture 5" descr="khoa s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15" y="4143943"/>
            <a:ext cx="4302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302" y="4235379"/>
            <a:ext cx="38100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4003675"/>
            <a:ext cx="423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6" y="3938588"/>
            <a:ext cx="423862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4" y="4017096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1" y="4003675"/>
            <a:ext cx="423862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65" y="4300169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7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64" y="4372119"/>
            <a:ext cx="425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Straight Connector 89"/>
          <p:cNvCxnSpPr/>
          <p:nvPr/>
        </p:nvCxnSpPr>
        <p:spPr>
          <a:xfrm>
            <a:off x="8182408" y="4217123"/>
            <a:ext cx="4330" cy="560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7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2" y="4299231"/>
            <a:ext cx="381000" cy="63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75" name="Freeform 21"/>
          <p:cNvSpPr>
            <a:spLocks/>
          </p:cNvSpPr>
          <p:nvPr/>
        </p:nvSpPr>
        <p:spPr bwMode="auto">
          <a:xfrm>
            <a:off x="9266238" y="4227440"/>
            <a:ext cx="152400" cy="527050"/>
          </a:xfrm>
          <a:custGeom>
            <a:avLst/>
            <a:gdLst>
              <a:gd name="T0" fmla="*/ 2147483646 w 372"/>
              <a:gd name="T1" fmla="*/ 2147483646 h 1065"/>
              <a:gd name="T2" fmla="*/ 2147483646 w 372"/>
              <a:gd name="T3" fmla="*/ 2147483646 h 1065"/>
              <a:gd name="T4" fmla="*/ 2147483646 w 372"/>
              <a:gd name="T5" fmla="*/ 2147483646 h 1065"/>
              <a:gd name="T6" fmla="*/ 2147483646 w 372"/>
              <a:gd name="T7" fmla="*/ 2147483646 h 1065"/>
              <a:gd name="T8" fmla="*/ 2147483646 w 372"/>
              <a:gd name="T9" fmla="*/ 2147483646 h 1065"/>
              <a:gd name="T10" fmla="*/ 2147483646 w 372"/>
              <a:gd name="T11" fmla="*/ 2147483646 h 1065"/>
              <a:gd name="T12" fmla="*/ 2147483646 w 372"/>
              <a:gd name="T13" fmla="*/ 2147483646 h 1065"/>
              <a:gd name="T14" fmla="*/ 2147483646 w 372"/>
              <a:gd name="T15" fmla="*/ 2147483646 h 1065"/>
              <a:gd name="T16" fmla="*/ 2147483646 w 372"/>
              <a:gd name="T17" fmla="*/ 2147483646 h 1065"/>
              <a:gd name="T18" fmla="*/ 2147483646 w 372"/>
              <a:gd name="T19" fmla="*/ 2147483646 h 1065"/>
              <a:gd name="T20" fmla="*/ 2147483646 w 372"/>
              <a:gd name="T21" fmla="*/ 2147483646 h 1065"/>
              <a:gd name="T22" fmla="*/ 2147483646 w 372"/>
              <a:gd name="T23" fmla="*/ 2147483646 h 1065"/>
              <a:gd name="T24" fmla="*/ 2147483646 w 372"/>
              <a:gd name="T25" fmla="*/ 2147483646 h 1065"/>
              <a:gd name="T26" fmla="*/ 2147483646 w 372"/>
              <a:gd name="T27" fmla="*/ 2147483646 h 1065"/>
              <a:gd name="T28" fmla="*/ 2147483646 w 372"/>
              <a:gd name="T29" fmla="*/ 2147483646 h 1065"/>
              <a:gd name="T30" fmla="*/ 2147483646 w 372"/>
              <a:gd name="T31" fmla="*/ 2147483646 h 1065"/>
              <a:gd name="T32" fmla="*/ 2147483646 w 372"/>
              <a:gd name="T33" fmla="*/ 2147483646 h 10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2" h="1065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76" name="Freeform 21"/>
          <p:cNvSpPr>
            <a:spLocks/>
          </p:cNvSpPr>
          <p:nvPr/>
        </p:nvSpPr>
        <p:spPr bwMode="auto">
          <a:xfrm>
            <a:off x="9728490" y="4216327"/>
            <a:ext cx="152400" cy="527050"/>
          </a:xfrm>
          <a:custGeom>
            <a:avLst/>
            <a:gdLst>
              <a:gd name="T0" fmla="*/ 2147483646 w 372"/>
              <a:gd name="T1" fmla="*/ 2147483646 h 1065"/>
              <a:gd name="T2" fmla="*/ 2147483646 w 372"/>
              <a:gd name="T3" fmla="*/ 2147483646 h 1065"/>
              <a:gd name="T4" fmla="*/ 2147483646 w 372"/>
              <a:gd name="T5" fmla="*/ 2147483646 h 1065"/>
              <a:gd name="T6" fmla="*/ 2147483646 w 372"/>
              <a:gd name="T7" fmla="*/ 2147483646 h 1065"/>
              <a:gd name="T8" fmla="*/ 2147483646 w 372"/>
              <a:gd name="T9" fmla="*/ 2147483646 h 1065"/>
              <a:gd name="T10" fmla="*/ 2147483646 w 372"/>
              <a:gd name="T11" fmla="*/ 2147483646 h 1065"/>
              <a:gd name="T12" fmla="*/ 2147483646 w 372"/>
              <a:gd name="T13" fmla="*/ 2147483646 h 1065"/>
              <a:gd name="T14" fmla="*/ 2147483646 w 372"/>
              <a:gd name="T15" fmla="*/ 2147483646 h 1065"/>
              <a:gd name="T16" fmla="*/ 2147483646 w 372"/>
              <a:gd name="T17" fmla="*/ 2147483646 h 1065"/>
              <a:gd name="T18" fmla="*/ 2147483646 w 372"/>
              <a:gd name="T19" fmla="*/ 2147483646 h 1065"/>
              <a:gd name="T20" fmla="*/ 2147483646 w 372"/>
              <a:gd name="T21" fmla="*/ 2147483646 h 1065"/>
              <a:gd name="T22" fmla="*/ 2147483646 w 372"/>
              <a:gd name="T23" fmla="*/ 2147483646 h 1065"/>
              <a:gd name="T24" fmla="*/ 2147483646 w 372"/>
              <a:gd name="T25" fmla="*/ 2147483646 h 1065"/>
              <a:gd name="T26" fmla="*/ 2147483646 w 372"/>
              <a:gd name="T27" fmla="*/ 2147483646 h 1065"/>
              <a:gd name="T28" fmla="*/ 2147483646 w 372"/>
              <a:gd name="T29" fmla="*/ 2147483646 h 1065"/>
              <a:gd name="T30" fmla="*/ 2147483646 w 372"/>
              <a:gd name="T31" fmla="*/ 2147483646 h 1065"/>
              <a:gd name="T32" fmla="*/ 2147483646 w 372"/>
              <a:gd name="T33" fmla="*/ 2147483646 h 10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72" h="1065">
                <a:moveTo>
                  <a:pt x="86" y="16"/>
                </a:moveTo>
                <a:cubicBezTo>
                  <a:pt x="116" y="32"/>
                  <a:pt x="295" y="261"/>
                  <a:pt x="346" y="328"/>
                </a:cubicBezTo>
                <a:cubicBezTo>
                  <a:pt x="245" y="436"/>
                  <a:pt x="254" y="460"/>
                  <a:pt x="240" y="516"/>
                </a:cubicBezTo>
                <a:cubicBezTo>
                  <a:pt x="226" y="572"/>
                  <a:pt x="242" y="615"/>
                  <a:pt x="264" y="666"/>
                </a:cubicBezTo>
                <a:cubicBezTo>
                  <a:pt x="286" y="717"/>
                  <a:pt x="372" y="803"/>
                  <a:pt x="370" y="821"/>
                </a:cubicBezTo>
                <a:cubicBezTo>
                  <a:pt x="368" y="839"/>
                  <a:pt x="280" y="774"/>
                  <a:pt x="250" y="773"/>
                </a:cubicBezTo>
                <a:cubicBezTo>
                  <a:pt x="220" y="772"/>
                  <a:pt x="197" y="791"/>
                  <a:pt x="187" y="816"/>
                </a:cubicBezTo>
                <a:cubicBezTo>
                  <a:pt x="177" y="841"/>
                  <a:pt x="181" y="881"/>
                  <a:pt x="187" y="922"/>
                </a:cubicBezTo>
                <a:cubicBezTo>
                  <a:pt x="193" y="963"/>
                  <a:pt x="247" y="1065"/>
                  <a:pt x="225" y="1062"/>
                </a:cubicBezTo>
                <a:cubicBezTo>
                  <a:pt x="203" y="1059"/>
                  <a:pt x="85" y="956"/>
                  <a:pt x="52" y="903"/>
                </a:cubicBezTo>
                <a:cubicBezTo>
                  <a:pt x="19" y="850"/>
                  <a:pt x="0" y="776"/>
                  <a:pt x="27" y="744"/>
                </a:cubicBezTo>
                <a:cubicBezTo>
                  <a:pt x="54" y="712"/>
                  <a:pt x="189" y="724"/>
                  <a:pt x="216" y="710"/>
                </a:cubicBezTo>
                <a:cubicBezTo>
                  <a:pt x="243" y="696"/>
                  <a:pt x="222" y="692"/>
                  <a:pt x="192" y="657"/>
                </a:cubicBezTo>
                <a:cubicBezTo>
                  <a:pt x="162" y="622"/>
                  <a:pt x="95" y="549"/>
                  <a:pt x="37" y="497"/>
                </a:cubicBezTo>
                <a:cubicBezTo>
                  <a:pt x="103" y="436"/>
                  <a:pt x="131" y="386"/>
                  <a:pt x="153" y="342"/>
                </a:cubicBezTo>
                <a:cubicBezTo>
                  <a:pt x="175" y="298"/>
                  <a:pt x="178" y="285"/>
                  <a:pt x="167" y="231"/>
                </a:cubicBezTo>
                <a:cubicBezTo>
                  <a:pt x="156" y="177"/>
                  <a:pt x="56" y="0"/>
                  <a:pt x="86" y="16"/>
                </a:cubicBez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4608513" y="4186165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350500" y="2924105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10327482" y="4204423"/>
            <a:ext cx="19555" cy="5730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210800" y="4216329"/>
            <a:ext cx="0" cy="500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lowchart: Connector 97"/>
          <p:cNvSpPr/>
          <p:nvPr/>
        </p:nvSpPr>
        <p:spPr>
          <a:xfrm>
            <a:off x="6934200" y="2025651"/>
            <a:ext cx="76200" cy="6191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Flowchart: Connector 98"/>
          <p:cNvSpPr/>
          <p:nvPr/>
        </p:nvSpPr>
        <p:spPr>
          <a:xfrm flipV="1">
            <a:off x="6813551" y="3311021"/>
            <a:ext cx="61913" cy="4762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83" name="Freeform 25"/>
          <p:cNvSpPr>
            <a:spLocks/>
          </p:cNvSpPr>
          <p:nvPr/>
        </p:nvSpPr>
        <p:spPr bwMode="auto">
          <a:xfrm>
            <a:off x="7529513" y="1562101"/>
            <a:ext cx="200025" cy="398463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84" name="Freeform 25"/>
          <p:cNvSpPr>
            <a:spLocks/>
          </p:cNvSpPr>
          <p:nvPr/>
        </p:nvSpPr>
        <p:spPr bwMode="auto">
          <a:xfrm>
            <a:off x="7416800" y="2873376"/>
            <a:ext cx="212724" cy="398463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85" name="TextBox 53"/>
          <p:cNvSpPr txBox="1">
            <a:spLocks noChangeArrowheads="1"/>
          </p:cNvSpPr>
          <p:nvPr/>
        </p:nvSpPr>
        <p:spPr bwMode="auto">
          <a:xfrm>
            <a:off x="2616200" y="2317750"/>
            <a:ext cx="759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bính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lừng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8986" name="TextBox 102"/>
          <p:cNvSpPr txBox="1">
            <a:spLocks noChangeArrowheads="1"/>
          </p:cNvSpPr>
          <p:nvPr/>
        </p:nvSpPr>
        <p:spPr bwMode="auto">
          <a:xfrm>
            <a:off x="2460948" y="3736182"/>
            <a:ext cx="7883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itchFamily="18" charset="0"/>
              </a:rPr>
              <a:t>vang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Theo con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1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87" name="TextBox 103"/>
          <p:cNvSpPr txBox="1">
            <a:spLocks noChangeArrowheads="1"/>
          </p:cNvSpPr>
          <p:nvPr/>
        </p:nvSpPr>
        <p:spPr bwMode="auto">
          <a:xfrm>
            <a:off x="2474802" y="4859876"/>
            <a:ext cx="7929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Chiêng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88" name="TextBox 105"/>
          <p:cNvSpPr txBox="1">
            <a:spLocks noChangeArrowheads="1"/>
          </p:cNvSpPr>
          <p:nvPr/>
        </p:nvSpPr>
        <p:spPr bwMode="auto">
          <a:xfrm>
            <a:off x="2498726" y="1176338"/>
            <a:ext cx="103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i="1" dirty="0" err="1">
                <a:latin typeface="Times New Roman" panose="02020603050405020304" pitchFamily="18" charset="0"/>
                <a:cs typeface="Times New Roman" pitchFamily="18" charset="0"/>
              </a:rPr>
              <a:t>Vừa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8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912AA1A-4CC2-4881-B040-D0EB9F5A7F66}" type="slidenum">
              <a:rPr 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805055" y="2868613"/>
            <a:ext cx="0" cy="609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Connector 83"/>
          <p:cNvSpPr/>
          <p:nvPr/>
        </p:nvSpPr>
        <p:spPr>
          <a:xfrm flipH="1">
            <a:off x="3532189" y="4521923"/>
            <a:ext cx="45719" cy="45719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Freeform 25"/>
          <p:cNvSpPr>
            <a:spLocks/>
          </p:cNvSpPr>
          <p:nvPr/>
        </p:nvSpPr>
        <p:spPr bwMode="auto">
          <a:xfrm>
            <a:off x="4078288" y="4017097"/>
            <a:ext cx="200025" cy="398463"/>
          </a:xfrm>
          <a:custGeom>
            <a:avLst/>
            <a:gdLst>
              <a:gd name="T0" fmla="*/ 2147483646 w 372"/>
              <a:gd name="T1" fmla="*/ 0 h 915"/>
              <a:gd name="T2" fmla="*/ 2147483646 w 372"/>
              <a:gd name="T3" fmla="*/ 2147483646 h 915"/>
              <a:gd name="T4" fmla="*/ 2147483646 w 372"/>
              <a:gd name="T5" fmla="*/ 2147483646 h 915"/>
              <a:gd name="T6" fmla="*/ 2147483646 w 372"/>
              <a:gd name="T7" fmla="*/ 2147483646 h 915"/>
              <a:gd name="T8" fmla="*/ 2147483646 w 372"/>
              <a:gd name="T9" fmla="*/ 2147483646 h 915"/>
              <a:gd name="T10" fmla="*/ 2147483646 w 372"/>
              <a:gd name="T11" fmla="*/ 2147483646 h 915"/>
              <a:gd name="T12" fmla="*/ 2147483646 w 372"/>
              <a:gd name="T13" fmla="*/ 0 h 9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72" h="915">
                <a:moveTo>
                  <a:pt x="4" y="0"/>
                </a:moveTo>
                <a:cubicBezTo>
                  <a:pt x="0" y="92"/>
                  <a:pt x="4" y="272"/>
                  <a:pt x="4" y="399"/>
                </a:cubicBezTo>
                <a:cubicBezTo>
                  <a:pt x="111" y="426"/>
                  <a:pt x="251" y="485"/>
                  <a:pt x="289" y="570"/>
                </a:cubicBezTo>
                <a:cubicBezTo>
                  <a:pt x="333" y="656"/>
                  <a:pt x="261" y="915"/>
                  <a:pt x="270" y="915"/>
                </a:cubicBezTo>
                <a:cubicBezTo>
                  <a:pt x="279" y="915"/>
                  <a:pt x="372" y="681"/>
                  <a:pt x="346" y="570"/>
                </a:cubicBezTo>
                <a:cubicBezTo>
                  <a:pt x="320" y="459"/>
                  <a:pt x="172" y="341"/>
                  <a:pt x="115" y="246"/>
                </a:cubicBezTo>
                <a:cubicBezTo>
                  <a:pt x="58" y="151"/>
                  <a:pt x="27" y="51"/>
                  <a:pt x="4" y="0"/>
                </a:cubicBezTo>
                <a:close/>
              </a:path>
            </a:pathLst>
          </a:custGeom>
          <a:solidFill>
            <a:srgbClr val="0000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AutoShape 4"/>
          <p:cNvSpPr>
            <a:spLocks noChangeArrowheads="1"/>
          </p:cNvSpPr>
          <p:nvPr/>
        </p:nvSpPr>
        <p:spPr bwMode="auto">
          <a:xfrm>
            <a:off x="2283619" y="5167386"/>
            <a:ext cx="7645400" cy="1690615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solidFill>
                  <a:srgbClr val="002060"/>
                </a:solidFill>
                <a:cs typeface="Times New Roman" panose="02020603050405020304" pitchFamily="18" charset="0"/>
              </a:rPr>
              <a:t>3 </a:t>
            </a:r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90826" y="2822035"/>
            <a:ext cx="200025" cy="7116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046302" y="4186165"/>
            <a:ext cx="139810" cy="591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25292" y="909936"/>
            <a:ext cx="468653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ÂM HÌNH TIẾT TẤU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073722" y="1772816"/>
            <a:ext cx="8125471" cy="1284288"/>
            <a:chOff x="257175" y="2525783"/>
            <a:chExt cx="8509956" cy="1284218"/>
          </a:xfrm>
        </p:grpSpPr>
        <p:grpSp>
          <p:nvGrpSpPr>
            <p:cNvPr id="32773" name="Group 2"/>
            <p:cNvGrpSpPr>
              <a:grpSpLocks/>
            </p:cNvGrpSpPr>
            <p:nvPr/>
          </p:nvGrpSpPr>
          <p:grpSpPr bwMode="auto">
            <a:xfrm>
              <a:off x="933450" y="2819401"/>
              <a:ext cx="533400" cy="914400"/>
              <a:chOff x="7044" y="6977"/>
              <a:chExt cx="735" cy="1530"/>
            </a:xfrm>
          </p:grpSpPr>
          <p:sp>
            <p:nvSpPr>
              <p:cNvPr id="32809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425" y="2819401"/>
              <a:ext cx="4667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87"/>
            <a:stretch>
              <a:fillRect/>
            </a:stretch>
          </p:blipFill>
          <p:spPr bwMode="auto">
            <a:xfrm>
              <a:off x="4657725" y="2879725"/>
              <a:ext cx="442913" cy="865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6" name="Group 2"/>
            <p:cNvGrpSpPr>
              <a:grpSpLocks/>
            </p:cNvGrpSpPr>
            <p:nvPr/>
          </p:nvGrpSpPr>
          <p:grpSpPr bwMode="auto">
            <a:xfrm>
              <a:off x="1416050" y="2819401"/>
              <a:ext cx="466725" cy="914400"/>
              <a:chOff x="7044" y="6977"/>
              <a:chExt cx="735" cy="1530"/>
            </a:xfrm>
          </p:grpSpPr>
          <p:sp>
            <p:nvSpPr>
              <p:cNvPr id="32807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" name="Straight Connector 8"/>
            <p:cNvCxnSpPr/>
            <p:nvPr/>
          </p:nvCxnSpPr>
          <p:spPr>
            <a:xfrm>
              <a:off x="1982787" y="2819455"/>
              <a:ext cx="0" cy="92546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78" name="Group 2"/>
            <p:cNvGrpSpPr>
              <a:grpSpLocks/>
            </p:cNvGrpSpPr>
            <p:nvPr/>
          </p:nvGrpSpPr>
          <p:grpSpPr bwMode="auto">
            <a:xfrm>
              <a:off x="2738438" y="2819401"/>
              <a:ext cx="466725" cy="914400"/>
              <a:chOff x="7044" y="6977"/>
              <a:chExt cx="735" cy="1530"/>
            </a:xfrm>
          </p:grpSpPr>
          <p:sp>
            <p:nvSpPr>
              <p:cNvPr id="32805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79" name="Group 2"/>
            <p:cNvGrpSpPr>
              <a:grpSpLocks/>
            </p:cNvGrpSpPr>
            <p:nvPr/>
          </p:nvGrpSpPr>
          <p:grpSpPr bwMode="auto">
            <a:xfrm>
              <a:off x="3213100" y="2819400"/>
              <a:ext cx="466725" cy="925513"/>
              <a:chOff x="7044" y="6977"/>
              <a:chExt cx="735" cy="1530"/>
            </a:xfrm>
          </p:grpSpPr>
          <p:sp>
            <p:nvSpPr>
              <p:cNvPr id="32803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4" name="Straight Connector 23"/>
            <p:cNvCxnSpPr/>
            <p:nvPr/>
          </p:nvCxnSpPr>
          <p:spPr>
            <a:xfrm>
              <a:off x="3790950" y="2840091"/>
              <a:ext cx="0" cy="885777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7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575" y="2840038"/>
              <a:ext cx="466725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82" name="Group 2"/>
            <p:cNvGrpSpPr>
              <a:grpSpLocks/>
            </p:cNvGrpSpPr>
            <p:nvPr/>
          </p:nvGrpSpPr>
          <p:grpSpPr bwMode="auto">
            <a:xfrm>
              <a:off x="6079173" y="2857500"/>
              <a:ext cx="466725" cy="910283"/>
              <a:chOff x="7044" y="6977"/>
              <a:chExt cx="735" cy="1530"/>
            </a:xfrm>
          </p:grpSpPr>
          <p:sp>
            <p:nvSpPr>
              <p:cNvPr id="32801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783" name="Group 2"/>
            <p:cNvGrpSpPr>
              <a:grpSpLocks/>
            </p:cNvGrpSpPr>
            <p:nvPr/>
          </p:nvGrpSpPr>
          <p:grpSpPr bwMode="auto">
            <a:xfrm>
              <a:off x="6583363" y="2857499"/>
              <a:ext cx="466725" cy="925513"/>
              <a:chOff x="7044" y="6977"/>
              <a:chExt cx="735" cy="1530"/>
            </a:xfrm>
          </p:grpSpPr>
          <p:sp>
            <p:nvSpPr>
              <p:cNvPr id="32799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8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" name="Straight Connector 31"/>
            <p:cNvCxnSpPr/>
            <p:nvPr/>
          </p:nvCxnSpPr>
          <p:spPr>
            <a:xfrm>
              <a:off x="5830887" y="2857553"/>
              <a:ext cx="0" cy="92546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85" name="Group 2"/>
            <p:cNvGrpSpPr>
              <a:grpSpLocks/>
            </p:cNvGrpSpPr>
            <p:nvPr/>
          </p:nvGrpSpPr>
          <p:grpSpPr bwMode="auto">
            <a:xfrm>
              <a:off x="5132388" y="2847975"/>
              <a:ext cx="528637" cy="935038"/>
              <a:chOff x="7044" y="6977"/>
              <a:chExt cx="735" cy="1530"/>
            </a:xfrm>
          </p:grpSpPr>
          <p:sp>
            <p:nvSpPr>
              <p:cNvPr id="32797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79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7" name="Straight Connector 36"/>
            <p:cNvCxnSpPr/>
            <p:nvPr/>
          </p:nvCxnSpPr>
          <p:spPr>
            <a:xfrm>
              <a:off x="8072437" y="2895651"/>
              <a:ext cx="0" cy="887364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87" name="Group 2"/>
            <p:cNvGrpSpPr>
              <a:grpSpLocks/>
            </p:cNvGrpSpPr>
            <p:nvPr/>
          </p:nvGrpSpPr>
          <p:grpSpPr bwMode="auto">
            <a:xfrm>
              <a:off x="7088188" y="2840038"/>
              <a:ext cx="466725" cy="942975"/>
              <a:chOff x="7044" y="6977"/>
              <a:chExt cx="735" cy="1530"/>
            </a:xfrm>
          </p:grpSpPr>
          <p:sp>
            <p:nvSpPr>
              <p:cNvPr id="32795" name="Freeform 3"/>
              <p:cNvSpPr>
                <a:spLocks/>
              </p:cNvSpPr>
              <p:nvPr/>
            </p:nvSpPr>
            <p:spPr bwMode="auto">
              <a:xfrm>
                <a:off x="7483" y="7077"/>
                <a:ext cx="237" cy="1083"/>
              </a:xfrm>
              <a:custGeom>
                <a:avLst/>
                <a:gdLst>
                  <a:gd name="T0" fmla="*/ 1 w 372"/>
                  <a:gd name="T1" fmla="*/ 0 h 915"/>
                  <a:gd name="T2" fmla="*/ 1 w 372"/>
                  <a:gd name="T3" fmla="*/ 5931 h 915"/>
                  <a:gd name="T4" fmla="*/ 1 w 372"/>
                  <a:gd name="T5" fmla="*/ 8469 h 915"/>
                  <a:gd name="T6" fmla="*/ 1 w 372"/>
                  <a:gd name="T7" fmla="*/ 13576 h 915"/>
                  <a:gd name="T8" fmla="*/ 1 w 372"/>
                  <a:gd name="T9" fmla="*/ 8469 h 915"/>
                  <a:gd name="T10" fmla="*/ 1 w 372"/>
                  <a:gd name="T11" fmla="*/ 3646 h 915"/>
                  <a:gd name="T12" fmla="*/ 1 w 372"/>
                  <a:gd name="T13" fmla="*/ 0 h 9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2" h="915">
                    <a:moveTo>
                      <a:pt x="4" y="0"/>
                    </a:moveTo>
                    <a:cubicBezTo>
                      <a:pt x="0" y="92"/>
                      <a:pt x="4" y="272"/>
                      <a:pt x="4" y="399"/>
                    </a:cubicBezTo>
                    <a:cubicBezTo>
                      <a:pt x="111" y="426"/>
                      <a:pt x="251" y="485"/>
                      <a:pt x="289" y="570"/>
                    </a:cubicBezTo>
                    <a:cubicBezTo>
                      <a:pt x="333" y="656"/>
                      <a:pt x="261" y="915"/>
                      <a:pt x="270" y="915"/>
                    </a:cubicBezTo>
                    <a:cubicBezTo>
                      <a:pt x="279" y="915"/>
                      <a:pt x="372" y="681"/>
                      <a:pt x="346" y="570"/>
                    </a:cubicBezTo>
                    <a:cubicBezTo>
                      <a:pt x="320" y="459"/>
                      <a:pt x="172" y="341"/>
                      <a:pt x="115" y="246"/>
                    </a:cubicBezTo>
                    <a:cubicBezTo>
                      <a:pt x="58" y="151"/>
                      <a:pt x="27" y="5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79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4" y="6977"/>
                <a:ext cx="735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27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613" y="2852738"/>
              <a:ext cx="466725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225" y="2857501"/>
              <a:ext cx="4667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175" y="3001963"/>
              <a:ext cx="533400" cy="69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1" name="Rectangle 12"/>
            <p:cNvSpPr>
              <a:spLocks noChangeArrowheads="1"/>
            </p:cNvSpPr>
            <p:nvPr/>
          </p:nvSpPr>
          <p:spPr bwMode="auto">
            <a:xfrm>
              <a:off x="2377373" y="2525783"/>
              <a:ext cx="406619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&gt; </a:t>
              </a:r>
              <a:endParaRPr lang="en-US"/>
            </a:p>
          </p:txBody>
        </p:sp>
        <p:sp>
          <p:nvSpPr>
            <p:cNvPr id="32792" name="Rectangle 13"/>
            <p:cNvSpPr>
              <a:spLocks noChangeArrowheads="1"/>
            </p:cNvSpPr>
            <p:nvPr/>
          </p:nvSpPr>
          <p:spPr bwMode="auto">
            <a:xfrm>
              <a:off x="4188562" y="2526268"/>
              <a:ext cx="406619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&gt; </a:t>
              </a:r>
              <a:endParaRPr lang="en-US"/>
            </a:p>
          </p:txBody>
        </p:sp>
        <p:sp>
          <p:nvSpPr>
            <p:cNvPr id="32793" name="Rectangle 49"/>
            <p:cNvSpPr>
              <a:spLocks noChangeArrowheads="1"/>
            </p:cNvSpPr>
            <p:nvPr/>
          </p:nvSpPr>
          <p:spPr bwMode="auto">
            <a:xfrm>
              <a:off x="6172200" y="2590800"/>
              <a:ext cx="406619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&gt; </a:t>
              </a:r>
              <a:endParaRPr lang="en-US"/>
            </a:p>
          </p:txBody>
        </p:sp>
        <p:sp>
          <p:nvSpPr>
            <p:cNvPr id="32794" name="Rectangle 50"/>
            <p:cNvSpPr>
              <a:spLocks noChangeArrowheads="1"/>
            </p:cNvSpPr>
            <p:nvPr/>
          </p:nvSpPr>
          <p:spPr bwMode="auto">
            <a:xfrm>
              <a:off x="8360512" y="2602468"/>
              <a:ext cx="406619" cy="369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/>
                <a:t>&gt; </a:t>
              </a:r>
              <a:endParaRPr lang="en-US"/>
            </a:p>
          </p:txBody>
        </p:sp>
      </p:grpSp>
      <p:sp>
        <p:nvSpPr>
          <p:cNvPr id="327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20A1931-6C41-4D10-8F4E-A9A190BBC3B6}" type="slidenum">
              <a:rPr lang="en-US" sz="1200">
                <a:solidFill>
                  <a:srgbClr val="898989"/>
                </a:solidFill>
                <a:latin typeface="Arial" charset="0"/>
              </a:rPr>
              <a:pPr/>
              <a:t>13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43" name="Picture 3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57163"/>
            <a:ext cx="1911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55494" y="5805264"/>
            <a:ext cx="2705002" cy="9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5560" y="3140968"/>
            <a:ext cx="8095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3 4    12  3 4    12 34         1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2  3  4    12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xx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x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xx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&gt;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&gt;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&gt;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&gt;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5589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1804988" y="2284413"/>
            <a:ext cx="8482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287000" y="2290764"/>
            <a:ext cx="0" cy="90963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04342" y="692696"/>
            <a:ext cx="438331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6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âm đô trưởng</a:t>
            </a:r>
            <a:endParaRPr lang="en-US" sz="26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37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31619B9-479E-4334-95AC-600267221C40}" type="slidenum">
              <a:rPr lang="en-US" sz="1200">
                <a:solidFill>
                  <a:srgbClr val="898989"/>
                </a:solidFill>
                <a:latin typeface="Arial" charset="0"/>
              </a:rPr>
              <a:pPr/>
              <a:t>14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33015" r="36057" b="25636"/>
          <a:stretch>
            <a:fillRect/>
          </a:stretch>
        </p:blipFill>
        <p:spPr bwMode="auto">
          <a:xfrm>
            <a:off x="1600200" y="1412777"/>
            <a:ext cx="8686800" cy="44720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13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609600"/>
          </a:xfrm>
        </p:spPr>
        <p:txBody>
          <a:bodyPr anchorCtr="0"/>
          <a:lstStyle/>
          <a:p>
            <a:pPr marL="25400" indent="28575">
              <a:defRPr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</a:t>
            </a:r>
            <a:endParaRPr lang="en-US" sz="3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2758" name="Picture 6" descr="25-Ban nhac Mua xuan 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7709" y="1126540"/>
            <a:ext cx="115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504" y="2275115"/>
            <a:ext cx="115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298" y="4406250"/>
            <a:ext cx="1154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21620" y="3723888"/>
            <a:ext cx="7370956" cy="727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21620" y="5237821"/>
            <a:ext cx="7370956" cy="3639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45005" y="6751754"/>
            <a:ext cx="64119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19454" y="5237821"/>
            <a:ext cx="524108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22758" y="6642565"/>
            <a:ext cx="499222" cy="1827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74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105891"/>
            <a:ext cx="11970328" cy="4752108"/>
          </a:xfrm>
        </p:spPr>
      </p:pic>
    </p:spTree>
    <p:extLst>
      <p:ext uri="{BB962C8B-B14F-4D97-AF65-F5344CB8AC3E}">
        <p14:creationId xmlns:p14="http://schemas.microsoft.com/office/powerpoint/2010/main" val="28120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609600"/>
          </a:xfrm>
        </p:spPr>
        <p:txBody>
          <a:bodyPr anchorCtr="0"/>
          <a:lstStyle/>
          <a:p>
            <a:pPr marL="25400" indent="28575">
              <a:defRPr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ký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hiệu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bàn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</a:t>
            </a:r>
            <a:endParaRPr lang="en-US" sz="3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2758" name="Picture 6" descr="25-Ban nhac Mua xuan 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4" y="925551"/>
            <a:ext cx="3579541" cy="116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92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609600"/>
          </a:xfrm>
        </p:spPr>
        <p:txBody>
          <a:bodyPr anchorCtr="0"/>
          <a:lstStyle/>
          <a:p>
            <a:pPr marL="25400" indent="28575">
              <a:defRPr/>
            </a:pP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Vỗ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</a:rPr>
              <a:t>tấu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400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</a:t>
            </a:r>
            <a:endParaRPr lang="en-US" sz="34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2758" name="Picture 6" descr="25-Ban nhac Mua xuan 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688" y="1066801"/>
            <a:ext cx="1400175" cy="9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14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55" y="2413338"/>
            <a:ext cx="93558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8761" y="364004"/>
            <a:ext cx="7520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III.Bài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xuân“Sắc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bùa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3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8" name="Picture 22" descr="Computers_Windows_Vista_Windows_Vista_-_music_011327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3048000" y="381000"/>
            <a:ext cx="6248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gradFill rotWithShape="1">
                <a:gsLst>
                  <a:gs pos="0">
                    <a:srgbClr val="FFCC00"/>
                  </a:gs>
                  <a:gs pos="100000">
                    <a:srgbClr val="FF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8001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H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581400" y="5715000"/>
            <a:ext cx="487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>
              <a:ln w="19050">
                <a:solidFill>
                  <a:srgbClr val="99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76806" name="TextBox 1"/>
          <p:cNvSpPr txBox="1">
            <a:spLocks noChangeArrowheads="1"/>
          </p:cNvSpPr>
          <p:nvPr/>
        </p:nvSpPr>
        <p:spPr bwMode="auto">
          <a:xfrm>
            <a:off x="2209801" y="909638"/>
            <a:ext cx="109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u="sng" dirty="0" err="1">
                <a:solidFill>
                  <a:schemeClr val="bg1"/>
                </a:solidFill>
              </a:rPr>
              <a:t>Tiết</a:t>
            </a: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b="1" u="sng" dirty="0" smtClean="0">
                <a:solidFill>
                  <a:schemeClr val="bg1"/>
                </a:solidFill>
              </a:rPr>
              <a:t>10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2954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Ôn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tập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bài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hát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800" i="1" dirty="0">
                <a:solidFill>
                  <a:srgbClr val="FFFF66"/>
                </a:solidFill>
                <a:latin typeface="Times New Roman" pitchFamily="18" charset="0"/>
              </a:rPr>
              <a:t>     </a:t>
            </a:r>
            <a:r>
              <a:rPr lang="en-US" sz="3800" i="1" dirty="0" err="1">
                <a:solidFill>
                  <a:srgbClr val="FFFF66"/>
                </a:solidFill>
                <a:latin typeface="Times New Roman" pitchFamily="18" charset="0"/>
              </a:rPr>
              <a:t>Chúng</a:t>
            </a:r>
            <a:r>
              <a:rPr lang="en-US" sz="3800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i="1" dirty="0" err="1">
                <a:solidFill>
                  <a:srgbClr val="FFFF66"/>
                </a:solidFill>
                <a:latin typeface="Times New Roman" pitchFamily="18" charset="0"/>
              </a:rPr>
              <a:t>em</a:t>
            </a:r>
            <a:r>
              <a:rPr lang="en-US" sz="3800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i="1" dirty="0" err="1">
                <a:solidFill>
                  <a:srgbClr val="FFFF66"/>
                </a:solidFill>
                <a:latin typeface="Times New Roman" pitchFamily="18" charset="0"/>
              </a:rPr>
              <a:t>cần</a:t>
            </a:r>
            <a:r>
              <a:rPr lang="en-US" sz="3800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i="1" dirty="0" err="1">
                <a:solidFill>
                  <a:srgbClr val="FFFF66"/>
                </a:solidFill>
                <a:latin typeface="Times New Roman" pitchFamily="18" charset="0"/>
              </a:rPr>
              <a:t>hòa</a:t>
            </a:r>
            <a:r>
              <a:rPr lang="en-US" sz="3800" i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i="1" dirty="0" err="1">
                <a:solidFill>
                  <a:srgbClr val="FFFF66"/>
                </a:solidFill>
                <a:latin typeface="Times New Roman" pitchFamily="18" charset="0"/>
              </a:rPr>
              <a:t>bình</a:t>
            </a:r>
            <a:r>
              <a:rPr lang="en-US" sz="38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Ôn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tập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đọc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FF66"/>
                </a:solidFill>
                <a:latin typeface="Times New Roman" pitchFamily="18" charset="0"/>
              </a:rPr>
              <a:t>nhạc</a:t>
            </a: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: </a:t>
            </a:r>
            <a:endParaRPr lang="en-US" sz="3800" b="1" dirty="0" smtClean="0">
              <a:solidFill>
                <a:srgbClr val="FFFF66"/>
              </a:solidFill>
              <a:latin typeface="Times New Roman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en-US" sz="3800" b="1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FF66"/>
                </a:solidFill>
                <a:latin typeface="Times New Roman" pitchFamily="18" charset="0"/>
              </a:rPr>
              <a:t>                           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TĐN </a:t>
            </a:r>
            <a:r>
              <a:rPr lang="en-US" sz="3800" dirty="0" err="1">
                <a:solidFill>
                  <a:srgbClr val="FFFF66"/>
                </a:solidFill>
                <a:latin typeface="Times New Roman" pitchFamily="18" charset="0"/>
              </a:rPr>
              <a:t>số</a:t>
            </a:r>
            <a:r>
              <a:rPr lang="en-US" sz="3800" dirty="0">
                <a:solidFill>
                  <a:srgbClr val="FFFF66"/>
                </a:solidFill>
                <a:latin typeface="Times New Roman" pitchFamily="18" charset="0"/>
              </a:rPr>
              <a:t> 4</a:t>
            </a:r>
          </a:p>
          <a:p>
            <a:pPr eaLnBrk="1" hangingPunct="1">
              <a:defRPr/>
            </a:pPr>
            <a:r>
              <a:rPr lang="en-US" sz="3800" dirty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66"/>
                </a:solidFill>
                <a:latin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66"/>
                </a:solidFill>
                <a:latin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66"/>
                </a:solidFill>
                <a:latin typeface="Times New Roman" pitchFamily="18" charset="0"/>
              </a:rPr>
              <a:t>thêm</a:t>
            </a:r>
            <a:r>
              <a:rPr lang="en-US" sz="3800" b="1" dirty="0" smtClean="0">
                <a:solidFill>
                  <a:srgbClr val="FFFF66"/>
                </a:solidFill>
                <a:latin typeface="Times New Roman" pitchFamily="18" charset="0"/>
              </a:rPr>
              <a:t>: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endParaRPr lang="en-US" sz="3800" dirty="0">
              <a:solidFill>
                <a:srgbClr val="FFFF66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>
                <a:solidFill>
                  <a:srgbClr val="FFFF66"/>
                </a:solidFill>
                <a:latin typeface="Times New Roman" pitchFamily="18" charset="0"/>
              </a:rPr>
              <a:t>   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                  </a:t>
            </a:r>
            <a:r>
              <a:rPr lang="en-US" sz="3800" dirty="0" err="1" smtClean="0">
                <a:solidFill>
                  <a:srgbClr val="FFFF66"/>
                </a:solidFill>
                <a:latin typeface="Times New Roman" pitchFamily="18" charset="0"/>
              </a:rPr>
              <a:t>Hội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66"/>
                </a:solidFill>
                <a:latin typeface="Times New Roman" pitchFamily="18" charset="0"/>
              </a:rPr>
              <a:t>Xuân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 “ </a:t>
            </a:r>
            <a:r>
              <a:rPr lang="en-US" sz="3800" dirty="0" err="1" smtClean="0">
                <a:solidFill>
                  <a:srgbClr val="FFFF66"/>
                </a:solidFill>
                <a:latin typeface="Times New Roman" pitchFamily="18" charset="0"/>
              </a:rPr>
              <a:t>Sắc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FFFF66"/>
                </a:solidFill>
                <a:latin typeface="Times New Roman" pitchFamily="18" charset="0"/>
              </a:rPr>
              <a:t>Bùa</a:t>
            </a:r>
            <a:r>
              <a:rPr lang="en-US" sz="3800" dirty="0" smtClean="0">
                <a:solidFill>
                  <a:srgbClr val="FFFF66"/>
                </a:solidFill>
                <a:latin typeface="Times New Roman" pitchFamily="18" charset="0"/>
              </a:rPr>
              <a:t>”</a:t>
            </a:r>
            <a:endParaRPr lang="en-US" sz="3800" dirty="0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024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525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343400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2" name="Picture 4" descr="DCC_124987117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5" y="838200"/>
            <a:ext cx="108612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143000" y="6156326"/>
            <a:ext cx="952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</a:rPr>
              <a:t>Dàn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cồng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</a:rPr>
              <a:t> “</a:t>
            </a:r>
            <a:r>
              <a:rPr lang="en-US" sz="3200" b="1" dirty="0" err="1">
                <a:latin typeface="Times New Roman" pitchFamily="18" charset="0"/>
              </a:rPr>
              <a:t>sắc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bùa</a:t>
            </a:r>
            <a:r>
              <a:rPr lang="en-US" sz="3200" b="1" dirty="0">
                <a:latin typeface="Times New Roman" pitchFamily="18" charset="0"/>
              </a:rPr>
              <a:t>” </a:t>
            </a:r>
            <a:r>
              <a:rPr lang="en-US" sz="3200" b="1" dirty="0" err="1">
                <a:latin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Mường</a:t>
            </a:r>
            <a:r>
              <a:rPr lang="en-US" sz="3200" b="1" dirty="0">
                <a:latin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</a:rPr>
              <a:t>Hòa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27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5" name="Picture 3" descr="small_1233624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9" y="278780"/>
            <a:ext cx="11329639" cy="57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512462" y="6096001"/>
            <a:ext cx="8904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6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      </a:t>
            </a:r>
            <a:r>
              <a:rPr lang="en-US" sz="2800" b="1" dirty="0" err="1">
                <a:latin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quần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hát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sắc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bùa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tộc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Mường</a:t>
            </a:r>
            <a:endParaRPr lang="en-US" sz="28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62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0" name="Picture 6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41" y="0"/>
            <a:ext cx="10694020" cy="602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524000" y="6278564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hát</a:t>
            </a:r>
            <a:r>
              <a:rPr lang="en-US" sz="3200" b="1" dirty="0">
                <a:latin typeface="Times New Roman" pitchFamily="18" charset="0"/>
              </a:rPr>
              <a:t> “</a:t>
            </a:r>
            <a:r>
              <a:rPr lang="en-US" sz="3200" b="1" dirty="0" err="1">
                <a:latin typeface="Times New Roman" pitchFamily="18" charset="0"/>
              </a:rPr>
              <a:t>sắc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bùa</a:t>
            </a:r>
            <a:r>
              <a:rPr lang="en-US" sz="3200" b="1" dirty="0">
                <a:latin typeface="Times New Roman" pitchFamily="18" charset="0"/>
              </a:rPr>
              <a:t>”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tộc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Mường</a:t>
            </a:r>
            <a:r>
              <a:rPr lang="en-US" sz="3200" b="1" dirty="0">
                <a:latin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</a:rPr>
              <a:t>Thanh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Hóa</a:t>
            </a:r>
            <a:r>
              <a:rPr lang="en-US" sz="3200" b="1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042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524000" y="6096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66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66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66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</a:rPr>
              <a:t> “</a:t>
            </a:r>
            <a:r>
              <a:rPr lang="en-US" sz="3600" b="1" dirty="0" err="1">
                <a:latin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bùa</a:t>
            </a:r>
            <a:r>
              <a:rPr lang="en-US" sz="3600" b="1" dirty="0">
                <a:latin typeface="Times New Roman" pitchFamily="18" charset="0"/>
              </a:rPr>
              <a:t>” </a:t>
            </a:r>
            <a:r>
              <a:rPr lang="en-US" sz="3600" b="1" dirty="0" err="1">
                <a:latin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Kinh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</a:rPr>
              <a:t>(</a:t>
            </a:r>
            <a:r>
              <a:rPr lang="en-US" sz="3600" b="1" dirty="0" err="1" smtClean="0">
                <a:latin typeface="Times New Roman" pitchFamily="18" charset="0"/>
              </a:rPr>
              <a:t>Hội</a:t>
            </a:r>
            <a:r>
              <a:rPr lang="en-US" sz="3600" b="1" dirty="0" smtClean="0">
                <a:latin typeface="Times New Roman" pitchFamily="18" charset="0"/>
              </a:rPr>
              <a:t> An)</a:t>
            </a:r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89210"/>
            <a:ext cx="11965258" cy="60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7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672" y="1556792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4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82614"/>
            <a:ext cx="82296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000" dirty="0" err="1">
                <a:solidFill>
                  <a:srgbClr val="FF0000"/>
                </a:solidFill>
              </a:rPr>
              <a:t>Trò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  <a:r>
              <a:rPr lang="en-US" sz="5000" dirty="0" err="1">
                <a:solidFill>
                  <a:srgbClr val="FF0000"/>
                </a:solidFill>
              </a:rPr>
              <a:t>chơi</a:t>
            </a:r>
            <a:r>
              <a:rPr lang="en-US" sz="5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2057400" y="1371600"/>
            <a:ext cx="6248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1"/>
            <a:ext cx="6934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3352800"/>
            <a:ext cx="476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7" name="Oval 7"/>
          <p:cNvSpPr>
            <a:spLocks noChangeArrowheads="1"/>
          </p:cNvSpPr>
          <p:nvPr/>
        </p:nvSpPr>
        <p:spPr bwMode="auto">
          <a:xfrm>
            <a:off x="4800600" y="3276600"/>
            <a:ext cx="609600" cy="10668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8139113" y="2500313"/>
            <a:ext cx="13716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</a:rPr>
              <a:t>Đáp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án</a:t>
            </a:r>
            <a:r>
              <a:rPr lang="en-US" b="1" dirty="0">
                <a:solidFill>
                  <a:srgbClr val="FFFF00"/>
                </a:solidFill>
              </a:rPr>
              <a:t> 1</a:t>
            </a:r>
          </a:p>
        </p:txBody>
      </p:sp>
      <p:pic>
        <p:nvPicPr>
          <p:cNvPr id="10" name="Picture 9" descr="animated_arrow_left_1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2667000"/>
            <a:ext cx="533399" cy="27512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5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06414"/>
            <a:ext cx="82296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1981200" y="1371600"/>
            <a:ext cx="6248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160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1"/>
            <a:ext cx="6934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8001000" y="2501900"/>
            <a:ext cx="1371600" cy="469900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Đáp án 2</a:t>
            </a:r>
          </a:p>
        </p:txBody>
      </p:sp>
      <p:pic>
        <p:nvPicPr>
          <p:cNvPr id="2160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86126"/>
            <a:ext cx="4953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5" name="Oval 11"/>
          <p:cNvSpPr>
            <a:spLocks noChangeArrowheads="1"/>
          </p:cNvSpPr>
          <p:nvPr/>
        </p:nvSpPr>
        <p:spPr bwMode="auto">
          <a:xfrm>
            <a:off x="5395913" y="3081338"/>
            <a:ext cx="609600" cy="1066800"/>
          </a:xfrm>
          <a:prstGeom prst="ellipse">
            <a:avLst/>
          </a:prstGeom>
          <a:noFill/>
          <a:ln w="127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9096" name="AutoShape 12">
            <a:hlinkClick r:id="rId4" action="ppaction://hlinksldjump" highlightClick="1">
              <a:snd r:embed="rId5" name="click.wav"/>
            </a:hlinkClick>
          </p:cNvPr>
          <p:cNvSpPr>
            <a:spLocks noChangeArrowheads="1"/>
          </p:cNvSpPr>
          <p:nvPr/>
        </p:nvSpPr>
        <p:spPr bwMode="auto">
          <a:xfrm>
            <a:off x="8534400" y="5181600"/>
            <a:ext cx="838200" cy="6096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" name="Picture 10" descr="animated_arrow_left_1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1" y="2620478"/>
            <a:ext cx="533399" cy="27512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1339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31327" y="-8415"/>
            <a:ext cx="8017727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400" b="1" dirty="0">
              <a:solidFill>
                <a:srgbClr val="330033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Dặn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dò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trường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TĐN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mới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TĐN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điệu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cần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bình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trước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SGK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trang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26-27</a:t>
            </a:r>
          </a:p>
        </p:txBody>
      </p:sp>
      <p:pic>
        <p:nvPicPr>
          <p:cNvPr id="8" name="Picture 4" descr="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4901983"/>
            <a:ext cx="1392436" cy="19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10" y="125029"/>
            <a:ext cx="12241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6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743201" y="4419600"/>
            <a:ext cx="6924675" cy="1562100"/>
          </a:xfrm>
          <a:prstGeom prst="rect">
            <a:avLst/>
          </a:prstGeom>
        </p:spPr>
        <p:txBody>
          <a:bodyPr wrap="none" fromWordArt="1" anchor="ctr" anchorCtr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  <a:ea typeface="+mj-ea"/>
                <a:cs typeface="+mj-cs"/>
              </a:rPr>
              <a:t>                                       </a:t>
            </a:r>
          </a:p>
          <a:p>
            <a:pPr algn="ctr">
              <a:defRPr/>
            </a:pPr>
            <a:r>
              <a:rPr lang="en-US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50000">
                      <a:srgbClr val="FFFF66"/>
                    </a:gs>
                    <a:gs pos="100000">
                      <a:schemeClr val="folHlink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.VnTimeH"/>
                <a:ea typeface="+mj-ea"/>
                <a:cs typeface="+mj-cs"/>
              </a:rPr>
              <a:t>                            </a:t>
            </a:r>
          </a:p>
        </p:txBody>
      </p:sp>
      <p:sp>
        <p:nvSpPr>
          <p:cNvPr id="101379" name="WordArt 18"/>
          <p:cNvSpPr>
            <a:spLocks noChangeArrowheads="1" noChangeShapeType="1" noTextEdit="1"/>
          </p:cNvSpPr>
          <p:nvPr/>
        </p:nvSpPr>
        <p:spPr bwMode="auto">
          <a:xfrm>
            <a:off x="2018371" y="1314449"/>
            <a:ext cx="7382107" cy="8934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kern="10" dirty="0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kern="10" dirty="0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kern="10" dirty="0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kern="10" dirty="0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kern="10" dirty="0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kern="10" dirty="0" err="1">
                <a:gradFill rotWithShape="1">
                  <a:gsLst>
                    <a:gs pos="0">
                      <a:srgbClr val="FFFF66">
                        <a:alpha val="76999"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b="1" kern="10" dirty="0">
              <a:gradFill rotWithShape="1">
                <a:gsLst>
                  <a:gs pos="0">
                    <a:srgbClr val="FFFF66">
                      <a:alpha val="76999"/>
                    </a:srgbClr>
                  </a:gs>
                  <a:gs pos="100000">
                    <a:srgbClr val="FF0000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135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24144 L 8.33333E-7 -0.33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8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20"/>
          <p:cNvSpPr>
            <a:spLocks noGrp="1" noChangeArrowheads="1"/>
          </p:cNvSpPr>
          <p:nvPr>
            <p:ph type="title"/>
          </p:nvPr>
        </p:nvSpPr>
        <p:spPr>
          <a:xfrm>
            <a:off x="2297289" y="352778"/>
            <a:ext cx="6378360" cy="740042"/>
          </a:xfrm>
        </p:spPr>
        <p:txBody>
          <a:bodyPr anchorCtr="0">
            <a:normAutofit/>
          </a:bodyPr>
          <a:lstStyle/>
          <a:p>
            <a:pPr marL="25400" indent="28575">
              <a:buFontTx/>
              <a:buAutoNum type="romanUcPeriod"/>
              <a:defRPr/>
            </a:pPr>
            <a:r>
              <a:rPr lang="en-US" sz="2600" b="1" dirty="0">
                <a:solidFill>
                  <a:srgbClr val="00B0F0"/>
                </a:solidFill>
                <a:latin typeface="Times New Roman" pitchFamily="18" charset="0"/>
              </a:rPr>
              <a:t> ÔN TẬP BÀI HÁT</a:t>
            </a:r>
            <a:r>
              <a:rPr lang="en-US" sz="2600" b="1" dirty="0" smtClean="0">
                <a:solidFill>
                  <a:srgbClr val="00B0F0"/>
                </a:solidFill>
                <a:latin typeface="Times New Roman" pitchFamily="18" charset="0"/>
              </a:rPr>
              <a:t>:</a:t>
            </a:r>
            <a:endParaRPr lang="en-US" sz="2600" i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37912" name="Picture 24" descr="24-Ban nhac Chung em can hoa b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6" y="1092820"/>
            <a:ext cx="7683190" cy="56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- Karaoke HD - Chúng Em Cần Hòa Bình - Âm Nhạc Lớp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571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648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9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8223" y="0"/>
            <a:ext cx="10193866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58027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20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4724400" cy="762000"/>
          </a:xfrm>
        </p:spPr>
        <p:txBody>
          <a:bodyPr anchorCtr="0">
            <a:normAutofit/>
          </a:bodyPr>
          <a:lstStyle/>
          <a:p>
            <a:pPr marL="25400">
              <a:defRPr/>
            </a:pP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Hát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đối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đáp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hòa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</a:rPr>
              <a:t>              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</a:rPr>
              <a:t>                                                                                                                     </a:t>
            </a:r>
          </a:p>
        </p:txBody>
      </p:sp>
      <p:pic>
        <p:nvPicPr>
          <p:cNvPr id="37912" name="Picture 24" descr="24-Ban nhac Chung em can hoa b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891725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5486400" y="2286000"/>
            <a:ext cx="4637088" cy="0"/>
          </a:xfrm>
          <a:prstGeom prst="line">
            <a:avLst/>
          </a:prstGeom>
          <a:ln w="28575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877" name="Straight Connector 8"/>
          <p:cNvCxnSpPr>
            <a:cxnSpLocks noChangeShapeType="1"/>
          </p:cNvCxnSpPr>
          <p:nvPr/>
        </p:nvCxnSpPr>
        <p:spPr bwMode="auto">
          <a:xfrm>
            <a:off x="5326064" y="2971800"/>
            <a:ext cx="4797425" cy="0"/>
          </a:xfrm>
          <a:prstGeom prst="line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78" name="Straight Connector 9"/>
          <p:cNvCxnSpPr>
            <a:cxnSpLocks noChangeShapeType="1"/>
          </p:cNvCxnSpPr>
          <p:nvPr/>
        </p:nvCxnSpPr>
        <p:spPr bwMode="auto">
          <a:xfrm>
            <a:off x="5246688" y="3657600"/>
            <a:ext cx="4583112" cy="0"/>
          </a:xfrm>
          <a:prstGeom prst="line">
            <a:avLst/>
          </a:prstGeom>
          <a:noFill/>
          <a:ln w="28575" cap="sq" algn="ctr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79" name="Straight Connector 10"/>
          <p:cNvCxnSpPr>
            <a:cxnSpLocks noChangeShapeType="1"/>
          </p:cNvCxnSpPr>
          <p:nvPr/>
        </p:nvCxnSpPr>
        <p:spPr bwMode="auto">
          <a:xfrm>
            <a:off x="5246688" y="4343400"/>
            <a:ext cx="4735512" cy="0"/>
          </a:xfrm>
          <a:prstGeom prst="line">
            <a:avLst/>
          </a:prstGeom>
          <a:noFill/>
          <a:ln w="28575" cap="sq" algn="ctr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880" name="Straight Connector 11"/>
          <p:cNvCxnSpPr>
            <a:cxnSpLocks noChangeShapeType="1"/>
          </p:cNvCxnSpPr>
          <p:nvPr/>
        </p:nvCxnSpPr>
        <p:spPr bwMode="auto">
          <a:xfrm>
            <a:off x="2732957" y="4983989"/>
            <a:ext cx="982663" cy="9525"/>
          </a:xfrm>
          <a:prstGeom prst="line">
            <a:avLst/>
          </a:prstGeom>
          <a:noFill/>
          <a:ln w="28575" cap="sq" algn="ctr">
            <a:solidFill>
              <a:srgbClr val="00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Connector 3"/>
          <p:cNvCxnSpPr/>
          <p:nvPr/>
        </p:nvCxnSpPr>
        <p:spPr>
          <a:xfrm flipV="1">
            <a:off x="4038600" y="4939990"/>
            <a:ext cx="5791200" cy="10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87805" y="5531005"/>
            <a:ext cx="7335683" cy="3345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32957" y="6049536"/>
            <a:ext cx="7335683" cy="3345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32958" y="6718609"/>
            <a:ext cx="7335683" cy="3345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- Karaoke HD - Chúng Em Cần Hòa Bình - Âm Nhạc Lớp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1571" y="45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690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09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8" name="Rectangle 20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1066800"/>
          </a:xfrm>
        </p:spPr>
        <p:txBody>
          <a:bodyPr anchorCtr="0">
            <a:normAutofit fontScale="90000"/>
          </a:bodyPr>
          <a:lstStyle/>
          <a:p>
            <a:pPr marL="25400" indent="28575">
              <a:buFontTx/>
              <a:buAutoNum type="romanUcPeriod"/>
              <a:defRPr/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ÔN TẬP BÀI HÁT: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  <a:t>CHÚNG EM CẦN HÒA BÌNH </a:t>
            </a:r>
            <a:br>
              <a:rPr lang="en-US" sz="26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    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Nhạc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: HOÀNG LONG </a:t>
            </a:r>
            <a:b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HOÀNG LÂN                                                                          </a:t>
            </a:r>
          </a:p>
        </p:txBody>
      </p:sp>
      <p:sp>
        <p:nvSpPr>
          <p:cNvPr id="81924" name="Horizontal Scroll 2"/>
          <p:cNvSpPr>
            <a:spLocks noChangeArrowheads="1"/>
          </p:cNvSpPr>
          <p:nvPr/>
        </p:nvSpPr>
        <p:spPr bwMode="auto">
          <a:xfrm>
            <a:off x="1524000" y="1371601"/>
            <a:ext cx="8915400" cy="265853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100" dirty="0"/>
              <a:t>    </a:t>
            </a:r>
            <a:r>
              <a:rPr lang="en-US" sz="3700" dirty="0"/>
              <a:t>Qua </a:t>
            </a:r>
            <a:r>
              <a:rPr lang="en-US" sz="3700" dirty="0" err="1"/>
              <a:t>bài</a:t>
            </a:r>
            <a:r>
              <a:rPr lang="en-US" sz="3700" dirty="0"/>
              <a:t> </a:t>
            </a:r>
            <a:r>
              <a:rPr lang="en-US" sz="3700" dirty="0" err="1"/>
              <a:t>hát</a:t>
            </a:r>
            <a:r>
              <a:rPr lang="en-US" sz="3700" dirty="0"/>
              <a:t> </a:t>
            </a:r>
            <a:r>
              <a:rPr lang="en-US" sz="3700" dirty="0" err="1"/>
              <a:t>Chúng</a:t>
            </a:r>
            <a:r>
              <a:rPr lang="en-US" sz="3700" dirty="0"/>
              <a:t> </a:t>
            </a:r>
            <a:r>
              <a:rPr lang="en-US" sz="3700" dirty="0" err="1"/>
              <a:t>em</a:t>
            </a:r>
            <a:r>
              <a:rPr lang="en-US" sz="3700" dirty="0"/>
              <a:t> </a:t>
            </a:r>
            <a:r>
              <a:rPr lang="en-US" sz="3700" dirty="0" err="1"/>
              <a:t>cần</a:t>
            </a:r>
            <a:r>
              <a:rPr lang="en-US" sz="3700" dirty="0"/>
              <a:t> </a:t>
            </a:r>
            <a:r>
              <a:rPr lang="en-US" sz="3700" dirty="0" err="1"/>
              <a:t>hòa</a:t>
            </a:r>
            <a:r>
              <a:rPr lang="en-US" sz="3700" dirty="0"/>
              <a:t> </a:t>
            </a:r>
            <a:r>
              <a:rPr lang="en-US" sz="3700" dirty="0" err="1"/>
              <a:t>bình</a:t>
            </a:r>
            <a:r>
              <a:rPr lang="en-US" sz="3700" dirty="0"/>
              <a:t> </a:t>
            </a:r>
            <a:r>
              <a:rPr lang="en-US" sz="3700" dirty="0" err="1"/>
              <a:t>tác</a:t>
            </a:r>
            <a:r>
              <a:rPr lang="en-US" sz="3700" dirty="0"/>
              <a:t> </a:t>
            </a:r>
            <a:r>
              <a:rPr lang="en-US" sz="3700" dirty="0" err="1"/>
              <a:t>giả</a:t>
            </a:r>
            <a:r>
              <a:rPr lang="en-US" sz="3700" dirty="0"/>
              <a:t> </a:t>
            </a:r>
            <a:r>
              <a:rPr lang="en-US" sz="3700" dirty="0" err="1"/>
              <a:t>muốn</a:t>
            </a:r>
            <a:r>
              <a:rPr lang="en-US" sz="3700" dirty="0"/>
              <a:t> </a:t>
            </a:r>
            <a:r>
              <a:rPr lang="en-US" sz="3700" dirty="0" err="1"/>
              <a:t>gửi</a:t>
            </a:r>
            <a:r>
              <a:rPr lang="en-US" sz="3700" dirty="0"/>
              <a:t> </a:t>
            </a:r>
            <a:r>
              <a:rPr lang="en-US" sz="3700" dirty="0" err="1"/>
              <a:t>đến</a:t>
            </a:r>
            <a:r>
              <a:rPr lang="en-US" sz="3700" dirty="0"/>
              <a:t> </a:t>
            </a:r>
            <a:r>
              <a:rPr lang="en-US" sz="3700" dirty="0" err="1"/>
              <a:t>chúng</a:t>
            </a:r>
            <a:r>
              <a:rPr lang="en-US" sz="3700" dirty="0"/>
              <a:t> ta </a:t>
            </a:r>
            <a:r>
              <a:rPr lang="en-US" sz="3700" dirty="0" err="1"/>
              <a:t>những</a:t>
            </a:r>
            <a:r>
              <a:rPr lang="en-US" sz="3700" dirty="0"/>
              <a:t> </a:t>
            </a:r>
            <a:r>
              <a:rPr lang="en-US" sz="3700" dirty="0" err="1"/>
              <a:t>thông</a:t>
            </a:r>
            <a:r>
              <a:rPr lang="en-US" sz="3700" dirty="0"/>
              <a:t> </a:t>
            </a:r>
            <a:r>
              <a:rPr lang="en-US" sz="3700" dirty="0" err="1"/>
              <a:t>điệp</a:t>
            </a:r>
            <a:r>
              <a:rPr lang="en-US" sz="3700" dirty="0"/>
              <a:t> </a:t>
            </a:r>
            <a:r>
              <a:rPr lang="en-US" sz="3700" dirty="0" err="1"/>
              <a:t>gì</a:t>
            </a:r>
            <a:r>
              <a:rPr lang="en-US" sz="3700" dirty="0"/>
              <a:t>?</a:t>
            </a:r>
          </a:p>
        </p:txBody>
      </p:sp>
      <p:sp>
        <p:nvSpPr>
          <p:cNvPr id="5" name="Horizontal Scroll 2"/>
          <p:cNvSpPr>
            <a:spLocks noChangeArrowheads="1"/>
          </p:cNvSpPr>
          <p:nvPr/>
        </p:nvSpPr>
        <p:spPr bwMode="auto">
          <a:xfrm>
            <a:off x="1405467" y="4199468"/>
            <a:ext cx="8915400" cy="2658532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100" dirty="0"/>
              <a:t>    </a:t>
            </a:r>
            <a:r>
              <a:rPr lang="en-US" sz="3100" dirty="0" err="1" smtClean="0"/>
              <a:t>Bài</a:t>
            </a:r>
            <a:r>
              <a:rPr lang="en-US" sz="3100" dirty="0" smtClean="0"/>
              <a:t> </a:t>
            </a:r>
            <a:r>
              <a:rPr lang="en-US" sz="3100" dirty="0" err="1" smtClean="0"/>
              <a:t>hát</a:t>
            </a:r>
            <a:r>
              <a:rPr lang="en-US" sz="3100" dirty="0" smtClean="0"/>
              <a:t> </a:t>
            </a:r>
            <a:r>
              <a:rPr lang="en-US" sz="3100" dirty="0" err="1" smtClean="0"/>
              <a:t>nói</a:t>
            </a:r>
            <a:r>
              <a:rPr lang="en-US" sz="3100" dirty="0" smtClean="0"/>
              <a:t> </a:t>
            </a:r>
            <a:r>
              <a:rPr lang="en-US" sz="3100" dirty="0" err="1" smtClean="0"/>
              <a:t>lên</a:t>
            </a:r>
            <a:r>
              <a:rPr lang="en-US" sz="3100" dirty="0" smtClean="0"/>
              <a:t> </a:t>
            </a:r>
            <a:r>
              <a:rPr lang="en-US" sz="3100" dirty="0" err="1" smtClean="0"/>
              <a:t>ước</a:t>
            </a:r>
            <a:r>
              <a:rPr lang="en-US" sz="3100" dirty="0" smtClean="0"/>
              <a:t> </a:t>
            </a:r>
            <a:r>
              <a:rPr lang="en-US" sz="3100" dirty="0" err="1" smtClean="0"/>
              <a:t>vọng</a:t>
            </a:r>
            <a:r>
              <a:rPr lang="en-US" sz="3100" dirty="0" smtClean="0"/>
              <a:t> </a:t>
            </a:r>
            <a:r>
              <a:rPr lang="en-US" sz="3100" dirty="0" err="1" smtClean="0"/>
              <a:t>của</a:t>
            </a:r>
            <a:r>
              <a:rPr lang="en-US" sz="3100" dirty="0" smtClean="0"/>
              <a:t> </a:t>
            </a:r>
            <a:r>
              <a:rPr lang="en-US" sz="3100" dirty="0" err="1" smtClean="0"/>
              <a:t>tuổi</a:t>
            </a:r>
            <a:r>
              <a:rPr lang="en-US" sz="3100" dirty="0" smtClean="0"/>
              <a:t> </a:t>
            </a:r>
            <a:r>
              <a:rPr lang="en-US" sz="3100" dirty="0" err="1" smtClean="0"/>
              <a:t>thơ</a:t>
            </a:r>
            <a:r>
              <a:rPr lang="en-US" sz="3100" dirty="0" smtClean="0"/>
              <a:t> </a:t>
            </a:r>
            <a:r>
              <a:rPr lang="en-US" sz="3100" dirty="0" err="1" smtClean="0"/>
              <a:t>mong</a:t>
            </a:r>
            <a:r>
              <a:rPr lang="en-US" sz="3100" dirty="0" smtClean="0"/>
              <a:t> </a:t>
            </a:r>
            <a:r>
              <a:rPr lang="en-US" sz="3100" dirty="0" err="1" smtClean="0"/>
              <a:t>muốn</a:t>
            </a:r>
            <a:r>
              <a:rPr lang="en-US" sz="3100" dirty="0" smtClean="0"/>
              <a:t> </a:t>
            </a:r>
            <a:r>
              <a:rPr lang="en-US" sz="3100" dirty="0" err="1" smtClean="0"/>
              <a:t>cuộc</a:t>
            </a:r>
            <a:r>
              <a:rPr lang="en-US" sz="3100" dirty="0" smtClean="0"/>
              <a:t> </a:t>
            </a:r>
            <a:r>
              <a:rPr lang="en-US" sz="3100" dirty="0" err="1" smtClean="0"/>
              <a:t>sống</a:t>
            </a:r>
            <a:r>
              <a:rPr lang="en-US" sz="3100" dirty="0" smtClean="0"/>
              <a:t> </a:t>
            </a:r>
            <a:r>
              <a:rPr lang="en-US" sz="3100" dirty="0" err="1" smtClean="0"/>
              <a:t>yên</a:t>
            </a:r>
            <a:r>
              <a:rPr lang="en-US" sz="3100" dirty="0" smtClean="0"/>
              <a:t> </a:t>
            </a:r>
            <a:r>
              <a:rPr lang="en-US" sz="3100" dirty="0" err="1" smtClean="0"/>
              <a:t>vui</a:t>
            </a:r>
            <a:r>
              <a:rPr lang="en-US" sz="3100" dirty="0" smtClean="0"/>
              <a:t> </a:t>
            </a:r>
            <a:r>
              <a:rPr lang="en-US" sz="3100" dirty="0" err="1" smtClean="0"/>
              <a:t>đầy</a:t>
            </a:r>
            <a:r>
              <a:rPr lang="en-US" sz="3100" dirty="0" smtClean="0"/>
              <a:t> </a:t>
            </a:r>
            <a:r>
              <a:rPr lang="en-US" sz="3100" dirty="0" err="1" smtClean="0"/>
              <a:t>tình</a:t>
            </a:r>
            <a:r>
              <a:rPr lang="en-US" sz="3100" dirty="0" smtClean="0"/>
              <a:t> </a:t>
            </a:r>
            <a:r>
              <a:rPr lang="en-US" sz="3100" dirty="0" err="1" smtClean="0"/>
              <a:t>thân</a:t>
            </a:r>
            <a:r>
              <a:rPr lang="en-US" sz="3100" dirty="0" smtClean="0"/>
              <a:t> </a:t>
            </a:r>
            <a:r>
              <a:rPr lang="en-US" sz="3100" dirty="0" err="1" smtClean="0"/>
              <a:t>ái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98514696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Content Placeholder 3" descr="Hình ảnh có liên qua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tai lieu tiet 10\TRANH MÙA XUAN CONG CHIỀ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16632"/>
            <a:ext cx="41044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tai lieu tiet 10\ĐÀO MÙA XUÂ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6633"/>
            <a:ext cx="4392488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esktop\tai lieu tiet 10\CO GAI DAN TOC MUA XU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356994"/>
            <a:ext cx="439248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esktop\tai lieu tiet 10\MÚA CONG CHIE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376972"/>
            <a:ext cx="4248472" cy="32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575720" y="1137424"/>
            <a:ext cx="5472608" cy="38397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NÀY GỢI CHO EM NGHĨ  ĐẾN MÙA NÀO TRONG NĂM,Ở VÙNG MIỀN NÀO CỦA ĐẤT NƯỚC TA?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56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157163"/>
            <a:ext cx="1911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58201" y="4730750"/>
            <a:ext cx="19923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A61B969-EBEE-4832-942A-0F38705C1ED0}" type="slidenum">
              <a:rPr lang="en-US" sz="1200">
                <a:solidFill>
                  <a:srgbClr val="898989"/>
                </a:solidFill>
                <a:latin typeface="Arial" charset="0"/>
              </a:rPr>
              <a:pPr/>
              <a:t>9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544" y="172693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7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173</TotalTime>
  <Words>607</Words>
  <Application>Microsoft Office PowerPoint</Application>
  <PresentationFormat>Widescreen</PresentationFormat>
  <Paragraphs>91</Paragraphs>
  <Slides>28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.VnTimeH</vt:lpstr>
      <vt:lpstr>Arial</vt:lpstr>
      <vt:lpstr>Calibri</vt:lpstr>
      <vt:lpstr>MS Reference Specialty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 ÔN TẬP BÀI HÁT:</vt:lpstr>
      <vt:lpstr>PowerPoint Presentation</vt:lpstr>
      <vt:lpstr>Hát đối đáp hòa giọng                                                                                                                                     </vt:lpstr>
      <vt:lpstr> ÔN TẬP BÀI HÁT: CHÚNG EM CẦN HÒA BÌNH                                             Nhạc và lời: HOÀNG LONG                                                                  HOÀNG LÂN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Tập đọc nhạc TĐN số 4                                                                           </vt:lpstr>
      <vt:lpstr>PowerPoint Presentation</vt:lpstr>
      <vt:lpstr>PowerPoint Presentation</vt:lpstr>
      <vt:lpstr>PowerPoint Presentation</vt:lpstr>
      <vt:lpstr>Đọc từng câu                                                                           </vt:lpstr>
      <vt:lpstr>Đọc tập đọc nhạc theo ký hiệu bàn tay - Ôn lại phần ký hiệu bàn tay</vt:lpstr>
      <vt:lpstr>Đọc nhạc theo ký hiệu bàn tay                                                                           </vt:lpstr>
      <vt:lpstr>Vỗ tay theo tiết tấu                                                                           </vt:lpstr>
      <vt:lpstr>PowerPoint Presentation</vt:lpstr>
      <vt:lpstr>Một số hình ảnh về Hội xuân “Sắc bùa”</vt:lpstr>
      <vt:lpstr>PowerPoint Presentation</vt:lpstr>
      <vt:lpstr>PowerPoint Presentation</vt:lpstr>
      <vt:lpstr>PowerPoint Presentation</vt:lpstr>
      <vt:lpstr>PowerPoint Presentation</vt:lpstr>
      <vt:lpstr>Trò chơi </vt:lpstr>
      <vt:lpstr>Trò chơi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70</cp:revision>
  <dcterms:created xsi:type="dcterms:W3CDTF">2021-08-30T08:16:54Z</dcterms:created>
  <dcterms:modified xsi:type="dcterms:W3CDTF">2021-09-02T14:09:08Z</dcterms:modified>
</cp:coreProperties>
</file>