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0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2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93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560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7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7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5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6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9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174B7-7422-43CA-81A6-ABCF57B7DA3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FA4D35-0CBA-4923-9E7E-087AAAAF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57041"/>
            <a:ext cx="4224660" cy="1364578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15, 16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225643"/>
            <a:ext cx="7766936" cy="1096899"/>
          </a:xfrm>
        </p:spPr>
        <p:txBody>
          <a:bodyPr>
            <a:noAutofit/>
          </a:bodyPr>
          <a:lstStyle/>
          <a:p>
            <a:r>
              <a:rPr lang="en-US" sz="6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 1</a:t>
            </a:r>
            <a:endParaRPr lang="en-US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op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6222" r="43585" b="77368"/>
          <a:stretch>
            <a:fillRect/>
          </a:stretch>
        </p:blipFill>
        <p:spPr bwMode="auto">
          <a:xfrm>
            <a:off x="1981200" y="2362200"/>
            <a:ext cx="83518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2438400" y="2743200"/>
            <a:ext cx="632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0514" y="79375"/>
            <a:ext cx="575926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s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Box 12"/>
          <p:cNvSpPr txBox="1">
            <a:spLocks noChangeArrowheads="1"/>
          </p:cNvSpPr>
          <p:nvPr/>
        </p:nvSpPr>
        <p:spPr bwMode="auto">
          <a:xfrm>
            <a:off x="2057400" y="914401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1.HỢP ÂM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22" name="Rectangle 13"/>
          <p:cNvSpPr>
            <a:spLocks noChangeArrowheads="1"/>
          </p:cNvSpPr>
          <p:nvPr/>
        </p:nvSpPr>
        <p:spPr bwMode="auto">
          <a:xfrm>
            <a:off x="2057400" y="4419601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âm là sự vang lên đồng thời của ba, bốn hoặc năm âm cách nhau một quãng 3</a:t>
            </a:r>
          </a:p>
        </p:txBody>
      </p:sp>
      <p:sp>
        <p:nvSpPr>
          <p:cNvPr id="9223" name="TextBox 14"/>
          <p:cNvSpPr txBox="1">
            <a:spLocks noChangeArrowheads="1"/>
          </p:cNvSpPr>
          <p:nvPr/>
        </p:nvSpPr>
        <p:spPr bwMode="auto">
          <a:xfrm>
            <a:off x="4191000" y="3048001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9224" name="TextBox 15"/>
          <p:cNvSpPr txBox="1">
            <a:spLocks noChangeArrowheads="1"/>
          </p:cNvSpPr>
          <p:nvPr/>
        </p:nvSpPr>
        <p:spPr bwMode="auto">
          <a:xfrm>
            <a:off x="8001000" y="3048001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G7</a:t>
            </a:r>
          </a:p>
        </p:txBody>
      </p:sp>
    </p:spTree>
    <p:extLst>
      <p:ext uri="{BB962C8B-B14F-4D97-AF65-F5344CB8AC3E}">
        <p14:creationId xmlns:p14="http://schemas.microsoft.com/office/powerpoint/2010/main" val="12438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/>
      <p:bldP spid="9223" grpId="0"/>
      <p:bldP spid="92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Hop 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26477" r="43585" b="67113"/>
          <a:stretch>
            <a:fillRect/>
          </a:stretch>
        </p:blipFill>
        <p:spPr>
          <a:xfrm>
            <a:off x="1866900" y="3124200"/>
            <a:ext cx="8801100" cy="91440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1807815" y="60325"/>
            <a:ext cx="5759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s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2057401" y="914400"/>
            <a:ext cx="312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loại hợp âm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133600" y="1524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Hợp âm ba:</a:t>
            </a:r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3886200" y="36576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Left Bracket 12"/>
          <p:cNvSpPr/>
          <p:nvPr/>
        </p:nvSpPr>
        <p:spPr>
          <a:xfrm>
            <a:off x="4191000" y="3733800"/>
            <a:ext cx="152400" cy="228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ket 13"/>
          <p:cNvSpPr/>
          <p:nvPr/>
        </p:nvSpPr>
        <p:spPr>
          <a:xfrm>
            <a:off x="4267200" y="3505200"/>
            <a:ext cx="76200" cy="228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ket 15"/>
          <p:cNvSpPr/>
          <p:nvPr/>
        </p:nvSpPr>
        <p:spPr>
          <a:xfrm>
            <a:off x="4572000" y="3657600"/>
            <a:ext cx="228600" cy="304800"/>
          </a:xfrm>
          <a:prstGeom prst="rightBracket">
            <a:avLst/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3" name="TextBox 16"/>
          <p:cNvSpPr txBox="1">
            <a:spLocks noChangeArrowheads="1"/>
          </p:cNvSpPr>
          <p:nvPr/>
        </p:nvSpPr>
        <p:spPr bwMode="auto">
          <a:xfrm>
            <a:off x="4876800" y="35814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Left Bracket 17"/>
          <p:cNvSpPr/>
          <p:nvPr/>
        </p:nvSpPr>
        <p:spPr>
          <a:xfrm>
            <a:off x="8077200" y="3657600"/>
            <a:ext cx="152400" cy="228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5" name="TextBox 18"/>
          <p:cNvSpPr txBox="1">
            <a:spLocks noChangeArrowheads="1"/>
          </p:cNvSpPr>
          <p:nvPr/>
        </p:nvSpPr>
        <p:spPr bwMode="auto">
          <a:xfrm>
            <a:off x="7696200" y="35814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56" name="TextBox 19"/>
          <p:cNvSpPr txBox="1">
            <a:spLocks noChangeArrowheads="1"/>
          </p:cNvSpPr>
          <p:nvPr/>
        </p:nvSpPr>
        <p:spPr bwMode="auto">
          <a:xfrm>
            <a:off x="7696200" y="33528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8001000" y="3429000"/>
            <a:ext cx="228600" cy="228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8" name="TextBox 21"/>
          <p:cNvSpPr txBox="1">
            <a:spLocks noChangeArrowheads="1"/>
          </p:cNvSpPr>
          <p:nvPr/>
        </p:nvSpPr>
        <p:spPr bwMode="auto">
          <a:xfrm>
            <a:off x="8686800" y="34290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Right Bracket 22"/>
          <p:cNvSpPr/>
          <p:nvPr/>
        </p:nvSpPr>
        <p:spPr>
          <a:xfrm>
            <a:off x="8534400" y="3505200"/>
            <a:ext cx="152400" cy="3048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2362200" y="4800600"/>
            <a:ext cx="6254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có 3 âm, các âm cách nhau theo quãng 3.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âm ngoài cùng tạo thành quãng 5.</a:t>
            </a:r>
          </a:p>
        </p:txBody>
      </p:sp>
      <p:sp>
        <p:nvSpPr>
          <p:cNvPr id="10270" name="TextBox 10"/>
          <p:cNvSpPr txBox="1">
            <a:spLocks noChangeArrowheads="1"/>
          </p:cNvSpPr>
          <p:nvPr/>
        </p:nvSpPr>
        <p:spPr bwMode="auto">
          <a:xfrm>
            <a:off x="3886200" y="34290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738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8" grpId="0"/>
      <p:bldP spid="13" grpId="0" animBg="1"/>
      <p:bldP spid="14" grpId="0" animBg="1"/>
      <p:bldP spid="16" grpId="0" animBg="1"/>
      <p:bldP spid="18" grpId="0" animBg="1"/>
      <p:bldP spid="10255" grpId="0"/>
      <p:bldP spid="10256" grpId="0"/>
      <p:bldP spid="21" grpId="0" animBg="1"/>
      <p:bldP spid="10258" grpId="0"/>
      <p:bldP spid="23" grpId="0" animBg="1"/>
      <p:bldP spid="10268" grpId="0"/>
      <p:bldP spid="102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7815" y="60325"/>
            <a:ext cx="5759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s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0800" y="14478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Hợp âm bảy:</a:t>
            </a:r>
          </a:p>
        </p:txBody>
      </p:sp>
      <p:pic>
        <p:nvPicPr>
          <p:cNvPr id="5" name="Picture 9" descr="Hop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46988" r="43585" b="44681"/>
          <a:stretch>
            <a:fillRect/>
          </a:stretch>
        </p:blipFill>
        <p:spPr bwMode="auto">
          <a:xfrm>
            <a:off x="1905000" y="2971800"/>
            <a:ext cx="876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2133601" y="838200"/>
            <a:ext cx="201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loại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048000" y="5033963"/>
            <a:ext cx="6254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có 4 âm, các âm cách nhau theo quãng 3.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âm ngoài cùng tạo thành quãng 7.</a:t>
            </a:r>
          </a:p>
        </p:txBody>
      </p:sp>
      <p:sp>
        <p:nvSpPr>
          <p:cNvPr id="27657" name="TextBox 29"/>
          <p:cNvSpPr txBox="1">
            <a:spLocks noChangeArrowheads="1"/>
          </p:cNvSpPr>
          <p:nvPr/>
        </p:nvSpPr>
        <p:spPr bwMode="auto">
          <a:xfrm>
            <a:off x="3810000" y="32004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Left Bracket 23"/>
          <p:cNvSpPr/>
          <p:nvPr/>
        </p:nvSpPr>
        <p:spPr>
          <a:xfrm>
            <a:off x="4114800" y="3352800"/>
            <a:ext cx="228600" cy="1524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Bracket 25"/>
          <p:cNvSpPr/>
          <p:nvPr/>
        </p:nvSpPr>
        <p:spPr>
          <a:xfrm>
            <a:off x="4724400" y="3124200"/>
            <a:ext cx="152400" cy="3810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2" name="TextBox 29"/>
          <p:cNvSpPr txBox="1">
            <a:spLocks noChangeArrowheads="1"/>
          </p:cNvSpPr>
          <p:nvPr/>
        </p:nvSpPr>
        <p:spPr bwMode="auto">
          <a:xfrm>
            <a:off x="4953000" y="32004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Left Bracket 23"/>
          <p:cNvSpPr/>
          <p:nvPr/>
        </p:nvSpPr>
        <p:spPr>
          <a:xfrm>
            <a:off x="8001000" y="3505200"/>
            <a:ext cx="228600" cy="1524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6" name="TextBox 29"/>
          <p:cNvSpPr txBox="1">
            <a:spLocks noChangeArrowheads="1"/>
          </p:cNvSpPr>
          <p:nvPr/>
        </p:nvSpPr>
        <p:spPr bwMode="auto">
          <a:xfrm>
            <a:off x="7696200" y="33528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ight Bracket 25"/>
          <p:cNvSpPr/>
          <p:nvPr/>
        </p:nvSpPr>
        <p:spPr>
          <a:xfrm>
            <a:off x="8534400" y="3276600"/>
            <a:ext cx="152400" cy="3810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8686800" y="32766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29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656" grpId="0"/>
      <p:bldP spid="27657" grpId="0"/>
      <p:bldP spid="24" grpId="0" animBg="1"/>
      <p:bldP spid="26" grpId="0" animBg="1"/>
      <p:bldP spid="27662" grpId="0"/>
      <p:bldP spid="2" grpId="0" animBg="1"/>
      <p:bldP spid="27666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695450" y="1619250"/>
            <a:ext cx="74485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thiệu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giọng</a:t>
            </a:r>
            <a:endParaRPr lang="en-US" altLang="en-US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 dirty="0">
              <a:latin typeface="Times New Roman" panose="02020603050405020304" pitchFamily="18" charset="0"/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1990725" y="2211388"/>
            <a:ext cx="34290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1. Khái niệm: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1528763" y="2890838"/>
            <a:ext cx="8780462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66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thấp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phù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tầm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cữ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7174" name="Picture 13" descr="18wf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132388"/>
            <a:ext cx="142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  <p:bldP spid="92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Oval 3"/>
          <p:cNvSpPr>
            <a:spLocks noChangeArrowheads="1"/>
          </p:cNvSpPr>
          <p:nvPr/>
        </p:nvSpPr>
        <p:spPr bwMode="auto">
          <a:xfrm>
            <a:off x="1638301" y="3060700"/>
            <a:ext cx="2574925" cy="939800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Dịch giọng</a:t>
            </a:r>
          </a:p>
        </p:txBody>
      </p:sp>
      <p:sp>
        <p:nvSpPr>
          <p:cNvPr id="8211" name="Right Arrow 4"/>
          <p:cNvSpPr>
            <a:spLocks noChangeArrowheads="1"/>
          </p:cNvSpPr>
          <p:nvPr/>
        </p:nvSpPr>
        <p:spPr bwMode="auto">
          <a:xfrm>
            <a:off x="4805364" y="2417764"/>
            <a:ext cx="1519237" cy="642937"/>
          </a:xfrm>
          <a:prstGeom prst="rightArrow">
            <a:avLst>
              <a:gd name="adj1" fmla="val 50000"/>
              <a:gd name="adj2" fmla="val 3704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Thay đổi</a:t>
            </a:r>
          </a:p>
        </p:txBody>
      </p:sp>
      <p:sp>
        <p:nvSpPr>
          <p:cNvPr id="8212" name="Right Arrow 5"/>
          <p:cNvSpPr>
            <a:spLocks noChangeArrowheads="1"/>
          </p:cNvSpPr>
          <p:nvPr/>
        </p:nvSpPr>
        <p:spPr bwMode="auto">
          <a:xfrm>
            <a:off x="4822825" y="3897314"/>
            <a:ext cx="1862138" cy="625475"/>
          </a:xfrm>
          <a:prstGeom prst="rightArrow">
            <a:avLst>
              <a:gd name="adj1" fmla="val 50000"/>
              <a:gd name="adj2" fmla="val 377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3" name="Left Brace 6"/>
          <p:cNvSpPr>
            <a:spLocks/>
          </p:cNvSpPr>
          <p:nvPr/>
        </p:nvSpPr>
        <p:spPr bwMode="auto">
          <a:xfrm>
            <a:off x="4195763" y="2800350"/>
            <a:ext cx="609600" cy="1379538"/>
          </a:xfrm>
          <a:prstGeom prst="leftBrace">
            <a:avLst>
              <a:gd name="adj1" fmla="val 8324"/>
              <a:gd name="adj2" fmla="val 50000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2493964"/>
            <a:ext cx="3200400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nốt</a:t>
            </a:r>
            <a:endParaRPr lang="en-US" sz="2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7554913" y="5183189"/>
            <a:ext cx="1187450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2425" y="3806826"/>
            <a:ext cx="3886200" cy="83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1793876" y="1722439"/>
            <a:ext cx="62071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thiệu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giọng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7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8212" grpId="0" animBg="1"/>
      <p:bldP spid="8213" grpId="0" animBg="1"/>
      <p:bldP spid="9" grpId="0" animBg="1"/>
      <p:bldP spid="30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9" y="1065213"/>
            <a:ext cx="619434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01" y="3127222"/>
            <a:ext cx="61216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28" y="5313879"/>
            <a:ext cx="585303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Group 1"/>
          <p:cNvGrpSpPr>
            <a:grpSpLocks/>
          </p:cNvGrpSpPr>
          <p:nvPr/>
        </p:nvGrpSpPr>
        <p:grpSpPr bwMode="auto">
          <a:xfrm>
            <a:off x="3524250" y="2400300"/>
            <a:ext cx="5314950" cy="457200"/>
            <a:chOff x="1143000" y="2057400"/>
            <a:chExt cx="6858000" cy="609600"/>
          </a:xfrm>
        </p:grpSpPr>
        <p:sp>
          <p:nvSpPr>
            <p:cNvPr id="5136" name="Rectangle 9"/>
            <p:cNvSpPr>
              <a:spLocks noChangeArrowheads="1"/>
            </p:cNvSpPr>
            <p:nvPr/>
          </p:nvSpPr>
          <p:spPr bwMode="auto">
            <a:xfrm>
              <a:off x="1143000" y="2057400"/>
              <a:ext cx="68580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(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Nụ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137" name="Line 14"/>
            <p:cNvSpPr>
              <a:spLocks noChangeShapeType="1"/>
            </p:cNvSpPr>
            <p:nvPr/>
          </p:nvSpPr>
          <p:spPr bwMode="auto">
            <a:xfrm>
              <a:off x="6049008" y="23622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22" name="Group 2"/>
          <p:cNvGrpSpPr>
            <a:grpSpLocks/>
          </p:cNvGrpSpPr>
          <p:nvPr/>
        </p:nvGrpSpPr>
        <p:grpSpPr bwMode="auto">
          <a:xfrm>
            <a:off x="3961821" y="4244361"/>
            <a:ext cx="4877379" cy="796925"/>
            <a:chOff x="405473" y="4377538"/>
            <a:chExt cx="7792953" cy="609600"/>
          </a:xfrm>
        </p:grpSpPr>
        <p:sp>
          <p:nvSpPr>
            <p:cNvPr id="5134" name="Rectangle 19"/>
            <p:cNvSpPr>
              <a:spLocks noChangeArrowheads="1"/>
            </p:cNvSpPr>
            <p:nvPr/>
          </p:nvSpPr>
          <p:spPr bwMode="auto">
            <a:xfrm>
              <a:off x="405473" y="4377538"/>
              <a:ext cx="7792953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(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La)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Nụ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ở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 </a:t>
              </a:r>
              <a:r>
                <a:rPr lang="en-US" altLang="en-US" b="1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altLang="en-US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135" name="Line 20"/>
            <p:cNvSpPr>
              <a:spLocks noChangeShapeType="1"/>
            </p:cNvSpPr>
            <p:nvPr/>
          </p:nvSpPr>
          <p:spPr bwMode="auto">
            <a:xfrm>
              <a:off x="7583222" y="4543253"/>
              <a:ext cx="335903" cy="40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23" name="Rectangle 23"/>
          <p:cNvSpPr>
            <a:spLocks noChangeArrowheads="1"/>
          </p:cNvSpPr>
          <p:nvPr/>
        </p:nvSpPr>
        <p:spPr bwMode="auto">
          <a:xfrm>
            <a:off x="3449638" y="222250"/>
            <a:ext cx="5429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5813" y="968375"/>
            <a:ext cx="800100" cy="85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26052" y="3026069"/>
            <a:ext cx="871537" cy="866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48882" y="5115056"/>
            <a:ext cx="1143000" cy="971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581150" y="1514476"/>
            <a:ext cx="16573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trưởng: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1568450" y="3132139"/>
            <a:ext cx="19431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1638300" y="5214939"/>
            <a:ext cx="1600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trưởng: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1" y="1791885"/>
            <a:ext cx="516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5913" y="3892844"/>
            <a:ext cx="51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9051" y="6129338"/>
            <a:ext cx="478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Cho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/>
      <p:bldP spid="5" grpId="0" animBg="1"/>
      <p:bldP spid="19" grpId="0" animBg="1"/>
      <p:bldP spid="20" grpId="0" animBg="1"/>
      <p:bldP spid="27" grpId="0"/>
      <p:bldP spid="28" grpId="0"/>
      <p:bldP spid="29" grpId="0"/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í kéo chài - Âm nhạc lớp 9 -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990" y="200722"/>
            <a:ext cx="11630722" cy="6490010"/>
          </a:xfrm>
        </p:spPr>
      </p:pic>
    </p:spTree>
    <p:extLst>
      <p:ext uri="{BB962C8B-B14F-4D97-AF65-F5344CB8AC3E}">
        <p14:creationId xmlns:p14="http://schemas.microsoft.com/office/powerpoint/2010/main" val="4721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ối vòng tay lớn Âm nhạc lớp 9 có lờ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3" y="144966"/>
            <a:ext cx="11931804" cy="6601522"/>
          </a:xfrm>
        </p:spPr>
      </p:pic>
    </p:spTree>
    <p:extLst>
      <p:ext uri="{BB962C8B-B14F-4D97-AF65-F5344CB8AC3E}">
        <p14:creationId xmlns:p14="http://schemas.microsoft.com/office/powerpoint/2010/main" val="8689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Nụ cười Âm nhạc lớp 9 Có lời hát có beat tập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61" y="133816"/>
            <a:ext cx="11976410" cy="6724184"/>
          </a:xfrm>
        </p:spPr>
      </p:pic>
    </p:spTree>
    <p:extLst>
      <p:ext uri="{BB962C8B-B14F-4D97-AF65-F5344CB8AC3E}">
        <p14:creationId xmlns:p14="http://schemas.microsoft.com/office/powerpoint/2010/main" val="35060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Ơi Cuộc Sống Mến Thương - Mắt Ngọc - 30 Năm Sài Gòn Coop 19-7-20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23" y="0"/>
            <a:ext cx="11876048" cy="6690732"/>
          </a:xfrm>
        </p:spPr>
      </p:pic>
    </p:spTree>
    <p:extLst>
      <p:ext uri="{BB962C8B-B14F-4D97-AF65-F5344CB8AC3E}">
        <p14:creationId xmlns:p14="http://schemas.microsoft.com/office/powerpoint/2010/main" val="76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TĐN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TĐN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TĐN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TĐN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TĐN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7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Bai Canh en tuoi 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1315" b="3424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1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10668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1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083" y="0"/>
            <a:ext cx="1189091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5491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0"/>
            <a:ext cx="9144000" cy="6669088"/>
          </a:xfrm>
        </p:spPr>
        <p:txBody>
          <a:bodyPr/>
          <a:lstStyle/>
          <a:p>
            <a:pPr marL="563563" indent="-563563">
              <a:buNone/>
            </a:pPr>
            <a:r>
              <a:rPr lang="en-US" sz="2400" b="1" dirty="0" smtClean="0">
                <a:solidFill>
                  <a:srgbClr val="B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400" b="1" dirty="0">
                <a:solidFill>
                  <a:srgbClr val="B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3563" indent="-563563">
              <a:buNone/>
            </a:pPr>
            <a:r>
              <a:rPr lang="en-US" sz="2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QUÃNG LÀ GÌ ?</a:t>
            </a:r>
          </a:p>
          <a:p>
            <a:pPr marL="563563" indent="-563563">
              <a:buNone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3563" indent="-563563">
              <a:buNone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TÊN CỦA QUÃNG ĐƯỢC CĂN CỨ NHƯ THẾ NÀO ?</a:t>
            </a:r>
          </a:p>
          <a:p>
            <a:pPr marL="563563" indent="-563563">
              <a:buNone/>
            </a:pPr>
            <a:r>
              <a:rPr lang="en-US" sz="2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3563" indent="-563563">
              <a:buNone/>
            </a:pPr>
            <a:r>
              <a:rPr lang="en-US" sz="2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*EM HÃY NÊU TÍNH CHẤT CỦA QUÃNG</a:t>
            </a:r>
          </a:p>
          <a:p>
            <a:pPr marL="563563" indent="-563563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3563" indent="-563563">
              <a:buNone/>
            </a:pPr>
            <a:endParaRPr lang="en-US" sz="2400" dirty="0">
              <a:solidFill>
                <a:srgbClr val="FF9900"/>
              </a:solidFill>
            </a:endParaRPr>
          </a:p>
          <a:p>
            <a:pPr marL="563563" indent="-563563">
              <a:buNone/>
            </a:pPr>
            <a:endParaRPr lang="en-US" sz="2400" dirty="0">
              <a:solidFill>
                <a:srgbClr val="FF9900"/>
              </a:solidFill>
            </a:endParaRPr>
          </a:p>
        </p:txBody>
      </p:sp>
      <p:sp>
        <p:nvSpPr>
          <p:cNvPr id="17411" name="Text Box 93"/>
          <p:cNvSpPr txBox="1">
            <a:spLocks noChangeArrowheads="1"/>
          </p:cNvSpPr>
          <p:nvPr/>
        </p:nvSpPr>
        <p:spPr bwMode="auto">
          <a:xfrm>
            <a:off x="2063751" y="4508500"/>
            <a:ext cx="7993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743200" y="4292600"/>
            <a:ext cx="5334000" cy="909062"/>
            <a:chOff x="768" y="2448"/>
            <a:chExt cx="3360" cy="661"/>
          </a:xfrm>
        </p:grpSpPr>
        <p:sp>
          <p:nvSpPr>
            <p:cNvPr id="17418" name="Text Box 3"/>
            <p:cNvSpPr txBox="1">
              <a:spLocks noChangeArrowheads="1"/>
            </p:cNvSpPr>
            <p:nvPr/>
          </p:nvSpPr>
          <p:spPr bwMode="auto">
            <a:xfrm>
              <a:off x="768" y="2505"/>
              <a:ext cx="1873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 1 cung kí hiệu là 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0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endParaRPr lang="en-US" sz="10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741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864" cy="425"/>
            </a:xfrm>
            <a:prstGeom prst="rect">
              <a:avLst/>
            </a:prstGeom>
            <a:solidFill>
              <a:srgbClr val="541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743200" y="5119688"/>
            <a:ext cx="5181600" cy="519112"/>
            <a:chOff x="768" y="3225"/>
            <a:chExt cx="3264" cy="327"/>
          </a:xfrm>
        </p:grpSpPr>
        <p:sp>
          <p:nvSpPr>
            <p:cNvPr id="17414" name="Text Box 12"/>
            <p:cNvSpPr txBox="1">
              <a:spLocks noChangeArrowheads="1"/>
            </p:cNvSpPr>
            <p:nvPr/>
          </p:nvSpPr>
          <p:spPr bwMode="auto">
            <a:xfrm>
              <a:off x="768" y="3225"/>
              <a:ext cx="25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- ½ cung kí hiệu là :</a:t>
              </a:r>
            </a:p>
          </p:txBody>
        </p:sp>
        <p:grpSp>
          <p:nvGrpSpPr>
            <p:cNvPr id="17415" name="Group 15"/>
            <p:cNvGrpSpPr>
              <a:grpSpLocks/>
            </p:cNvGrpSpPr>
            <p:nvPr/>
          </p:nvGrpSpPr>
          <p:grpSpPr bwMode="auto">
            <a:xfrm>
              <a:off x="3360" y="3312"/>
              <a:ext cx="672" cy="192"/>
              <a:chOff x="3360" y="3312"/>
              <a:chExt cx="672" cy="192"/>
            </a:xfrm>
          </p:grpSpPr>
          <p:sp>
            <p:nvSpPr>
              <p:cNvPr id="17416" name="Line 13"/>
              <p:cNvSpPr>
                <a:spLocks noChangeShapeType="1"/>
              </p:cNvSpPr>
              <p:nvPr/>
            </p:nvSpPr>
            <p:spPr bwMode="auto">
              <a:xfrm>
                <a:off x="3360" y="3312"/>
                <a:ext cx="336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7" name="Line 14"/>
              <p:cNvSpPr>
                <a:spLocks noChangeShapeType="1"/>
              </p:cNvSpPr>
              <p:nvPr/>
            </p:nvSpPr>
            <p:spPr bwMode="auto">
              <a:xfrm flipV="1">
                <a:off x="3696" y="3312"/>
                <a:ext cx="336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84136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H="1">
            <a:off x="5938839" y="87314"/>
            <a:ext cx="33337" cy="482123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22938" y="2852738"/>
            <a:ext cx="43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35638" y="981075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22938" y="1196975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37225" y="1570038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35638" y="1908175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2938" y="2274888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35638" y="2492375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22938" y="3208338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35638" y="3429000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49925" y="4176713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49925" y="3789363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35638" y="620713"/>
            <a:ext cx="4318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7" name="Title 1"/>
          <p:cNvSpPr txBox="1">
            <a:spLocks/>
          </p:cNvSpPr>
          <p:nvPr/>
        </p:nvSpPr>
        <p:spPr bwMode="auto">
          <a:xfrm>
            <a:off x="6527801" y="3243263"/>
            <a:ext cx="6508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</a:p>
        </p:txBody>
      </p:sp>
      <p:sp>
        <p:nvSpPr>
          <p:cNvPr id="18448" name="Title 1"/>
          <p:cNvSpPr txBox="1">
            <a:spLocks/>
          </p:cNvSpPr>
          <p:nvPr/>
        </p:nvSpPr>
        <p:spPr bwMode="auto">
          <a:xfrm>
            <a:off x="6527800" y="792163"/>
            <a:ext cx="649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</a:p>
        </p:txBody>
      </p:sp>
      <p:sp>
        <p:nvSpPr>
          <p:cNvPr id="18449" name="Title 1"/>
          <p:cNvSpPr txBox="1">
            <a:spLocks/>
          </p:cNvSpPr>
          <p:nvPr/>
        </p:nvSpPr>
        <p:spPr bwMode="auto">
          <a:xfrm>
            <a:off x="6527800" y="1031875"/>
            <a:ext cx="649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18450" name="Title 1"/>
          <p:cNvSpPr txBox="1">
            <a:spLocks/>
          </p:cNvSpPr>
          <p:nvPr/>
        </p:nvSpPr>
        <p:spPr bwMode="auto">
          <a:xfrm>
            <a:off x="6527801" y="1285876"/>
            <a:ext cx="6508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18451" name="Title 1"/>
          <p:cNvSpPr txBox="1">
            <a:spLocks/>
          </p:cNvSpPr>
          <p:nvPr/>
        </p:nvSpPr>
        <p:spPr bwMode="auto">
          <a:xfrm>
            <a:off x="6527801" y="1660526"/>
            <a:ext cx="6508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</a:p>
        </p:txBody>
      </p:sp>
      <p:sp>
        <p:nvSpPr>
          <p:cNvPr id="18452" name="Title 1"/>
          <p:cNvSpPr txBox="1">
            <a:spLocks/>
          </p:cNvSpPr>
          <p:nvPr/>
        </p:nvSpPr>
        <p:spPr bwMode="auto">
          <a:xfrm>
            <a:off x="6527801" y="2008188"/>
            <a:ext cx="6508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</a:p>
        </p:txBody>
      </p:sp>
      <p:sp>
        <p:nvSpPr>
          <p:cNvPr id="18453" name="Title 1"/>
          <p:cNvSpPr txBox="1">
            <a:spLocks/>
          </p:cNvSpPr>
          <p:nvPr/>
        </p:nvSpPr>
        <p:spPr bwMode="auto">
          <a:xfrm>
            <a:off x="6527801" y="2300288"/>
            <a:ext cx="6508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6527801" y="2625726"/>
            <a:ext cx="6508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</a:p>
        </p:txBody>
      </p:sp>
      <p:sp>
        <p:nvSpPr>
          <p:cNvPr id="18455" name="Title 1"/>
          <p:cNvSpPr txBox="1">
            <a:spLocks/>
          </p:cNvSpPr>
          <p:nvPr/>
        </p:nvSpPr>
        <p:spPr bwMode="auto">
          <a:xfrm>
            <a:off x="6527801" y="2973388"/>
            <a:ext cx="650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</a:p>
        </p:txBody>
      </p:sp>
      <p:sp>
        <p:nvSpPr>
          <p:cNvPr id="18456" name="Title 1"/>
          <p:cNvSpPr txBox="1">
            <a:spLocks/>
          </p:cNvSpPr>
          <p:nvPr/>
        </p:nvSpPr>
        <p:spPr bwMode="auto">
          <a:xfrm>
            <a:off x="6527800" y="3943351"/>
            <a:ext cx="6492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Sòl</a:t>
            </a:r>
          </a:p>
        </p:txBody>
      </p:sp>
      <p:sp>
        <p:nvSpPr>
          <p:cNvPr id="18457" name="Title 1"/>
          <p:cNvSpPr txBox="1">
            <a:spLocks/>
          </p:cNvSpPr>
          <p:nvPr/>
        </p:nvSpPr>
        <p:spPr bwMode="auto">
          <a:xfrm>
            <a:off x="6527800" y="3544888"/>
            <a:ext cx="649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</a:p>
        </p:txBody>
      </p:sp>
      <p:sp>
        <p:nvSpPr>
          <p:cNvPr id="18458" name="Title 1"/>
          <p:cNvSpPr txBox="1">
            <a:spLocks/>
          </p:cNvSpPr>
          <p:nvPr/>
        </p:nvSpPr>
        <p:spPr bwMode="auto">
          <a:xfrm>
            <a:off x="6589714" y="425451"/>
            <a:ext cx="6492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Rế</a:t>
            </a:r>
          </a:p>
        </p:txBody>
      </p:sp>
      <p:sp>
        <p:nvSpPr>
          <p:cNvPr id="12" name="Arc 11"/>
          <p:cNvSpPr/>
          <p:nvPr/>
        </p:nvSpPr>
        <p:spPr>
          <a:xfrm>
            <a:off x="5808664" y="3821114"/>
            <a:ext cx="358775" cy="325437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Arc 36"/>
          <p:cNvSpPr/>
          <p:nvPr/>
        </p:nvSpPr>
        <p:spPr>
          <a:xfrm>
            <a:off x="5808664" y="3429000"/>
            <a:ext cx="358775" cy="325438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5808664" y="2868613"/>
            <a:ext cx="358775" cy="323850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5808664" y="2517775"/>
            <a:ext cx="358775" cy="325438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Arc 39"/>
          <p:cNvSpPr/>
          <p:nvPr/>
        </p:nvSpPr>
        <p:spPr>
          <a:xfrm>
            <a:off x="5808664" y="1931989"/>
            <a:ext cx="358775" cy="325437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Arc 40"/>
          <p:cNvSpPr/>
          <p:nvPr/>
        </p:nvSpPr>
        <p:spPr>
          <a:xfrm>
            <a:off x="5808664" y="1579563"/>
            <a:ext cx="358775" cy="323850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Arc 41"/>
          <p:cNvSpPr/>
          <p:nvPr/>
        </p:nvSpPr>
        <p:spPr>
          <a:xfrm>
            <a:off x="5808664" y="1225550"/>
            <a:ext cx="358775" cy="325438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Arc 42"/>
          <p:cNvSpPr/>
          <p:nvPr/>
        </p:nvSpPr>
        <p:spPr>
          <a:xfrm>
            <a:off x="5808664" y="630239"/>
            <a:ext cx="358775" cy="325437"/>
          </a:xfrm>
          <a:prstGeom prst="arc">
            <a:avLst>
              <a:gd name="adj1" fmla="val 15744242"/>
              <a:gd name="adj2" fmla="val 469119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"/>
          <p:cNvSpPr>
            <a:spLocks noGrp="1" noChangeArrowheads="1"/>
          </p:cNvSpPr>
          <p:nvPr>
            <p:ph type="title"/>
          </p:nvPr>
        </p:nvSpPr>
        <p:spPr>
          <a:xfrm>
            <a:off x="1519237" y="-341313"/>
            <a:ext cx="8569326" cy="6743701"/>
          </a:xfrm>
        </p:spPr>
        <p:txBody>
          <a:bodyPr rtlCol="0"/>
          <a:lstStyle/>
          <a:p>
            <a:pPr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T  = 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3,5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T = 4,5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Group 21"/>
          <p:cNvGrpSpPr>
            <a:grpSpLocks/>
          </p:cNvGrpSpPr>
          <p:nvPr/>
        </p:nvGrpSpPr>
        <p:grpSpPr bwMode="auto">
          <a:xfrm>
            <a:off x="1692275" y="955675"/>
            <a:ext cx="2863850" cy="400050"/>
            <a:chOff x="768" y="3225"/>
            <a:chExt cx="2542" cy="179"/>
          </a:xfrm>
        </p:grpSpPr>
        <p:sp>
          <p:nvSpPr>
            <p:cNvPr id="18475" name="Text Box 12"/>
            <p:cNvSpPr txBox="1">
              <a:spLocks noChangeArrowheads="1"/>
            </p:cNvSpPr>
            <p:nvPr/>
          </p:nvSpPr>
          <p:spPr bwMode="auto">
            <a:xfrm>
              <a:off x="768" y="3225"/>
              <a:ext cx="206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- ½ cung kí hiệu là :</a:t>
              </a:r>
            </a:p>
          </p:txBody>
        </p:sp>
        <p:grpSp>
          <p:nvGrpSpPr>
            <p:cNvPr id="18476" name="Group 15"/>
            <p:cNvGrpSpPr>
              <a:grpSpLocks/>
            </p:cNvGrpSpPr>
            <p:nvPr/>
          </p:nvGrpSpPr>
          <p:grpSpPr bwMode="auto">
            <a:xfrm>
              <a:off x="2833" y="3235"/>
              <a:ext cx="477" cy="132"/>
              <a:chOff x="2833" y="3235"/>
              <a:chExt cx="477" cy="132"/>
            </a:xfrm>
          </p:grpSpPr>
          <p:sp>
            <p:nvSpPr>
              <p:cNvPr id="18477" name="Line 13"/>
              <p:cNvSpPr>
                <a:spLocks noChangeShapeType="1"/>
              </p:cNvSpPr>
              <p:nvPr/>
            </p:nvSpPr>
            <p:spPr bwMode="auto">
              <a:xfrm>
                <a:off x="2833" y="3235"/>
                <a:ext cx="259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8" name="Line 14"/>
              <p:cNvSpPr>
                <a:spLocks noChangeShapeType="1"/>
              </p:cNvSpPr>
              <p:nvPr/>
            </p:nvSpPr>
            <p:spPr bwMode="auto">
              <a:xfrm flipV="1">
                <a:off x="3092" y="3235"/>
                <a:ext cx="218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" name="Group 22"/>
          <p:cNvGrpSpPr>
            <a:grpSpLocks/>
          </p:cNvGrpSpPr>
          <p:nvPr/>
        </p:nvGrpSpPr>
        <p:grpSpPr bwMode="auto">
          <a:xfrm>
            <a:off x="1782764" y="122238"/>
            <a:ext cx="2922587" cy="855662"/>
            <a:chOff x="768" y="2482"/>
            <a:chExt cx="2043" cy="791"/>
          </a:xfrm>
        </p:grpSpPr>
        <p:sp>
          <p:nvSpPr>
            <p:cNvPr id="18473" name="Text Box 3"/>
            <p:cNvSpPr txBox="1">
              <a:spLocks noChangeArrowheads="1"/>
            </p:cNvSpPr>
            <p:nvPr/>
          </p:nvSpPr>
          <p:spPr bwMode="auto">
            <a:xfrm>
              <a:off x="768" y="2505"/>
              <a:ext cx="156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1 cung kí hiệu là 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0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-"/>
              </a:pPr>
              <a:endParaRPr lang="en-US" sz="10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47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9" y="2482"/>
              <a:ext cx="432" cy="425"/>
            </a:xfrm>
            <a:prstGeom prst="rect">
              <a:avLst/>
            </a:prstGeom>
            <a:solidFill>
              <a:srgbClr val="541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Subtitle 2"/>
          <p:cNvSpPr txBox="1">
            <a:spLocks/>
          </p:cNvSpPr>
          <p:nvPr/>
        </p:nvSpPr>
        <p:spPr bwMode="auto">
          <a:xfrm>
            <a:off x="5957888" y="811213"/>
            <a:ext cx="576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>
                <a:solidFill>
                  <a:srgbClr val="B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800" dirty="0">
              <a:solidFill>
                <a:srgbClr val="B3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 bwMode="auto">
          <a:xfrm>
            <a:off x="5938838" y="2125663"/>
            <a:ext cx="576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>
                <a:solidFill>
                  <a:srgbClr val="B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800" dirty="0">
              <a:solidFill>
                <a:srgbClr val="B3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Subtitle 2"/>
          <p:cNvSpPr txBox="1">
            <a:spLocks/>
          </p:cNvSpPr>
          <p:nvPr/>
        </p:nvSpPr>
        <p:spPr bwMode="auto">
          <a:xfrm>
            <a:off x="5924551" y="3051175"/>
            <a:ext cx="57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>
                <a:solidFill>
                  <a:srgbClr val="B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800" dirty="0">
              <a:solidFill>
                <a:srgbClr val="B3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</TotalTime>
  <Words>512</Words>
  <Application>Microsoft Office PowerPoint</Application>
  <PresentationFormat>Widescreen</PresentationFormat>
  <Paragraphs>85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Comic Sans MS</vt:lpstr>
      <vt:lpstr>Times New Roman</vt:lpstr>
      <vt:lpstr>Trebuchet MS</vt:lpstr>
      <vt:lpstr>Wingdings</vt:lpstr>
      <vt:lpstr>Wingdings 3</vt:lpstr>
      <vt:lpstr>Facet</vt:lpstr>
      <vt:lpstr>Tiết 15, 16  </vt:lpstr>
      <vt:lpstr>Phần 1: Ôn tập: TĐN</vt:lpstr>
      <vt:lpstr>PowerPoint Presentation</vt:lpstr>
      <vt:lpstr>PowerPoint Presentation</vt:lpstr>
      <vt:lpstr>PowerPoint Presentation</vt:lpstr>
      <vt:lpstr>PowerPoint Presentation</vt:lpstr>
      <vt:lpstr>Phần 2: Ôn phần nhạc lí</vt:lpstr>
      <vt:lpstr>PowerPoint Presentation</vt:lpstr>
      <vt:lpstr>     -Quãng 1 đúng = 0 cung Quãng 2 thứ = ½ cung Quãng 2 Trưởng = 1 cung Quãng 3 thứ = 1,5 cung Quãng 3 T  = 2 cung Quãng 4 đúng = 2,5 cung Quãng 4 tăng = 3 cung Quãng 5 giảm = 3 cung Quãng 5 đúng = 3,5 cung Quãng 6 thứ = 4 cung Quãng 6 T = 4,5 cung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15, 16 Ôn tập</dc:title>
  <dc:creator>Administrator</dc:creator>
  <cp:lastModifiedBy>Administrator</cp:lastModifiedBy>
  <cp:revision>21</cp:revision>
  <dcterms:created xsi:type="dcterms:W3CDTF">2021-12-12T07:40:21Z</dcterms:created>
  <dcterms:modified xsi:type="dcterms:W3CDTF">2021-12-27T06:27:11Z</dcterms:modified>
</cp:coreProperties>
</file>