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0" r:id="rId2"/>
    <p:sldId id="337" r:id="rId3"/>
    <p:sldId id="308" r:id="rId4"/>
    <p:sldId id="259" r:id="rId5"/>
    <p:sldId id="321" r:id="rId6"/>
    <p:sldId id="346" r:id="rId7"/>
    <p:sldId id="322" r:id="rId8"/>
    <p:sldId id="324" r:id="rId9"/>
    <p:sldId id="325" r:id="rId10"/>
    <p:sldId id="326" r:id="rId11"/>
    <p:sldId id="328" r:id="rId12"/>
    <p:sldId id="329" r:id="rId13"/>
    <p:sldId id="330" r:id="rId14"/>
    <p:sldId id="331" r:id="rId15"/>
    <p:sldId id="332" r:id="rId16"/>
    <p:sldId id="333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6600FF"/>
    <a:srgbClr val="0000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DF9FCD8-1CF3-4694-9F49-C542C0E0C404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C72BAD7-BFD2-4E58-8EDD-0C76A78143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04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72BAD7-BFD2-4E58-8EDD-0C76A78143D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723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807E8-6F6E-498F-9175-E60065EE0813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04372-4701-420F-9E98-75F8A8890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5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9D4-B464-45BD-8064-C3B846133C45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D3EF5-636B-4032-BA07-D8C105DF8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141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B12C9-F574-4257-8EE2-7604D27E2E50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3C55F-C13B-4567-9E60-AA32CB831F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34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E1B64-0F81-4E32-9505-077712468DD2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4F443-1708-488C-A52E-7EB11EA1D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04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EB40F-6005-40D4-9B25-2DD7C39E2C3D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9EFD-FAF9-4571-B044-50C4BEFBB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1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73759-D035-49BE-BB32-B8FF05AE789A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A75CC-7B7C-474F-BA44-979618307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11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95BF7-0F59-4C84-9CCF-D0A2C70D2002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74B45-88A6-4757-9EB1-7E97841BF5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4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DAA74-5EBC-4A5D-88B4-49F0A95B06DE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49168-8149-4451-8838-51125BA395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152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54AD2-59D8-4CFC-9466-60713682D287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51036-E554-49E5-AF69-80073D0B7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3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7B1BB-8779-4854-9907-801CCAB75112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76A05-48ED-40C1-A668-04638AB26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67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670F0-895A-4AF4-8414-CF21D9EE705B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DE55A-E92B-4FCB-AA39-E8CD74B38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1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664DDBE-8100-45A3-8A68-0F357BA1F5CF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A3536B-B25F-4935-8513-0FA03D789B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1"/>
          <p:cNvGrpSpPr>
            <a:grpSpLocks/>
          </p:cNvGrpSpPr>
          <p:nvPr/>
        </p:nvGrpSpPr>
        <p:grpSpPr bwMode="auto">
          <a:xfrm>
            <a:off x="-6350" y="0"/>
            <a:ext cx="9156700" cy="838200"/>
            <a:chOff x="0" y="8"/>
            <a:chExt cx="5768" cy="839"/>
          </a:xfrm>
        </p:grpSpPr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0" y="8"/>
              <a:ext cx="5760" cy="83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10000"/>
                </a:spcBef>
              </a:pPr>
              <a:endParaRPr lang="vi-VN" sz="1000" b="1">
                <a:solidFill>
                  <a:schemeClr val="bg1"/>
                </a:solidFill>
                <a:latin typeface="Tahoma" pitchFamily="34" charset="0"/>
              </a:endParaRPr>
            </a:p>
            <a:p>
              <a:pPr algn="ctr" eaLnBrk="1" hangingPunct="1">
                <a:spcBef>
                  <a:spcPct val="1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PHÒNG GIÁO DỤC VÀ ĐÀO TẠO HUYỆN CHÂU ĐỨC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TRƯỜNG THCS QUANG TRUNG 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vi-VN" sz="6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8" y="32"/>
              <a:ext cx="5760" cy="524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FFFF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lvl="1" algn="ctr" eaLnBrk="1" hangingPunct="1">
                <a:spcBef>
                  <a:spcPct val="10000"/>
                </a:spcBef>
              </a:pPr>
              <a:r>
                <a:rPr lang="en-US" sz="2800" b="1" dirty="0" err="1">
                  <a:solidFill>
                    <a:srgbClr val="9900CC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2800" b="1" dirty="0">
                  <a:solidFill>
                    <a:srgbClr val="9900CC"/>
                  </a:solidFill>
                  <a:latin typeface="Times New Roman" pitchFamily="18" charset="0"/>
                  <a:cs typeface="Times New Roman" pitchFamily="18" charset="0"/>
                </a:rPr>
                <a:t> 13: BỘI CHUNG. BỘI CHUNG NHỎ NHẤT</a:t>
              </a:r>
              <a:endPara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>
              <a:off x="40" y="803"/>
              <a:ext cx="5672" cy="0"/>
            </a:xfrm>
            <a:prstGeom prst="line">
              <a:avLst/>
            </a:prstGeom>
            <a:noFill/>
            <a:ln w="57150" cmpd="thickThin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05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1355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Oval 4"/>
          <p:cNvSpPr>
            <a:spLocks noChangeArrowheads="1"/>
          </p:cNvSpPr>
          <p:nvPr/>
        </p:nvSpPr>
        <p:spPr bwMode="auto">
          <a:xfrm rot="527914">
            <a:off x="1839913" y="3833813"/>
            <a:ext cx="5175250" cy="2541587"/>
          </a:xfrm>
          <a:prstGeom prst="ellipse">
            <a:avLst/>
          </a:prstGeom>
          <a:solidFill>
            <a:srgbClr val="0066FF"/>
          </a:solidFill>
          <a:ln w="9525">
            <a:solidFill>
              <a:srgbClr val="FFFF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55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307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51119">
            <a:off x="4476750" y="1236663"/>
            <a:ext cx="3013075" cy="4264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9220890">
            <a:off x="1819275" y="1228725"/>
            <a:ext cx="2838450" cy="39687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Bội chung nhỏ nhất</a:t>
            </a:r>
          </a:p>
        </p:txBody>
      </p:sp>
      <p:pic>
        <p:nvPicPr>
          <p:cNvPr id="1229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838200" y="3810000"/>
            <a:ext cx="4129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BCNN(a, 1) = a.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762000" y="4419600"/>
            <a:ext cx="495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BCNN(a, b, 1) = BCNN(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152399" y="1295400"/>
            <a:ext cx="8943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xét1:</a:t>
            </a:r>
          </a:p>
          <a:p>
            <a:pPr eaLnBrk="1" hangingPunct="1"/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BCNN(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152400" y="2514600"/>
            <a:ext cx="780626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vi-VN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xét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13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1530350"/>
            <a:ext cx="8763000" cy="310832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BCNN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1, 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just">
              <a:buFontTx/>
              <a:buChar char="-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B1: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Tx/>
              <a:buChar char="-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B2: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Tx/>
              <a:buChar char="-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B3: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lầy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BCNN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3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Tìm bội chung nhỏ nhất bằng cách phân tích các số ra thừa số nguyên tố</a:t>
            </a:r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87313" y="1504950"/>
            <a:ext cx="2514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TH3: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2005013" y="1504950"/>
            <a:ext cx="4700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a) BCNN(24,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0)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2005013" y="2028825"/>
            <a:ext cx="47005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b) BCNN(3, 7, 8)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2005013" y="2551113"/>
            <a:ext cx="4700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c) BCNN(12, 16, 48)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4800" y="1157288"/>
            <a:ext cx="2362200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2209800" y="3074988"/>
            <a:ext cx="12573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87313" y="3597275"/>
            <a:ext cx="890428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24 =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eaLnBrk="1" hangingPunct="1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90 =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baseline="30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.5  Do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BCNN(24,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0) =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baseline="30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.5 = 360</a:t>
            </a:r>
          </a:p>
        </p:txBody>
      </p: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25400" y="5038725"/>
            <a:ext cx="645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b) BCNN(3, 7, 8) =  168</a:t>
            </a:r>
          </a:p>
        </p:txBody>
      </p:sp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23813" y="5724525"/>
            <a:ext cx="71389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c) BCNN(12, 16, 48) = 48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3" grpId="0"/>
      <p:bldP spid="14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Tìm bội chung nhỏ nhất bằng cách phân tích các số ra thừa số nguyên tố</a:t>
            </a:r>
          </a:p>
        </p:txBody>
      </p:sp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42900" y="1727200"/>
            <a:ext cx="8229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</a:p>
          <a:p>
            <a:pPr eaLnBrk="1" hangingPunct="1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BCNN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VD: BCNN(3, 7, 8) = 3.7.8 = 168 </a:t>
            </a:r>
          </a:p>
          <a:p>
            <a:pPr eaLnBrk="1" hangingPunct="1"/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BCNN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VD: BCNN(12, 16, 48) = 48.</a:t>
            </a:r>
          </a:p>
          <a:p>
            <a:pPr eaLnBrk="1" hangingPunct="1"/>
            <a:endParaRPr lang="en-US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4"/>
          <p:cNvSpPr txBox="1">
            <a:spLocks noChangeArrowheads="1"/>
          </p:cNvSpPr>
          <p:nvPr/>
        </p:nvSpPr>
        <p:spPr bwMode="auto">
          <a:xfrm>
            <a:off x="49213" y="771525"/>
            <a:ext cx="8942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3988" y="1295400"/>
            <a:ext cx="8942387" cy="283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defRPr/>
            </a:pP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just" eaLnBrk="1" hangingPunct="1">
              <a:buFontTx/>
              <a:buChar char="-"/>
              <a:defRPr/>
            </a:pP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BCNN)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 eaLnBrk="1" hangingPunct="1">
              <a:buFontTx/>
              <a:buChar char="-"/>
              <a:defRPr/>
            </a:pP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457200" indent="-457200" algn="just" eaLnBrk="1" hangingPunct="1">
              <a:buFontTx/>
              <a:buChar char="-"/>
              <a:defRPr/>
            </a:pP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Ứng dụng trong quy đồng phân số</a:t>
            </a:r>
          </a:p>
        </p:txBody>
      </p:sp>
      <p:sp>
        <p:nvSpPr>
          <p:cNvPr id="18435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3988" y="1295400"/>
            <a:ext cx="8942387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TH4: 1)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5753100" y="1112838"/>
          <a:ext cx="952500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307" imgH="393529" progId="Equation.DSMT4">
                  <p:embed/>
                </p:oleObj>
              </mc:Choice>
              <mc:Fallback>
                <p:oleObj name="Equation" r:id="rId2" imgW="444307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3100" y="1112838"/>
                        <a:ext cx="952500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133600" y="1819275"/>
            <a:ext cx="1066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5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1000" y="2438400"/>
            <a:ext cx="3989388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>
                <a:latin typeface="Times New Roman" pitchFamily="18" charset="0"/>
                <a:cs typeface="Times New Roman" pitchFamily="18" charset="0"/>
              </a:rPr>
              <a:t>Ta có: BCNN(12, 30) = 60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3200400"/>
            <a:ext cx="14478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>
                <a:latin typeface="Times New Roman" pitchFamily="18" charset="0"/>
                <a:cs typeface="Times New Roman" pitchFamily="18" charset="0"/>
              </a:rPr>
              <a:t>Do đó: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646238" y="3017838"/>
          <a:ext cx="2041525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087" imgH="393529" progId="Equation.DSMT4">
                  <p:embed/>
                </p:oleObj>
              </mc:Choice>
              <mc:Fallback>
                <p:oleObj name="Equation" r:id="rId4" imgW="952087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6238" y="3017838"/>
                        <a:ext cx="2041525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638300" y="4038600"/>
          <a:ext cx="2095500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476" imgH="393529" progId="Equation.DSMT4">
                  <p:embed/>
                </p:oleObj>
              </mc:Choice>
              <mc:Fallback>
                <p:oleObj name="Equation" r:id="rId6" imgW="977476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4038600"/>
                        <a:ext cx="2095500" cy="84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Ứng dụng trong quy đồng phân số</a:t>
            </a:r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3988" y="1295400"/>
            <a:ext cx="8942387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TH5: 2)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5029200" y="1214438"/>
          <a:ext cx="1143000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9" imgH="393529" progId="Equation.DSMT4">
                  <p:embed/>
                </p:oleObj>
              </mc:Choice>
              <mc:Fallback>
                <p:oleObj name="Equation" r:id="rId2" imgW="533169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214438"/>
                        <a:ext cx="1143000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133600" y="1819275"/>
            <a:ext cx="1066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5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1000" y="2438400"/>
            <a:ext cx="3989388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: BCNN(24, 30) = 120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3200400"/>
            <a:ext cx="14478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>
                <a:latin typeface="Times New Roman" pitchFamily="18" charset="0"/>
                <a:cs typeface="Times New Roman" pitchFamily="18" charset="0"/>
              </a:rPr>
              <a:t>Do đó: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562100" y="3017838"/>
          <a:ext cx="6124575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57500" imgH="393700" progId="Equation.DSMT4">
                  <p:embed/>
                </p:oleObj>
              </mc:Choice>
              <mc:Fallback>
                <p:oleObj name="Equation" r:id="rId4" imgW="2857500" imgH="3937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3017838"/>
                        <a:ext cx="6124575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49213" y="304800"/>
            <a:ext cx="4586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87313" y="1314450"/>
            <a:ext cx="48275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325" y="660400"/>
            <a:ext cx="3876675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3"/>
          <p:cNvSpPr txBox="1">
            <a:spLocks noChangeArrowheads="1"/>
          </p:cNvSpPr>
          <p:nvPr/>
        </p:nvSpPr>
        <p:spPr bwMode="auto">
          <a:xfrm>
            <a:off x="23813" y="2514600"/>
            <a:ext cx="91995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1181100" y="3635375"/>
            <a:ext cx="7696200" cy="1579563"/>
            <a:chOff x="838200" y="4198034"/>
            <a:chExt cx="7696200" cy="1579960"/>
          </a:xfrm>
        </p:grpSpPr>
        <p:grpSp>
          <p:nvGrpSpPr>
            <p:cNvPr id="5133" name="Group 5"/>
            <p:cNvGrpSpPr>
              <a:grpSpLocks/>
            </p:cNvGrpSpPr>
            <p:nvPr/>
          </p:nvGrpSpPr>
          <p:grpSpPr bwMode="auto">
            <a:xfrm>
              <a:off x="2654300" y="4407763"/>
              <a:ext cx="5880100" cy="963474"/>
              <a:chOff x="2654300" y="4407763"/>
              <a:chExt cx="5880100" cy="963474"/>
            </a:xfrm>
          </p:grpSpPr>
          <p:cxnSp>
            <p:nvCxnSpPr>
              <p:cNvPr id="3" name="Straight Arrow Connector 2"/>
              <p:cNvCxnSpPr/>
              <p:nvPr/>
            </p:nvCxnSpPr>
            <p:spPr>
              <a:xfrm flipV="1">
                <a:off x="2667000" y="4494972"/>
                <a:ext cx="5867400" cy="76219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 flipV="1">
                <a:off x="2654300" y="5182532"/>
                <a:ext cx="5867400" cy="76219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Straight Connector 4"/>
              <p:cNvCxnSpPr/>
              <p:nvPr/>
            </p:nvCxnSpPr>
            <p:spPr>
              <a:xfrm>
                <a:off x="2667000" y="4458450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3505200" y="4433043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4267200" y="4420340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29200" y="4420340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791200" y="4420340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6477000" y="4407637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7205663" y="4420340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7924800" y="4407637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2667000" y="5131719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3962400" y="5144422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29200" y="5106312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172200" y="5106312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7243763" y="5069791"/>
                <a:ext cx="0" cy="227069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34" name="TextBox 3"/>
            <p:cNvSpPr txBox="1">
              <a:spLocks noChangeArrowheads="1"/>
            </p:cNvSpPr>
            <p:nvPr/>
          </p:nvSpPr>
          <p:spPr bwMode="auto">
            <a:xfrm>
              <a:off x="838200" y="4198034"/>
              <a:ext cx="205819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Dây đèn xanh</a:t>
              </a:r>
            </a:p>
          </p:txBody>
        </p:sp>
        <p:sp>
          <p:nvSpPr>
            <p:cNvPr id="5135" name="TextBox 3"/>
            <p:cNvSpPr txBox="1">
              <a:spLocks noChangeArrowheads="1"/>
            </p:cNvSpPr>
            <p:nvPr/>
          </p:nvSpPr>
          <p:spPr bwMode="auto">
            <a:xfrm>
              <a:off x="1066800" y="4858434"/>
              <a:ext cx="205819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Dây đèn đỏ</a:t>
              </a:r>
            </a:p>
          </p:txBody>
        </p:sp>
        <p:sp>
          <p:nvSpPr>
            <p:cNvPr id="5136" name="TextBox 3"/>
            <p:cNvSpPr txBox="1">
              <a:spLocks noChangeArrowheads="1"/>
            </p:cNvSpPr>
            <p:nvPr/>
          </p:nvSpPr>
          <p:spPr bwMode="auto">
            <a:xfrm>
              <a:off x="3761580" y="5108494"/>
              <a:ext cx="477838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5137" name="TextBox 3"/>
            <p:cNvSpPr txBox="1">
              <a:spLocks noChangeArrowheads="1"/>
            </p:cNvSpPr>
            <p:nvPr/>
          </p:nvSpPr>
          <p:spPr bwMode="auto">
            <a:xfrm>
              <a:off x="4790280" y="5131663"/>
              <a:ext cx="79771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</a:p>
          </p:txBody>
        </p:sp>
        <p:sp>
          <p:nvSpPr>
            <p:cNvPr id="5138" name="TextBox 3"/>
            <p:cNvSpPr txBox="1">
              <a:spLocks noChangeArrowheads="1"/>
            </p:cNvSpPr>
            <p:nvPr/>
          </p:nvSpPr>
          <p:spPr bwMode="auto">
            <a:xfrm>
              <a:off x="5905500" y="5106263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18</a:t>
              </a:r>
            </a:p>
          </p:txBody>
        </p:sp>
        <p:sp>
          <p:nvSpPr>
            <p:cNvPr id="5139" name="TextBox 3"/>
            <p:cNvSpPr txBox="1">
              <a:spLocks noChangeArrowheads="1"/>
            </p:cNvSpPr>
            <p:nvPr/>
          </p:nvSpPr>
          <p:spPr bwMode="auto">
            <a:xfrm>
              <a:off x="7007621" y="5055463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24</a:t>
              </a:r>
            </a:p>
          </p:txBody>
        </p:sp>
        <p:sp>
          <p:nvSpPr>
            <p:cNvPr id="5140" name="TextBox 3"/>
            <p:cNvSpPr txBox="1">
              <a:spLocks noChangeArrowheads="1"/>
            </p:cNvSpPr>
            <p:nvPr/>
          </p:nvSpPr>
          <p:spPr bwMode="auto">
            <a:xfrm>
              <a:off x="6936581" y="4467829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24</a:t>
              </a:r>
            </a:p>
          </p:txBody>
        </p:sp>
        <p:sp>
          <p:nvSpPr>
            <p:cNvPr id="5141" name="TextBox 3"/>
            <p:cNvSpPr txBox="1">
              <a:spLocks noChangeArrowheads="1"/>
            </p:cNvSpPr>
            <p:nvPr/>
          </p:nvSpPr>
          <p:spPr bwMode="auto">
            <a:xfrm>
              <a:off x="7685881" y="4417029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28</a:t>
              </a:r>
            </a:p>
          </p:txBody>
        </p:sp>
        <p:sp>
          <p:nvSpPr>
            <p:cNvPr id="5142" name="TextBox 3"/>
            <p:cNvSpPr txBox="1">
              <a:spLocks noChangeArrowheads="1"/>
            </p:cNvSpPr>
            <p:nvPr/>
          </p:nvSpPr>
          <p:spPr bwMode="auto">
            <a:xfrm>
              <a:off x="3348829" y="4449297"/>
              <a:ext cx="47783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5143" name="TextBox 3"/>
            <p:cNvSpPr txBox="1">
              <a:spLocks noChangeArrowheads="1"/>
            </p:cNvSpPr>
            <p:nvPr/>
          </p:nvSpPr>
          <p:spPr bwMode="auto">
            <a:xfrm>
              <a:off x="4056062" y="4407763"/>
              <a:ext cx="47783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</a:p>
          </p:txBody>
        </p:sp>
        <p:sp>
          <p:nvSpPr>
            <p:cNvPr id="5144" name="TextBox 3"/>
            <p:cNvSpPr txBox="1">
              <a:spLocks noChangeArrowheads="1"/>
            </p:cNvSpPr>
            <p:nvPr/>
          </p:nvSpPr>
          <p:spPr bwMode="auto">
            <a:xfrm>
              <a:off x="4764880" y="4412566"/>
              <a:ext cx="79771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</a:p>
          </p:txBody>
        </p:sp>
        <p:sp>
          <p:nvSpPr>
            <p:cNvPr id="5145" name="TextBox 3"/>
            <p:cNvSpPr txBox="1">
              <a:spLocks noChangeArrowheads="1"/>
            </p:cNvSpPr>
            <p:nvPr/>
          </p:nvSpPr>
          <p:spPr bwMode="auto">
            <a:xfrm>
              <a:off x="5506640" y="4428739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16</a:t>
              </a:r>
            </a:p>
          </p:txBody>
        </p:sp>
        <p:sp>
          <p:nvSpPr>
            <p:cNvPr id="5146" name="TextBox 3"/>
            <p:cNvSpPr txBox="1">
              <a:spLocks noChangeArrowheads="1"/>
            </p:cNvSpPr>
            <p:nvPr/>
          </p:nvSpPr>
          <p:spPr bwMode="auto">
            <a:xfrm>
              <a:off x="6250781" y="4458563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20</a:t>
              </a:r>
            </a:p>
          </p:txBody>
        </p:sp>
      </p:grpSp>
      <p:sp>
        <p:nvSpPr>
          <p:cNvPr id="8" name="Oval 7"/>
          <p:cNvSpPr/>
          <p:nvPr/>
        </p:nvSpPr>
        <p:spPr>
          <a:xfrm>
            <a:off x="5119688" y="3857625"/>
            <a:ext cx="533400" cy="13382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319963" y="3714750"/>
            <a:ext cx="533400" cy="13382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" name="TextBox 3"/>
          <p:cNvSpPr txBox="1">
            <a:spLocks noChangeArrowheads="1"/>
          </p:cNvSpPr>
          <p:nvPr/>
        </p:nvSpPr>
        <p:spPr bwMode="auto">
          <a:xfrm>
            <a:off x="760411" y="5684679"/>
            <a:ext cx="6688138" cy="461962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12, 24, …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0" grpId="0"/>
      <p:bldP spid="18" grpId="0"/>
      <p:bldP spid="8" grpId="0" animBg="1"/>
      <p:bldP spid="47" grpId="0" animBg="1"/>
      <p:bldP spid="4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0"/>
          <p:cNvSpPr txBox="1">
            <a:spLocks noChangeArrowheads="1"/>
          </p:cNvSpPr>
          <p:nvPr/>
        </p:nvSpPr>
        <p:spPr bwMode="auto">
          <a:xfrm>
            <a:off x="228600" y="633413"/>
            <a:ext cx="37338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600" b="1" i="1" u="sng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 13</a:t>
            </a:r>
            <a:endParaRPr lang="en-US" sz="6600" b="1" i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WordArt 12"/>
          <p:cNvSpPr>
            <a:spLocks noChangeArrowheads="1" noChangeShapeType="1" noTextEdit="1"/>
          </p:cNvSpPr>
          <p:nvPr/>
        </p:nvSpPr>
        <p:spPr bwMode="auto">
          <a:xfrm>
            <a:off x="228600" y="1600200"/>
            <a:ext cx="8610600" cy="1295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  <a:latin typeface="Arial"/>
                <a:cs typeface="Arial"/>
              </a:rPr>
              <a:t>BỘI CHUNG. BỘI CHUNG NHỎ NHẤT</a:t>
            </a:r>
          </a:p>
        </p:txBody>
      </p:sp>
      <p:sp>
        <p:nvSpPr>
          <p:cNvPr id="4100" name="WordArt 13"/>
          <p:cNvSpPr>
            <a:spLocks noChangeArrowheads="1" noChangeShapeType="1" noTextEdit="1"/>
          </p:cNvSpPr>
          <p:nvPr/>
        </p:nvSpPr>
        <p:spPr bwMode="auto">
          <a:xfrm>
            <a:off x="6553200" y="98425"/>
            <a:ext cx="2362200" cy="544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Số  và Đại số</a:t>
            </a:r>
          </a:p>
        </p:txBody>
      </p:sp>
      <p:pic>
        <p:nvPicPr>
          <p:cNvPr id="410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152400" y="2309336"/>
            <a:ext cx="850423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B(2) = {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2; 4;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8; 10;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14; 16;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20; 22;…}</a:t>
            </a:r>
          </a:p>
        </p:txBody>
      </p:sp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182563" y="2918936"/>
            <a:ext cx="850423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B(3) = {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3;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9;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15;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21;…}</a:t>
            </a:r>
          </a:p>
        </p:txBody>
      </p:sp>
      <p:sp>
        <p:nvSpPr>
          <p:cNvPr id="14" name="TextBox 3"/>
          <p:cNvSpPr txBox="1">
            <a:spLocks noChangeArrowheads="1"/>
          </p:cNvSpPr>
          <p:nvPr/>
        </p:nvSpPr>
        <p:spPr bwMode="auto">
          <a:xfrm>
            <a:off x="182563" y="3452813"/>
            <a:ext cx="850423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0; 6; 12;…</a:t>
            </a:r>
          </a:p>
        </p:txBody>
      </p:sp>
      <p:sp>
        <p:nvSpPr>
          <p:cNvPr id="15" name="TextBox 3"/>
          <p:cNvSpPr txBox="1">
            <a:spLocks noChangeArrowheads="1"/>
          </p:cNvSpPr>
          <p:nvPr/>
        </p:nvSpPr>
        <p:spPr bwMode="auto">
          <a:xfrm>
            <a:off x="152400" y="3986213"/>
            <a:ext cx="850423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0; 6; 12; …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  <p:sp>
        <p:nvSpPr>
          <p:cNvPr id="17" name="TextBox 3"/>
          <p:cNvSpPr txBox="1">
            <a:spLocks noChangeArrowheads="1"/>
          </p:cNvSpPr>
          <p:nvPr/>
        </p:nvSpPr>
        <p:spPr bwMode="auto">
          <a:xfrm>
            <a:off x="457200" y="4594225"/>
            <a:ext cx="6091238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BC(2, 3) = {0; 6; 12; …}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1129605"/>
            <a:ext cx="81994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B(2)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B(3).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8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9" name="TextBox 4"/>
          <p:cNvSpPr txBox="1">
            <a:spLocks noChangeArrowheads="1"/>
          </p:cNvSpPr>
          <p:nvPr/>
        </p:nvSpPr>
        <p:spPr bwMode="auto">
          <a:xfrm>
            <a:off x="49213" y="619125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  <p:bldP spid="17" grpId="0"/>
      <p:bldP spid="4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63500" y="1109663"/>
            <a:ext cx="8928100" cy="954087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63500" y="2209800"/>
            <a:ext cx="9156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BC(a, b)</a:t>
            </a:r>
          </a:p>
        </p:txBody>
      </p:sp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0" y="2733675"/>
            <a:ext cx="91567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a,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BC(a, b, 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Bội chung</a:t>
            </a:r>
          </a:p>
        </p:txBody>
      </p:sp>
      <p:pic>
        <p:nvPicPr>
          <p:cNvPr id="717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63500" y="1524000"/>
            <a:ext cx="9156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</a:p>
        </p:txBody>
      </p:sp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0" y="2209800"/>
            <a:ext cx="91567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457200" indent="-457200" eaLnBrk="1" hangingPunct="1">
              <a:buFontTx/>
              <a:buChar char="-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B(a)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B(b)</a:t>
            </a:r>
          </a:p>
          <a:p>
            <a:pPr marL="457200" indent="-457200" eaLnBrk="1" hangingPunct="1">
              <a:buFontTx/>
              <a:buChar char="-"/>
            </a:pP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B(a)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B(b)</a:t>
            </a:r>
          </a:p>
        </p:txBody>
      </p:sp>
    </p:spTree>
    <p:extLst>
      <p:ext uri="{BB962C8B-B14F-4D97-AF65-F5344CB8AC3E}">
        <p14:creationId xmlns:p14="http://schemas.microsoft.com/office/powerpoint/2010/main" val="3690965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Bội chung</a:t>
            </a:r>
          </a:p>
        </p:txBody>
      </p:sp>
      <p:pic>
        <p:nvPicPr>
          <p:cNvPr id="8195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228600" y="1295400"/>
            <a:ext cx="6261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TH1: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3048000"/>
          <a:ext cx="75438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299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Khẳng</a:t>
                      </a: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Sai</a:t>
                      </a: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734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a) 20     BC(4, 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3734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b) 36     BC(14, 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3734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c) 72     BC(12, 18, 36)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371600" y="3886200"/>
          <a:ext cx="330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5" imgH="126725" progId="Equation.DSMT4">
                  <p:embed/>
                </p:oleObj>
              </mc:Choice>
              <mc:Fallback>
                <p:oleObj name="Equation" r:id="rId3" imgW="126725" imgH="126725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886200"/>
                        <a:ext cx="330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320800" y="4724400"/>
          <a:ext cx="330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5" imgH="126725" progId="Equation.DSMT4">
                  <p:embed/>
                </p:oleObj>
              </mc:Choice>
              <mc:Fallback>
                <p:oleObj name="Equation" r:id="rId5" imgW="126725" imgH="12672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4724400"/>
                        <a:ext cx="330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346200" y="5486400"/>
          <a:ext cx="330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725" imgH="126725" progId="Equation.DSMT4">
                  <p:embed/>
                </p:oleObj>
              </mc:Choice>
              <mc:Fallback>
                <p:oleObj name="Equation" r:id="rId6" imgW="126725" imgH="12672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5486400"/>
                        <a:ext cx="330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5486400" y="3886200"/>
            <a:ext cx="622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6858000" y="4648200"/>
            <a:ext cx="622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5486400" y="5486400"/>
            <a:ext cx="622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Bội chung</a:t>
            </a:r>
          </a:p>
        </p:txBody>
      </p:sp>
      <p:pic>
        <p:nvPicPr>
          <p:cNvPr id="1024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212725" y="1074738"/>
            <a:ext cx="8943975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TH2: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B(6),  B(8)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8.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BC(6,8)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3886200" y="320040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76200" y="3810000"/>
            <a:ext cx="62626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B(6) = {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6;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18;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30; 36; 42;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48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54…}</a:t>
            </a: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373063" y="4419600"/>
            <a:ext cx="71707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B(8) = {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 8; 16;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 32; 40;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48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 56;…}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134937" y="5024437"/>
            <a:ext cx="43608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M = {0; 24; 48} </a:t>
            </a:r>
          </a:p>
        </p:txBody>
      </p:sp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76200" y="5486400"/>
            <a:ext cx="7772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BC(6,8)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/>
      <p:bldP spid="9" grpId="0"/>
      <p:bldP spid="13" grpId="0"/>
      <p:bldP spid="14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7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914400" y="990600"/>
            <a:ext cx="46386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Ta có:</a:t>
            </a:r>
          </a:p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BC(6; 8) = {0; 24; 48;…}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4"/>
          <p:cNvSpPr txBox="1">
            <a:spLocks noChangeArrowheads="1"/>
          </p:cNvSpPr>
          <p:nvPr/>
        </p:nvSpPr>
        <p:spPr bwMode="auto">
          <a:xfrm>
            <a:off x="381000" y="1905000"/>
            <a:ext cx="76962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8. </a:t>
            </a:r>
          </a:p>
          <a:p>
            <a:pPr eaLnBrk="1" hangingPunct="1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BCNN(6, 8) = 24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61913" y="2895600"/>
            <a:ext cx="876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BCNN(a, b).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152400" y="3541712"/>
            <a:ext cx="8534400" cy="95408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1269" grpId="0"/>
      <p:bldP spid="18" grpId="0"/>
      <p:bldP spid="8" grpId="0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4736</TotalTime>
  <Words>1309</Words>
  <Application>Microsoft Office PowerPoint</Application>
  <PresentationFormat>On-screen Show (4:3)</PresentationFormat>
  <Paragraphs>129</Paragraphs>
  <Slides>16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http://viet4room.com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Manh Cuong</dc:creator>
  <cp:lastModifiedBy>Văn Tân Lê</cp:lastModifiedBy>
  <cp:revision>382</cp:revision>
  <dcterms:created xsi:type="dcterms:W3CDTF">2016-11-26T13:35:55Z</dcterms:created>
  <dcterms:modified xsi:type="dcterms:W3CDTF">2021-10-10T05:02:22Z</dcterms:modified>
</cp:coreProperties>
</file>