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theme/theme6.xml" ContentType="application/vnd.openxmlformats-officedocument.theme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23" r:id="rId2"/>
    <p:sldMasterId id="2147483747" r:id="rId3"/>
    <p:sldMasterId id="2147483759" r:id="rId4"/>
    <p:sldMasterId id="2147483771" r:id="rId5"/>
    <p:sldMasterId id="2147483795" r:id="rId6"/>
    <p:sldMasterId id="2147483807" r:id="rId7"/>
  </p:sldMasterIdLst>
  <p:sldIdLst>
    <p:sldId id="257" r:id="rId8"/>
    <p:sldId id="265" r:id="rId9"/>
    <p:sldId id="266" r:id="rId10"/>
    <p:sldId id="267" r:id="rId11"/>
    <p:sldId id="271" r:id="rId12"/>
    <p:sldId id="269" r:id="rId13"/>
    <p:sldId id="270" r:id="rId14"/>
    <p:sldId id="263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3" autoAdjust="0"/>
    <p:restoredTop sz="94660"/>
  </p:normalViewPr>
  <p:slideViewPr>
    <p:cSldViewPr snapToGrid="0">
      <p:cViewPr>
        <p:scale>
          <a:sx n="64" d="100"/>
          <a:sy n="64" d="100"/>
        </p:scale>
        <p:origin x="-900" y="-3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10" Type="http://schemas.openxmlformats.org/officeDocument/2006/relationships/slide" Target="slides/slide3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titlemaster_m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1"/>
            <a:ext cx="12192000" cy="6862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87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06400" y="6248400"/>
            <a:ext cx="2540000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</a:extLst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 sz="quarter" idx="3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</a:extLst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9347200" y="6248400"/>
            <a:ext cx="2540000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</a:extLst>
        </p:spPr>
        <p:txBody>
          <a:bodyPr/>
          <a:lstStyle>
            <a:lvl1pPr>
              <a:defRPr/>
            </a:lvl1pPr>
          </a:lstStyle>
          <a:p>
            <a:fld id="{A2F2693A-660F-406D-BCB4-94516797656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149600" y="3429000"/>
            <a:ext cx="8534400" cy="14478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1117600" y="1371600"/>
            <a:ext cx="10160000" cy="20574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algn="ctr">
              <a:defRPr sz="5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12509389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68D584-A986-44A5-809F-DB8BCC9BA6A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01967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652000" y="228600"/>
            <a:ext cx="21336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51200" y="228600"/>
            <a:ext cx="61976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57638F-1C51-4D15-A9CA-99A29BF4F26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615070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1200" y="228600"/>
            <a:ext cx="8534400" cy="1219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251200" y="1600200"/>
            <a:ext cx="4165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1600200"/>
            <a:ext cx="4165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3201" y="6248400"/>
            <a:ext cx="2535767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245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BB03A3C5-F417-4A91-A2F8-ABC8E56B0D2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8292632"/>
      </p:ext>
    </p:extLst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Freeform 2"/>
          <p:cNvSpPr>
            <a:spLocks/>
          </p:cNvSpPr>
          <p:nvPr/>
        </p:nvSpPr>
        <p:spPr bwMode="blackWhite">
          <a:xfrm>
            <a:off x="27517" y="12701"/>
            <a:ext cx="11861800" cy="6780213"/>
          </a:xfrm>
          <a:custGeom>
            <a:avLst/>
            <a:gdLst>
              <a:gd name="T0" fmla="*/ 2822 w 3985"/>
              <a:gd name="T1" fmla="*/ 0 h 3619"/>
              <a:gd name="T2" fmla="*/ 0 w 3985"/>
              <a:gd name="T3" fmla="*/ 975 h 3619"/>
              <a:gd name="T4" fmla="*/ 2169 w 3985"/>
              <a:gd name="T5" fmla="*/ 3619 h 3619"/>
              <a:gd name="T6" fmla="*/ 3985 w 3985"/>
              <a:gd name="T7" fmla="*/ 1125 h 3619"/>
              <a:gd name="T8" fmla="*/ 2822 w 3985"/>
              <a:gd name="T9" fmla="*/ 0 h 3619"/>
              <a:gd name="T10" fmla="*/ 2822 w 3985"/>
              <a:gd name="T11" fmla="*/ 0 h 36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smtClean="0">
              <a:solidFill>
                <a:srgbClr val="000000"/>
              </a:solidFill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828800" y="1511300"/>
            <a:ext cx="8534400" cy="2273300"/>
          </a:xfrm>
          <a:effectLst>
            <a:outerShdw dist="45791" dir="2021404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065867" y="4051300"/>
            <a:ext cx="8043333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8737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FCE0C704-B7BB-4C50-B96D-ED89AFAEA38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43016" name="Group 8"/>
          <p:cNvGrpSpPr>
            <a:grpSpLocks/>
          </p:cNvGrpSpPr>
          <p:nvPr/>
        </p:nvGrpSpPr>
        <p:grpSpPr bwMode="auto">
          <a:xfrm>
            <a:off x="260351" y="234950"/>
            <a:ext cx="5050367" cy="1778000"/>
            <a:chOff x="123" y="148"/>
            <a:chExt cx="2386" cy="1120"/>
          </a:xfrm>
        </p:grpSpPr>
        <p:sp>
          <p:nvSpPr>
            <p:cNvPr id="43017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3018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3019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grpSp>
          <p:nvGrpSpPr>
            <p:cNvPr id="43020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43021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22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23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24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25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</p:grpSp>
      </p:grpSp>
      <p:grpSp>
        <p:nvGrpSpPr>
          <p:cNvPr id="43026" name="Group 18"/>
          <p:cNvGrpSpPr>
            <a:grpSpLocks/>
          </p:cNvGrpSpPr>
          <p:nvPr/>
        </p:nvGrpSpPr>
        <p:grpSpPr bwMode="auto">
          <a:xfrm>
            <a:off x="10553700" y="4368801"/>
            <a:ext cx="990600" cy="1058863"/>
            <a:chOff x="4986" y="2752"/>
            <a:chExt cx="468" cy="667"/>
          </a:xfrm>
        </p:grpSpPr>
        <p:sp>
          <p:nvSpPr>
            <p:cNvPr id="43027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3028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3029" name="Freeform 21"/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grpSp>
          <p:nvGrpSpPr>
            <p:cNvPr id="43030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43031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32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33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34" name="Freeform 26"/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35" name="Freeform 27"/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43036" name="Freeform 28"/>
          <p:cNvSpPr>
            <a:spLocks/>
          </p:cNvSpPr>
          <p:nvPr/>
        </p:nvSpPr>
        <p:spPr bwMode="auto">
          <a:xfrm>
            <a:off x="1202267" y="5054601"/>
            <a:ext cx="9076267" cy="728663"/>
          </a:xfrm>
          <a:custGeom>
            <a:avLst/>
            <a:gdLst>
              <a:gd name="T0" fmla="*/ 0 w 4288"/>
              <a:gd name="T1" fmla="*/ 0 h 459"/>
              <a:gd name="T2" fmla="*/ 816 w 4288"/>
              <a:gd name="T3" fmla="*/ 256 h 459"/>
              <a:gd name="T4" fmla="*/ 1560 w 4288"/>
              <a:gd name="T5" fmla="*/ 144 h 459"/>
              <a:gd name="T6" fmla="*/ 1856 w 4288"/>
              <a:gd name="T7" fmla="*/ 376 h 459"/>
              <a:gd name="T8" fmla="*/ 2344 w 4288"/>
              <a:gd name="T9" fmla="*/ 152 h 459"/>
              <a:gd name="T10" fmla="*/ 3536 w 4288"/>
              <a:gd name="T11" fmla="*/ 456 h 459"/>
              <a:gd name="T12" fmla="*/ 4288 w 4288"/>
              <a:gd name="T13" fmla="*/ 136 h 4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smtClean="0">
              <a:solidFill>
                <a:srgbClr val="000000"/>
              </a:solidFill>
            </a:endParaRPr>
          </a:p>
        </p:txBody>
      </p:sp>
      <p:sp>
        <p:nvSpPr>
          <p:cNvPr id="43037" name="Freeform 29"/>
          <p:cNvSpPr>
            <a:spLocks/>
          </p:cNvSpPr>
          <p:nvPr/>
        </p:nvSpPr>
        <p:spPr bwMode="auto">
          <a:xfrm>
            <a:off x="5435600" y="1930400"/>
            <a:ext cx="1185333" cy="381000"/>
          </a:xfrm>
          <a:custGeom>
            <a:avLst/>
            <a:gdLst>
              <a:gd name="T0" fmla="*/ 0 w 560"/>
              <a:gd name="T1" fmla="*/ 32 h 240"/>
              <a:gd name="T2" fmla="*/ 280 w 560"/>
              <a:gd name="T3" fmla="*/ 144 h 240"/>
              <a:gd name="T4" fmla="*/ 448 w 560"/>
              <a:gd name="T5" fmla="*/ 16 h 240"/>
              <a:gd name="T6" fmla="*/ 560 w 560"/>
              <a:gd name="T7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49304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4B8620-4067-4324-ABE1-67AC2430553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27687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85A42B-A4C1-48CB-8A2F-664DDB5DD8F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08398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828800"/>
            <a:ext cx="50292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46800" y="1828800"/>
            <a:ext cx="50292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EFFC54-1AA3-4A3C-9C6B-08BA6652980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8030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F799C7-9473-455D-9FB8-0A81A0A1D3F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4466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080C51-4923-4E16-8537-F2B7D6AF425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13961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CB0F01-4D85-4C44-807B-61141F73079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4650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5D775D-14D1-41A9-8471-C28946038AA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2165843"/>
      </p:ext>
    </p:extLst>
  </p:cSld>
  <p:clrMapOvr>
    <a:masterClrMapping/>
  </p:clrMapOvr>
  <p:transition spd="slow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FA8F43-94A0-452A-965C-623BCF8B37C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89356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21DD08-74E4-4693-91CE-3A74B3FE443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00721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AF2E59-8FF6-40E2-9467-C9F772AA7A0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196592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10600" y="152400"/>
            <a:ext cx="256540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400"/>
            <a:ext cx="749300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638EE7-3218-4AFD-9709-7E2CFE409E2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46462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554CF7-D2F9-4069-9FB2-5950B8C023C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B8251B-AD92-497E-B379-D21BB2275CB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2088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6E3AF7-2495-4267-9A0C-0F0FB1B4C9F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B5E777-EAAF-41B3-B1D7-7C77B1E2F35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04613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E3D930-995E-459E-8799-FA442A07C93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6C602-8D6A-4414-A4C6-2C3800EF34F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41298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67A6A6-1804-493E-BC3B-836D23A6059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D1CDB1-845B-4665-B85A-B3D8AF4927B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99228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7C21E4-CD09-4FEA-8FC4-CD2ED4177C7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88DD14-74D8-4DA9-9243-A1A7C320F39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7883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6DA350-7210-446E-A3FE-59A08310E60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33D83B-A953-4F7A-BE78-A7722E3F8FF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972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95EDA6-8865-4BDD-B961-A6B000A367E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7321342"/>
      </p:ext>
    </p:extLst>
  </p:cSld>
  <p:clrMapOvr>
    <a:masterClrMapping/>
  </p:clrMapOvr>
  <p:transition spd="slow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7FFF6-04AC-4AFE-ABFA-97C9DB16233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123B6F-5B33-459E-B225-A893D2301E7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66436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2D3685-5CAB-40BE-A18D-24A8E5599CE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6128CA-42D6-415D-97D3-33B8AA848D8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87654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D8FF93-D6F0-4A5E-B4F2-4F74AED7B5F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C91B2B-6D25-4212-9CD3-65D96CFB108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36381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983A98-A633-4A46-AB67-D435DFB4218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373263-5862-420F-BA41-744C756A2AA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66807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D76778-DEFC-41CA-8FC5-8D6E63FD22B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71C1D5-0E0A-4A1C-86AE-AF16F2AF920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8956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554CF7-D2F9-4069-9FB2-5950B8C023C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B8251B-AD92-497E-B379-D21BB2275CB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19646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6E3AF7-2495-4267-9A0C-0F0FB1B4C9F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B5E777-EAAF-41B3-B1D7-7C77B1E2F35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3536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E3D930-995E-459E-8799-FA442A07C93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6C602-8D6A-4414-A4C6-2C3800EF34F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91531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67A6A6-1804-493E-BC3B-836D23A6059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D1CDB1-845B-4665-B85A-B3D8AF4927B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01221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7C21E4-CD09-4FEA-8FC4-CD2ED4177C7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88DD14-74D8-4DA9-9243-A1A7C320F39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113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51200" y="1600200"/>
            <a:ext cx="4165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1600200"/>
            <a:ext cx="4165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ED853D-4FE8-468A-8093-5582B9DAE3A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8955046"/>
      </p:ext>
    </p:extLst>
  </p:cSld>
  <p:clrMapOvr>
    <a:masterClrMapping/>
  </p:clrMapOvr>
  <p:transition spd="slow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6DA350-7210-446E-A3FE-59A08310E60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33D83B-A953-4F7A-BE78-A7722E3F8FF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79817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7FFF6-04AC-4AFE-ABFA-97C9DB16233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123B6F-5B33-459E-B225-A893D2301E7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97012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2D3685-5CAB-40BE-A18D-24A8E5599CE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6128CA-42D6-415D-97D3-33B8AA848D8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49228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D8FF93-D6F0-4A5E-B4F2-4F74AED7B5F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C91B2B-6D25-4212-9CD3-65D96CFB108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77062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983A98-A633-4A46-AB67-D435DFB4218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373263-5862-420F-BA41-744C756A2AA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6910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D76778-DEFC-41CA-8FC5-8D6E63FD22B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71C1D5-0E0A-4A1C-86AE-AF16F2AF920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85319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80E972-005E-4DF1-8BE4-3E127E0C2E0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19A9AD-C397-491B-B7A3-91DDD4E00D2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9070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F1E9D1-8F68-4599-B757-0D0C2F08F03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AB705B-6C31-4F0C-BA45-64ECB4CFA5C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84275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207FB9-8D7C-4977-B24C-C27F4004945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42BDEF-B9C0-44E6-B8B4-3A5DB492F76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94654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960A25-1C2D-4DA8-B7DF-7A7EFA6F8AC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ACE932-913A-4B87-B822-CBF9880F886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570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EB9E61-F91C-46C3-A0D6-976E1ECE929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00781"/>
      </p:ext>
    </p:extLst>
  </p:cSld>
  <p:clrMapOvr>
    <a:masterClrMapping/>
  </p:clrMapOvr>
  <p:transition spd="slow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23DAB-57A6-4E7D-9171-A39A9E2EC38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4E8B3F-54F0-4EA3-AA0D-CD84DA23E56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50507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A0BBCD-6EA1-4595-84C6-FC057E51B63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807CB2-FBAD-4DC1-89E3-A2829DA2F58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53202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66AE9-915C-4627-90C7-C2BB4F9C70B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4FCC8D-74DF-45D1-AAFE-787C016F0E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96763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282692-0422-4405-98D1-17DC7D16CDA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B06EDA-3925-40F2-A942-79F0504E0A7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956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069A86-CE06-46B9-8A57-F2A187E128D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9EBE94-7FAE-423C-A87C-9B73ECBE7BD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2093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4662F2-782F-44D2-8F59-C78044463A0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90D4E2-68DC-4047-9AC8-588D9F8DA86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02014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7792DA-37FC-4948-AB9F-3BC7305C131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1E3C4D-12D5-438D-97A3-2124EB64E07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96257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80E972-005E-4DF1-8BE4-3E127E0C2E0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19A9AD-C397-491B-B7A3-91DDD4E00D2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46092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F1E9D1-8F68-4599-B757-0D0C2F08F03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AB705B-6C31-4F0C-BA45-64ECB4CFA5C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0696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207FB9-8D7C-4977-B24C-C27F4004945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42BDEF-B9C0-44E6-B8B4-3A5DB492F76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168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BA7CF5-CECF-40B4-BC07-D13C9CFA805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3000414"/>
      </p:ext>
    </p:extLst>
  </p:cSld>
  <p:clrMapOvr>
    <a:masterClrMapping/>
  </p:clrMapOvr>
  <p:transition spd="slow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960A25-1C2D-4DA8-B7DF-7A7EFA6F8AC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ACE932-913A-4B87-B822-CBF9880F886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55209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23DAB-57A6-4E7D-9171-A39A9E2EC38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4E8B3F-54F0-4EA3-AA0D-CD84DA23E56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171500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A0BBCD-6EA1-4595-84C6-FC057E51B63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807CB2-FBAD-4DC1-89E3-A2829DA2F58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67649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66AE9-915C-4627-90C7-C2BB4F9C70B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4FCC8D-74DF-45D1-AAFE-787C016F0E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64427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282692-0422-4405-98D1-17DC7D16CDA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B06EDA-3925-40F2-A942-79F0504E0A7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28276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069A86-CE06-46B9-8A57-F2A187E128D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9EBE94-7FAE-423C-A87C-9B73ECBE7BD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4697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4662F2-782F-44D2-8F59-C78044463A0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90D4E2-68DC-4047-9AC8-588D9F8DA86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13400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7792DA-37FC-4948-AB9F-3BC7305C131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1E3C4D-12D5-438D-97A3-2124EB64E07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300831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CE0771-4A65-42F4-B89D-7AD92473A4DE}" type="datetimeFigureOut">
              <a:rPr lang="en-US"/>
              <a:pPr>
                <a:defRPr/>
              </a:pPr>
              <a:t>9/21/2021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C06363-D6A6-4209-8F9C-E658714E965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277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E597FB-8923-4BB4-8A04-E9703AB4A304}" type="datetimeFigureOut">
              <a:rPr lang="en-US"/>
              <a:pPr>
                <a:defRPr/>
              </a:pPr>
              <a:t>9/21/2021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32C773-24CD-4E7E-94C5-5B4E118DCAF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48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98FEE9-346F-43B0-81AB-4845C62ADF5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396899"/>
      </p:ext>
    </p:extLst>
  </p:cSld>
  <p:clrMapOvr>
    <a:masterClrMapping/>
  </p:clrMapOvr>
  <p:transition spd="slow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33D5F-92C2-4DC0-911D-3E3A4B3A9728}" type="datetimeFigureOut">
              <a:rPr lang="en-US"/>
              <a:pPr>
                <a:defRPr/>
              </a:pPr>
              <a:t>9/21/2021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A9E71F-4430-4E61-90EC-71CC4216F14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11780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40A2F2-576F-4B46-B9DD-1C92DD892989}" type="datetimeFigureOut">
              <a:rPr lang="en-US"/>
              <a:pPr>
                <a:defRPr/>
              </a:pPr>
              <a:t>9/21/2021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6A927E-2A2B-4847-9B14-3ED6AA578D2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525501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C6049F-D16F-47E1-B9BF-817D8D6D2F2B}" type="datetimeFigureOut">
              <a:rPr lang="en-US"/>
              <a:pPr>
                <a:defRPr/>
              </a:pPr>
              <a:t>9/21/2021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28C453-9317-4586-AE88-0CB1E2FA8E9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22093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83B73A-F44C-4E6F-A813-6EC7D75BC0BF}" type="datetimeFigureOut">
              <a:rPr lang="en-US"/>
              <a:pPr>
                <a:defRPr/>
              </a:pPr>
              <a:t>9/21/2021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F640A8-0C0A-43FB-BCE6-7B2408DB7EA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68716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80F5E-B3AD-4C28-B472-110CF50B6F41}" type="datetimeFigureOut">
              <a:rPr lang="en-US"/>
              <a:pPr>
                <a:defRPr/>
              </a:pPr>
              <a:t>9/21/2021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CA4224-BD2A-40C1-B3F6-1616BB0B646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62566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06E69D-A11C-426B-BA47-74A4D139B687}" type="datetimeFigureOut">
              <a:rPr lang="en-US"/>
              <a:pPr>
                <a:defRPr/>
              </a:pPr>
              <a:t>9/21/2021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F0A86B-09AE-43D2-A19F-5A4206440AC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015615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E270F5-88D1-4622-8DA7-7FA86FA5C598}" type="datetimeFigureOut">
              <a:rPr lang="en-US"/>
              <a:pPr>
                <a:defRPr/>
              </a:pPr>
              <a:t>9/21/2021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B18927-F7A4-46DC-9ABE-6B397CBBDFB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905930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4CE5D0-FF5B-41B2-A724-F1991834E005}" type="datetimeFigureOut">
              <a:rPr lang="en-US"/>
              <a:pPr>
                <a:defRPr/>
              </a:pPr>
              <a:t>9/21/2021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038A77-E783-46EF-8C46-07842130E20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673712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65CB10-A185-4B7F-9310-96390FA3D27E}" type="datetimeFigureOut">
              <a:rPr lang="en-US"/>
              <a:pPr>
                <a:defRPr/>
              </a:pPr>
              <a:t>9/21/2021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E177CB-549F-4426-92AD-5591050B2E5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64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4CEB5F-61D6-4742-A6EA-11BF7BAC157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262875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5C6073-A586-4CE6-B027-B910BD4EF2A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9600558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5.xml"/><Relationship Id="rId3" Type="http://schemas.openxmlformats.org/officeDocument/2006/relationships/slideLayout" Target="../slideLayouts/slideLayout70.xml"/><Relationship Id="rId7" Type="http://schemas.openxmlformats.org/officeDocument/2006/relationships/slideLayout" Target="../slideLayouts/slideLayout74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9.xml"/><Relationship Id="rId1" Type="http://schemas.openxmlformats.org/officeDocument/2006/relationships/slideLayout" Target="../slideLayouts/slideLayout68.xml"/><Relationship Id="rId6" Type="http://schemas.openxmlformats.org/officeDocument/2006/relationships/slideLayout" Target="../slideLayouts/slideLayout73.xml"/><Relationship Id="rId11" Type="http://schemas.openxmlformats.org/officeDocument/2006/relationships/slideLayout" Target="../slideLayouts/slideLayout78.xml"/><Relationship Id="rId5" Type="http://schemas.openxmlformats.org/officeDocument/2006/relationships/slideLayout" Target="../slideLayouts/slideLayout72.xml"/><Relationship Id="rId10" Type="http://schemas.openxmlformats.org/officeDocument/2006/relationships/slideLayout" Target="../slideLayouts/slideLayout77.xml"/><Relationship Id="rId4" Type="http://schemas.openxmlformats.org/officeDocument/2006/relationships/slideLayout" Target="../slideLayouts/slideLayout71.xml"/><Relationship Id="rId9" Type="http://schemas.openxmlformats.org/officeDocument/2006/relationships/slideLayout" Target="../slideLayouts/slideLayout7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2"/>
          <p:cNvGrpSpPr>
            <a:grpSpLocks/>
          </p:cNvGrpSpPr>
          <p:nvPr/>
        </p:nvGrpSpPr>
        <p:grpSpPr bwMode="auto">
          <a:xfrm>
            <a:off x="0" y="0"/>
            <a:ext cx="3556000" cy="6858000"/>
            <a:chOff x="0" y="0"/>
            <a:chExt cx="1680" cy="4320"/>
          </a:xfrm>
        </p:grpSpPr>
        <p:sp>
          <p:nvSpPr>
            <p:cNvPr id="15363" name="Rectangle 3"/>
            <p:cNvSpPr>
              <a:spLocks noChangeArrowheads="1"/>
            </p:cNvSpPr>
            <p:nvPr/>
          </p:nvSpPr>
          <p:spPr bwMode="hidden">
            <a:xfrm>
              <a:off x="124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5490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</a:endParaRPr>
            </a:p>
          </p:txBody>
        </p:sp>
        <p:pic>
          <p:nvPicPr>
            <p:cNvPr id="15364" name="Picture 4" descr="slidemaster_med3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ltGray">
            <a:xfrm>
              <a:off x="0" y="0"/>
              <a:ext cx="1348" cy="43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5365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3251200" y="228600"/>
            <a:ext cx="85344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51200" y="1600200"/>
            <a:ext cx="85344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03201" y="6248400"/>
            <a:ext cx="253576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9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456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B690F31-C176-45EF-869D-3748FBB7C93A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8708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slow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anose="05000000000000000000" pitchFamily="2" charset="2"/>
        <a:buChar char="l"/>
        <a:defRPr sz="2800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anose="05000000000000000000" pitchFamily="2" charset="2"/>
        <a:buChar char="l"/>
        <a:defRPr sz="2000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Freeform 2"/>
          <p:cNvSpPr>
            <a:spLocks/>
          </p:cNvSpPr>
          <p:nvPr/>
        </p:nvSpPr>
        <p:spPr bwMode="auto">
          <a:xfrm rot="-3172564">
            <a:off x="10564284" y="-362479"/>
            <a:ext cx="1162050" cy="2779183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smtClean="0">
              <a:solidFill>
                <a:srgbClr val="000000"/>
              </a:solidFill>
            </a:endParaRP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9160933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828800"/>
            <a:ext cx="102616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828800" y="6248400"/>
            <a:ext cx="254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741333" y="6248400"/>
            <a:ext cx="3860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957733" y="6248400"/>
            <a:ext cx="254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77CF726-CF61-400B-AB04-896EA34D7F5E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41992" name="Freeform 8"/>
          <p:cNvSpPr>
            <a:spLocks/>
          </p:cNvSpPr>
          <p:nvPr/>
        </p:nvSpPr>
        <p:spPr bwMode="auto">
          <a:xfrm rot="-3172564">
            <a:off x="10681230" y="-324907"/>
            <a:ext cx="1165225" cy="2796116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smtClean="0">
              <a:solidFill>
                <a:srgbClr val="000000"/>
              </a:solidFill>
            </a:endParaRPr>
          </a:p>
        </p:txBody>
      </p:sp>
      <p:sp>
        <p:nvSpPr>
          <p:cNvPr id="41993" name="Freeform 9"/>
          <p:cNvSpPr>
            <a:spLocks/>
          </p:cNvSpPr>
          <p:nvPr/>
        </p:nvSpPr>
        <p:spPr bwMode="auto">
          <a:xfrm rot="-3172564">
            <a:off x="10612439" y="-69849"/>
            <a:ext cx="1025525" cy="2095500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smtClean="0">
              <a:solidFill>
                <a:srgbClr val="000000"/>
              </a:solidFill>
            </a:endParaRPr>
          </a:p>
        </p:txBody>
      </p:sp>
      <p:grpSp>
        <p:nvGrpSpPr>
          <p:cNvPr id="41994" name="Group 10"/>
          <p:cNvGrpSpPr>
            <a:grpSpLocks/>
          </p:cNvGrpSpPr>
          <p:nvPr/>
        </p:nvGrpSpPr>
        <p:grpSpPr bwMode="auto">
          <a:xfrm>
            <a:off x="10584" y="5540375"/>
            <a:ext cx="2379133" cy="1246188"/>
            <a:chOff x="5" y="3490"/>
            <a:chExt cx="1124" cy="785"/>
          </a:xfrm>
        </p:grpSpPr>
        <p:sp>
          <p:nvSpPr>
            <p:cNvPr id="41995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1996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1997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1998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1999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2000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2001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2002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2003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grpSp>
          <p:nvGrpSpPr>
            <p:cNvPr id="42004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42005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42006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07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08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</p:grpSp>
          <p:sp>
            <p:nvSpPr>
              <p:cNvPr id="42009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10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11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42012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42013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14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15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16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17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18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19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20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</p:grpSp>
        </p:grpSp>
      </p:grpSp>
      <p:grpSp>
        <p:nvGrpSpPr>
          <p:cNvPr id="42021" name="Group 37"/>
          <p:cNvGrpSpPr>
            <a:grpSpLocks/>
          </p:cNvGrpSpPr>
          <p:nvPr/>
        </p:nvGrpSpPr>
        <p:grpSpPr bwMode="auto">
          <a:xfrm>
            <a:off x="11573934" y="2116139"/>
            <a:ext cx="514351" cy="4308475"/>
            <a:chOff x="5468" y="1333"/>
            <a:chExt cx="243" cy="2714"/>
          </a:xfrm>
        </p:grpSpPr>
        <p:sp>
          <p:nvSpPr>
            <p:cNvPr id="42022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2023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</p:grpSp>
      <p:grpSp>
        <p:nvGrpSpPr>
          <p:cNvPr id="42024" name="Group 40"/>
          <p:cNvGrpSpPr>
            <a:grpSpLocks/>
          </p:cNvGrpSpPr>
          <p:nvPr/>
        </p:nvGrpSpPr>
        <p:grpSpPr bwMode="auto">
          <a:xfrm>
            <a:off x="9757833" y="90488"/>
            <a:ext cx="2844800" cy="1911350"/>
            <a:chOff x="4610" y="57"/>
            <a:chExt cx="1344" cy="1204"/>
          </a:xfrm>
        </p:grpSpPr>
        <p:grpSp>
          <p:nvGrpSpPr>
            <p:cNvPr id="42025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42026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42027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42028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29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30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31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32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33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34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35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</p:grpSp>
        </p:grpSp>
        <p:sp>
          <p:nvSpPr>
            <p:cNvPr id="42036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86662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3746D61-3779-45E4-A651-E34261B7094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0F9457A-DFC0-46B6-95F3-465C6CF75A62}" type="slidenum">
              <a:rPr lang="en-U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7249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3746D61-3779-45E4-A651-E34261B7094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0F9457A-DFC0-46B6-95F3-465C6CF75A62}" type="slidenum">
              <a:rPr lang="en-U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3494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EA44077-D885-4C33-B547-CF56AB1DA82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3E2CEF4-C5C6-4A7D-A07F-54A00D32A524}" type="slidenum">
              <a:rPr lang="en-U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350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EA44077-D885-4C33-B547-CF56AB1DA82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3E2CEF4-C5C6-4A7D-A07F-54A00D32A524}" type="slidenum">
              <a:rPr lang="en-U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1491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99" r:id="rId4"/>
    <p:sldLayoutId id="2147483800" r:id="rId5"/>
    <p:sldLayoutId id="2147483801" r:id="rId6"/>
    <p:sldLayoutId id="2147483802" r:id="rId7"/>
    <p:sldLayoutId id="2147483803" r:id="rId8"/>
    <p:sldLayoutId id="2147483804" r:id="rId9"/>
    <p:sldLayoutId id="2147483805" r:id="rId10"/>
    <p:sldLayoutId id="2147483806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3683262-DDCC-46D0-B195-979984549A68}" type="datetimeFigureOut">
              <a:rPr lang="en-US"/>
              <a:pPr>
                <a:defRPr/>
              </a:pPr>
              <a:t>9/21/2021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4142759-3245-4B5B-9F08-7DC7F676A564}" type="slidenum">
              <a:rPr lang="en-U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0294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9" r:id="rId2"/>
    <p:sldLayoutId id="2147483810" r:id="rId3"/>
    <p:sldLayoutId id="2147483811" r:id="rId4"/>
    <p:sldLayoutId id="2147483812" r:id="rId5"/>
    <p:sldLayoutId id="2147483813" r:id="rId6"/>
    <p:sldLayoutId id="2147483814" r:id="rId7"/>
    <p:sldLayoutId id="2147483815" r:id="rId8"/>
    <p:sldLayoutId id="2147483816" r:id="rId9"/>
    <p:sldLayoutId id="2147483817" r:id="rId10"/>
    <p:sldLayoutId id="2147483818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0" y="685800"/>
            <a:ext cx="7620000" cy="990600"/>
          </a:xfr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lin ang="8100000" scaled="1"/>
            <a:tileRect/>
          </a:gradFill>
          <a:ln/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UNIT 1:MY </a:t>
            </a:r>
            <a:r>
              <a:rPr lang="en-US" b="1" dirty="0" smtClean="0">
                <a:solidFill>
                  <a:srgbClr val="FF0000"/>
                </a:solidFill>
              </a:rPr>
              <a:t>FRIENDS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49563" y="1828800"/>
            <a:ext cx="5092874" cy="838200"/>
          </a:xfr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lin ang="8100000" scaled="1"/>
            <a:tileRect/>
          </a:gradFill>
          <a:ln/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LESSON:    READ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440358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2" descr="D:\GIAO AN\HINH NEN\hinh-nen-powerpoint-dep-nhat-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TextBox 4"/>
          <p:cNvSpPr txBox="1">
            <a:spLocks noChangeArrowheads="1"/>
          </p:cNvSpPr>
          <p:nvPr/>
        </p:nvSpPr>
        <p:spPr bwMode="auto">
          <a:xfrm>
            <a:off x="1981200" y="304801"/>
            <a:ext cx="3886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0066"/>
                </a:solidFill>
                <a:cs typeface="Arial" panose="020B0604020202020204" pitchFamily="34" charset="0"/>
              </a:rPr>
              <a:t>* </a:t>
            </a:r>
            <a:r>
              <a:rPr lang="en-US" sz="2800" b="1" u="sng" dirty="0">
                <a:solidFill>
                  <a:srgbClr val="000066"/>
                </a:solidFill>
                <a:cs typeface="Arial" panose="020B0604020202020204" pitchFamily="34" charset="0"/>
              </a:rPr>
              <a:t>Vocabulary</a:t>
            </a:r>
          </a:p>
        </p:txBody>
      </p:sp>
      <p:sp>
        <p:nvSpPr>
          <p:cNvPr id="3077" name="TextBox 5"/>
          <p:cNvSpPr txBox="1">
            <a:spLocks noChangeArrowheads="1"/>
          </p:cNvSpPr>
          <p:nvPr/>
        </p:nvSpPr>
        <p:spPr bwMode="auto">
          <a:xfrm>
            <a:off x="2133600" y="1376363"/>
            <a:ext cx="3276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prstClr val="black"/>
                </a:solidFill>
                <a:cs typeface="Arial" panose="020B0604020202020204" pitchFamily="34" charset="0"/>
              </a:rPr>
              <a:t>- sociable   (adj) </a:t>
            </a:r>
          </a:p>
        </p:txBody>
      </p:sp>
      <p:sp>
        <p:nvSpPr>
          <p:cNvPr id="3078" name="TextBox 6"/>
          <p:cNvSpPr txBox="1">
            <a:spLocks noChangeArrowheads="1"/>
          </p:cNvSpPr>
          <p:nvPr/>
        </p:nvSpPr>
        <p:spPr bwMode="auto">
          <a:xfrm>
            <a:off x="7162800" y="1385888"/>
            <a:ext cx="2895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prstClr val="black"/>
                </a:solidFill>
                <a:cs typeface="Arial" panose="020B0604020202020204" pitchFamily="34" charset="0"/>
              </a:rPr>
              <a:t>hòa đồng</a:t>
            </a:r>
          </a:p>
        </p:txBody>
      </p:sp>
      <p:sp>
        <p:nvSpPr>
          <p:cNvPr id="3079" name="TextBox 7"/>
          <p:cNvSpPr txBox="1">
            <a:spLocks noChangeArrowheads="1"/>
          </p:cNvSpPr>
          <p:nvPr/>
        </p:nvSpPr>
        <p:spPr bwMode="auto">
          <a:xfrm>
            <a:off x="4495800" y="1376363"/>
            <a:ext cx="3276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prstClr val="black"/>
                </a:solidFill>
                <a:cs typeface="Arial" panose="020B0604020202020204" pitchFamily="34" charset="0"/>
              </a:rPr>
              <a:t>= outgoing (adj) </a:t>
            </a:r>
          </a:p>
        </p:txBody>
      </p:sp>
      <p:sp>
        <p:nvSpPr>
          <p:cNvPr id="3080" name="TextBox 8"/>
          <p:cNvSpPr txBox="1">
            <a:spLocks noChangeArrowheads="1"/>
          </p:cNvSpPr>
          <p:nvPr/>
        </p:nvSpPr>
        <p:spPr bwMode="auto">
          <a:xfrm>
            <a:off x="2133600" y="1843088"/>
            <a:ext cx="2590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prstClr val="black"/>
                </a:solidFill>
                <a:cs typeface="Arial" panose="020B0604020202020204" pitchFamily="34" charset="0"/>
              </a:rPr>
              <a:t>- generous (adj) </a:t>
            </a:r>
          </a:p>
        </p:txBody>
      </p:sp>
      <p:sp>
        <p:nvSpPr>
          <p:cNvPr id="3081" name="TextBox 9"/>
          <p:cNvSpPr txBox="1">
            <a:spLocks noChangeArrowheads="1"/>
          </p:cNvSpPr>
          <p:nvPr/>
        </p:nvSpPr>
        <p:spPr bwMode="auto">
          <a:xfrm>
            <a:off x="2133600" y="2300288"/>
            <a:ext cx="2590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prstClr val="black"/>
                </a:solidFill>
                <a:cs typeface="Arial" panose="020B0604020202020204" pitchFamily="34" charset="0"/>
              </a:rPr>
              <a:t>- reserved (adj) </a:t>
            </a:r>
          </a:p>
        </p:txBody>
      </p:sp>
      <p:sp>
        <p:nvSpPr>
          <p:cNvPr id="3082" name="TextBox 10"/>
          <p:cNvSpPr txBox="1">
            <a:spLocks noChangeArrowheads="1"/>
          </p:cNvSpPr>
          <p:nvPr/>
        </p:nvSpPr>
        <p:spPr bwMode="auto">
          <a:xfrm>
            <a:off x="2133600" y="928688"/>
            <a:ext cx="2590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prstClr val="black"/>
                </a:solidFill>
                <a:cs typeface="Arial" panose="020B0604020202020204" pitchFamily="34" charset="0"/>
              </a:rPr>
              <a:t>- character (n) </a:t>
            </a:r>
          </a:p>
        </p:txBody>
      </p:sp>
      <p:sp>
        <p:nvSpPr>
          <p:cNvPr id="3083" name="TextBox 11"/>
          <p:cNvSpPr txBox="1">
            <a:spLocks noChangeArrowheads="1"/>
          </p:cNvSpPr>
          <p:nvPr/>
        </p:nvSpPr>
        <p:spPr bwMode="auto">
          <a:xfrm>
            <a:off x="2133600" y="2752726"/>
            <a:ext cx="2590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prstClr val="black"/>
                </a:solidFill>
                <a:cs typeface="Arial" panose="020B0604020202020204" pitchFamily="34" charset="0"/>
              </a:rPr>
              <a:t>- joke  (n) </a:t>
            </a:r>
          </a:p>
        </p:txBody>
      </p:sp>
      <p:sp>
        <p:nvSpPr>
          <p:cNvPr id="3084" name="TextBox 12"/>
          <p:cNvSpPr txBox="1">
            <a:spLocks noChangeArrowheads="1"/>
          </p:cNvSpPr>
          <p:nvPr/>
        </p:nvSpPr>
        <p:spPr bwMode="auto">
          <a:xfrm>
            <a:off x="2133600" y="3209926"/>
            <a:ext cx="2590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prstClr val="black"/>
                </a:solidFill>
                <a:cs typeface="Arial" panose="020B0604020202020204" pitchFamily="34" charset="0"/>
              </a:rPr>
              <a:t>- annoy  (v) </a:t>
            </a:r>
          </a:p>
        </p:txBody>
      </p:sp>
      <p:sp>
        <p:nvSpPr>
          <p:cNvPr id="3085" name="TextBox 13"/>
          <p:cNvSpPr txBox="1">
            <a:spLocks noChangeArrowheads="1"/>
          </p:cNvSpPr>
          <p:nvPr/>
        </p:nvSpPr>
        <p:spPr bwMode="auto">
          <a:xfrm>
            <a:off x="2133600" y="3667126"/>
            <a:ext cx="2590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prstClr val="black"/>
                </a:solidFill>
                <a:cs typeface="Arial" panose="020B0604020202020204" pitchFamily="34" charset="0"/>
              </a:rPr>
              <a:t>- volunteer </a:t>
            </a:r>
            <a:r>
              <a:rPr lang="en-US" sz="2800" dirty="0" smtClean="0">
                <a:solidFill>
                  <a:prstClr val="black"/>
                </a:solidFill>
                <a:cs typeface="Arial" panose="020B0604020202020204" pitchFamily="34" charset="0"/>
              </a:rPr>
              <a:t>(</a:t>
            </a:r>
            <a:r>
              <a:rPr lang="en-US" sz="2800" dirty="0" err="1" smtClean="0">
                <a:solidFill>
                  <a:prstClr val="black"/>
                </a:solidFill>
                <a:cs typeface="Arial" panose="020B0604020202020204" pitchFamily="34" charset="0"/>
              </a:rPr>
              <a:t>v,n</a:t>
            </a:r>
            <a:r>
              <a:rPr lang="en-US" sz="2800" dirty="0" smtClean="0">
                <a:solidFill>
                  <a:prstClr val="black"/>
                </a:solidFill>
                <a:cs typeface="Arial" panose="020B0604020202020204" pitchFamily="34" charset="0"/>
              </a:rPr>
              <a:t>) </a:t>
            </a:r>
            <a:endParaRPr lang="en-US" sz="28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3086" name="TextBox 14"/>
          <p:cNvSpPr txBox="1">
            <a:spLocks noChangeArrowheads="1"/>
          </p:cNvSpPr>
          <p:nvPr/>
        </p:nvSpPr>
        <p:spPr bwMode="auto">
          <a:xfrm>
            <a:off x="3886200" y="3209926"/>
            <a:ext cx="2590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prstClr val="black"/>
                </a:solidFill>
                <a:cs typeface="Arial" panose="020B0604020202020204" pitchFamily="34" charset="0"/>
              </a:rPr>
              <a:t> = get tired of (v) </a:t>
            </a:r>
          </a:p>
        </p:txBody>
      </p:sp>
      <p:sp>
        <p:nvSpPr>
          <p:cNvPr id="3087" name="TextBox 15"/>
          <p:cNvSpPr txBox="1">
            <a:spLocks noChangeArrowheads="1"/>
          </p:cNvSpPr>
          <p:nvPr/>
        </p:nvSpPr>
        <p:spPr bwMode="auto">
          <a:xfrm>
            <a:off x="2133600" y="4124326"/>
            <a:ext cx="3352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prstClr val="black"/>
                </a:solidFill>
                <a:cs typeface="Arial" panose="020B0604020202020204" pitchFamily="34" charset="0"/>
              </a:rPr>
              <a:t>- orphanage (n) </a:t>
            </a:r>
          </a:p>
        </p:txBody>
      </p:sp>
      <p:sp>
        <p:nvSpPr>
          <p:cNvPr id="3088" name="TextBox 16"/>
          <p:cNvSpPr txBox="1">
            <a:spLocks noChangeArrowheads="1"/>
          </p:cNvSpPr>
          <p:nvPr/>
        </p:nvSpPr>
        <p:spPr bwMode="auto">
          <a:xfrm>
            <a:off x="5029200" y="1833563"/>
            <a:ext cx="2895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prstClr val="black"/>
                </a:solidFill>
                <a:cs typeface="Arial" panose="020B0604020202020204" pitchFamily="34" charset="0"/>
              </a:rPr>
              <a:t>hào phóng</a:t>
            </a:r>
          </a:p>
        </p:txBody>
      </p:sp>
      <p:sp>
        <p:nvSpPr>
          <p:cNvPr id="3089" name="TextBox 17"/>
          <p:cNvSpPr txBox="1">
            <a:spLocks noChangeArrowheads="1"/>
          </p:cNvSpPr>
          <p:nvPr/>
        </p:nvSpPr>
        <p:spPr bwMode="auto">
          <a:xfrm>
            <a:off x="5029200" y="2300288"/>
            <a:ext cx="2895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prstClr val="black"/>
                </a:solidFill>
                <a:cs typeface="Arial" panose="020B0604020202020204" pitchFamily="34" charset="0"/>
              </a:rPr>
              <a:t>dè dặt</a:t>
            </a:r>
          </a:p>
        </p:txBody>
      </p:sp>
      <p:sp>
        <p:nvSpPr>
          <p:cNvPr id="3090" name="TextBox 18"/>
          <p:cNvSpPr txBox="1">
            <a:spLocks noChangeArrowheads="1"/>
          </p:cNvSpPr>
          <p:nvPr/>
        </p:nvSpPr>
        <p:spPr bwMode="auto">
          <a:xfrm>
            <a:off x="5029200" y="919163"/>
            <a:ext cx="2895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prstClr val="black"/>
                </a:solidFill>
                <a:cs typeface="Arial" panose="020B0604020202020204" pitchFamily="34" charset="0"/>
              </a:rPr>
              <a:t>tính cách</a:t>
            </a:r>
          </a:p>
        </p:txBody>
      </p:sp>
      <p:sp>
        <p:nvSpPr>
          <p:cNvPr id="3091" name="TextBox 19"/>
          <p:cNvSpPr txBox="1">
            <a:spLocks noChangeArrowheads="1"/>
          </p:cNvSpPr>
          <p:nvPr/>
        </p:nvSpPr>
        <p:spPr bwMode="auto">
          <a:xfrm>
            <a:off x="5029200" y="2743201"/>
            <a:ext cx="4876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  <a:r>
              <a:rPr lang="en-US" sz="2800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câu chuyện cười,</a:t>
            </a:r>
            <a:r>
              <a:rPr lang="en-US" sz="2800">
                <a:solidFill>
                  <a:prstClr val="black"/>
                </a:solidFill>
                <a:cs typeface="Arial" panose="020B0604020202020204" pitchFamily="34" charset="0"/>
              </a:rPr>
              <a:t> lời nói đùa</a:t>
            </a:r>
          </a:p>
        </p:txBody>
      </p:sp>
      <p:sp>
        <p:nvSpPr>
          <p:cNvPr id="3092" name="TextBox 20"/>
          <p:cNvSpPr txBox="1">
            <a:spLocks noChangeArrowheads="1"/>
          </p:cNvSpPr>
          <p:nvPr/>
        </p:nvSpPr>
        <p:spPr bwMode="auto">
          <a:xfrm>
            <a:off x="7086600" y="3209926"/>
            <a:ext cx="2895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prstClr val="black"/>
                </a:solidFill>
                <a:cs typeface="Arial" panose="020B0604020202020204" pitchFamily="34" charset="0"/>
              </a:rPr>
              <a:t>làm khó chịu</a:t>
            </a:r>
          </a:p>
        </p:txBody>
      </p:sp>
      <p:sp>
        <p:nvSpPr>
          <p:cNvPr id="3093" name="TextBox 21"/>
          <p:cNvSpPr txBox="1">
            <a:spLocks noChangeArrowheads="1"/>
          </p:cNvSpPr>
          <p:nvPr/>
        </p:nvSpPr>
        <p:spPr bwMode="auto">
          <a:xfrm>
            <a:off x="5029200" y="3657601"/>
            <a:ext cx="2895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prstClr val="black"/>
                </a:solidFill>
                <a:cs typeface="Arial" panose="020B0604020202020204" pitchFamily="34" charset="0"/>
              </a:rPr>
              <a:t>tình nguyện</a:t>
            </a:r>
          </a:p>
        </p:txBody>
      </p:sp>
      <p:sp>
        <p:nvSpPr>
          <p:cNvPr id="3094" name="TextBox 22"/>
          <p:cNvSpPr txBox="1">
            <a:spLocks noChangeArrowheads="1"/>
          </p:cNvSpPr>
          <p:nvPr/>
        </p:nvSpPr>
        <p:spPr bwMode="auto">
          <a:xfrm>
            <a:off x="5029200" y="4114801"/>
            <a:ext cx="2895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prstClr val="black"/>
                </a:solidFill>
                <a:cs typeface="Arial" panose="020B0604020202020204" pitchFamily="34" charset="0"/>
              </a:rPr>
              <a:t>trại mồ côi</a:t>
            </a:r>
          </a:p>
        </p:txBody>
      </p:sp>
    </p:spTree>
    <p:extLst>
      <p:ext uri="{BB962C8B-B14F-4D97-AF65-F5344CB8AC3E}">
        <p14:creationId xmlns:p14="http://schemas.microsoft.com/office/powerpoint/2010/main" val="3197153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10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3" dur="10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0" dur="10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7" dur="10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4" dur="10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1" dur="1000"/>
                                        <p:tgtEl>
                                          <p:spTgt spid="3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8" dur="10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5" dur="1000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/>
      <p:bldP spid="3077" grpId="0"/>
      <p:bldP spid="3078" grpId="0"/>
      <p:bldP spid="3079" grpId="0"/>
      <p:bldP spid="3080" grpId="0"/>
      <p:bldP spid="3081" grpId="0"/>
      <p:bldP spid="3082" grpId="0"/>
      <p:bldP spid="3083" grpId="0"/>
      <p:bldP spid="3084" grpId="0"/>
      <p:bldP spid="3085" grpId="0"/>
      <p:bldP spid="3086" grpId="0"/>
      <p:bldP spid="3087" grpId="0"/>
      <p:bldP spid="3088" grpId="0"/>
      <p:bldP spid="3089" grpId="0"/>
      <p:bldP spid="3090" grpId="0"/>
      <p:bldP spid="3091" grpId="0"/>
      <p:bldP spid="3092" grpId="0"/>
      <p:bldP spid="3093" grpId="0"/>
      <p:bldP spid="309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2" descr="D:\GIAO AN\HINH NEN\hinh-nen-powerpoint-dep-nhat-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TextBox 2"/>
          <p:cNvSpPr txBox="1">
            <a:spLocks noChangeArrowheads="1"/>
          </p:cNvSpPr>
          <p:nvPr/>
        </p:nvSpPr>
        <p:spPr bwMode="auto">
          <a:xfrm>
            <a:off x="1556359" y="20007"/>
            <a:ext cx="5105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0066"/>
                </a:solidFill>
                <a:cs typeface="Arial" panose="020B0604020202020204" pitchFamily="34" charset="0"/>
              </a:rPr>
              <a:t>* </a:t>
            </a:r>
            <a:r>
              <a:rPr lang="en-US" sz="2800" b="1" u="sng" dirty="0">
                <a:solidFill>
                  <a:srgbClr val="000066"/>
                </a:solidFill>
                <a:cs typeface="Arial" panose="020B0604020202020204" pitchFamily="34" charset="0"/>
              </a:rPr>
              <a:t>READ</a:t>
            </a:r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206030" y="559127"/>
            <a:ext cx="11985970" cy="5893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600" dirty="0">
                <a:solidFill>
                  <a:srgbClr val="FF0000"/>
                </a:solidFill>
                <a:cs typeface="Arial" panose="020B0604020202020204" pitchFamily="34" charset="0"/>
              </a:rPr>
              <a:t>Ba is talking about his friends.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600" dirty="0">
                <a:solidFill>
                  <a:prstClr val="black"/>
                </a:solidFill>
                <a:cs typeface="Arial" panose="020B0604020202020204" pitchFamily="34" charset="0"/>
              </a:rPr>
              <a:t>I am lucky enough to have a lot of friends. Of all my friends, </a:t>
            </a:r>
            <a:r>
              <a:rPr lang="en-US" sz="2600" dirty="0" err="1">
                <a:solidFill>
                  <a:prstClr val="black"/>
                </a:solidFill>
                <a:cs typeface="Arial" panose="020B0604020202020204" pitchFamily="34" charset="0"/>
              </a:rPr>
              <a:t>Bao</a:t>
            </a:r>
            <a:r>
              <a:rPr lang="en-US" sz="2600" dirty="0">
                <a:solidFill>
                  <a:prstClr val="black"/>
                </a:solidFill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prstClr val="black"/>
                </a:solidFill>
                <a:cs typeface="Arial" panose="020B0604020202020204" pitchFamily="34" charset="0"/>
              </a:rPr>
              <a:t>Khai</a:t>
            </a:r>
            <a:r>
              <a:rPr lang="en-US" sz="2600" dirty="0">
                <a:solidFill>
                  <a:prstClr val="black"/>
                </a:solidFill>
                <a:cs typeface="Arial" panose="020B0604020202020204" pitchFamily="34" charset="0"/>
              </a:rPr>
              <a:t>, Song are the ones I spend most of my time with. Each of us, however, has a different character.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600" dirty="0" err="1">
                <a:solidFill>
                  <a:prstClr val="black"/>
                </a:solidFill>
                <a:cs typeface="Arial" panose="020B0604020202020204" pitchFamily="34" charset="0"/>
              </a:rPr>
              <a:t>Bao</a:t>
            </a:r>
            <a:r>
              <a:rPr lang="en-US" sz="2600" dirty="0">
                <a:solidFill>
                  <a:prstClr val="black"/>
                </a:solidFill>
                <a:cs typeface="Arial" panose="020B0604020202020204" pitchFamily="34" charset="0"/>
              </a:rPr>
              <a:t> is the most sociable. He is also extremely kind and generous. He spends his free time doing volunteer work at a local orphanage, and he is a hard-working student who always gets good grades.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600" dirty="0">
                <a:solidFill>
                  <a:prstClr val="black"/>
                </a:solidFill>
                <a:cs typeface="Arial" panose="020B0604020202020204" pitchFamily="34" charset="0"/>
              </a:rPr>
              <a:t>Unlike </a:t>
            </a:r>
            <a:r>
              <a:rPr lang="en-US" sz="2600" dirty="0" err="1">
                <a:solidFill>
                  <a:prstClr val="black"/>
                </a:solidFill>
                <a:cs typeface="Arial" panose="020B0604020202020204" pitchFamily="34" charset="0"/>
              </a:rPr>
              <a:t>Bao</a:t>
            </a:r>
            <a:r>
              <a:rPr lang="en-US" sz="2600" dirty="0">
                <a:solidFill>
                  <a:prstClr val="black"/>
                </a:solidFill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prstClr val="black"/>
                </a:solidFill>
                <a:cs typeface="Arial" panose="020B0604020202020204" pitchFamily="34" charset="0"/>
              </a:rPr>
              <a:t>Khai</a:t>
            </a:r>
            <a:r>
              <a:rPr lang="en-US" sz="2600" dirty="0">
                <a:solidFill>
                  <a:prstClr val="black"/>
                </a:solidFill>
                <a:cs typeface="Arial" panose="020B0604020202020204" pitchFamily="34" charset="0"/>
              </a:rPr>
              <a:t> and Song are quite reserved in public. Both boys enjoy school, but they prefer to be outside the classroom. Song is our school’s star soccer player, and </a:t>
            </a:r>
            <a:r>
              <a:rPr lang="en-US" sz="2600" dirty="0" err="1">
                <a:solidFill>
                  <a:prstClr val="black"/>
                </a:solidFill>
                <a:cs typeface="Arial" panose="020B0604020202020204" pitchFamily="34" charset="0"/>
              </a:rPr>
              <a:t>Khai</a:t>
            </a:r>
            <a:r>
              <a:rPr lang="en-US" sz="2600" dirty="0">
                <a:solidFill>
                  <a:prstClr val="black"/>
                </a:solidFill>
                <a:cs typeface="Arial" panose="020B0604020202020204" pitchFamily="34" charset="0"/>
              </a:rPr>
              <a:t> likes the peace and quiet of the local library.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600" dirty="0">
                <a:solidFill>
                  <a:prstClr val="black"/>
                </a:solidFill>
                <a:cs typeface="Arial" panose="020B0604020202020204" pitchFamily="34" charset="0"/>
              </a:rPr>
              <a:t>I am not as outgoing as </a:t>
            </a:r>
            <a:r>
              <a:rPr lang="en-US" sz="2600" dirty="0" err="1">
                <a:solidFill>
                  <a:prstClr val="black"/>
                </a:solidFill>
                <a:cs typeface="Arial" panose="020B0604020202020204" pitchFamily="34" charset="0"/>
              </a:rPr>
              <a:t>Bao</a:t>
            </a:r>
            <a:r>
              <a:rPr lang="en-US" sz="2600" dirty="0">
                <a:solidFill>
                  <a:prstClr val="black"/>
                </a:solidFill>
                <a:cs typeface="Arial" panose="020B0604020202020204" pitchFamily="34" charset="0"/>
              </a:rPr>
              <a:t>, but I enjoy telling jokes. My friends usually enjoy my sense of humor. However, sometimes my jokes annoy them.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600" dirty="0">
                <a:solidFill>
                  <a:prstClr val="black"/>
                </a:solidFill>
                <a:cs typeface="Arial" panose="020B0604020202020204" pitchFamily="34" charset="0"/>
              </a:rPr>
              <a:t>Although we have quite different characters, the four of us are very close friends.</a:t>
            </a:r>
          </a:p>
        </p:txBody>
      </p:sp>
    </p:spTree>
    <p:extLst>
      <p:ext uri="{BB962C8B-B14F-4D97-AF65-F5344CB8AC3E}">
        <p14:creationId xmlns:p14="http://schemas.microsoft.com/office/powerpoint/2010/main" val="2428806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/>
      <p:bldP spid="5124" grpId="1"/>
      <p:bldP spid="51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/>
          <p:cNvSpPr/>
          <p:nvPr/>
        </p:nvSpPr>
        <p:spPr>
          <a:xfrm>
            <a:off x="7924800" y="5295900"/>
            <a:ext cx="381000" cy="4953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>
              <a:solidFill>
                <a:srgbClr val="C0504D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6019800" y="3848100"/>
            <a:ext cx="381000" cy="4953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>
              <a:solidFill>
                <a:srgbClr val="C0504D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1600200" y="2933700"/>
            <a:ext cx="381000" cy="4953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>
              <a:solidFill>
                <a:srgbClr val="C0504D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1524000" y="1485900"/>
            <a:ext cx="381000" cy="4953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>
              <a:solidFill>
                <a:srgbClr val="C0504D"/>
              </a:solidFill>
            </a:endParaRPr>
          </a:p>
        </p:txBody>
      </p:sp>
      <p:sp>
        <p:nvSpPr>
          <p:cNvPr id="5126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295400"/>
          </a:xfrm>
        </p:spPr>
        <p:txBody>
          <a:bodyPr/>
          <a:lstStyle/>
          <a:p>
            <a:pPr algn="l"/>
            <a:r>
              <a:rPr lang="en-US" sz="3200" b="1" dirty="0" smtClean="0">
                <a:solidFill>
                  <a:srgbClr val="FF0000"/>
                </a:solidFill>
              </a:rPr>
              <a:t>Choose </a:t>
            </a:r>
            <a:r>
              <a:rPr lang="en-US" sz="3200" b="1" dirty="0">
                <a:solidFill>
                  <a:srgbClr val="FF0000"/>
                </a:solidFill>
              </a:rPr>
              <a:t>the correct answer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524000" y="990600"/>
            <a:ext cx="9144000" cy="990600"/>
          </a:xfrm>
          <a:prstGeom prst="rect">
            <a:avLst/>
          </a:prstGeom>
        </p:spPr>
        <p:txBody>
          <a:bodyPr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14350" indent="-514350" algn="l">
              <a:buFontTx/>
              <a:buAutoNum type="arabicPeriod"/>
              <a:defRPr/>
            </a:pPr>
            <a:r>
              <a:rPr lang="en-US" sz="3200" dirty="0"/>
              <a:t>Ba talks about </a:t>
            </a:r>
            <a:r>
              <a:rPr lang="en-US" sz="3200" u="sng" dirty="0"/>
              <a:t>	</a:t>
            </a:r>
            <a:r>
              <a:rPr lang="en-US" sz="3200" dirty="0"/>
              <a:t> of his friends.</a:t>
            </a:r>
          </a:p>
          <a:p>
            <a:pPr algn="l">
              <a:defRPr/>
            </a:pPr>
            <a:r>
              <a:rPr lang="en-US" sz="3200" dirty="0"/>
              <a:t>A. three		B. all		C. four	D. none</a:t>
            </a:r>
            <a:endParaRPr lang="vi-VN" sz="3200" dirty="0"/>
          </a:p>
        </p:txBody>
      </p:sp>
      <p:sp>
        <p:nvSpPr>
          <p:cNvPr id="5128" name="Title 1"/>
          <p:cNvSpPr txBox="1">
            <a:spLocks/>
          </p:cNvSpPr>
          <p:nvPr/>
        </p:nvSpPr>
        <p:spPr bwMode="auto">
          <a:xfrm>
            <a:off x="1524000" y="1905000"/>
            <a:ext cx="93726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dirty="0">
                <a:cs typeface="Arial" panose="020B0604020202020204" pitchFamily="34" charset="0"/>
              </a:rPr>
              <a:t>2. </a:t>
            </a:r>
            <a:r>
              <a:rPr lang="en-US" sz="3200" dirty="0" err="1">
                <a:cs typeface="Arial" panose="020B0604020202020204" pitchFamily="34" charset="0"/>
              </a:rPr>
              <a:t>Bao’s</a:t>
            </a:r>
            <a:r>
              <a:rPr lang="en-US" sz="3200" dirty="0">
                <a:cs typeface="Arial" panose="020B0604020202020204" pitchFamily="34" charset="0"/>
              </a:rPr>
              <a:t> volunteer work.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dirty="0">
                <a:cs typeface="Arial" panose="020B0604020202020204" pitchFamily="34" charset="0"/>
              </a:rPr>
              <a:t>A. helps him make friends	B. causes problem at exam C. doesn’t affect his school	D. takes up a lot of time</a:t>
            </a:r>
            <a:endParaRPr lang="vi-VN" sz="3200" dirty="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129" name="Title 1"/>
          <p:cNvSpPr txBox="1">
            <a:spLocks/>
          </p:cNvSpPr>
          <p:nvPr/>
        </p:nvSpPr>
        <p:spPr bwMode="auto">
          <a:xfrm>
            <a:off x="1447800" y="3429000"/>
            <a:ext cx="9296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dirty="0">
                <a:cs typeface="Arial" panose="020B0604020202020204" pitchFamily="34" charset="0"/>
              </a:rPr>
              <a:t>3. </a:t>
            </a:r>
            <a:r>
              <a:rPr lang="en-US" sz="3200" dirty="0" err="1">
                <a:cs typeface="Arial" panose="020B0604020202020204" pitchFamily="34" charset="0"/>
              </a:rPr>
              <a:t>Khai</a:t>
            </a:r>
            <a:r>
              <a:rPr lang="en-US" sz="3200" dirty="0">
                <a:cs typeface="Arial" panose="020B0604020202020204" pitchFamily="34" charset="0"/>
              </a:rPr>
              <a:t> and Song </a:t>
            </a:r>
            <a:r>
              <a:rPr lang="en-US" sz="3200" u="sng" dirty="0">
                <a:cs typeface="Arial" panose="020B0604020202020204" pitchFamily="34" charset="0"/>
              </a:rPr>
              <a:t>			</a:t>
            </a:r>
            <a:r>
              <a:rPr lang="en-US" sz="3200" dirty="0">
                <a:cs typeface="Arial" panose="020B0604020202020204" pitchFamily="34" charset="0"/>
              </a:rPr>
              <a:t>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dirty="0">
                <a:cs typeface="Arial" panose="020B0604020202020204" pitchFamily="34" charset="0"/>
              </a:rPr>
              <a:t>A. like quiet places		B. don’t talk much in public  C. dislike school			D. enjoy sports</a:t>
            </a:r>
            <a:endParaRPr lang="vi-VN" sz="3200" dirty="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524000" y="4876800"/>
            <a:ext cx="9144000" cy="990600"/>
          </a:xfrm>
          <a:prstGeom prst="rect">
            <a:avLst/>
          </a:prstGeom>
        </p:spPr>
        <p:txBody>
          <a:bodyPr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z="3200" dirty="0"/>
              <a:t>4. Ba ‘s friends sometimes </a:t>
            </a:r>
            <a:r>
              <a:rPr lang="en-US" sz="3200" u="sng" dirty="0"/>
              <a:t>			</a:t>
            </a:r>
            <a:r>
              <a:rPr lang="en-US" sz="3200" dirty="0"/>
              <a:t> his jokes.</a:t>
            </a:r>
          </a:p>
          <a:p>
            <a:pPr algn="l">
              <a:defRPr/>
            </a:pPr>
            <a:r>
              <a:rPr lang="en-US" sz="3200" dirty="0"/>
              <a:t>A. answer	B. do not listen	C. laugh at 	D. get tired of</a:t>
            </a:r>
            <a:endParaRPr lang="vi-VN" sz="3200" dirty="0"/>
          </a:p>
        </p:txBody>
      </p:sp>
    </p:spTree>
    <p:extLst>
      <p:ext uri="{BB962C8B-B14F-4D97-AF65-F5344CB8AC3E}">
        <p14:creationId xmlns:p14="http://schemas.microsoft.com/office/powerpoint/2010/main" val="801318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9" grpId="0" animBg="1"/>
      <p:bldP spid="8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2" descr="D:\GIAO AN\HINH NEN\hinh-nen-powerpoint-dep-nhat-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TextBox 2"/>
          <p:cNvSpPr txBox="1">
            <a:spLocks noChangeArrowheads="1"/>
          </p:cNvSpPr>
          <p:nvPr/>
        </p:nvSpPr>
        <p:spPr bwMode="auto">
          <a:xfrm>
            <a:off x="1556359" y="20007"/>
            <a:ext cx="5105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0066"/>
                </a:solidFill>
                <a:cs typeface="Arial" panose="020B0604020202020204" pitchFamily="34" charset="0"/>
              </a:rPr>
              <a:t>* </a:t>
            </a:r>
            <a:r>
              <a:rPr lang="en-US" sz="2800" b="1" u="sng" dirty="0">
                <a:solidFill>
                  <a:srgbClr val="000066"/>
                </a:solidFill>
                <a:cs typeface="Arial" panose="020B0604020202020204" pitchFamily="34" charset="0"/>
              </a:rPr>
              <a:t>READ</a:t>
            </a:r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206030" y="559127"/>
            <a:ext cx="11985970" cy="5893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600" dirty="0">
                <a:solidFill>
                  <a:srgbClr val="FF0000"/>
                </a:solidFill>
                <a:cs typeface="Arial" panose="020B0604020202020204" pitchFamily="34" charset="0"/>
              </a:rPr>
              <a:t>Ba is talking about his friends.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600" dirty="0">
                <a:solidFill>
                  <a:prstClr val="black"/>
                </a:solidFill>
                <a:cs typeface="Arial" panose="020B0604020202020204" pitchFamily="34" charset="0"/>
              </a:rPr>
              <a:t>I am lucky enough to have a lot of friends. Of all my friends, </a:t>
            </a:r>
            <a:r>
              <a:rPr lang="en-US" sz="2600" dirty="0" err="1">
                <a:solidFill>
                  <a:prstClr val="black"/>
                </a:solidFill>
                <a:cs typeface="Arial" panose="020B0604020202020204" pitchFamily="34" charset="0"/>
              </a:rPr>
              <a:t>Bao</a:t>
            </a:r>
            <a:r>
              <a:rPr lang="en-US" sz="2600" dirty="0">
                <a:solidFill>
                  <a:prstClr val="black"/>
                </a:solidFill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prstClr val="black"/>
                </a:solidFill>
                <a:cs typeface="Arial" panose="020B0604020202020204" pitchFamily="34" charset="0"/>
              </a:rPr>
              <a:t>Khai</a:t>
            </a:r>
            <a:r>
              <a:rPr lang="en-US" sz="2600" dirty="0">
                <a:solidFill>
                  <a:prstClr val="black"/>
                </a:solidFill>
                <a:cs typeface="Arial" panose="020B0604020202020204" pitchFamily="34" charset="0"/>
              </a:rPr>
              <a:t>, Song are the ones I spend most of my time with. Each of us, however, has a different character.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600" dirty="0" err="1">
                <a:solidFill>
                  <a:prstClr val="black"/>
                </a:solidFill>
                <a:cs typeface="Arial" panose="020B0604020202020204" pitchFamily="34" charset="0"/>
              </a:rPr>
              <a:t>Bao</a:t>
            </a:r>
            <a:r>
              <a:rPr lang="en-US" sz="2600" dirty="0">
                <a:solidFill>
                  <a:prstClr val="black"/>
                </a:solidFill>
                <a:cs typeface="Arial" panose="020B0604020202020204" pitchFamily="34" charset="0"/>
              </a:rPr>
              <a:t> is the most sociable. He is also extremely kind and generous. He spends his free time doing volunteer work at a local orphanage, and he is a hard-working student who always gets good grades.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600" dirty="0">
                <a:solidFill>
                  <a:prstClr val="black"/>
                </a:solidFill>
                <a:cs typeface="Arial" panose="020B0604020202020204" pitchFamily="34" charset="0"/>
              </a:rPr>
              <a:t>Unlike </a:t>
            </a:r>
            <a:r>
              <a:rPr lang="en-US" sz="2600" dirty="0" err="1">
                <a:solidFill>
                  <a:prstClr val="black"/>
                </a:solidFill>
                <a:cs typeface="Arial" panose="020B0604020202020204" pitchFamily="34" charset="0"/>
              </a:rPr>
              <a:t>Bao</a:t>
            </a:r>
            <a:r>
              <a:rPr lang="en-US" sz="2600" dirty="0">
                <a:solidFill>
                  <a:prstClr val="black"/>
                </a:solidFill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prstClr val="black"/>
                </a:solidFill>
                <a:cs typeface="Arial" panose="020B0604020202020204" pitchFamily="34" charset="0"/>
              </a:rPr>
              <a:t>Khai</a:t>
            </a:r>
            <a:r>
              <a:rPr lang="en-US" sz="2600" dirty="0">
                <a:solidFill>
                  <a:prstClr val="black"/>
                </a:solidFill>
                <a:cs typeface="Arial" panose="020B0604020202020204" pitchFamily="34" charset="0"/>
              </a:rPr>
              <a:t> and Song are quite reserved in public. Both boys enjoy school, but they prefer to be outside the classroom. Song is our school’s star soccer player, and </a:t>
            </a:r>
            <a:r>
              <a:rPr lang="en-US" sz="2600" dirty="0" err="1">
                <a:solidFill>
                  <a:prstClr val="black"/>
                </a:solidFill>
                <a:cs typeface="Arial" panose="020B0604020202020204" pitchFamily="34" charset="0"/>
              </a:rPr>
              <a:t>Khai</a:t>
            </a:r>
            <a:r>
              <a:rPr lang="en-US" sz="2600" dirty="0">
                <a:solidFill>
                  <a:prstClr val="black"/>
                </a:solidFill>
                <a:cs typeface="Arial" panose="020B0604020202020204" pitchFamily="34" charset="0"/>
              </a:rPr>
              <a:t> likes the peace and quiet of the local library.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600" dirty="0">
                <a:solidFill>
                  <a:prstClr val="black"/>
                </a:solidFill>
                <a:cs typeface="Arial" panose="020B0604020202020204" pitchFamily="34" charset="0"/>
              </a:rPr>
              <a:t>I am not as outgoing as </a:t>
            </a:r>
            <a:r>
              <a:rPr lang="en-US" sz="2600" dirty="0" err="1">
                <a:solidFill>
                  <a:prstClr val="black"/>
                </a:solidFill>
                <a:cs typeface="Arial" panose="020B0604020202020204" pitchFamily="34" charset="0"/>
              </a:rPr>
              <a:t>Bao</a:t>
            </a:r>
            <a:r>
              <a:rPr lang="en-US" sz="2600" dirty="0">
                <a:solidFill>
                  <a:prstClr val="black"/>
                </a:solidFill>
                <a:cs typeface="Arial" panose="020B0604020202020204" pitchFamily="34" charset="0"/>
              </a:rPr>
              <a:t>, but I enjoy telling jokes. My friends usually enjoy my sense of humor. However, sometimes my jokes annoy them.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600" dirty="0">
                <a:solidFill>
                  <a:prstClr val="black"/>
                </a:solidFill>
                <a:cs typeface="Arial" panose="020B0604020202020204" pitchFamily="34" charset="0"/>
              </a:rPr>
              <a:t>Although we have quite different characters, the four of us are very close friends.</a:t>
            </a:r>
          </a:p>
        </p:txBody>
      </p:sp>
    </p:spTree>
    <p:extLst>
      <p:ext uri="{BB962C8B-B14F-4D97-AF65-F5344CB8AC3E}">
        <p14:creationId xmlns:p14="http://schemas.microsoft.com/office/powerpoint/2010/main" val="2489414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/>
      <p:bldP spid="5124" grpId="1"/>
      <p:bldP spid="51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 txBox="1">
            <a:spLocks/>
          </p:cNvSpPr>
          <p:nvPr/>
        </p:nvSpPr>
        <p:spPr bwMode="auto">
          <a:xfrm>
            <a:off x="1524000" y="0"/>
            <a:ext cx="91440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u="sng" dirty="0" smtClean="0">
                <a:solidFill>
                  <a:srgbClr val="FF0000"/>
                </a:solidFill>
                <a:cs typeface="Arial" panose="020B0604020202020204" pitchFamily="34" charset="0"/>
              </a:rPr>
              <a:t>Answer the </a:t>
            </a:r>
            <a:r>
              <a:rPr lang="en-US" sz="3200" u="sng" dirty="0">
                <a:solidFill>
                  <a:srgbClr val="FF0000"/>
                </a:solidFill>
                <a:cs typeface="Arial" panose="020B0604020202020204" pitchFamily="34" charset="0"/>
              </a:rPr>
              <a:t>questions</a:t>
            </a:r>
            <a:endParaRPr lang="vi-VN" sz="3200" u="sng" dirty="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524000" y="533400"/>
            <a:ext cx="9144000" cy="632460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z="3200" dirty="0"/>
              <a:t>a. How does Ba feel having a lot of friends?</a:t>
            </a:r>
          </a:p>
          <a:p>
            <a:pPr algn="l">
              <a:defRPr/>
            </a:pPr>
            <a:endParaRPr lang="en-US" sz="3200" dirty="0">
              <a:solidFill>
                <a:schemeClr val="tx2">
                  <a:lumMod val="75000"/>
                </a:schemeClr>
              </a:solidFill>
            </a:endParaRPr>
          </a:p>
          <a:p>
            <a:pPr algn="l">
              <a:defRPr/>
            </a:pPr>
            <a:r>
              <a:rPr lang="en-US" sz="3200" dirty="0"/>
              <a:t>b. Who is the most sociable?</a:t>
            </a:r>
          </a:p>
          <a:p>
            <a:pPr algn="l">
              <a:defRPr/>
            </a:pPr>
            <a:endParaRPr lang="en-US" sz="3200" dirty="0">
              <a:solidFill>
                <a:schemeClr val="tx2">
                  <a:lumMod val="75000"/>
                </a:schemeClr>
              </a:solidFill>
            </a:endParaRPr>
          </a:p>
          <a:p>
            <a:pPr algn="l">
              <a:defRPr/>
            </a:pPr>
            <a:r>
              <a:rPr lang="en-US" sz="3200" dirty="0"/>
              <a:t>c. Who likes reading?</a:t>
            </a:r>
          </a:p>
          <a:p>
            <a:pPr algn="l">
              <a:defRPr/>
            </a:pPr>
            <a:endParaRPr lang="en-US" sz="3200" dirty="0">
              <a:solidFill>
                <a:schemeClr val="tx2">
                  <a:lumMod val="75000"/>
                </a:schemeClr>
              </a:solidFill>
            </a:endParaRPr>
          </a:p>
          <a:p>
            <a:pPr algn="l">
              <a:defRPr/>
            </a:pPr>
            <a:r>
              <a:rPr lang="en-US" sz="3200" dirty="0"/>
              <a:t>d. What is the bad things about Ba’s jokes?</a:t>
            </a:r>
          </a:p>
          <a:p>
            <a:pPr algn="l">
              <a:defRPr/>
            </a:pPr>
            <a:endParaRPr lang="en-US" sz="3200" dirty="0">
              <a:solidFill>
                <a:schemeClr val="tx2">
                  <a:lumMod val="75000"/>
                </a:schemeClr>
              </a:solidFill>
            </a:endParaRPr>
          </a:p>
          <a:p>
            <a:pPr algn="l">
              <a:defRPr/>
            </a:pPr>
            <a:r>
              <a:rPr lang="en-US" sz="3200" dirty="0"/>
              <a:t>e. Where does </a:t>
            </a:r>
            <a:r>
              <a:rPr lang="en-US" sz="3200" dirty="0" err="1"/>
              <a:t>Bao</a:t>
            </a:r>
            <a:r>
              <a:rPr lang="en-US" sz="3200" dirty="0"/>
              <a:t> spend his free time?</a:t>
            </a:r>
          </a:p>
          <a:p>
            <a:pPr algn="l">
              <a:defRPr/>
            </a:pPr>
            <a:endParaRPr lang="en-US" sz="3200" dirty="0">
              <a:solidFill>
                <a:schemeClr val="tx2">
                  <a:lumMod val="75000"/>
                </a:schemeClr>
              </a:solidFill>
            </a:endParaRPr>
          </a:p>
          <a:p>
            <a:pPr algn="l">
              <a:defRPr/>
            </a:pPr>
            <a:endParaRPr lang="en-US" sz="3200" dirty="0">
              <a:solidFill>
                <a:schemeClr val="tx2">
                  <a:lumMod val="75000"/>
                </a:schemeClr>
              </a:solidFill>
            </a:endParaRPr>
          </a:p>
          <a:p>
            <a:pPr algn="l">
              <a:defRPr/>
            </a:pPr>
            <a:r>
              <a:rPr lang="en-US" sz="3200" dirty="0"/>
              <a:t>f. Do you and your close friends have the same or different characters?</a:t>
            </a:r>
            <a:endParaRPr lang="vi-VN" sz="3200" dirty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1752600" y="914400"/>
            <a:ext cx="91440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dirty="0">
                <a:solidFill>
                  <a:srgbClr val="FF0000"/>
                </a:solidFill>
                <a:cs typeface="Arial" panose="020B0604020202020204" pitchFamily="34" charset="0"/>
              </a:rPr>
              <a:t>Ba feels lucky having a lot of friends.</a:t>
            </a:r>
            <a:endParaRPr lang="vi-VN" sz="3200" dirty="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1752600" y="1828800"/>
            <a:ext cx="91440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dirty="0" err="1">
                <a:solidFill>
                  <a:srgbClr val="FF0000"/>
                </a:solidFill>
                <a:cs typeface="Arial" panose="020B0604020202020204" pitchFamily="34" charset="0"/>
              </a:rPr>
              <a:t>Bao</a:t>
            </a:r>
            <a:r>
              <a:rPr lang="en-US" sz="3200" dirty="0">
                <a:solidFill>
                  <a:srgbClr val="FF0000"/>
                </a:solidFill>
                <a:cs typeface="Arial" panose="020B0604020202020204" pitchFamily="34" charset="0"/>
              </a:rPr>
              <a:t>  is the most sociable.</a:t>
            </a:r>
            <a:endParaRPr lang="vi-VN" sz="3200" dirty="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1752600" y="2667000"/>
            <a:ext cx="91440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>
                <a:solidFill>
                  <a:srgbClr val="FF0000"/>
                </a:solidFill>
                <a:cs typeface="Arial" panose="020B0604020202020204" pitchFamily="34" charset="0"/>
              </a:rPr>
              <a:t>Khai likes reading.</a:t>
            </a:r>
            <a:endParaRPr lang="vi-VN" sz="32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1752600" y="3581400"/>
            <a:ext cx="91440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>
                <a:solidFill>
                  <a:srgbClr val="FF0000"/>
                </a:solidFill>
                <a:cs typeface="Arial" panose="020B0604020202020204" pitchFamily="34" charset="0"/>
              </a:rPr>
              <a:t>Sometimes Ba’s jokes annoy his friends.</a:t>
            </a:r>
            <a:endParaRPr lang="vi-VN" sz="32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1752600" y="4457700"/>
            <a:ext cx="914400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dirty="0">
                <a:solidFill>
                  <a:srgbClr val="FF0000"/>
                </a:solidFill>
                <a:cs typeface="Arial" panose="020B0604020202020204" pitchFamily="34" charset="0"/>
              </a:rPr>
              <a:t>He spends his free time doing volunteer </a:t>
            </a:r>
            <a:r>
              <a:rPr lang="en-US" sz="3200" dirty="0" smtClean="0">
                <a:solidFill>
                  <a:srgbClr val="FF0000"/>
                </a:solidFill>
                <a:cs typeface="Arial" panose="020B0604020202020204" pitchFamily="34" charset="0"/>
              </a:rPr>
              <a:t>work </a:t>
            </a:r>
            <a:r>
              <a:rPr lang="en-US" sz="3200" dirty="0">
                <a:solidFill>
                  <a:srgbClr val="FF0000"/>
                </a:solidFill>
                <a:cs typeface="Arial" panose="020B0604020202020204" pitchFamily="34" charset="0"/>
              </a:rPr>
              <a:t>at a local orphanage.</a:t>
            </a:r>
            <a:endParaRPr lang="vi-VN" sz="3200" dirty="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576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3422650" y="2971800"/>
            <a:ext cx="6477000" cy="495300"/>
          </a:xfrm>
          <a:prstGeom prst="rect">
            <a:avLst/>
          </a:prstGeom>
          <a:solidFill>
            <a:srgbClr val="BBE0E3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vi-VN" ker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219855" y="-19050"/>
            <a:ext cx="9144000" cy="762000"/>
          </a:xfrm>
        </p:spPr>
        <p:txBody>
          <a:bodyPr/>
          <a:lstStyle/>
          <a:p>
            <a:pPr algn="l"/>
            <a:r>
              <a:rPr lang="en-US" altLang="vi-VN" sz="3200" dirty="0">
                <a:solidFill>
                  <a:srgbClr val="FF3399"/>
                </a:solidFill>
                <a:latin typeface="Comic Sans MS" panose="030F0702030302020204" pitchFamily="66" charset="0"/>
              </a:rPr>
              <a:t>II. Grammar and structures:</a:t>
            </a:r>
            <a:endParaRPr lang="en-US" altLang="vi-VN" sz="3200" dirty="0">
              <a:solidFill>
                <a:schemeClr val="accent2"/>
              </a:solidFill>
            </a:endParaRP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 bwMode="auto">
          <a:xfrm>
            <a:off x="762000" y="479685"/>
            <a:ext cx="8763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l">
              <a:defRPr/>
            </a:pPr>
            <a:r>
              <a:rPr lang="en-US" altLang="vi-VN" sz="3000" kern="0" dirty="0">
                <a:solidFill>
                  <a:srgbClr val="C00000"/>
                </a:solidFill>
                <a:latin typeface="Arial"/>
                <a:cs typeface="Arial"/>
              </a:rPr>
              <a:t>Talking about other’s characters.</a:t>
            </a: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1524000" y="9906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l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vi-VN" sz="3000" kern="0" dirty="0">
                <a:solidFill>
                  <a:srgbClr val="00B050"/>
                </a:solidFill>
              </a:rPr>
              <a:t>Ex:</a:t>
            </a:r>
            <a:r>
              <a:rPr lang="en-US" altLang="vi-VN" sz="3000" kern="0" dirty="0">
                <a:solidFill>
                  <a:srgbClr val="333399"/>
                </a:solidFill>
              </a:rPr>
              <a:t> What is </a:t>
            </a:r>
            <a:r>
              <a:rPr lang="en-US" altLang="vi-VN" sz="3000" kern="0" dirty="0" err="1">
                <a:solidFill>
                  <a:srgbClr val="333399"/>
                </a:solidFill>
              </a:rPr>
              <a:t>Bao’s</a:t>
            </a:r>
            <a:r>
              <a:rPr lang="en-US" altLang="vi-VN" sz="3000" kern="0" dirty="0">
                <a:solidFill>
                  <a:srgbClr val="333399"/>
                </a:solidFill>
              </a:rPr>
              <a:t> character?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828800" y="1524000"/>
            <a:ext cx="93726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l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vi-VN" sz="3000" kern="0" dirty="0" smtClean="0">
                <a:solidFill>
                  <a:srgbClr val="00B050"/>
                </a:solidFill>
              </a:rPr>
              <a:t>   He </a:t>
            </a:r>
            <a:r>
              <a:rPr lang="en-US" altLang="vi-VN" sz="3000" kern="0" dirty="0">
                <a:solidFill>
                  <a:srgbClr val="00B050"/>
                </a:solidFill>
              </a:rPr>
              <a:t>is sociable, kind and generous.</a:t>
            </a:r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1447800" y="2057400"/>
            <a:ext cx="2057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vi-VN" sz="30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Formation</a:t>
            </a:r>
            <a:r>
              <a:rPr lang="en-US" altLang="vi-VN" sz="3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3498850" y="2400300"/>
            <a:ext cx="6400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vi-VN" sz="3000">
                <a:solidFill>
                  <a:srgbClr val="CC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+ sở hữu + character?</a:t>
            </a: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3505200" y="2895600"/>
            <a:ext cx="639445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vi-VN" sz="3000">
                <a:solidFill>
                  <a:srgbClr val="CC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+ am/is/are + tính từ chỉ tính cách</a:t>
            </a:r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1524000" y="3733800"/>
            <a:ext cx="9372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l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vi-VN" sz="3000" kern="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9086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7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770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1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3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4" grpId="0"/>
      <p:bldP spid="5" grpId="0"/>
      <p:bldP spid="6" grpId="0"/>
      <p:bldP spid="9" grpId="0"/>
      <p:bldP spid="10" grpId="0"/>
      <p:bldP spid="11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WordArt 4"/>
          <p:cNvSpPr>
            <a:spLocks noChangeArrowheads="1" noChangeShapeType="1" noTextEdit="1"/>
          </p:cNvSpPr>
          <p:nvPr/>
        </p:nvSpPr>
        <p:spPr bwMode="auto">
          <a:xfrm>
            <a:off x="3276600" y="1219200"/>
            <a:ext cx="56388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 panose="020B0A04020102020204" pitchFamily="34" charset="0"/>
              </a:rPr>
              <a:t>Homework</a:t>
            </a:r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3124200" y="2693185"/>
            <a:ext cx="5676554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3333FF"/>
                </a:solidFill>
                <a:latin typeface="Arial" panose="020B0604020202020204" pitchFamily="34" charset="0"/>
              </a:rPr>
              <a:t>-  Learn by heart the new words.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t-BR" sz="2800" b="1" dirty="0" smtClean="0">
                <a:solidFill>
                  <a:srgbClr val="3333FF"/>
                </a:solidFill>
                <a:latin typeface="Arial" panose="020B0604020202020204" pitchFamily="34" charset="0"/>
              </a:rPr>
              <a:t>-  Prepare </a:t>
            </a:r>
            <a:r>
              <a:rPr lang="pt-BR" sz="2800" b="1" dirty="0">
                <a:solidFill>
                  <a:srgbClr val="3333FF"/>
                </a:solidFill>
                <a:latin typeface="Arial" panose="020B0604020202020204" pitchFamily="34" charset="0"/>
              </a:rPr>
              <a:t>the next lesson</a:t>
            </a:r>
            <a:endParaRPr lang="en-US" sz="2800" b="1" dirty="0">
              <a:solidFill>
                <a:srgbClr val="3333F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452975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0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animBg="1"/>
    </p:bldLst>
  </p:timing>
</p:sld>
</file>

<file path=ppt/theme/theme1.xml><?xml version="1.0" encoding="utf-8"?>
<a:theme xmlns:a="http://schemas.openxmlformats.org/drawingml/2006/main" name="Proposal">
  <a:themeElements>
    <a:clrScheme name="Proposal 8">
      <a:dk1>
        <a:srgbClr val="000000"/>
      </a:dk1>
      <a:lt1>
        <a:srgbClr val="FFFFFF"/>
      </a:lt1>
      <a:dk2>
        <a:srgbClr val="8C0039"/>
      </a:dk2>
      <a:lt2>
        <a:srgbClr val="660066"/>
      </a:lt2>
      <a:accent1>
        <a:srgbClr val="C58BF9"/>
      </a:accent1>
      <a:accent2>
        <a:srgbClr val="9966FF"/>
      </a:accent2>
      <a:accent3>
        <a:srgbClr val="FFFFFF"/>
      </a:accent3>
      <a:accent4>
        <a:srgbClr val="000000"/>
      </a:accent4>
      <a:accent5>
        <a:srgbClr val="DFC4FB"/>
      </a:accent5>
      <a:accent6>
        <a:srgbClr val="8A5CE7"/>
      </a:accent6>
      <a:hlink>
        <a:srgbClr val="E4005C"/>
      </a:hlink>
      <a:folHlink>
        <a:srgbClr val="C36C03"/>
      </a:folHlink>
    </a:clrScheme>
    <a:fontScheme name="Propos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Proposal 1">
        <a:dk1>
          <a:srgbClr val="777777"/>
        </a:dk1>
        <a:lt1>
          <a:srgbClr val="FFFFFF"/>
        </a:lt1>
        <a:dk2>
          <a:srgbClr val="333333"/>
        </a:dk2>
        <a:lt2>
          <a:srgbClr val="FFF4C3"/>
        </a:lt2>
        <a:accent1>
          <a:srgbClr val="C892FA"/>
        </a:accent1>
        <a:accent2>
          <a:srgbClr val="9966FF"/>
        </a:accent2>
        <a:accent3>
          <a:srgbClr val="ADADAD"/>
        </a:accent3>
        <a:accent4>
          <a:srgbClr val="DADADA"/>
        </a:accent4>
        <a:accent5>
          <a:srgbClr val="E0C7FC"/>
        </a:accent5>
        <a:accent6>
          <a:srgbClr val="8A5CE7"/>
        </a:accent6>
        <a:hlink>
          <a:srgbClr val="E4005C"/>
        </a:hlink>
        <a:folHlink>
          <a:srgbClr val="DC7A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2">
        <a:dk1>
          <a:srgbClr val="1C1C1C"/>
        </a:dk1>
        <a:lt1>
          <a:srgbClr val="FFFFFF"/>
        </a:lt1>
        <a:dk2>
          <a:srgbClr val="5F5F5F"/>
        </a:dk2>
        <a:lt2>
          <a:srgbClr val="FFFFCC"/>
        </a:lt2>
        <a:accent1>
          <a:srgbClr val="4A5B64"/>
        </a:accent1>
        <a:accent2>
          <a:srgbClr val="AF9387"/>
        </a:accent2>
        <a:accent3>
          <a:srgbClr val="B6B6B6"/>
        </a:accent3>
        <a:accent4>
          <a:srgbClr val="DADADA"/>
        </a:accent4>
        <a:accent5>
          <a:srgbClr val="B1B5B8"/>
        </a:accent5>
        <a:accent6>
          <a:srgbClr val="9E857A"/>
        </a:accent6>
        <a:hlink>
          <a:srgbClr val="F3C43F"/>
        </a:hlink>
        <a:folHlink>
          <a:srgbClr val="66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3">
        <a:dk1>
          <a:srgbClr val="4D4D4D"/>
        </a:dk1>
        <a:lt1>
          <a:srgbClr val="FFFFFF"/>
        </a:lt1>
        <a:dk2>
          <a:srgbClr val="666699"/>
        </a:dk2>
        <a:lt2>
          <a:srgbClr val="FFFFCC"/>
        </a:lt2>
        <a:accent1>
          <a:srgbClr val="8D8DB3"/>
        </a:accent1>
        <a:accent2>
          <a:srgbClr val="7A25D7"/>
        </a:accent2>
        <a:accent3>
          <a:srgbClr val="B8B8CA"/>
        </a:accent3>
        <a:accent4>
          <a:srgbClr val="DADADA"/>
        </a:accent4>
        <a:accent5>
          <a:srgbClr val="C5C5D6"/>
        </a:accent5>
        <a:accent6>
          <a:srgbClr val="6E20C3"/>
        </a:accent6>
        <a:hlink>
          <a:srgbClr val="66CCFF"/>
        </a:hlink>
        <a:folHlink>
          <a:srgbClr val="3333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4">
        <a:dk1>
          <a:srgbClr val="10187C"/>
        </a:dk1>
        <a:lt1>
          <a:srgbClr val="F8F8F8"/>
        </a:lt1>
        <a:dk2>
          <a:srgbClr val="538DC7"/>
        </a:dk2>
        <a:lt2>
          <a:srgbClr val="CCECFF"/>
        </a:lt2>
        <a:accent1>
          <a:srgbClr val="879EC7"/>
        </a:accent1>
        <a:accent2>
          <a:srgbClr val="461B8B"/>
        </a:accent2>
        <a:accent3>
          <a:srgbClr val="B3C5E0"/>
        </a:accent3>
        <a:accent4>
          <a:srgbClr val="D4D4D4"/>
        </a:accent4>
        <a:accent5>
          <a:srgbClr val="C3CCE0"/>
        </a:accent5>
        <a:accent6>
          <a:srgbClr val="3F177D"/>
        </a:accent6>
        <a:hlink>
          <a:srgbClr val="0000FF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5">
        <a:dk1>
          <a:srgbClr val="002F2E"/>
        </a:dk1>
        <a:lt1>
          <a:srgbClr val="FFFFFF"/>
        </a:lt1>
        <a:dk2>
          <a:srgbClr val="008080"/>
        </a:dk2>
        <a:lt2>
          <a:srgbClr val="FFFFCC"/>
        </a:lt2>
        <a:accent1>
          <a:srgbClr val="0E6A52"/>
        </a:accent1>
        <a:accent2>
          <a:srgbClr val="3553A7"/>
        </a:accent2>
        <a:accent3>
          <a:srgbClr val="AAC0C0"/>
        </a:accent3>
        <a:accent4>
          <a:srgbClr val="DADADA"/>
        </a:accent4>
        <a:accent5>
          <a:srgbClr val="AAB9B3"/>
        </a:accent5>
        <a:accent6>
          <a:srgbClr val="2F4A97"/>
        </a:accent6>
        <a:hlink>
          <a:srgbClr val="1ACE9F"/>
        </a:hlink>
        <a:folHlink>
          <a:srgbClr val="B5B5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6">
        <a:dk1>
          <a:srgbClr val="000000"/>
        </a:dk1>
        <a:lt1>
          <a:srgbClr val="E3FFFF"/>
        </a:lt1>
        <a:dk2>
          <a:srgbClr val="4400A8"/>
        </a:dk2>
        <a:lt2>
          <a:srgbClr val="005452"/>
        </a:lt2>
        <a:accent1>
          <a:srgbClr val="92CAC9"/>
        </a:accent1>
        <a:accent2>
          <a:srgbClr val="009999"/>
        </a:accent2>
        <a:accent3>
          <a:srgbClr val="EFFFFF"/>
        </a:accent3>
        <a:accent4>
          <a:srgbClr val="000000"/>
        </a:accent4>
        <a:accent5>
          <a:srgbClr val="C7E1E1"/>
        </a:accent5>
        <a:accent6>
          <a:srgbClr val="008A8A"/>
        </a:accent6>
        <a:hlink>
          <a:srgbClr val="187C16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7">
        <a:dk1>
          <a:srgbClr val="000000"/>
        </a:dk1>
        <a:lt1>
          <a:srgbClr val="CCFF99"/>
        </a:lt1>
        <a:dk2>
          <a:srgbClr val="CC99FF"/>
        </a:dk2>
        <a:lt2>
          <a:srgbClr val="1B3600"/>
        </a:lt2>
        <a:accent1>
          <a:srgbClr val="009900"/>
        </a:accent1>
        <a:accent2>
          <a:srgbClr val="B7CA02"/>
        </a:accent2>
        <a:accent3>
          <a:srgbClr val="E2FFCA"/>
        </a:accent3>
        <a:accent4>
          <a:srgbClr val="000000"/>
        </a:accent4>
        <a:accent5>
          <a:srgbClr val="AACAAA"/>
        </a:accent5>
        <a:accent6>
          <a:srgbClr val="A6B702"/>
        </a:accent6>
        <a:hlink>
          <a:srgbClr val="FFCC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8">
        <a:dk1>
          <a:srgbClr val="000000"/>
        </a:dk1>
        <a:lt1>
          <a:srgbClr val="FFFFFF"/>
        </a:lt1>
        <a:dk2>
          <a:srgbClr val="8C0039"/>
        </a:dk2>
        <a:lt2>
          <a:srgbClr val="660066"/>
        </a:lt2>
        <a:accent1>
          <a:srgbClr val="C58BF9"/>
        </a:accent1>
        <a:accent2>
          <a:srgbClr val="9966FF"/>
        </a:accent2>
        <a:accent3>
          <a:srgbClr val="FFFFFF"/>
        </a:accent3>
        <a:accent4>
          <a:srgbClr val="000000"/>
        </a:accent4>
        <a:accent5>
          <a:srgbClr val="DFC4FB"/>
        </a:accent5>
        <a:accent6>
          <a:srgbClr val="8A5CE7"/>
        </a:accent6>
        <a:hlink>
          <a:srgbClr val="E4005C"/>
        </a:hlink>
        <a:folHlink>
          <a:srgbClr val="C36C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anose="030F0702030302020204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anose="030F0702030302020204" pitchFamily="66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648</Words>
  <Application>Microsoft Office PowerPoint</Application>
  <PresentationFormat>Custom</PresentationFormat>
  <Paragraphs>72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7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Proposal</vt:lpstr>
      <vt:lpstr>2_Crayons</vt:lpstr>
      <vt:lpstr>1_Office Theme</vt:lpstr>
      <vt:lpstr>2_Office Theme</vt:lpstr>
      <vt:lpstr>Office Theme</vt:lpstr>
      <vt:lpstr>4_Office Theme</vt:lpstr>
      <vt:lpstr>5_Office Theme</vt:lpstr>
      <vt:lpstr>UNIT 1:MY FRIENDS</vt:lpstr>
      <vt:lpstr>PowerPoint Presentation</vt:lpstr>
      <vt:lpstr>PowerPoint Presentation</vt:lpstr>
      <vt:lpstr>Choose the correct answer</vt:lpstr>
      <vt:lpstr>PowerPoint Presentation</vt:lpstr>
      <vt:lpstr>PowerPoint Presentation</vt:lpstr>
      <vt:lpstr>II. Grammar and structures: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1:MY FRIENDS</dc:title>
  <dc:creator>Admin</dc:creator>
  <cp:lastModifiedBy>My Trinh</cp:lastModifiedBy>
  <cp:revision>16</cp:revision>
  <dcterms:created xsi:type="dcterms:W3CDTF">2021-08-31T06:50:47Z</dcterms:created>
  <dcterms:modified xsi:type="dcterms:W3CDTF">2021-09-21T12:10:51Z</dcterms:modified>
</cp:coreProperties>
</file>