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media7.wav" ContentType="audio/wav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75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93">
          <p15:clr>
            <a:srgbClr val="A4A3A4"/>
          </p15:clr>
        </p15:guide>
        <p15:guide id="2" pos="29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CC"/>
    <a:srgbClr val="FF0066"/>
    <a:srgbClr val="FF9900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1385"/>
  </p:normalViewPr>
  <p:slideViewPr>
    <p:cSldViewPr showGuides="1">
      <p:cViewPr varScale="1">
        <p:scale>
          <a:sx n="70" d="100"/>
          <a:sy n="70" d="100"/>
        </p:scale>
        <p:origin x="-1326" y="-96"/>
      </p:cViewPr>
      <p:guideLst>
        <p:guide orient="horz" pos="2293"/>
        <p:guide pos="29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6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en-US" strike="noStrike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A7E8C0-AD87-440A-836C-95209264383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10/23/2021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A7E8C0-AD87-440A-836C-95209264383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10/23/2021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A7E8C0-AD87-440A-836C-95209264383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10/23/2021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A7E8C0-AD87-440A-836C-95209264383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10/23/2021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A7E8C0-AD87-440A-836C-95209264383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10/23/2021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A7E8C0-AD87-440A-836C-95209264383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10/23/2021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A7E8C0-AD87-440A-836C-95209264383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10/23/2021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A7E8C0-AD87-440A-836C-95209264383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10/23/2021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A7E8C0-AD87-440A-836C-95209264383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10/23/2021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A7E8C0-AD87-440A-836C-95209264383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10/23/2021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A7E8C0-AD87-440A-836C-95209264383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10/23/2021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A7E8C0-AD87-440A-836C-95209264383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10/23/2021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GB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en-US" altLang="en-GB" dirty="0"/>
              <a:t>Click to edit Master text styles</a:t>
            </a:r>
          </a:p>
          <a:p>
            <a:pPr lvl="1"/>
            <a:r>
              <a:rPr lang="en-US" altLang="en-GB" dirty="0"/>
              <a:t>Second level</a:t>
            </a:r>
          </a:p>
          <a:p>
            <a:pPr lvl="2"/>
            <a:r>
              <a:rPr lang="en-US" altLang="en-GB" dirty="0"/>
              <a:t>Third level</a:t>
            </a:r>
          </a:p>
          <a:p>
            <a:pPr lvl="3"/>
            <a:r>
              <a:rPr lang="en-US" altLang="en-GB" dirty="0"/>
              <a:t>Fourth level</a:t>
            </a:r>
          </a:p>
          <a:p>
            <a:pPr lvl="4"/>
            <a:r>
              <a:rPr lang="en-US" altLang="en-GB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A7E8C0-AD87-440A-836C-95209264383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10/23/2021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ma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9.emf"/><Relationship Id="rId3" Type="http://schemas.microsoft.com/office/2007/relationships/media" Target="../media/media2.wma"/><Relationship Id="rId7" Type="http://schemas.microsoft.com/office/2007/relationships/media" Target="../media/media4.wma"/><Relationship Id="rId12" Type="http://schemas.openxmlformats.org/officeDocument/2006/relationships/audio" Target="../media/media6.wma"/><Relationship Id="rId17" Type="http://schemas.openxmlformats.org/officeDocument/2006/relationships/image" Target="../media/image8.emf"/><Relationship Id="rId2" Type="http://schemas.openxmlformats.org/officeDocument/2006/relationships/audio" Target="../media/media1.wma"/><Relationship Id="rId16" Type="http://schemas.openxmlformats.org/officeDocument/2006/relationships/image" Target="../media/image7.gif"/><Relationship Id="rId1" Type="http://schemas.microsoft.com/office/2007/relationships/media" Target="../media/media1.wma"/><Relationship Id="rId6" Type="http://schemas.openxmlformats.org/officeDocument/2006/relationships/audio" Target="../media/media3.wma"/><Relationship Id="rId11" Type="http://schemas.microsoft.com/office/2007/relationships/media" Target="../media/media6.wma"/><Relationship Id="rId5" Type="http://schemas.microsoft.com/office/2007/relationships/media" Target="../media/media3.wma"/><Relationship Id="rId15" Type="http://schemas.openxmlformats.org/officeDocument/2006/relationships/image" Target="../media/image6.png"/><Relationship Id="rId10" Type="http://schemas.openxmlformats.org/officeDocument/2006/relationships/audio" Target="../media/media5.wma"/><Relationship Id="rId19" Type="http://schemas.openxmlformats.org/officeDocument/2006/relationships/image" Target="../media/image10.png"/><Relationship Id="rId4" Type="http://schemas.openxmlformats.org/officeDocument/2006/relationships/audio" Target="../media/media2.wma"/><Relationship Id="rId9" Type="http://schemas.microsoft.com/office/2007/relationships/media" Target="../media/media5.wma"/><Relationship Id="rId1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5" Type="http://schemas.openxmlformats.org/officeDocument/2006/relationships/image" Target="../media/image2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10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25788" y="908720"/>
            <a:ext cx="2664296" cy="1008112"/>
          </a:xfrm>
        </p:spPr>
        <p:txBody>
          <a:bodyPr/>
          <a:lstStyle/>
          <a:p>
            <a:pPr algn="l" eaLnBrk="1" hangingPunct="1"/>
            <a:r>
              <a:rPr lang="en-US" altLang="vi-VN" sz="6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UNIT 7</a:t>
            </a:r>
          </a:p>
        </p:txBody>
      </p:sp>
      <p:sp>
        <p:nvSpPr>
          <p:cNvPr id="67588" name="WordArt 4"/>
          <p:cNvSpPr>
            <a:spLocks noChangeArrowheads="1" noChangeShapeType="1" noTextEdit="1"/>
          </p:cNvSpPr>
          <p:nvPr/>
        </p:nvSpPr>
        <p:spPr bwMode="auto">
          <a:xfrm>
            <a:off x="1331640" y="2132856"/>
            <a:ext cx="6408712" cy="10801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WORLD OF WORK </a:t>
            </a: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683568" y="3789040"/>
            <a:ext cx="817916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SECTION A-  </a:t>
            </a:r>
            <a:r>
              <a:rPr lang="en-US" altLang="vi-VN" sz="40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 student’s work (A4)</a:t>
            </a:r>
          </a:p>
        </p:txBody>
      </p:sp>
    </p:spTree>
    <p:extLst>
      <p:ext uri="{BB962C8B-B14F-4D97-AF65-F5344CB8AC3E}">
        <p14:creationId xmlns:p14="http://schemas.microsoft.com/office/powerpoint/2010/main" val="3702285070"/>
      </p:ext>
    </p:extLst>
  </p:cSld>
  <p:clrMapOvr>
    <a:masterClrMapping/>
  </p:clrMapOvr>
  <p:transition spd="slow" advClick="0">
    <p:cover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6758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1588" y="404664"/>
            <a:ext cx="8388424" cy="799654"/>
          </a:xfrm>
        </p:spPr>
        <p:txBody>
          <a:bodyPr/>
          <a:lstStyle/>
          <a:p>
            <a:pPr algn="l" eaLnBrk="1" hangingPunct="1"/>
            <a:r>
              <a:rPr lang="en-US" alt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Complete the sentences with a little or a few :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45754"/>
            <a:ext cx="7914456" cy="4615296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There is  ……………  orange juice in the glass.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I have  ……………  books in English.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She eats  ………………   fruit for breakfast.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d. They will have  ………… milk every day.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e. We need  ………………  vegetables for lunch.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f. He can buy  ………………  apples. </a:t>
            </a:r>
          </a:p>
        </p:txBody>
      </p:sp>
      <p:sp>
        <p:nvSpPr>
          <p:cNvPr id="167940" name="Text Box 4"/>
          <p:cNvSpPr txBox="1">
            <a:spLocks noChangeArrowheads="1"/>
          </p:cNvSpPr>
          <p:nvPr/>
        </p:nvSpPr>
        <p:spPr bwMode="auto">
          <a:xfrm>
            <a:off x="3439593" y="3445099"/>
            <a:ext cx="15784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 little</a:t>
            </a:r>
          </a:p>
        </p:txBody>
      </p:sp>
      <p:sp>
        <p:nvSpPr>
          <p:cNvPr id="167941" name="Text Box 5"/>
          <p:cNvSpPr txBox="1">
            <a:spLocks noChangeArrowheads="1"/>
          </p:cNvSpPr>
          <p:nvPr/>
        </p:nvSpPr>
        <p:spPr bwMode="auto">
          <a:xfrm>
            <a:off x="2950968" y="2679734"/>
            <a:ext cx="16573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 little</a:t>
            </a:r>
          </a:p>
        </p:txBody>
      </p:sp>
      <p:sp>
        <p:nvSpPr>
          <p:cNvPr id="167942" name="Text Box 6"/>
          <p:cNvSpPr txBox="1">
            <a:spLocks noChangeArrowheads="1"/>
          </p:cNvSpPr>
          <p:nvPr/>
        </p:nvSpPr>
        <p:spPr bwMode="auto">
          <a:xfrm>
            <a:off x="2738637" y="1329252"/>
            <a:ext cx="168552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 little</a:t>
            </a:r>
          </a:p>
        </p:txBody>
      </p:sp>
      <p:sp>
        <p:nvSpPr>
          <p:cNvPr id="167943" name="Text Box 7"/>
          <p:cNvSpPr txBox="1">
            <a:spLocks noChangeArrowheads="1"/>
          </p:cNvSpPr>
          <p:nvPr/>
        </p:nvSpPr>
        <p:spPr bwMode="auto">
          <a:xfrm>
            <a:off x="2620851" y="2011251"/>
            <a:ext cx="129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 few</a:t>
            </a:r>
          </a:p>
        </p:txBody>
      </p:sp>
      <p:sp>
        <p:nvSpPr>
          <p:cNvPr id="167944" name="Text Box 8"/>
          <p:cNvSpPr txBox="1">
            <a:spLocks noChangeArrowheads="1"/>
          </p:cNvSpPr>
          <p:nvPr/>
        </p:nvSpPr>
        <p:spPr bwMode="auto">
          <a:xfrm>
            <a:off x="3127549" y="4149080"/>
            <a:ext cx="129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 few</a:t>
            </a:r>
          </a:p>
        </p:txBody>
      </p:sp>
      <p:sp>
        <p:nvSpPr>
          <p:cNvPr id="167945" name="Text Box 9"/>
          <p:cNvSpPr txBox="1">
            <a:spLocks noChangeArrowheads="1"/>
          </p:cNvSpPr>
          <p:nvPr/>
        </p:nvSpPr>
        <p:spPr bwMode="auto">
          <a:xfrm>
            <a:off x="3192349" y="4965412"/>
            <a:ext cx="129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 few</a:t>
            </a:r>
          </a:p>
        </p:txBody>
      </p:sp>
      <p:pic>
        <p:nvPicPr>
          <p:cNvPr id="14346" name="Picture 10" descr="GIƠ T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257800"/>
            <a:ext cx="879475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454803"/>
      </p:ext>
    </p:extLst>
  </p:cSld>
  <p:clrMapOvr>
    <a:masterClrMapping/>
  </p:clrMapOvr>
  <p:transition spd="slow" advClick="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67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167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16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16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167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1000"/>
                                        <p:tgtEl>
                                          <p:spTgt spid="167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0" grpId="0"/>
      <p:bldP spid="167941" grpId="0"/>
      <p:bldP spid="167942" grpId="0"/>
      <p:bldP spid="167943" grpId="0"/>
      <p:bldP spid="167944" grpId="0"/>
      <p:bldP spid="1679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2667000" cy="685800"/>
          </a:xfrm>
        </p:spPr>
        <p:txBody>
          <a:bodyPr/>
          <a:lstStyle/>
          <a:p>
            <a:pPr eaLnBrk="1" hangingPunct="1"/>
            <a:r>
              <a:rPr lang="en-US" altLang="vi-VN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Gap - fill: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222352"/>
            <a:ext cx="9145016" cy="5435019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Tx/>
              <a:buAutoNum type="alphaLcPeriod"/>
            </a:pPr>
            <a:r>
              <a:rPr lang="en-US" altLang="vi-VN" sz="28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Many people  ………….  that students only work a ………..  hours a day.</a:t>
            </a:r>
          </a:p>
          <a:p>
            <a:pPr marL="609600" indent="-609600" eaLnBrk="1" hangingPunct="1">
              <a:lnSpc>
                <a:spcPct val="150000"/>
              </a:lnSpc>
              <a:buFontTx/>
              <a:buAutoNum type="alphaLcPeriod"/>
            </a:pPr>
            <a:r>
              <a:rPr lang="en-US" altLang="vi-VN" sz="2800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vi-VN" sz="28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has  ………..classes a day, ………  days a week.</a:t>
            </a:r>
          </a:p>
          <a:p>
            <a:pPr marL="609600" indent="-609600" eaLnBrk="1" hangingPunct="1">
              <a:lnSpc>
                <a:spcPct val="150000"/>
              </a:lnSpc>
              <a:buFontTx/>
              <a:buAutoNum type="alphaLcPeriod"/>
            </a:pPr>
            <a:r>
              <a:rPr lang="en-US" altLang="vi-VN" sz="28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She is a  ……….  student and she works  ………</a:t>
            </a:r>
          </a:p>
          <a:p>
            <a:pPr marL="609600" indent="-609600" eaLnBrk="1" hangingPunct="1">
              <a:lnSpc>
                <a:spcPct val="150000"/>
              </a:lnSpc>
              <a:buFontTx/>
              <a:buAutoNum type="alphaLcPeriod"/>
            </a:pPr>
            <a:r>
              <a:rPr lang="en-US" altLang="vi-VN" sz="28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She does her  ………………..about …..  hours a week.</a:t>
            </a:r>
          </a:p>
          <a:p>
            <a:pPr marL="609600" indent="-609600" eaLnBrk="1" hangingPunct="1">
              <a:lnSpc>
                <a:spcPct val="150000"/>
              </a:lnSpc>
              <a:buFontTx/>
              <a:buAutoNum type="alphaLcPeriod"/>
            </a:pPr>
            <a:r>
              <a:rPr lang="en-US" altLang="vi-VN" sz="28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She has to  …………….  her  work  before  ……… </a:t>
            </a:r>
            <a:r>
              <a:rPr lang="en-US" altLang="vi-VN" sz="2800" dirty="0" smtClean="0">
                <a:solidFill>
                  <a:srgbClr val="6600CC"/>
                </a:solidFill>
              </a:rPr>
              <a:t>. </a:t>
            </a:r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3173033" y="1261775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think</a:t>
            </a:r>
          </a:p>
        </p:txBody>
      </p:sp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971600" y="1904188"/>
            <a:ext cx="10081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few</a:t>
            </a:r>
          </a:p>
        </p:txBody>
      </p:sp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2328796" y="2605399"/>
            <a:ext cx="114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five</a:t>
            </a:r>
          </a:p>
        </p:txBody>
      </p:sp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5637567" y="2574621"/>
            <a:ext cx="9155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six</a:t>
            </a:r>
          </a:p>
        </p:txBody>
      </p:sp>
      <p:sp>
        <p:nvSpPr>
          <p:cNvPr id="105480" name="Text Box 8"/>
          <p:cNvSpPr txBox="1">
            <a:spLocks noChangeArrowheads="1"/>
          </p:cNvSpPr>
          <p:nvPr/>
        </p:nvSpPr>
        <p:spPr bwMode="auto">
          <a:xfrm>
            <a:off x="2271378" y="3348788"/>
            <a:ext cx="1066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keen</a:t>
            </a:r>
          </a:p>
        </p:txBody>
      </p:sp>
      <p:sp>
        <p:nvSpPr>
          <p:cNvPr id="105481" name="Text Box 9"/>
          <p:cNvSpPr txBox="1">
            <a:spLocks noChangeArrowheads="1"/>
          </p:cNvSpPr>
          <p:nvPr/>
        </p:nvSpPr>
        <p:spPr bwMode="auto">
          <a:xfrm>
            <a:off x="7060925" y="3355833"/>
            <a:ext cx="114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hard</a:t>
            </a:r>
          </a:p>
        </p:txBody>
      </p:sp>
      <p:sp>
        <p:nvSpPr>
          <p:cNvPr id="105482" name="Text Box 10"/>
          <p:cNvSpPr txBox="1">
            <a:spLocks noChangeArrowheads="1"/>
          </p:cNvSpPr>
          <p:nvPr/>
        </p:nvSpPr>
        <p:spPr bwMode="auto">
          <a:xfrm>
            <a:off x="2781300" y="4797152"/>
            <a:ext cx="16192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review</a:t>
            </a:r>
          </a:p>
        </p:txBody>
      </p: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2974483" y="4077072"/>
            <a:ext cx="18448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homework</a:t>
            </a:r>
          </a:p>
        </p:txBody>
      </p:sp>
      <p:sp>
        <p:nvSpPr>
          <p:cNvPr id="105484" name="Text Box 12"/>
          <p:cNvSpPr txBox="1">
            <a:spLocks noChangeArrowheads="1"/>
          </p:cNvSpPr>
          <p:nvPr/>
        </p:nvSpPr>
        <p:spPr bwMode="auto">
          <a:xfrm>
            <a:off x="6142548" y="4087259"/>
            <a:ext cx="76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6705600" y="58674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/>
          </a:p>
        </p:txBody>
      </p:sp>
      <p:sp>
        <p:nvSpPr>
          <p:cNvPr id="105486" name="Text Box 14"/>
          <p:cNvSpPr txBox="1">
            <a:spLocks noChangeArrowheads="1"/>
          </p:cNvSpPr>
          <p:nvPr/>
        </p:nvSpPr>
        <p:spPr bwMode="auto">
          <a:xfrm>
            <a:off x="7353300" y="4766374"/>
            <a:ext cx="914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test</a:t>
            </a:r>
            <a:r>
              <a:rPr lang="en-US" altLang="vi-VN" sz="3200" dirty="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15375" name="Rectangle 17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solidFill>
            <a:srgbClr val="6600CC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05491" name="Text Box 19"/>
          <p:cNvSpPr txBox="1">
            <a:spLocks noChangeArrowheads="1"/>
          </p:cNvSpPr>
          <p:nvPr/>
        </p:nvSpPr>
        <p:spPr bwMode="auto">
          <a:xfrm>
            <a:off x="0" y="0"/>
            <a:ext cx="88011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UNIT 7 : THE WORLD OF WORK – </a:t>
            </a:r>
            <a:r>
              <a:rPr lang="en-US" altLang="vi-VN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A.4 </a:t>
            </a:r>
          </a:p>
        </p:txBody>
      </p:sp>
      <p:pic>
        <p:nvPicPr>
          <p:cNvPr id="15377" name="Picture 20" descr="NHÓ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57200"/>
            <a:ext cx="13620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8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458200" y="6400800"/>
            <a:ext cx="685800" cy="4572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917346323"/>
      </p:ext>
    </p:extLst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5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05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05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5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5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6" grpId="0"/>
      <p:bldP spid="105477" grpId="0"/>
      <p:bldP spid="105478" grpId="0"/>
      <p:bldP spid="105479" grpId="0"/>
      <p:bldP spid="105480" grpId="0"/>
      <p:bldP spid="105481" grpId="0"/>
      <p:bldP spid="105482" grpId="0"/>
      <p:bldP spid="105483" grpId="0"/>
      <p:bldP spid="105484" grpId="0"/>
      <p:bldP spid="1054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TRAO ĐỔ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57200"/>
            <a:ext cx="106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5867400" cy="808038"/>
          </a:xfrm>
        </p:spPr>
        <p:txBody>
          <a:bodyPr/>
          <a:lstStyle/>
          <a:p>
            <a:pPr eaLnBrk="1" hangingPunct="1"/>
            <a:r>
              <a:rPr lang="en-US" altLang="vi-VN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Ask and answer about you :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229600" cy="4495800"/>
          </a:xfrm>
        </p:spPr>
        <p:txBody>
          <a:bodyPr/>
          <a:lstStyle/>
          <a:p>
            <a:pPr marL="609600" indent="-609600" eaLnBrk="1" hangingPunct="1">
              <a:lnSpc>
                <a:spcPct val="140000"/>
              </a:lnSpc>
              <a:buFontTx/>
              <a:buAutoNum type="alphaLcPeriod"/>
            </a:pPr>
            <a:r>
              <a:rPr lang="en-US" altLang="vi-VN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How many days a week do you go to school ? </a:t>
            </a:r>
          </a:p>
          <a:p>
            <a:pPr marL="609600" indent="-609600" eaLnBrk="1" hangingPunct="1">
              <a:lnSpc>
                <a:spcPct val="140000"/>
              </a:lnSpc>
              <a:buFontTx/>
              <a:buAutoNum type="alphaLcPeriod"/>
            </a:pPr>
            <a:r>
              <a:rPr lang="en-US" altLang="vi-VN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How many periods do you have a day ?</a:t>
            </a:r>
          </a:p>
          <a:p>
            <a:pPr marL="609600" indent="-609600" eaLnBrk="1" hangingPunct="1">
              <a:lnSpc>
                <a:spcPct val="140000"/>
              </a:lnSpc>
              <a:buFontTx/>
              <a:buAutoNum type="alphaLcPeriod"/>
            </a:pPr>
            <a:r>
              <a:rPr lang="en-US" altLang="vi-VN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How many hours do you do your homework each day ?</a:t>
            </a:r>
          </a:p>
          <a:p>
            <a:pPr marL="609600" indent="-609600" eaLnBrk="1" hangingPunct="1">
              <a:lnSpc>
                <a:spcPct val="140000"/>
              </a:lnSpc>
              <a:buFontTx/>
              <a:buAutoNum type="alphaLcPeriod"/>
            </a:pPr>
            <a:r>
              <a:rPr lang="en-US" altLang="vi-VN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How many hours a week do you work ? 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altLang="vi-VN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Is that more or fewer hours than </a:t>
            </a:r>
            <a:r>
              <a:rPr lang="en-US" altLang="vi-VN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vi-VN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endParaRPr lang="en-US" altLang="vi-VN" sz="2800" dirty="0" smtClean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pPr marL="609600" indent="-609600" eaLnBrk="1" hangingPunct="1">
              <a:lnSpc>
                <a:spcPct val="140000"/>
              </a:lnSpc>
              <a:buFontTx/>
              <a:buAutoNum type="alphaLcPeriod"/>
            </a:pPr>
            <a:endParaRPr lang="en-US" altLang="vi-VN" sz="2800" dirty="0" smtClean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solidFill>
            <a:srgbClr val="6600CC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06503" name="Text Box 7"/>
          <p:cNvSpPr txBox="1">
            <a:spLocks noChangeArrowheads="1"/>
          </p:cNvSpPr>
          <p:nvPr/>
        </p:nvSpPr>
        <p:spPr bwMode="auto">
          <a:xfrm>
            <a:off x="158728" y="0"/>
            <a:ext cx="89852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UNIT 7 : THE WORLD OF WORK –   </a:t>
            </a:r>
            <a:r>
              <a:rPr lang="en-US" altLang="vi-VN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A.4 </a:t>
            </a:r>
          </a:p>
        </p:txBody>
      </p:sp>
    </p:spTree>
    <p:extLst>
      <p:ext uri="{BB962C8B-B14F-4D97-AF65-F5344CB8AC3E}">
        <p14:creationId xmlns:p14="http://schemas.microsoft.com/office/powerpoint/2010/main" val="2832912395"/>
      </p:ext>
    </p:extLst>
  </p:cSld>
  <p:clrMapOvr>
    <a:masterClrMapping/>
  </p:clrMapOvr>
  <p:transition spd="slow" advClick="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692696"/>
            <a:ext cx="4176464" cy="1228973"/>
          </a:xfrm>
          <a:noFill/>
        </p:spPr>
        <p:txBody>
          <a:bodyPr/>
          <a:lstStyle/>
          <a:p>
            <a:pPr eaLnBrk="1" hangingPunct="1"/>
            <a:r>
              <a:rPr lang="en-US" alt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HOMEWORK :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648" y="1988840"/>
            <a:ext cx="6984776" cy="288796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Clr>
                <a:srgbClr val="0000FF"/>
              </a:buClr>
              <a:buSzPct val="80000"/>
            </a:pPr>
            <a:r>
              <a:rPr lang="en-US" altLang="vi-VN" sz="4000" dirty="0" smtClean="0">
                <a:solidFill>
                  <a:srgbClr val="3316E4"/>
                </a:solidFill>
                <a:latin typeface="Times New Roman" pitchFamily="18" charset="0"/>
                <a:cs typeface="Times New Roman" pitchFamily="18" charset="0"/>
              </a:rPr>
              <a:t>Review all language contents.</a:t>
            </a:r>
          </a:p>
          <a:p>
            <a:pPr eaLnBrk="1" hangingPunct="1">
              <a:lnSpc>
                <a:spcPct val="120000"/>
              </a:lnSpc>
              <a:buClr>
                <a:srgbClr val="0000FF"/>
              </a:buClr>
              <a:buSzPct val="80000"/>
            </a:pPr>
            <a:r>
              <a:rPr lang="en-US" altLang="vi-VN" sz="4000" dirty="0" smtClean="0">
                <a:solidFill>
                  <a:srgbClr val="3316E4"/>
                </a:solidFill>
                <a:latin typeface="Times New Roman" pitchFamily="18" charset="0"/>
                <a:cs typeface="Times New Roman" pitchFamily="18" charset="0"/>
              </a:rPr>
              <a:t>Do exercises.</a:t>
            </a:r>
          </a:p>
          <a:p>
            <a:pPr eaLnBrk="1" hangingPunct="1">
              <a:lnSpc>
                <a:spcPct val="120000"/>
              </a:lnSpc>
              <a:buClr>
                <a:srgbClr val="0000FF"/>
              </a:buClr>
              <a:buSzPct val="80000"/>
            </a:pPr>
            <a:r>
              <a:rPr lang="en-US" altLang="vi-VN" sz="4000" dirty="0" smtClean="0">
                <a:solidFill>
                  <a:srgbClr val="3316E4"/>
                </a:solidFill>
                <a:latin typeface="Times New Roman" pitchFamily="18" charset="0"/>
                <a:cs typeface="Times New Roman" pitchFamily="18" charset="0"/>
              </a:rPr>
              <a:t>Prepare:  Unit 7 (</a:t>
            </a:r>
            <a:r>
              <a:rPr lang="en-US" altLang="vi-VN" sz="4000" dirty="0" err="1" smtClean="0">
                <a:solidFill>
                  <a:srgbClr val="3316E4"/>
                </a:solidFill>
                <a:latin typeface="Times New Roman" pitchFamily="18" charset="0"/>
                <a:cs typeface="Times New Roman" pitchFamily="18" charset="0"/>
              </a:rPr>
              <a:t>cont</a:t>
            </a:r>
            <a:r>
              <a:rPr lang="en-US" altLang="vi-VN" sz="4000" dirty="0" smtClean="0">
                <a:solidFill>
                  <a:srgbClr val="3316E4"/>
                </a:solidFill>
                <a:latin typeface="Times New Roman" pitchFamily="18" charset="0"/>
                <a:cs typeface="Times New Roman" pitchFamily="18" charset="0"/>
              </a:rPr>
              <a:t>) - B.1</a:t>
            </a:r>
          </a:p>
        </p:txBody>
      </p:sp>
      <p:pic>
        <p:nvPicPr>
          <p:cNvPr id="17412" name="Picture 4" descr="BU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876800"/>
            <a:ext cx="91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2104535"/>
      </p:ext>
    </p:extLst>
  </p:cSld>
  <p:clrMapOvr>
    <a:masterClrMapping/>
  </p:clrMapOvr>
  <p:transition spd="slow"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85800"/>
            <a:ext cx="8735888" cy="1143000"/>
          </a:xfrm>
        </p:spPr>
        <p:txBody>
          <a:bodyPr/>
          <a:lstStyle/>
          <a:p>
            <a:pPr algn="l" eaLnBrk="1" hangingPunct="1">
              <a:lnSpc>
                <a:spcPct val="140000"/>
              </a:lnSpc>
            </a:pPr>
            <a:r>
              <a:rPr lang="en-US" altLang="vi-VN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Many people think that students have an </a:t>
            </a:r>
            <a:r>
              <a:rPr lang="en-US" alt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easy life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vi-VN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vi-VN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vi-VN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Do you think so ?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768" y="1916832"/>
            <a:ext cx="9057429" cy="71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vi-V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Now take a look at a typical grade 7 student like </a:t>
            </a:r>
            <a:r>
              <a:rPr lang="en-US" altLang="vi-VN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vi-V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8616" name="Picture 8" descr="3-hocsi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96461">
            <a:off x="304800" y="3314700"/>
            <a:ext cx="23622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64904"/>
            <a:ext cx="3276600" cy="2997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0" name="Rectangle 13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solidFill>
            <a:srgbClr val="6600CC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68622" name="Text Box 14"/>
          <p:cNvSpPr txBox="1">
            <a:spLocks noChangeArrowheads="1"/>
          </p:cNvSpPr>
          <p:nvPr/>
        </p:nvSpPr>
        <p:spPr bwMode="auto">
          <a:xfrm>
            <a:off x="0" y="44450"/>
            <a:ext cx="83164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UNIT 7 : THE WORLD OF WORK –  </a:t>
            </a:r>
            <a:r>
              <a:rPr lang="en-US" altLang="vi-VN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A.4 </a:t>
            </a:r>
          </a:p>
        </p:txBody>
      </p:sp>
      <p:pic>
        <p:nvPicPr>
          <p:cNvPr id="68624" name="Picture 16" descr="hoá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971800"/>
            <a:ext cx="4343400" cy="3048000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17" descr="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2200"/>
            <a:ext cx="8153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7" name="Picture 19" descr="st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6210">
            <a:off x="6553200" y="33528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2715858"/>
      </p:ext>
    </p:extLst>
  </p:cSld>
  <p:clrMapOvr>
    <a:masterClrMapping/>
  </p:clrMapOvr>
  <p:transition spd="slow" advClick="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8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31838"/>
            <a:ext cx="3505200" cy="563562"/>
          </a:xfrm>
        </p:spPr>
        <p:txBody>
          <a:bodyPr/>
          <a:lstStyle/>
          <a:p>
            <a:pPr eaLnBrk="1" hangingPunct="1"/>
            <a:r>
              <a:rPr lang="en-US" alt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New words:</a:t>
            </a:r>
            <a:endParaRPr lang="en-US" altLang="vi-VN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1447800"/>
            <a:ext cx="8151812" cy="38862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vi-VN" sz="2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typical  </a:t>
            </a:r>
            <a:r>
              <a:rPr lang="en-US" altLang="vi-VN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vi-VN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ˈ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tɪp.ɪ.kəl</a:t>
            </a:r>
            <a:r>
              <a:rPr lang="en-US" altLang="vi-VN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altLang="vi-VN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vi-VN" sz="2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altLang="vi-VN" sz="2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 eaLnBrk="1" hangingPunct="1">
              <a:lnSpc>
                <a:spcPct val="130000"/>
              </a:lnSpc>
            </a:pPr>
            <a:r>
              <a:rPr lang="en-US" altLang="vi-VN" sz="2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keen     </a:t>
            </a:r>
            <a:r>
              <a:rPr lang="en-US" altLang="vi-VN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vi-VN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kiːn</a:t>
            </a:r>
            <a:r>
              <a:rPr lang="en-US" altLang="vi-VN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          </a:t>
            </a:r>
            <a:r>
              <a:rPr lang="en-US" altLang="vi-VN" sz="2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vi-VN" sz="2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altLang="vi-VN" sz="2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vi-VN" sz="25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vi-VN" sz="2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lazy       </a:t>
            </a:r>
            <a:r>
              <a:rPr lang="en-US" altLang="vi-VN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/ˈ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leɪ.zi</a:t>
            </a:r>
            <a:r>
              <a:rPr lang="en-US" altLang="vi-VN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altLang="vi-VN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vi-VN" sz="2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vi-VN" sz="2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altLang="vi-VN" sz="2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: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vi-VN" sz="2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period </a:t>
            </a:r>
            <a:r>
              <a:rPr lang="en-US" altLang="vi-VN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/ˈ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pɪə.ri.əd</a:t>
            </a:r>
            <a:r>
              <a:rPr lang="en-US" altLang="vi-VN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altLang="vi-VN" sz="2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(n):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vi-VN" sz="2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definitely </a:t>
            </a:r>
            <a:r>
              <a:rPr lang="en-US" altLang="vi-VN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/ˈdef.ɪ.nət.li/ </a:t>
            </a:r>
            <a:r>
              <a:rPr lang="en-US" altLang="vi-VN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vi-VN" sz="2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adv</a:t>
            </a:r>
            <a:r>
              <a:rPr lang="en-US" altLang="vi-VN" sz="2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: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vi-VN" sz="2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review </a:t>
            </a:r>
            <a:r>
              <a:rPr lang="en-US" altLang="vi-VN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vi-VN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rɪˈvju</a:t>
            </a:r>
            <a:r>
              <a:rPr lang="en-US" altLang="vi-VN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ː</a:t>
            </a:r>
            <a:r>
              <a:rPr lang="en-US" altLang="vi-VN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    </a:t>
            </a:r>
            <a:r>
              <a:rPr lang="en-US" altLang="vi-VN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vi-VN" sz="2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v) :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altLang="vi-VN" sz="2500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altLang="vi-VN" sz="2500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altLang="vi-VN" sz="2500" dirty="0" smtClean="0">
              <a:solidFill>
                <a:srgbClr val="0000FF"/>
              </a:solidFill>
            </a:endParaRPr>
          </a:p>
        </p:txBody>
      </p:sp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4679555" y="4416145"/>
            <a:ext cx="2173993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altLang="vi-VN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vi-VN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altLang="vi-VN" sz="2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altLang="vi-VN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US" altLang="vi-VN" sz="2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30" name="Rectangle 10"/>
          <p:cNvSpPr>
            <a:spLocks noChangeArrowheads="1"/>
          </p:cNvSpPr>
          <p:nvPr/>
        </p:nvSpPr>
        <p:spPr bwMode="auto">
          <a:xfrm>
            <a:off x="4826396" y="3800074"/>
            <a:ext cx="2903359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altLang="vi-VN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altLang="vi-VN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altLang="vi-VN" sz="2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vi-VN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endParaRPr lang="en-US" altLang="vi-VN" sz="2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31" name="Rectangle 11"/>
          <p:cNvSpPr>
            <a:spLocks noChangeArrowheads="1"/>
          </p:cNvSpPr>
          <p:nvPr/>
        </p:nvSpPr>
        <p:spPr bwMode="auto">
          <a:xfrm>
            <a:off x="4546083" y="2645086"/>
            <a:ext cx="286660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lười</a:t>
            </a:r>
            <a:r>
              <a:rPr lang="en-US" altLang="vi-VN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biếng</a:t>
            </a:r>
            <a:r>
              <a:rPr lang="en-US" altLang="vi-VN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&gt; &lt;  </a:t>
            </a:r>
            <a:r>
              <a:rPr lang="en-US" altLang="vi-VN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hard  </a:t>
            </a:r>
          </a:p>
        </p:txBody>
      </p:sp>
      <p:sp>
        <p:nvSpPr>
          <p:cNvPr id="81932" name="Rectangle 12"/>
          <p:cNvSpPr>
            <a:spLocks noChangeArrowheads="1"/>
          </p:cNvSpPr>
          <p:nvPr/>
        </p:nvSpPr>
        <p:spPr bwMode="auto">
          <a:xfrm>
            <a:off x="4593704" y="2065920"/>
            <a:ext cx="1085554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say </a:t>
            </a:r>
            <a:r>
              <a:rPr lang="en-US" altLang="vi-VN" sz="2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mê</a:t>
            </a:r>
            <a:endParaRPr lang="en-US" altLang="vi-VN" sz="2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37" name="Rectangle 17"/>
          <p:cNvSpPr>
            <a:spLocks noChangeArrowheads="1"/>
          </p:cNvSpPr>
          <p:nvPr/>
        </p:nvSpPr>
        <p:spPr bwMode="auto">
          <a:xfrm>
            <a:off x="4572000" y="1524582"/>
            <a:ext cx="2664512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điển</a:t>
            </a:r>
            <a:r>
              <a:rPr lang="en-US" altLang="vi-VN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vi-VN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altLang="vi-VN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endParaRPr lang="en-US" altLang="vi-VN" sz="2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7" name="Picture 22" descr="daisies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398394"/>
            <a:ext cx="1371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9" name="Rectangle 24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solidFill>
            <a:srgbClr val="6600CC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pic>
        <p:nvPicPr>
          <p:cNvPr id="7180" name="Picture 26" descr="SS128x128P_116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848" y="5526109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7" name="Text Box 27"/>
          <p:cNvSpPr txBox="1">
            <a:spLocks noChangeArrowheads="1"/>
          </p:cNvSpPr>
          <p:nvPr/>
        </p:nvSpPr>
        <p:spPr bwMode="auto">
          <a:xfrm>
            <a:off x="0" y="0"/>
            <a:ext cx="80283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UNIT 7 : THE WORLD OF WORK – </a:t>
            </a:r>
            <a:r>
              <a:rPr lang="en-US" altLang="vi-VN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A.4 </a:t>
            </a:r>
          </a:p>
        </p:txBody>
      </p:sp>
      <p:pic>
        <p:nvPicPr>
          <p:cNvPr id="81949" name="Picture 29" descr="TAY VIẾT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57200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30" descr="f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060" y="5678509"/>
            <a:ext cx="187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3" name="Text Box 33"/>
          <p:cNvSpPr txBox="1">
            <a:spLocks noChangeArrowheads="1"/>
          </p:cNvSpPr>
          <p:nvPr/>
        </p:nvSpPr>
        <p:spPr bwMode="auto">
          <a:xfrm>
            <a:off x="4679555" y="3293549"/>
            <a:ext cx="10967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vi-V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altLang="vi-VN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hat am keen 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970866" y="2065920"/>
            <a:ext cx="461351" cy="369947"/>
          </a:xfrm>
          <a:prstGeom prst="rect">
            <a:avLst/>
          </a:prstGeom>
        </p:spPr>
      </p:pic>
      <p:pic>
        <p:nvPicPr>
          <p:cNvPr id="3" name="phatam typical u7A4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7660832" y="1524582"/>
            <a:ext cx="477054" cy="477054"/>
          </a:xfrm>
          <a:prstGeom prst="rect">
            <a:avLst/>
          </a:prstGeom>
        </p:spPr>
      </p:pic>
      <p:pic>
        <p:nvPicPr>
          <p:cNvPr id="9" name="phatam lazy u7A4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7899357" y="2727247"/>
            <a:ext cx="433825" cy="433825"/>
          </a:xfrm>
          <a:prstGeom prst="rect">
            <a:avLst/>
          </a:prstGeom>
        </p:spPr>
      </p:pic>
      <p:pic>
        <p:nvPicPr>
          <p:cNvPr id="10" name="phatam period u7A4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991966" y="3293547"/>
            <a:ext cx="440251" cy="440251"/>
          </a:xfrm>
          <a:prstGeom prst="rect">
            <a:avLst/>
          </a:prstGeom>
        </p:spPr>
      </p:pic>
      <p:pic>
        <p:nvPicPr>
          <p:cNvPr id="11" name="phatam definitely u7 A4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7797708" y="3838721"/>
            <a:ext cx="461352" cy="461352"/>
          </a:xfrm>
          <a:prstGeom prst="rect">
            <a:avLst/>
          </a:prstGeom>
        </p:spPr>
      </p:pic>
      <p:pic>
        <p:nvPicPr>
          <p:cNvPr id="12" name="phatam review u7 A4.mp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7327975" y="4491419"/>
            <a:ext cx="401780" cy="4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145986"/>
      </p:ext>
    </p:extLst>
  </p:cSld>
  <p:clrMapOvr>
    <a:masterClrMapping/>
  </p:clrMapOvr>
  <p:transition spd="slow" advClick="0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1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1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1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1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68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7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102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89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4" dur="93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89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81923" grpId="0" uiExpand="1" build="p"/>
      <p:bldP spid="81927" grpId="0"/>
      <p:bldP spid="81930" grpId="0"/>
      <p:bldP spid="81931" grpId="0"/>
      <p:bldP spid="81932" grpId="0"/>
      <p:bldP spid="81937" grpId="0"/>
      <p:bldP spid="819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85800"/>
            <a:ext cx="4724400" cy="6858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cmpd="sng">
                <a:pattFill prst="pct50">
                  <a:fgClr>
                    <a:srgbClr val="6600CC"/>
                  </a:fgClr>
                  <a:bgClr>
                    <a:srgbClr val="FFFFFF"/>
                  </a:bgClr>
                </a:patt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en-US" alt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and where </a:t>
            </a:r>
          </a:p>
        </p:txBody>
      </p:sp>
      <p:sp>
        <p:nvSpPr>
          <p:cNvPr id="102411" name="Oval 11"/>
          <p:cNvSpPr>
            <a:spLocks noChangeArrowheads="1"/>
          </p:cNvSpPr>
          <p:nvPr/>
        </p:nvSpPr>
        <p:spPr bwMode="auto">
          <a:xfrm>
            <a:off x="5638800" y="3352800"/>
            <a:ext cx="19812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800">
                <a:solidFill>
                  <a:srgbClr val="0000FF"/>
                </a:solidFill>
              </a:rPr>
              <a:t>life</a:t>
            </a:r>
          </a:p>
        </p:txBody>
      </p:sp>
      <p:sp>
        <p:nvSpPr>
          <p:cNvPr id="102412" name="Oval 12"/>
          <p:cNvSpPr>
            <a:spLocks noChangeArrowheads="1"/>
          </p:cNvSpPr>
          <p:nvPr/>
        </p:nvSpPr>
        <p:spPr bwMode="auto">
          <a:xfrm>
            <a:off x="2133600" y="1676400"/>
            <a:ext cx="1981200" cy="11430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800">
                <a:solidFill>
                  <a:srgbClr val="0000FF"/>
                </a:solidFill>
              </a:rPr>
              <a:t>lazy</a:t>
            </a:r>
          </a:p>
        </p:txBody>
      </p:sp>
      <p:sp>
        <p:nvSpPr>
          <p:cNvPr id="102413" name="Oval 13"/>
          <p:cNvSpPr>
            <a:spLocks noChangeArrowheads="1"/>
          </p:cNvSpPr>
          <p:nvPr/>
        </p:nvSpPr>
        <p:spPr bwMode="auto">
          <a:xfrm>
            <a:off x="3276600" y="4191000"/>
            <a:ext cx="1981200" cy="1143000"/>
          </a:xfrm>
          <a:prstGeom prst="ellipse">
            <a:avLst/>
          </a:prstGeom>
          <a:solidFill>
            <a:srgbClr val="9933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800">
                <a:solidFill>
                  <a:srgbClr val="0000CC"/>
                </a:solidFill>
              </a:rPr>
              <a:t>review</a:t>
            </a:r>
          </a:p>
        </p:txBody>
      </p:sp>
      <p:sp>
        <p:nvSpPr>
          <p:cNvPr id="102415" name="Oval 15"/>
          <p:cNvSpPr>
            <a:spLocks noChangeArrowheads="1"/>
          </p:cNvSpPr>
          <p:nvPr/>
        </p:nvSpPr>
        <p:spPr bwMode="auto">
          <a:xfrm>
            <a:off x="1295400" y="3200400"/>
            <a:ext cx="1981200" cy="11430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800">
                <a:solidFill>
                  <a:schemeClr val="tx2"/>
                </a:solidFill>
              </a:rPr>
              <a:t>definitely</a:t>
            </a:r>
          </a:p>
        </p:txBody>
      </p:sp>
      <p:sp>
        <p:nvSpPr>
          <p:cNvPr id="102416" name="Oval 16"/>
          <p:cNvSpPr>
            <a:spLocks noChangeArrowheads="1"/>
          </p:cNvSpPr>
          <p:nvPr/>
        </p:nvSpPr>
        <p:spPr bwMode="auto">
          <a:xfrm>
            <a:off x="3505200" y="2971800"/>
            <a:ext cx="1981200" cy="1143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800">
                <a:solidFill>
                  <a:srgbClr val="0000FF"/>
                </a:solidFill>
              </a:rPr>
              <a:t>typical</a:t>
            </a:r>
          </a:p>
        </p:txBody>
      </p:sp>
      <p:sp>
        <p:nvSpPr>
          <p:cNvPr id="102417" name="Oval 17"/>
          <p:cNvSpPr>
            <a:spLocks noChangeArrowheads="1"/>
          </p:cNvSpPr>
          <p:nvPr/>
        </p:nvSpPr>
        <p:spPr bwMode="auto">
          <a:xfrm>
            <a:off x="4724400" y="1752600"/>
            <a:ext cx="1981200" cy="1143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800">
                <a:solidFill>
                  <a:srgbClr val="0000FF"/>
                </a:solidFill>
              </a:rPr>
              <a:t>keen</a:t>
            </a:r>
          </a:p>
        </p:txBody>
      </p:sp>
      <p:sp>
        <p:nvSpPr>
          <p:cNvPr id="102420" name="Oval 20"/>
          <p:cNvSpPr>
            <a:spLocks noChangeArrowheads="1"/>
          </p:cNvSpPr>
          <p:nvPr/>
        </p:nvSpPr>
        <p:spPr bwMode="auto">
          <a:xfrm>
            <a:off x="3505200" y="2971800"/>
            <a:ext cx="19812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vi-VN" sz="2800">
              <a:solidFill>
                <a:srgbClr val="0000CC"/>
              </a:solidFill>
            </a:endParaRPr>
          </a:p>
          <a:p>
            <a:pPr algn="ctr" eaLnBrk="1" hangingPunct="1"/>
            <a:r>
              <a:rPr lang="en-US" altLang="vi-VN" sz="2800">
                <a:solidFill>
                  <a:srgbClr val="0000CC"/>
                </a:solidFill>
              </a:rPr>
              <a:t>typical</a:t>
            </a:r>
          </a:p>
          <a:p>
            <a:pPr algn="ctr" eaLnBrk="1" hangingPunct="1"/>
            <a:endParaRPr lang="en-US" altLang="vi-VN" sz="2800">
              <a:solidFill>
                <a:srgbClr val="0000CC"/>
              </a:solidFill>
            </a:endParaRPr>
          </a:p>
        </p:txBody>
      </p:sp>
      <p:sp>
        <p:nvSpPr>
          <p:cNvPr id="102421" name="Oval 21" descr="Pink tissue paper"/>
          <p:cNvSpPr>
            <a:spLocks noChangeArrowheads="1"/>
          </p:cNvSpPr>
          <p:nvPr/>
        </p:nvSpPr>
        <p:spPr bwMode="auto">
          <a:xfrm>
            <a:off x="5638800" y="3352800"/>
            <a:ext cx="1981200" cy="1143000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800">
                <a:solidFill>
                  <a:srgbClr val="0000CC"/>
                </a:solidFill>
              </a:rPr>
              <a:t>period</a:t>
            </a:r>
          </a:p>
        </p:txBody>
      </p:sp>
      <p:sp>
        <p:nvSpPr>
          <p:cNvPr id="102422" name="Oval 22" descr="Papyrus"/>
          <p:cNvSpPr>
            <a:spLocks noChangeArrowheads="1"/>
          </p:cNvSpPr>
          <p:nvPr/>
        </p:nvSpPr>
        <p:spPr bwMode="auto">
          <a:xfrm>
            <a:off x="4724400" y="1752600"/>
            <a:ext cx="1981200" cy="11430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800">
                <a:solidFill>
                  <a:srgbClr val="0000CC"/>
                </a:solidFill>
              </a:rPr>
              <a:t>keen</a:t>
            </a:r>
          </a:p>
        </p:txBody>
      </p:sp>
      <p:sp>
        <p:nvSpPr>
          <p:cNvPr id="102423" name="Oval 23" descr="Green marble"/>
          <p:cNvSpPr>
            <a:spLocks noChangeArrowheads="1"/>
          </p:cNvSpPr>
          <p:nvPr/>
        </p:nvSpPr>
        <p:spPr bwMode="auto">
          <a:xfrm>
            <a:off x="2133600" y="1676400"/>
            <a:ext cx="1981200" cy="11430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800">
                <a:solidFill>
                  <a:schemeClr val="bg1"/>
                </a:solidFill>
              </a:rPr>
              <a:t>lazy</a:t>
            </a:r>
          </a:p>
        </p:txBody>
      </p:sp>
      <p:sp>
        <p:nvSpPr>
          <p:cNvPr id="102424" name="Oval 24" descr="Newsprint"/>
          <p:cNvSpPr>
            <a:spLocks noChangeArrowheads="1"/>
          </p:cNvSpPr>
          <p:nvPr/>
        </p:nvSpPr>
        <p:spPr bwMode="auto">
          <a:xfrm>
            <a:off x="1295400" y="3200400"/>
            <a:ext cx="1981200" cy="1143000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vi-VN" sz="2800">
              <a:solidFill>
                <a:srgbClr val="0000CC"/>
              </a:solidFill>
            </a:endParaRPr>
          </a:p>
          <a:p>
            <a:pPr algn="ctr" eaLnBrk="1" hangingPunct="1"/>
            <a:r>
              <a:rPr lang="en-US" altLang="vi-VN" sz="2800">
                <a:solidFill>
                  <a:srgbClr val="0000CC"/>
                </a:solidFill>
              </a:rPr>
              <a:t>definitely</a:t>
            </a:r>
          </a:p>
          <a:p>
            <a:pPr algn="ctr" eaLnBrk="1" hangingPunct="1"/>
            <a:endParaRPr lang="en-US" altLang="vi-VN" sz="2800">
              <a:solidFill>
                <a:srgbClr val="0000CC"/>
              </a:solidFill>
            </a:endParaRPr>
          </a:p>
        </p:txBody>
      </p:sp>
      <p:sp>
        <p:nvSpPr>
          <p:cNvPr id="102426" name="Oval 26"/>
          <p:cNvSpPr>
            <a:spLocks noChangeArrowheads="1"/>
          </p:cNvSpPr>
          <p:nvPr/>
        </p:nvSpPr>
        <p:spPr bwMode="auto">
          <a:xfrm>
            <a:off x="3505200" y="2971800"/>
            <a:ext cx="1981200" cy="11430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vi-VN" sz="2800">
              <a:solidFill>
                <a:srgbClr val="660066"/>
              </a:solidFill>
            </a:endParaRPr>
          </a:p>
          <a:p>
            <a:pPr algn="ctr" eaLnBrk="1" hangingPunct="1"/>
            <a:r>
              <a:rPr lang="en-US" altLang="vi-VN" sz="2800">
                <a:solidFill>
                  <a:srgbClr val="660066"/>
                </a:solidFill>
              </a:rPr>
              <a:t>typical</a:t>
            </a:r>
          </a:p>
          <a:p>
            <a:pPr algn="ctr" eaLnBrk="1" hangingPunct="1"/>
            <a:endParaRPr lang="en-US" altLang="vi-VN" sz="2800">
              <a:solidFill>
                <a:srgbClr val="660066"/>
              </a:solidFill>
            </a:endParaRPr>
          </a:p>
        </p:txBody>
      </p:sp>
      <p:sp>
        <p:nvSpPr>
          <p:cNvPr id="102427" name="Oval 27"/>
          <p:cNvSpPr>
            <a:spLocks noChangeArrowheads="1"/>
          </p:cNvSpPr>
          <p:nvPr/>
        </p:nvSpPr>
        <p:spPr bwMode="auto">
          <a:xfrm>
            <a:off x="1295400" y="3200400"/>
            <a:ext cx="1981200" cy="1143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800">
                <a:solidFill>
                  <a:schemeClr val="bg1"/>
                </a:solidFill>
              </a:rPr>
              <a:t>definitely</a:t>
            </a:r>
          </a:p>
        </p:txBody>
      </p:sp>
      <p:sp>
        <p:nvSpPr>
          <p:cNvPr id="102429" name="Oval 29" descr="Purple mesh"/>
          <p:cNvSpPr>
            <a:spLocks noChangeArrowheads="1"/>
          </p:cNvSpPr>
          <p:nvPr/>
        </p:nvSpPr>
        <p:spPr bwMode="auto">
          <a:xfrm>
            <a:off x="2133600" y="1676400"/>
            <a:ext cx="1981200" cy="11430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800">
                <a:solidFill>
                  <a:schemeClr val="bg1"/>
                </a:solidFill>
              </a:rPr>
              <a:t>lazy</a:t>
            </a:r>
          </a:p>
        </p:txBody>
      </p:sp>
      <p:sp>
        <p:nvSpPr>
          <p:cNvPr id="102430" name="Oval 30" descr="Granite"/>
          <p:cNvSpPr>
            <a:spLocks noChangeArrowheads="1"/>
          </p:cNvSpPr>
          <p:nvPr/>
        </p:nvSpPr>
        <p:spPr bwMode="auto">
          <a:xfrm>
            <a:off x="4724400" y="1752600"/>
            <a:ext cx="1981200" cy="11430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vi-VN" sz="2800">
              <a:solidFill>
                <a:srgbClr val="FF0000"/>
              </a:solidFill>
            </a:endParaRPr>
          </a:p>
          <a:p>
            <a:pPr algn="ctr" eaLnBrk="1" hangingPunct="1"/>
            <a:r>
              <a:rPr lang="en-US" altLang="vi-VN" sz="2800">
                <a:solidFill>
                  <a:srgbClr val="FF0000"/>
                </a:solidFill>
              </a:rPr>
              <a:t>keen</a:t>
            </a:r>
          </a:p>
          <a:p>
            <a:pPr algn="ctr" eaLnBrk="1" hangingPunct="1"/>
            <a:endParaRPr lang="en-US" altLang="vi-VN" sz="2800">
              <a:solidFill>
                <a:srgbClr val="FF0000"/>
              </a:solidFill>
            </a:endParaRPr>
          </a:p>
        </p:txBody>
      </p:sp>
      <p:sp>
        <p:nvSpPr>
          <p:cNvPr id="102431" name="Oval 31" descr="Walnut"/>
          <p:cNvSpPr>
            <a:spLocks noChangeArrowheads="1"/>
          </p:cNvSpPr>
          <p:nvPr/>
        </p:nvSpPr>
        <p:spPr bwMode="auto">
          <a:xfrm>
            <a:off x="5638800" y="3352800"/>
            <a:ext cx="1981200" cy="11430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vi-VN" sz="2800">
              <a:solidFill>
                <a:schemeClr val="bg1"/>
              </a:solidFill>
            </a:endParaRPr>
          </a:p>
          <a:p>
            <a:pPr algn="ctr" eaLnBrk="1" hangingPunct="1"/>
            <a:r>
              <a:rPr lang="en-US" altLang="vi-VN" sz="2800">
                <a:solidFill>
                  <a:schemeClr val="bg1"/>
                </a:solidFill>
              </a:rPr>
              <a:t>period</a:t>
            </a:r>
          </a:p>
          <a:p>
            <a:pPr algn="ctr" eaLnBrk="1" hangingPunct="1"/>
            <a:endParaRPr lang="en-US" altLang="vi-VN" sz="2800">
              <a:solidFill>
                <a:schemeClr val="bg1"/>
              </a:solidFill>
            </a:endParaRPr>
          </a:p>
        </p:txBody>
      </p:sp>
      <p:sp>
        <p:nvSpPr>
          <p:cNvPr id="102432" name="Oval 32" descr="Green marble"/>
          <p:cNvSpPr>
            <a:spLocks noChangeArrowheads="1"/>
          </p:cNvSpPr>
          <p:nvPr/>
        </p:nvSpPr>
        <p:spPr bwMode="auto">
          <a:xfrm>
            <a:off x="3276600" y="4191000"/>
            <a:ext cx="1981200" cy="11430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800">
                <a:solidFill>
                  <a:schemeClr val="bg1"/>
                </a:solidFill>
              </a:rPr>
              <a:t>review</a:t>
            </a:r>
          </a:p>
        </p:txBody>
      </p:sp>
      <p:sp>
        <p:nvSpPr>
          <p:cNvPr id="102435" name="Oval 35" descr="N22"/>
          <p:cNvSpPr>
            <a:spLocks noChangeArrowheads="1"/>
          </p:cNvSpPr>
          <p:nvPr/>
        </p:nvSpPr>
        <p:spPr bwMode="auto">
          <a:xfrm>
            <a:off x="5638800" y="3352800"/>
            <a:ext cx="1981200" cy="1143000"/>
          </a:xfrm>
          <a:prstGeom prst="ellipse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02436" name="Oval 36" descr="_2__Radiant_Wallpapers_Collection_16"/>
          <p:cNvSpPr>
            <a:spLocks noChangeArrowheads="1"/>
          </p:cNvSpPr>
          <p:nvPr/>
        </p:nvSpPr>
        <p:spPr bwMode="auto">
          <a:xfrm>
            <a:off x="4724400" y="1752600"/>
            <a:ext cx="1981200" cy="1143000"/>
          </a:xfrm>
          <a:prstGeom prst="ellipse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02437" name="Oval 37" descr="N1"/>
          <p:cNvSpPr>
            <a:spLocks noChangeArrowheads="1"/>
          </p:cNvSpPr>
          <p:nvPr/>
        </p:nvSpPr>
        <p:spPr bwMode="auto">
          <a:xfrm>
            <a:off x="2133600" y="1676400"/>
            <a:ext cx="1981200" cy="1143000"/>
          </a:xfrm>
          <a:prstGeom prst="ellipse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02438" name="Oval 38" descr="N60"/>
          <p:cNvSpPr>
            <a:spLocks noChangeArrowheads="1"/>
          </p:cNvSpPr>
          <p:nvPr/>
        </p:nvSpPr>
        <p:spPr bwMode="auto">
          <a:xfrm>
            <a:off x="3505200" y="2971800"/>
            <a:ext cx="1981200" cy="11430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02439" name="Oval 39" descr="_2__Radiant_Wallpapers_Collection_11"/>
          <p:cNvSpPr>
            <a:spLocks noChangeArrowheads="1"/>
          </p:cNvSpPr>
          <p:nvPr/>
        </p:nvSpPr>
        <p:spPr bwMode="auto">
          <a:xfrm>
            <a:off x="1295400" y="3200400"/>
            <a:ext cx="1981200" cy="1143000"/>
          </a:xfrm>
          <a:prstGeom prst="ellipse">
            <a:avLst/>
          </a:prstGeom>
          <a:blipFill dpi="0" rotWithShape="1">
            <a:blip r:embed="rId13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02440" name="Oval 40" descr="N63"/>
          <p:cNvSpPr>
            <a:spLocks noChangeArrowheads="1"/>
          </p:cNvSpPr>
          <p:nvPr/>
        </p:nvSpPr>
        <p:spPr bwMode="auto">
          <a:xfrm>
            <a:off x="3352800" y="4191000"/>
            <a:ext cx="1981200" cy="1143000"/>
          </a:xfrm>
          <a:prstGeom prst="ellipse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02441" name="Oval 41"/>
          <p:cNvSpPr>
            <a:spLocks noChangeArrowheads="1"/>
          </p:cNvSpPr>
          <p:nvPr/>
        </p:nvSpPr>
        <p:spPr bwMode="auto">
          <a:xfrm>
            <a:off x="3505200" y="2971800"/>
            <a:ext cx="1981200" cy="1143000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typical</a:t>
            </a:r>
          </a:p>
        </p:txBody>
      </p:sp>
      <p:sp>
        <p:nvSpPr>
          <p:cNvPr id="102444" name="Oval 44"/>
          <p:cNvSpPr>
            <a:spLocks noChangeArrowheads="1"/>
          </p:cNvSpPr>
          <p:nvPr/>
        </p:nvSpPr>
        <p:spPr bwMode="auto">
          <a:xfrm>
            <a:off x="5638800" y="3352800"/>
            <a:ext cx="1981200" cy="1143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period</a:t>
            </a:r>
          </a:p>
        </p:txBody>
      </p:sp>
      <p:sp>
        <p:nvSpPr>
          <p:cNvPr id="102445" name="Oval 45"/>
          <p:cNvSpPr>
            <a:spLocks noChangeArrowheads="1"/>
          </p:cNvSpPr>
          <p:nvPr/>
        </p:nvSpPr>
        <p:spPr bwMode="auto">
          <a:xfrm>
            <a:off x="4724400" y="1752600"/>
            <a:ext cx="1981200" cy="1143000"/>
          </a:xfrm>
          <a:prstGeom prst="ellipse">
            <a:avLst/>
          </a:prstGeom>
          <a:solidFill>
            <a:srgbClr val="9933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keen</a:t>
            </a:r>
          </a:p>
        </p:txBody>
      </p:sp>
      <p:sp>
        <p:nvSpPr>
          <p:cNvPr id="102446" name="Oval 46"/>
          <p:cNvSpPr>
            <a:spLocks noChangeArrowheads="1"/>
          </p:cNvSpPr>
          <p:nvPr/>
        </p:nvSpPr>
        <p:spPr bwMode="auto">
          <a:xfrm>
            <a:off x="2133600" y="1676400"/>
            <a:ext cx="1981200" cy="11430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2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lazy</a:t>
            </a:r>
          </a:p>
        </p:txBody>
      </p:sp>
      <p:sp>
        <p:nvSpPr>
          <p:cNvPr id="102447" name="Oval 47" descr="Pink tissue paper"/>
          <p:cNvSpPr>
            <a:spLocks noChangeArrowheads="1"/>
          </p:cNvSpPr>
          <p:nvPr/>
        </p:nvSpPr>
        <p:spPr bwMode="auto">
          <a:xfrm>
            <a:off x="1295400" y="3200400"/>
            <a:ext cx="1981200" cy="1143000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2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definitely</a:t>
            </a:r>
          </a:p>
        </p:txBody>
      </p:sp>
      <p:sp>
        <p:nvSpPr>
          <p:cNvPr id="102450" name="Oval 50" descr="Water droplets"/>
          <p:cNvSpPr>
            <a:spLocks noChangeArrowheads="1"/>
          </p:cNvSpPr>
          <p:nvPr/>
        </p:nvSpPr>
        <p:spPr bwMode="auto">
          <a:xfrm>
            <a:off x="3276600" y="4191000"/>
            <a:ext cx="2057400" cy="1143000"/>
          </a:xfrm>
          <a:prstGeom prst="ellipse">
            <a:avLst/>
          </a:prstGeom>
          <a:blipFill dpi="0" rotWithShape="1">
            <a:blip r:embed="rId15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2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2106364461"/>
      </p:ext>
    </p:extLst>
  </p:cSld>
  <p:clrMapOvr>
    <a:masterClrMapping/>
  </p:clrMapOvr>
  <p:transition spd="slow" advClick="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2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2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2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2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2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2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2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2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2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2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2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2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2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2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2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2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2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2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1" grpId="0" animBg="1"/>
      <p:bldP spid="102412" grpId="0" animBg="1"/>
      <p:bldP spid="102413" grpId="0" animBg="1"/>
      <p:bldP spid="102415" grpId="0" animBg="1"/>
      <p:bldP spid="102416" grpId="0" animBg="1"/>
      <p:bldP spid="102417" grpId="0" animBg="1"/>
      <p:bldP spid="102420" grpId="0" animBg="1"/>
      <p:bldP spid="102421" grpId="0" animBg="1"/>
      <p:bldP spid="102422" grpId="0" animBg="1"/>
      <p:bldP spid="102423" grpId="0" animBg="1"/>
      <p:bldP spid="102424" grpId="0" animBg="1"/>
      <p:bldP spid="102427" grpId="0" animBg="1"/>
      <p:bldP spid="102429" grpId="0" animBg="1"/>
      <p:bldP spid="102430" grpId="0" animBg="1"/>
      <p:bldP spid="102431" grpId="0" animBg="1"/>
      <p:bldP spid="102441" grpId="0" animBg="1"/>
      <p:bldP spid="102444" grpId="0" animBg="1"/>
      <p:bldP spid="102445" grpId="0" animBg="1"/>
      <p:bldP spid="102446" grpId="0" animBg="1"/>
      <p:bldP spid="102447" grpId="0" animBg="1"/>
      <p:bldP spid="1024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0" y="1066800"/>
            <a:ext cx="8953500" cy="5938838"/>
          </a:xfrm>
          <a:prstGeom prst="roundRect">
            <a:avLst>
              <a:gd name="adj" fmla="val 3245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57699" name="Rectangle 3"/>
          <p:cNvSpPr>
            <a:spLocks noChangeArrowheads="1"/>
          </p:cNvSpPr>
          <p:nvPr/>
        </p:nvSpPr>
        <p:spPr bwMode="auto">
          <a:xfrm>
            <a:off x="279494" y="2434302"/>
            <a:ext cx="8813614" cy="3739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bIns="0"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Clr>
                <a:srgbClr val="000099"/>
              </a:buClr>
              <a:buFontTx/>
              <a:buAutoNum type="arabicPeriod"/>
            </a:pPr>
            <a:r>
              <a:rPr lang="en-US" altLang="vi-VN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has </a:t>
            </a:r>
            <a:r>
              <a:rPr lang="en-US" altLang="vi-VN" sz="32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periods a day.</a:t>
            </a:r>
          </a:p>
          <a:p>
            <a:pPr>
              <a:lnSpc>
                <a:spcPct val="150000"/>
              </a:lnSpc>
              <a:buClr>
                <a:srgbClr val="000099"/>
              </a:buClr>
              <a:buFontTx/>
              <a:buAutoNum type="arabicPeriod"/>
            </a:pPr>
            <a:r>
              <a:rPr lang="en-US" alt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She goes to school </a:t>
            </a:r>
            <a:r>
              <a:rPr lang="en-US" altLang="vi-VN" sz="32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days a week.</a:t>
            </a:r>
          </a:p>
          <a:p>
            <a:pPr>
              <a:lnSpc>
                <a:spcPct val="150000"/>
              </a:lnSpc>
              <a:buClr>
                <a:srgbClr val="000099"/>
              </a:buClr>
              <a:buFontTx/>
              <a:buAutoNum type="arabicPeriod"/>
            </a:pPr>
            <a:r>
              <a:rPr lang="en-US" alt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She works  </a:t>
            </a:r>
            <a:r>
              <a:rPr lang="en-US" altLang="vi-VN" sz="32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hours a week.</a:t>
            </a:r>
          </a:p>
          <a:p>
            <a:pPr>
              <a:lnSpc>
                <a:spcPct val="150000"/>
              </a:lnSpc>
              <a:buClr>
                <a:srgbClr val="000099"/>
              </a:buClr>
              <a:buFontTx/>
              <a:buAutoNum type="arabicPeriod"/>
            </a:pPr>
            <a:r>
              <a:rPr lang="en-US" alt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She has about </a:t>
            </a:r>
            <a:r>
              <a:rPr lang="en-US" altLang="vi-VN" sz="32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hours of homework every week.</a:t>
            </a:r>
          </a:p>
          <a:p>
            <a:pPr>
              <a:lnSpc>
                <a:spcPct val="150000"/>
              </a:lnSpc>
              <a:buClr>
                <a:srgbClr val="000099"/>
              </a:buClr>
              <a:buFontTx/>
              <a:buAutoNum type="arabicPeriod"/>
            </a:pPr>
            <a:r>
              <a:rPr lang="en-US" alt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She works about </a:t>
            </a:r>
            <a:r>
              <a:rPr lang="en-US" altLang="vi-VN" sz="32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hours a week before tests.</a:t>
            </a:r>
          </a:p>
        </p:txBody>
      </p:sp>
      <p:pic>
        <p:nvPicPr>
          <p:cNvPr id="9220" name="Picture 13" descr="HU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743200"/>
            <a:ext cx="1752600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710" name="Rectangle 14"/>
          <p:cNvSpPr>
            <a:spLocks noChangeArrowheads="1"/>
          </p:cNvSpPr>
          <p:nvPr/>
        </p:nvSpPr>
        <p:spPr bwMode="auto">
          <a:xfrm>
            <a:off x="467581" y="1215102"/>
            <a:ext cx="2819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*Prediction</a:t>
            </a:r>
          </a:p>
        </p:txBody>
      </p:sp>
      <p:sp>
        <p:nvSpPr>
          <p:cNvPr id="157711" name="Rectangle 15"/>
          <p:cNvSpPr>
            <a:spLocks noChangeArrowheads="1"/>
          </p:cNvSpPr>
          <p:nvPr/>
        </p:nvSpPr>
        <p:spPr bwMode="auto">
          <a:xfrm>
            <a:off x="279493" y="1824702"/>
            <a:ext cx="8813614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Guess the amount of time </a:t>
            </a:r>
            <a:r>
              <a:rPr lang="en-US" altLang="vi-VN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vi-VN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spends on her work</a:t>
            </a:r>
          </a:p>
        </p:txBody>
      </p:sp>
      <p:sp>
        <p:nvSpPr>
          <p:cNvPr id="157712" name="Text Box 16"/>
          <p:cNvSpPr txBox="1">
            <a:spLocks noChangeArrowheads="1"/>
          </p:cNvSpPr>
          <p:nvPr/>
        </p:nvSpPr>
        <p:spPr bwMode="auto">
          <a:xfrm>
            <a:off x="381000" y="623888"/>
            <a:ext cx="64631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2. Read. Then answer the questions.</a:t>
            </a:r>
          </a:p>
        </p:txBody>
      </p:sp>
    </p:spTree>
    <p:extLst>
      <p:ext uri="{BB962C8B-B14F-4D97-AF65-F5344CB8AC3E}">
        <p14:creationId xmlns:p14="http://schemas.microsoft.com/office/powerpoint/2010/main" val="170722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7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9" grpId="0"/>
      <p:bldP spid="157710" grpId="0"/>
      <p:bldP spid="157711" grpId="0"/>
      <p:bldP spid="1577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7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solidFill>
            <a:srgbClr val="6600CC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pic>
        <p:nvPicPr>
          <p:cNvPr id="10244" name="Picture 8" descr="XMASCA~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943600"/>
            <a:ext cx="2743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777" name="Text Box 9"/>
          <p:cNvSpPr txBox="1">
            <a:spLocks noChangeArrowheads="1"/>
          </p:cNvSpPr>
          <p:nvPr/>
        </p:nvSpPr>
        <p:spPr bwMode="auto">
          <a:xfrm>
            <a:off x="0" y="-13952"/>
            <a:ext cx="84604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UNIT 7 : THE WORLD OF WORK –   </a:t>
            </a:r>
            <a:r>
              <a:rPr lang="en-US" altLang="vi-VN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A.4 </a:t>
            </a:r>
          </a:p>
        </p:txBody>
      </p:sp>
      <p:sp>
        <p:nvSpPr>
          <p:cNvPr id="10246" name="Rectangle 10"/>
          <p:cNvSpPr>
            <a:spLocks noChangeArrowheads="1"/>
          </p:cNvSpPr>
          <p:nvPr/>
        </p:nvSpPr>
        <p:spPr bwMode="auto">
          <a:xfrm>
            <a:off x="1009387" y="1137821"/>
            <a:ext cx="70866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Many people think  that students have an easy life: We only work  a few hours a day and have long vacations. They don’t know we have to work hard at school and at home.</a:t>
            </a:r>
          </a:p>
          <a:p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Take a look at a typical grade 7 student like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. She has five periods a day, six days a week. </a:t>
            </a:r>
            <a:r>
              <a:rPr lang="en-US" alt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That is about 20 hours a week - fewer hours than any worker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. But that is not all.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is a keen student and she studies hard. She has about 12 hours of homework  every week . She also has to review her work before tests. This makes her working week about 45 hours. </a:t>
            </a:r>
            <a:r>
              <a:rPr lang="en-US" alt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This is more than some workers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. Students like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are definitely not lazy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en-US" alt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7" name="Text Box 11"/>
          <p:cNvSpPr txBox="1">
            <a:spLocks noChangeArrowheads="1"/>
          </p:cNvSpPr>
          <p:nvPr/>
        </p:nvSpPr>
        <p:spPr bwMode="auto">
          <a:xfrm>
            <a:off x="395536" y="483034"/>
            <a:ext cx="854955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u="sng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2. Read. Then answer the questions (A4- P.75).</a:t>
            </a:r>
          </a:p>
        </p:txBody>
      </p:sp>
      <p:pic>
        <p:nvPicPr>
          <p:cNvPr id="2" name="07_A_04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41174" y="10678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516712"/>
      </p:ext>
    </p:extLst>
  </p:cSld>
  <p:clrMapOvr>
    <a:masterClrMapping/>
  </p:clrMapOvr>
  <p:transition spd="slow" advClick="0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3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228600" y="1270794"/>
            <a:ext cx="8724900" cy="4750494"/>
          </a:xfrm>
          <a:prstGeom prst="roundRect">
            <a:avLst>
              <a:gd name="adj" fmla="val 3245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56675" name="Rectangle 3"/>
          <p:cNvSpPr>
            <a:spLocks noChangeArrowheads="1"/>
          </p:cNvSpPr>
          <p:nvPr/>
        </p:nvSpPr>
        <p:spPr bwMode="auto">
          <a:xfrm>
            <a:off x="241628" y="1143000"/>
            <a:ext cx="8915400" cy="497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bIns="0"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buClr>
                <a:srgbClr val="000099"/>
              </a:buClr>
              <a:buFontTx/>
              <a:buAutoNum type="arabicPeriod"/>
            </a:pPr>
            <a:r>
              <a:rPr lang="en-US" altLang="vi-VN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has </a:t>
            </a:r>
            <a:r>
              <a:rPr lang="en-US" altLang="vi-VN" sz="32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periods a day.</a:t>
            </a:r>
          </a:p>
          <a:p>
            <a:pPr>
              <a:lnSpc>
                <a:spcPct val="200000"/>
              </a:lnSpc>
              <a:buClr>
                <a:srgbClr val="000099"/>
              </a:buClr>
              <a:buFontTx/>
              <a:buAutoNum type="arabicPeriod"/>
            </a:pPr>
            <a:r>
              <a:rPr lang="en-US" alt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She goes to school </a:t>
            </a:r>
            <a:r>
              <a:rPr lang="en-US" altLang="vi-VN" sz="32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days a week.</a:t>
            </a:r>
          </a:p>
          <a:p>
            <a:pPr>
              <a:lnSpc>
                <a:spcPct val="200000"/>
              </a:lnSpc>
              <a:buClr>
                <a:srgbClr val="000099"/>
              </a:buClr>
              <a:buFontTx/>
              <a:buAutoNum type="arabicPeriod"/>
            </a:pPr>
            <a:r>
              <a:rPr lang="en-US" alt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She works  </a:t>
            </a:r>
            <a:r>
              <a:rPr lang="en-US" altLang="vi-VN" sz="32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hours a week.</a:t>
            </a:r>
          </a:p>
          <a:p>
            <a:pPr>
              <a:lnSpc>
                <a:spcPct val="200000"/>
              </a:lnSpc>
              <a:buClr>
                <a:srgbClr val="000099"/>
              </a:buClr>
              <a:buFontTx/>
              <a:buAutoNum type="arabicPeriod"/>
            </a:pPr>
            <a:r>
              <a:rPr lang="en-US" alt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She has about </a:t>
            </a:r>
            <a:r>
              <a:rPr lang="en-US" altLang="vi-VN" sz="32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hours of homework every week.</a:t>
            </a:r>
          </a:p>
          <a:p>
            <a:pPr>
              <a:lnSpc>
                <a:spcPct val="200000"/>
              </a:lnSpc>
              <a:buClr>
                <a:srgbClr val="000099"/>
              </a:buClr>
              <a:buFontTx/>
              <a:buAutoNum type="arabicPeriod"/>
            </a:pPr>
            <a:r>
              <a:rPr lang="en-US" alt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She works about </a:t>
            </a:r>
            <a:r>
              <a:rPr lang="en-US" altLang="vi-VN" sz="32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hours a week before tests.</a:t>
            </a:r>
          </a:p>
        </p:txBody>
      </p:sp>
      <p:pic>
        <p:nvPicPr>
          <p:cNvPr id="11268" name="Picture 13" descr="HU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752600"/>
            <a:ext cx="1752600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686" name="Rectangle 14"/>
          <p:cNvSpPr>
            <a:spLocks noChangeArrowheads="1"/>
          </p:cNvSpPr>
          <p:nvPr/>
        </p:nvSpPr>
        <p:spPr bwMode="auto">
          <a:xfrm>
            <a:off x="446520" y="533400"/>
            <a:ext cx="7391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*Check the prediction.</a:t>
            </a:r>
          </a:p>
        </p:txBody>
      </p:sp>
      <p:sp>
        <p:nvSpPr>
          <p:cNvPr id="156687" name="Text Box 15"/>
          <p:cNvSpPr txBox="1">
            <a:spLocks noChangeArrowheads="1"/>
          </p:cNvSpPr>
          <p:nvPr/>
        </p:nvSpPr>
        <p:spPr bwMode="auto">
          <a:xfrm>
            <a:off x="2080403" y="1554051"/>
            <a:ext cx="60920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dirty="0" smtClean="0">
                <a:solidFill>
                  <a:srgbClr val="CC0000"/>
                </a:solidFill>
              </a:rPr>
              <a:t> </a:t>
            </a:r>
            <a:r>
              <a:rPr lang="en-US" altLang="vi-VN" sz="32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vi-VN" sz="3200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6688" name="Text Box 16"/>
          <p:cNvSpPr txBox="1">
            <a:spLocks noChangeArrowheads="1"/>
          </p:cNvSpPr>
          <p:nvPr/>
        </p:nvSpPr>
        <p:spPr bwMode="auto">
          <a:xfrm>
            <a:off x="3823132" y="2462197"/>
            <a:ext cx="6381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56689" name="Text Box 17"/>
          <p:cNvSpPr txBox="1">
            <a:spLocks noChangeArrowheads="1"/>
          </p:cNvSpPr>
          <p:nvPr/>
        </p:nvSpPr>
        <p:spPr bwMode="auto">
          <a:xfrm>
            <a:off x="2514600" y="3399695"/>
            <a:ext cx="5912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156690" name="Text Box 18"/>
          <p:cNvSpPr txBox="1">
            <a:spLocks noChangeArrowheads="1"/>
          </p:cNvSpPr>
          <p:nvPr/>
        </p:nvSpPr>
        <p:spPr bwMode="auto">
          <a:xfrm>
            <a:off x="2993197" y="4428401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56691" name="Text Box 19"/>
          <p:cNvSpPr txBox="1">
            <a:spLocks noChangeArrowheads="1"/>
          </p:cNvSpPr>
          <p:nvPr/>
        </p:nvSpPr>
        <p:spPr bwMode="auto">
          <a:xfrm>
            <a:off x="3530178" y="5399802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45</a:t>
            </a:r>
          </a:p>
        </p:txBody>
      </p:sp>
    </p:spTree>
    <p:extLst>
      <p:ext uri="{BB962C8B-B14F-4D97-AF65-F5344CB8AC3E}">
        <p14:creationId xmlns:p14="http://schemas.microsoft.com/office/powerpoint/2010/main" val="322118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6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6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56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56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/>
      <p:bldP spid="156686" grpId="0"/>
      <p:bldP spid="156687" grpId="0"/>
      <p:bldP spid="156688" grpId="0"/>
      <p:bldP spid="156689" grpId="0"/>
      <p:bldP spid="156690" grpId="0"/>
      <p:bldP spid="15669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4572000" cy="563563"/>
          </a:xfrm>
        </p:spPr>
        <p:txBody>
          <a:bodyPr/>
          <a:lstStyle/>
          <a:p>
            <a:pPr algn="l" eaLnBrk="1" hangingPunct="1"/>
            <a:r>
              <a:rPr lang="en-US" altLang="vi-VN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Answer the questions</a:t>
            </a:r>
            <a:r>
              <a:rPr lang="en-US" alt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  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368" y="980728"/>
            <a:ext cx="9207152" cy="5562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6600CC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Why do some people think that students have an easy life ?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vi-VN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vi-VN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vi-VN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How many hours a week does </a:t>
            </a:r>
            <a:r>
              <a:rPr lang="en-US" altLang="vi-VN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work </a:t>
            </a:r>
            <a:r>
              <a:rPr lang="en-US" altLang="vi-VN" sz="28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at school</a:t>
            </a:r>
            <a:r>
              <a:rPr lang="en-US" alt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Is this fewer than most workers 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vi-VN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vi-VN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How many hours a week does she work </a:t>
            </a:r>
            <a:r>
              <a:rPr lang="en-US" altLang="vi-VN" sz="28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at school</a:t>
            </a:r>
            <a:r>
              <a:rPr lang="en-US" alt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altLang="vi-VN" sz="28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at home</a:t>
            </a:r>
            <a:r>
              <a:rPr lang="en-US" alt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vi-VN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d. Does the writer think students are lazy?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solidFill>
            <a:srgbClr val="6600CC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68965" name="Rectangle 5"/>
          <p:cNvSpPr>
            <a:spLocks noChangeArrowheads="1"/>
          </p:cNvSpPr>
          <p:nvPr/>
        </p:nvSpPr>
        <p:spPr bwMode="auto">
          <a:xfrm>
            <a:off x="208566" y="1484784"/>
            <a:ext cx="883277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Because they only work a few hours a day and have a long vacations </a:t>
            </a:r>
            <a:r>
              <a:rPr lang="en-US" altLang="vi-VN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8966" name="Text Box 6"/>
          <p:cNvSpPr txBox="1">
            <a:spLocks noChangeArrowheads="1"/>
          </p:cNvSpPr>
          <p:nvPr/>
        </p:nvSpPr>
        <p:spPr bwMode="auto">
          <a:xfrm>
            <a:off x="208566" y="3476444"/>
            <a:ext cx="8906355" cy="670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vi-VN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vi-VN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works 20 hours a week . It is fewer than most </a:t>
            </a:r>
            <a:r>
              <a:rPr lang="en-US" altLang="vi-VN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workers</a:t>
            </a:r>
            <a:r>
              <a:rPr lang="en-US" altLang="vi-VN" sz="2400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.</a:t>
            </a:r>
            <a:endParaRPr lang="en-US" altLang="vi-VN" sz="2400" dirty="0">
              <a:solidFill>
                <a:srgbClr val="00660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20000"/>
              </a:spcBef>
              <a:buFontTx/>
              <a:buChar char="-"/>
            </a:pPr>
            <a:endParaRPr lang="en-US" altLang="vi-VN" sz="800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8967" name="Text Box 7"/>
          <p:cNvSpPr txBox="1">
            <a:spLocks noChangeArrowheads="1"/>
          </p:cNvSpPr>
          <p:nvPr/>
        </p:nvSpPr>
        <p:spPr bwMode="auto">
          <a:xfrm>
            <a:off x="395536" y="5768975"/>
            <a:ext cx="7239000" cy="393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vi-VN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No, he doesn’t / No, she doesn’t. </a:t>
            </a:r>
          </a:p>
        </p:txBody>
      </p:sp>
      <p:sp>
        <p:nvSpPr>
          <p:cNvPr id="168968" name="Text Box 8"/>
          <p:cNvSpPr txBox="1">
            <a:spLocks noChangeArrowheads="1"/>
          </p:cNvSpPr>
          <p:nvPr/>
        </p:nvSpPr>
        <p:spPr bwMode="auto">
          <a:xfrm>
            <a:off x="395536" y="4842738"/>
            <a:ext cx="6324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vi-VN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works about 45 hours a week.</a:t>
            </a:r>
          </a:p>
        </p:txBody>
      </p:sp>
      <p:sp>
        <p:nvSpPr>
          <p:cNvPr id="168969" name="Text Box 9"/>
          <p:cNvSpPr txBox="1">
            <a:spLocks noChangeArrowheads="1"/>
          </p:cNvSpPr>
          <p:nvPr/>
        </p:nvSpPr>
        <p:spPr bwMode="auto">
          <a:xfrm>
            <a:off x="0" y="44450"/>
            <a:ext cx="83884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UNIT 7 : THE WORLD OF WORK –  </a:t>
            </a:r>
            <a:r>
              <a:rPr lang="en-US" altLang="vi-VN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A.4 </a:t>
            </a:r>
          </a:p>
        </p:txBody>
      </p:sp>
      <p:pic>
        <p:nvPicPr>
          <p:cNvPr id="12298" name="Picture 10" descr="NHÓ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68975"/>
            <a:ext cx="114300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0565027"/>
      </p:ext>
    </p:extLst>
  </p:cSld>
  <p:clrMapOvr>
    <a:masterClrMapping/>
  </p:clrMapOvr>
  <p:transition spd="slow" advClick="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8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5" grpId="0"/>
      <p:bldP spid="168966" grpId="0"/>
      <p:bldP spid="168967" grpId="0"/>
      <p:bldP spid="1689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3" descr="K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381000"/>
            <a:ext cx="10287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371600" y="1173605"/>
            <a:ext cx="3657600" cy="78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altLang="vi-VN" sz="32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3. Model sentences:</a:t>
            </a:r>
            <a:endParaRPr lang="en-US" altLang="vi-VN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1371600" y="1890139"/>
            <a:ext cx="5791200" cy="1471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altLang="vi-VN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- </a:t>
            </a:r>
            <a:r>
              <a:rPr lang="en-US" alt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We only work</a:t>
            </a:r>
            <a:r>
              <a:rPr lang="en-US" altLang="vi-VN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i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a few</a:t>
            </a:r>
            <a:r>
              <a:rPr lang="en-US" altLang="vi-VN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hours </a:t>
            </a:r>
            <a:r>
              <a:rPr lang="en-US" alt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 day.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I want to drink</a:t>
            </a:r>
            <a:r>
              <a:rPr lang="en-US" altLang="vi-VN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i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a little</a:t>
            </a:r>
            <a:r>
              <a:rPr lang="en-US" altLang="vi-VN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milk.</a:t>
            </a:r>
          </a:p>
        </p:txBody>
      </p:sp>
      <p:pic>
        <p:nvPicPr>
          <p:cNvPr id="69637" name="Picture 5" descr="TAY VIẾ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124200"/>
            <a:ext cx="1143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3" name="Text Box 11"/>
          <p:cNvSpPr txBox="1">
            <a:spLocks noChangeArrowheads="1"/>
          </p:cNvSpPr>
          <p:nvPr/>
        </p:nvSpPr>
        <p:spPr bwMode="auto">
          <a:xfrm>
            <a:off x="1662708" y="3361311"/>
            <a:ext cx="5970984" cy="232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00CC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66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Notes </a:t>
            </a:r>
            <a:r>
              <a:rPr lang="en-US" alt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solidFill>
                  <a:schemeClr val="accent2"/>
                </a:solidFill>
              </a:rPr>
              <a:t>- </a:t>
            </a:r>
            <a:r>
              <a:rPr lang="en-US" altLang="vi-VN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 few +  N (</a:t>
            </a:r>
            <a:r>
              <a:rPr lang="en-US" altLang="vi-VN" sz="32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altLang="vi-VN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3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3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vi-VN" sz="3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 a little + N ( </a:t>
            </a:r>
            <a:r>
              <a:rPr lang="en-US" altLang="vi-VN" sz="32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vi-VN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altLang="vi-VN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spcBef>
                <a:spcPct val="50000"/>
              </a:spcBef>
            </a:pPr>
            <a:endParaRPr lang="en-US" altLang="vi-VN" sz="1400" dirty="0">
              <a:solidFill>
                <a:schemeClr val="accent2"/>
              </a:solidFill>
            </a:endParaRPr>
          </a:p>
        </p:txBody>
      </p:sp>
      <p:sp>
        <p:nvSpPr>
          <p:cNvPr id="13319" name="Rectangle 14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solidFill>
            <a:srgbClr val="6600CC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pic>
        <p:nvPicPr>
          <p:cNvPr id="13320" name="Picture 16" descr="XMASCA~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943600"/>
            <a:ext cx="2743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56" name="Text Box 24"/>
          <p:cNvSpPr txBox="1">
            <a:spLocks noChangeArrowheads="1"/>
          </p:cNvSpPr>
          <p:nvPr/>
        </p:nvSpPr>
        <p:spPr bwMode="auto">
          <a:xfrm>
            <a:off x="0" y="76200"/>
            <a:ext cx="82444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UNIT 7 : THE WORLD OF WORK –  </a:t>
            </a:r>
            <a:r>
              <a:rPr lang="en-US" altLang="vi-VN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A.4 </a:t>
            </a:r>
          </a:p>
        </p:txBody>
      </p:sp>
    </p:spTree>
    <p:extLst>
      <p:ext uri="{BB962C8B-B14F-4D97-AF65-F5344CB8AC3E}">
        <p14:creationId xmlns:p14="http://schemas.microsoft.com/office/powerpoint/2010/main" val="3739848472"/>
      </p:ext>
    </p:extLst>
  </p:cSld>
  <p:clrMapOvr>
    <a:masterClrMapping/>
  </p:clrMapOvr>
  <p:transition spd="slow" advClick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841</Words>
  <Application>Microsoft Office PowerPoint</Application>
  <PresentationFormat>On-screen Show (4:3)</PresentationFormat>
  <Paragraphs>138</Paragraphs>
  <Slides>13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UNIT 7</vt:lpstr>
      <vt:lpstr>Many people think that students have an easy life. Do you think so ?</vt:lpstr>
      <vt:lpstr>1. New words:</vt:lpstr>
      <vt:lpstr>What and where </vt:lpstr>
      <vt:lpstr>PowerPoint Presentation</vt:lpstr>
      <vt:lpstr>PowerPoint Presentation</vt:lpstr>
      <vt:lpstr>PowerPoint Presentation</vt:lpstr>
      <vt:lpstr>Answer the questions :    </vt:lpstr>
      <vt:lpstr>PowerPoint Presentation</vt:lpstr>
      <vt:lpstr>Complete the sentences with a little or a few :</vt:lpstr>
      <vt:lpstr>Gap - fill:</vt:lpstr>
      <vt:lpstr>Ask and answer about you :</vt:lpstr>
      <vt:lpstr>HOMEWORK 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</dc:creator>
  <cp:lastModifiedBy>NGUYỄN HỮU HẬU</cp:lastModifiedBy>
  <cp:revision>116</cp:revision>
  <dcterms:created xsi:type="dcterms:W3CDTF">2011-09-29T00:50:00Z</dcterms:created>
  <dcterms:modified xsi:type="dcterms:W3CDTF">2021-10-23T10:57:00Z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1033-11.2.0.10265</vt:lpwstr>
  </property>
  <property fmtid="{D5CDD505-2E9C-101B-9397-08002B2CF9AE}" pid="3" name="ICV">
    <vt:lpwstr>E8EC00A513A44031AFAAF5E584ED6846</vt:lpwstr>
  </property>
</Properties>
</file>