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Open Sans" charset="0"/>
      <p:regular r:id="rId27"/>
      <p:bold r:id="rId28"/>
      <p:italic r:id="rId29"/>
      <p:boldItalic r:id="rId30"/>
    </p:embeddedFont>
    <p:embeddedFont>
      <p:font typeface="Arial Narrow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cFsOi6v7C+gDUguOo9s7KtpJ8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950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50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body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2" name="Google Shape;102;p50"/>
          <p:cNvSpPr txBox="1">
            <a:spLocks noGrp="1"/>
          </p:cNvSpPr>
          <p:nvPr>
            <p:ph type="body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" descr="49c6e7fe_1%20-%20spring%201_resiz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2330825" y="739776"/>
            <a:ext cx="7906870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 sz="54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ALL grade 8 STUDENTS </a:t>
            </a:r>
            <a:endParaRPr sz="4800" b="0" i="0" u="none" strike="noStrike" cap="none" baseline="300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" descr="sun14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6850" y="0"/>
            <a:ext cx="1581150" cy="151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 descr="Book-02-ju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39624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/>
          <p:nvPr/>
        </p:nvSpPr>
        <p:spPr>
          <a:xfrm>
            <a:off x="691980" y="735698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Usage: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691980" y="1488758"/>
            <a:ext cx="9944918" cy="255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present perfect: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talk about something that began in the past and still continues </a:t>
            </a:r>
            <a:r>
              <a:rPr lang="en-US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new or recent happenings.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>
            <a:spLocks noGrp="1"/>
          </p:cNvSpPr>
          <p:nvPr>
            <p:ph type="title"/>
          </p:nvPr>
        </p:nvSpPr>
        <p:spPr>
          <a:xfrm>
            <a:off x="77755" y="110416"/>
            <a:ext cx="12036489" cy="7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2) Present perfect tense (Thì hiện tại hoàn thành)</a:t>
            </a:r>
            <a:endParaRPr b="1">
              <a:solidFill>
                <a:srgbClr val="548135"/>
              </a:solidFill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691980" y="4128991"/>
            <a:ext cx="2732355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 Signals: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 txBox="1"/>
          <p:nvPr/>
        </p:nvSpPr>
        <p:spPr>
          <a:xfrm>
            <a:off x="691980" y="4882050"/>
            <a:ext cx="8265408" cy="165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			ever			recently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			never		lately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			just			already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/>
          <p:nvPr/>
        </p:nvSpPr>
        <p:spPr>
          <a:xfrm>
            <a:off x="89218" y="141198"/>
            <a:ext cx="11931796" cy="1131897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Complete the sentences. Use the </a:t>
            </a:r>
            <a:r>
              <a:rPr lang="en-US" sz="3600" b="1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present perfect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form of the verbs in brackets.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 txBox="1"/>
          <p:nvPr/>
        </p:nvSpPr>
        <p:spPr>
          <a:xfrm>
            <a:off x="89218" y="1504542"/>
            <a:ext cx="12013563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a. I </a:t>
            </a:r>
            <a:r>
              <a:rPr lang="en-US" sz="36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_____________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here since last week.             (live)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b. We </a:t>
            </a:r>
            <a:r>
              <a:rPr lang="en-US" sz="36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_____________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in that restaurant for two weeks. (not eat)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c. I </a:t>
            </a:r>
            <a:r>
              <a:rPr lang="en-US" sz="36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_____________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her since yesterday.             (not see)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d. They </a:t>
            </a:r>
            <a:r>
              <a:rPr lang="en-US" sz="36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_____________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Quang Trung School since last year.  (attend)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 My Dad </a:t>
            </a:r>
            <a:r>
              <a:rPr lang="en-US" sz="36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_____________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for this company for 20 years.  (work)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f. Ba </a:t>
            </a:r>
            <a:r>
              <a:rPr lang="en-US" sz="36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_____________ 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stamps since 1995.   (collect)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1357297" y="1523204"/>
            <a:ext cx="20763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lived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1254659" y="2063287"/>
            <a:ext cx="3037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haven’t eaten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788128" y="3136657"/>
            <a:ext cx="3037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haven’t seen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1668328" y="3657600"/>
            <a:ext cx="3037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attended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2286000" y="4800600"/>
            <a:ext cx="3037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worked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1143000" y="5867400"/>
            <a:ext cx="3037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collected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/>
          <p:nvPr/>
        </p:nvSpPr>
        <p:spPr>
          <a:xfrm>
            <a:off x="1207726" y="81083"/>
            <a:ext cx="10651482" cy="1150558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4.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the conversation. Use the correct form of the verbs in the box.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1156943" y="1380930"/>
            <a:ext cx="10413016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hope   	be (3)	live		see		look		want</a:t>
            </a:r>
            <a:endParaRPr sz="3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475862" y="2176550"/>
            <a:ext cx="11700588" cy="403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Ba: 	 Hi. My name’s Ba.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Tom: Nice to meet you, Ba. I'm Tom. 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Ba:    Are you a newcomer here?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Tom: Yes. I (1) ___________ here since last week.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Ba:    I’m sure you’ll love this place. 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Tom: I (2) _______ so. How long _____ you (3) _______ here?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3288734" y="4314910"/>
            <a:ext cx="25988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been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 txBox="1"/>
          <p:nvPr/>
        </p:nvSpPr>
        <p:spPr>
          <a:xfrm>
            <a:off x="1905317" y="5563374"/>
            <a:ext cx="25988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hope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5887616" y="5563373"/>
            <a:ext cx="25988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8686799" y="5563373"/>
            <a:ext cx="25988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/>
          <p:nvPr/>
        </p:nvSpPr>
        <p:spPr>
          <a:xfrm>
            <a:off x="1207726" y="81083"/>
            <a:ext cx="10651482" cy="1150558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4.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the conversation. Use the correct form of the verbs in the box.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156943" y="1380930"/>
            <a:ext cx="10413016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   	be (3)	live		see		look		want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475862" y="2176550"/>
            <a:ext cx="11700588" cy="391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Ba:   For 15 years.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Tom: So you must know the area very well. (4) _______ there a post office near here?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Ba:   Yes. There's one next to my house. Why?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Tom: Ah! I (5) ________ to send this postcard to my parents.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9805423" y="2828829"/>
            <a:ext cx="25988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3288735" y="4816248"/>
            <a:ext cx="25988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"/>
          <p:cNvSpPr/>
          <p:nvPr/>
        </p:nvSpPr>
        <p:spPr>
          <a:xfrm>
            <a:off x="1207726" y="81083"/>
            <a:ext cx="10651482" cy="1150558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4.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Complete the conversation. Use the correct form of the verbs in the box.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1007680" y="1267574"/>
            <a:ext cx="10413016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   	be (3)	live		see		look		want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363894" y="1755834"/>
            <a:ext cx="11700588" cy="519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Ba:    Let me have a look. Oh! It (6) ________ very beautiful. Where's your house?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Tom: In London. _______ you ever (7) ________ there? </a:t>
            </a:r>
            <a:r>
              <a:rPr lang="en-US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Ba:    Not yet. But I (8) _______ it through films and magazines. I’m going there with my father next summer. </a:t>
            </a:r>
            <a:r>
              <a:rPr lang="en-US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Tom: That’s great. I hope to see you again there.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7593787" y="1868739"/>
            <a:ext cx="25988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looks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3497118" y="3644812"/>
            <a:ext cx="25988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8068890" y="3644812"/>
            <a:ext cx="25988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been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14"/>
          <p:cNvSpPr txBox="1"/>
          <p:nvPr/>
        </p:nvSpPr>
        <p:spPr>
          <a:xfrm>
            <a:off x="4796559" y="4487015"/>
            <a:ext cx="25988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saw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96078" y="117604"/>
            <a:ext cx="116959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E4E79"/>
                </a:solidFill>
              </a:rPr>
              <a:t>3) Comparison with</a:t>
            </a:r>
            <a:r>
              <a:rPr lang="en-US" sz="4400" b="1" i="1">
                <a:solidFill>
                  <a:srgbClr val="1E4E79"/>
                </a:solidFill>
              </a:rPr>
              <a:t> </a:t>
            </a:r>
            <a:r>
              <a:rPr lang="en-US" sz="4400" b="1" i="1">
                <a:solidFill>
                  <a:srgbClr val="FF0000"/>
                </a:solidFill>
              </a:rPr>
              <a:t>like</a:t>
            </a:r>
            <a:r>
              <a:rPr lang="en-US" sz="4400" b="1">
                <a:solidFill>
                  <a:srgbClr val="FF0000"/>
                </a:solidFill>
              </a:rPr>
              <a:t>, </a:t>
            </a:r>
            <a:r>
              <a:rPr lang="en-US" sz="4400" b="1" i="1">
                <a:solidFill>
                  <a:srgbClr val="FF0000"/>
                </a:solidFill>
              </a:rPr>
              <a:t>(not) as … as, (not) the same as , different from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30" name="Google Shape;33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6078" y="1626204"/>
            <a:ext cx="3055605" cy="172280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5"/>
          <p:cNvSpPr txBox="1"/>
          <p:nvPr/>
        </p:nvSpPr>
        <p:spPr>
          <a:xfrm>
            <a:off x="496078" y="3532044"/>
            <a:ext cx="9497007" cy="4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magazine is</a:t>
            </a:r>
            <a:r>
              <a:rPr lang="en-US" sz="36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600" b="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as large as</a:t>
            </a:r>
            <a:r>
              <a:rPr lang="en-US" sz="3600" b="0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6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newspaper.</a:t>
            </a:r>
            <a:endParaRPr sz="3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496078" y="6087268"/>
            <a:ext cx="10170367" cy="65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Lipton tea is</a:t>
            </a: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different from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Dilmah tea.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78" y="4177562"/>
            <a:ext cx="3130250" cy="172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/>
          <p:nvPr/>
        </p:nvSpPr>
        <p:spPr>
          <a:xfrm>
            <a:off x="1109271" y="5651519"/>
            <a:ext cx="108483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red dictionary is ____________________ the blue dictionary.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726" y="3083768"/>
            <a:ext cx="3253273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6"/>
          <p:cNvSpPr/>
          <p:nvPr/>
        </p:nvSpPr>
        <p:spPr>
          <a:xfrm>
            <a:off x="635" y="81280"/>
            <a:ext cx="11858625" cy="155130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600" b="0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Look at the pictures. Complete the sentences. Use the words in the box. You will have to use some words more than once.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 txBox="1"/>
          <p:nvPr/>
        </p:nvSpPr>
        <p:spPr>
          <a:xfrm>
            <a:off x="1207726" y="1709200"/>
            <a:ext cx="10413016" cy="1200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      	expensive         cheap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modern        	long              	same          	large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6"/>
          <p:cNvSpPr txBox="1"/>
          <p:nvPr/>
        </p:nvSpPr>
        <p:spPr>
          <a:xfrm>
            <a:off x="5178041" y="5651519"/>
            <a:ext cx="4413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more expensive than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"/>
          <p:cNvSpPr txBox="1"/>
          <p:nvPr/>
        </p:nvSpPr>
        <p:spPr>
          <a:xfrm>
            <a:off x="1109271" y="5651519"/>
            <a:ext cx="10848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bag on the left is ___________ the bag on the right.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121920" y="81280"/>
            <a:ext cx="11737340" cy="155130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600" b="0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Look at the pictures. Complete the sentences. Use the words in the box. You will have to use some words more than once.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1207726" y="1709200"/>
            <a:ext cx="10413016" cy="1200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      	expensive         cheap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modern        	long               	same          	large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4207320" y="5651519"/>
            <a:ext cx="4413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same as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726" y="2986403"/>
            <a:ext cx="4343400" cy="2388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/>
          <p:nvPr/>
        </p:nvSpPr>
        <p:spPr>
          <a:xfrm>
            <a:off x="1109271" y="5651519"/>
            <a:ext cx="10848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toy cat is ______________ the toy dog.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121920" y="81280"/>
            <a:ext cx="11737340" cy="155130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600" b="0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Look at the pictures. Complete the sentences. Use the words in the box. You will have to use some words more than once.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1207726" y="1709200"/>
            <a:ext cx="10413016" cy="1200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      	expensive         cheap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modern        	long      </a:t>
            </a:r>
            <a:r>
              <a:rPr lang="en-US" sz="3600" b="0" i="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       	same          	large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3022333" y="5651519"/>
            <a:ext cx="4413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the same price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726" y="3099424"/>
            <a:ext cx="43434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 txBox="1"/>
          <p:nvPr/>
        </p:nvSpPr>
        <p:spPr>
          <a:xfrm>
            <a:off x="1109271" y="5651519"/>
            <a:ext cx="10848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Hoa’s backpack is _____________ Lan's backpack.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9"/>
          <p:cNvSpPr/>
          <p:nvPr/>
        </p:nvSpPr>
        <p:spPr>
          <a:xfrm>
            <a:off x="635" y="81280"/>
            <a:ext cx="11858625" cy="155130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600" b="0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Look at the pictures. Complete the sentences. Use the words in the box. You will have to use some words more than once.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1207726" y="1709200"/>
            <a:ext cx="10413016" cy="120032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      	expensive         cheap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modern        	long                </a:t>
            </a:r>
            <a:r>
              <a:rPr lang="en-US" sz="3600" b="0" i="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same 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        	large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4326552" y="5688122"/>
            <a:ext cx="4413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different from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726" y="2986404"/>
            <a:ext cx="4724400" cy="2693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/>
          <p:nvPr/>
        </p:nvSpPr>
        <p:spPr>
          <a:xfrm>
            <a:off x="91440" y="82731"/>
            <a:ext cx="12009120" cy="6692537"/>
          </a:xfrm>
          <a:prstGeom prst="rect">
            <a:avLst/>
          </a:prstGeom>
          <a:solidFill>
            <a:srgbClr val="45734C"/>
          </a:solidFill>
          <a:ln w="92075" cap="flat" cmpd="thickThin">
            <a:solidFill>
              <a:schemeClr val="accent2">
                <a:alpha val="77647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 txBox="1"/>
          <p:nvPr/>
        </p:nvSpPr>
        <p:spPr>
          <a:xfrm>
            <a:off x="302741" y="1718816"/>
            <a:ext cx="11586518" cy="106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8034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7: MY NEIGHBORHOOD</a:t>
            </a:r>
            <a:endParaRPr sz="6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"/>
          <p:cNvSpPr txBox="1"/>
          <p:nvPr/>
        </p:nvSpPr>
        <p:spPr>
          <a:xfrm>
            <a:off x="605482" y="3596570"/>
            <a:ext cx="1098103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 FOCUS (P. 69-71)</a:t>
            </a: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 txBox="1"/>
          <p:nvPr/>
        </p:nvSpPr>
        <p:spPr>
          <a:xfrm>
            <a:off x="1207726" y="5876899"/>
            <a:ext cx="74095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snake is ____________ the rope.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0"/>
          <p:cNvSpPr/>
          <p:nvPr/>
        </p:nvSpPr>
        <p:spPr>
          <a:xfrm>
            <a:off x="635" y="81280"/>
            <a:ext cx="12190730" cy="155130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600" b="0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Look at the pictures. Complete the sentences. Use the words in the box. You will have to use some words more than once.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0"/>
          <p:cNvSpPr txBox="1"/>
          <p:nvPr/>
        </p:nvSpPr>
        <p:spPr>
          <a:xfrm>
            <a:off x="1207726" y="1709200"/>
            <a:ext cx="10413016" cy="1200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      	expensive         cheap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modern        	long            </a:t>
            </a:r>
            <a:r>
              <a:rPr lang="en-US" sz="3600" b="0" i="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 	same          	large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2705601" y="5876899"/>
            <a:ext cx="4413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 long as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7726" y="3114625"/>
            <a:ext cx="4724400" cy="2557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"/>
          <p:cNvSpPr txBox="1"/>
          <p:nvPr/>
        </p:nvSpPr>
        <p:spPr>
          <a:xfrm>
            <a:off x="1109271" y="5651517"/>
            <a:ext cx="10848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pocket-watch is _______________ the wristwatch.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320675" y="81280"/>
            <a:ext cx="11858625" cy="155130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600" b="0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Look at the pictures. Complete the sentences. Use the words in the box. You will have to use some words more than once.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1207726" y="1709200"/>
            <a:ext cx="10413016" cy="1200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      	expensive         cheap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modern        	long      </a:t>
            </a:r>
            <a:r>
              <a:rPr lang="en-US" sz="3600" b="0" i="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       	same          	large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1"/>
          <p:cNvSpPr txBox="1"/>
          <p:nvPr/>
        </p:nvSpPr>
        <p:spPr>
          <a:xfrm>
            <a:off x="4490063" y="5651518"/>
            <a:ext cx="4413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as modern as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152" y="3539320"/>
            <a:ext cx="3598863" cy="211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"/>
          <p:cNvSpPr txBox="1"/>
          <p:nvPr/>
        </p:nvSpPr>
        <p:spPr>
          <a:xfrm>
            <a:off x="1109271" y="5651519"/>
            <a:ext cx="10848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ruler is ____________________ the eraser.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635" y="81280"/>
            <a:ext cx="12192000" cy="1551305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5. </a:t>
            </a:r>
            <a:r>
              <a:rPr lang="en-US" sz="3600" b="0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Look at the pictures. Complete the sentences. Use the words in the box. You will have to use some words more than once.</a:t>
            </a:r>
            <a:endParaRPr sz="36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1207726" y="1709200"/>
            <a:ext cx="10413016" cy="1200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different       	expensive         cheap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modern        	long              	same          	large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22"/>
          <p:cNvSpPr txBox="1"/>
          <p:nvPr/>
        </p:nvSpPr>
        <p:spPr>
          <a:xfrm>
            <a:off x="3198019" y="5651519"/>
            <a:ext cx="4413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not as cheap as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962" y="3129207"/>
            <a:ext cx="2864169" cy="2273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3" descr="k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661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3"/>
          <p:cNvSpPr/>
          <p:nvPr/>
        </p:nvSpPr>
        <p:spPr>
          <a:xfrm>
            <a:off x="3048000" y="1524000"/>
            <a:ext cx="6934200" cy="1066800"/>
          </a:xfrm>
          <a:prstGeom prst="rect">
            <a:avLst/>
          </a:prstGeom>
        </p:spPr>
        <p:txBody>
          <a:bodyPr>
            <a:prstTxWarp prst="textPlain">
              <a:avLst>
                <a:gd name="adj" fmla="val 49600"/>
              </a:avLst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66003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Arial"/>
              </a:rPr>
              <a:t>Homework</a:t>
            </a:r>
          </a:p>
        </p:txBody>
      </p:sp>
      <p:sp>
        <p:nvSpPr>
          <p:cNvPr id="406" name="Google Shape;406;p23"/>
          <p:cNvSpPr txBox="1"/>
          <p:nvPr/>
        </p:nvSpPr>
        <p:spPr>
          <a:xfrm>
            <a:off x="2842053" y="2281696"/>
            <a:ext cx="7496265" cy="325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1. </a:t>
            </a:r>
            <a:r>
              <a:rPr lang="en-US" sz="3600" b="1" dirty="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grammar notes by heart.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Prepare Unit 8: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Country Life And City Life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(Listen and read) 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/>
          <p:nvPr/>
        </p:nvSpPr>
        <p:spPr>
          <a:xfrm>
            <a:off x="2225042" y="1413660"/>
            <a:ext cx="1984494" cy="414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be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go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eat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live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attend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7117905" y="1413660"/>
            <a:ext cx="2602743" cy="414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gone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lived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attended d. been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eaten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5198077" y="1413660"/>
            <a:ext cx="931287" cy="41460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1-d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2-a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3-e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4-b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5-c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1081668" y="568410"/>
            <a:ext cx="10069552" cy="634313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1. Match each verb to its past participle.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"/>
          <p:cNvSpPr txBox="1"/>
          <p:nvPr/>
        </p:nvSpPr>
        <p:spPr>
          <a:xfrm>
            <a:off x="2225042" y="1413660"/>
            <a:ext cx="2165726" cy="414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see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do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write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work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collect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7117905" y="1413660"/>
            <a:ext cx="2602743" cy="414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 collected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seen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 done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written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worked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5198077" y="1413660"/>
            <a:ext cx="1095631" cy="41460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6-g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7-h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8-i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9-j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10-f</a:t>
            </a:r>
            <a:endParaRPr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57922" y="228600"/>
            <a:ext cx="11261551" cy="990599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</a:t>
            </a:r>
            <a:r>
              <a:rPr lang="en-US" sz="36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ercise </a:t>
            </a:r>
            <a:r>
              <a:rPr lang="en-US" sz="3600" b="1" i="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1. Match each verb to its past participle.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>
            <a:spLocks noGrp="1"/>
          </p:cNvSpPr>
          <p:nvPr>
            <p:ph type="title"/>
          </p:nvPr>
        </p:nvSpPr>
        <p:spPr>
          <a:xfrm>
            <a:off x="635997" y="1058028"/>
            <a:ext cx="11156301" cy="161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12167"/>
                </a:solidFill>
              </a:rPr>
              <a:t>1) Present perfect with </a:t>
            </a:r>
            <a:r>
              <a:rPr lang="en-US" sz="4400" b="1" i="1">
                <a:solidFill>
                  <a:srgbClr val="FF0000"/>
                </a:solidFill>
              </a:rPr>
              <a:t>for</a:t>
            </a:r>
            <a:r>
              <a:rPr lang="en-US" sz="4400" b="1">
                <a:solidFill>
                  <a:srgbClr val="212167"/>
                </a:solidFill>
              </a:rPr>
              <a:t> and </a:t>
            </a:r>
            <a:r>
              <a:rPr lang="en-US" sz="4400" b="1" i="1">
                <a:solidFill>
                  <a:srgbClr val="FF0000"/>
                </a:solidFill>
              </a:rPr>
              <a:t>since</a:t>
            </a:r>
            <a:r>
              <a:rPr lang="en-US" sz="4400" b="1" i="1">
                <a:solidFill>
                  <a:srgbClr val="212167"/>
                </a:solidFill>
              </a:rPr>
              <a:t/>
            </a:r>
            <a:br>
              <a:rPr lang="en-US" sz="4400" b="1" i="1">
                <a:solidFill>
                  <a:srgbClr val="212167"/>
                </a:solidFill>
              </a:rPr>
            </a:br>
            <a:r>
              <a:rPr lang="en-US" sz="3600" b="1">
                <a:solidFill>
                  <a:srgbClr val="212167"/>
                </a:solidFill>
              </a:rPr>
              <a:t>(Cách sử dụng</a:t>
            </a:r>
            <a:r>
              <a:rPr lang="en-US" sz="3600" b="1" i="1">
                <a:solidFill>
                  <a:srgbClr val="212167"/>
                </a:solidFill>
              </a:rPr>
              <a:t> </a:t>
            </a:r>
            <a:r>
              <a:rPr lang="en-US" sz="3600" b="1" i="1">
                <a:solidFill>
                  <a:srgbClr val="FF0000"/>
                </a:solidFill>
              </a:rPr>
              <a:t>for</a:t>
            </a:r>
            <a:r>
              <a:rPr lang="en-US" sz="3600" b="1" i="1">
                <a:solidFill>
                  <a:srgbClr val="212167"/>
                </a:solidFill>
              </a:rPr>
              <a:t> </a:t>
            </a:r>
            <a:r>
              <a:rPr lang="en-US" sz="3600" b="1">
                <a:solidFill>
                  <a:srgbClr val="212167"/>
                </a:solidFill>
              </a:rPr>
              <a:t>và </a:t>
            </a:r>
            <a:r>
              <a:rPr lang="en-US" sz="3600" b="1" i="1">
                <a:solidFill>
                  <a:srgbClr val="FF0000"/>
                </a:solidFill>
              </a:rPr>
              <a:t>since</a:t>
            </a:r>
            <a:r>
              <a:rPr lang="en-US" sz="3600" b="1" i="1">
                <a:solidFill>
                  <a:srgbClr val="212167"/>
                </a:solidFill>
              </a:rPr>
              <a:t> </a:t>
            </a:r>
            <a:r>
              <a:rPr lang="en-US" sz="3600" b="1">
                <a:solidFill>
                  <a:srgbClr val="212167"/>
                </a:solidFill>
              </a:rPr>
              <a:t>ở thì hiện tại hoàn thành</a:t>
            </a:r>
            <a:r>
              <a:rPr lang="en-US" sz="3600" b="1" i="1">
                <a:solidFill>
                  <a:srgbClr val="212167"/>
                </a:solidFill>
              </a:rPr>
              <a:t>)</a:t>
            </a:r>
            <a:endParaRPr sz="3600" b="1" i="1">
              <a:solidFill>
                <a:srgbClr val="212167"/>
              </a:solidFill>
            </a:endParaRPr>
          </a:p>
        </p:txBody>
      </p:sp>
      <p:sp>
        <p:nvSpPr>
          <p:cNvPr id="221" name="Google Shape;221;p5"/>
          <p:cNvSpPr txBox="1">
            <a:spLocks noGrp="1"/>
          </p:cNvSpPr>
          <p:nvPr>
            <p:ph type="body" idx="1"/>
          </p:nvPr>
        </p:nvSpPr>
        <p:spPr>
          <a:xfrm>
            <a:off x="635997" y="2810386"/>
            <a:ext cx="10021244" cy="12372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for + a </a:t>
            </a:r>
            <a:r>
              <a:rPr lang="en-US" sz="3600" b="1">
                <a:solidFill>
                  <a:srgbClr val="FF0000"/>
                </a:solidFill>
              </a:rPr>
              <a:t>period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/>
              <a:t>of time (1 khoảng thời gian)</a:t>
            </a:r>
            <a:endParaRPr sz="3600"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since + a </a:t>
            </a:r>
            <a:r>
              <a:rPr lang="en-US" sz="3600" b="1">
                <a:solidFill>
                  <a:srgbClr val="FF0000"/>
                </a:solidFill>
              </a:rPr>
              <a:t>point</a:t>
            </a:r>
            <a:r>
              <a:rPr lang="en-US" sz="3600"/>
              <a:t> of time (1 mốc thời gian)</a:t>
            </a:r>
            <a:endParaRPr sz="3600"/>
          </a:p>
        </p:txBody>
      </p:sp>
      <p:sp>
        <p:nvSpPr>
          <p:cNvPr id="222" name="Google Shape;222;p5"/>
          <p:cNvSpPr txBox="1"/>
          <p:nvPr/>
        </p:nvSpPr>
        <p:spPr>
          <a:xfrm>
            <a:off x="635997" y="4856364"/>
            <a:ext cx="3822356" cy="178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five months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eight weeks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long time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635997" y="4187041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5891229" y="4856363"/>
            <a:ext cx="6042200" cy="178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Tuesday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2012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he went to America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 txBox="1"/>
          <p:nvPr/>
        </p:nvSpPr>
        <p:spPr>
          <a:xfrm>
            <a:off x="754331" y="249278"/>
            <a:ext cx="3225998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GRAMMAR:</a:t>
            </a:r>
            <a:endParaRPr sz="4000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/>
          <p:nvPr/>
        </p:nvSpPr>
        <p:spPr>
          <a:xfrm>
            <a:off x="0" y="387877"/>
            <a:ext cx="12192000" cy="634313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Exercise </a:t>
            </a:r>
            <a:r>
              <a:rPr lang="en-US" sz="3200" b="1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2. Complete the expressions. Use </a:t>
            </a:r>
            <a:r>
              <a:rPr lang="en-US" sz="3200" b="1" i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for</a:t>
            </a:r>
            <a:r>
              <a:rPr lang="en-US" sz="3200" b="1" i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en-US" sz="3200" b="1" i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since</a:t>
            </a:r>
            <a:r>
              <a:rPr lang="en-US" sz="3200" b="1" i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533400" y="612844"/>
            <a:ext cx="5669335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______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five minutes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______ 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January 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______ 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1990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______ </a:t>
            </a:r>
            <a:r>
              <a:rPr lang="en-US" sz="3600" b="0" i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summer</a:t>
            </a:r>
            <a:endParaRPr sz="3600" b="0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6870063" y="612844"/>
            <a:ext cx="475861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______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three hours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______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two weeks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 ______ 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Friday</a:t>
            </a:r>
            <a:endParaRPr sz="3600" b="0" i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8) ______ </a:t>
            </a:r>
            <a:r>
              <a:rPr lang="en-US" sz="3600" b="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 years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1219200" y="1219200"/>
            <a:ext cx="1103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for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1219200" y="2590800"/>
            <a:ext cx="14441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since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1143000" y="3962400"/>
            <a:ext cx="14441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since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1219200" y="5334000"/>
            <a:ext cx="14441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since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7646858" y="1219200"/>
            <a:ext cx="1103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for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7646858" y="2590800"/>
            <a:ext cx="1103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for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7476669" y="3962400"/>
            <a:ext cx="14441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since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7646857" y="5334000"/>
            <a:ext cx="1103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for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>
            <a:spLocks noGrp="1"/>
          </p:cNvSpPr>
          <p:nvPr>
            <p:ph type="title"/>
          </p:nvPr>
        </p:nvSpPr>
        <p:spPr>
          <a:xfrm>
            <a:off x="77755" y="110416"/>
            <a:ext cx="12036489" cy="7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2) Present perfect tense (Thì hiện tại hoàn thành)</a:t>
            </a:r>
            <a:endParaRPr b="1">
              <a:solidFill>
                <a:srgbClr val="548135"/>
              </a:solidFill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body" idx="1"/>
          </p:nvPr>
        </p:nvSpPr>
        <p:spPr>
          <a:xfrm>
            <a:off x="691980" y="2295253"/>
            <a:ext cx="6474853" cy="12372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I/ We/ You/ They + </a:t>
            </a:r>
            <a:r>
              <a:rPr lang="en-US" sz="3600" dirty="0">
                <a:solidFill>
                  <a:srgbClr val="FF0000"/>
                </a:solidFill>
              </a:rPr>
              <a:t>have + </a:t>
            </a:r>
            <a:r>
              <a:rPr lang="en-US" sz="3600" dirty="0" smtClean="0">
                <a:solidFill>
                  <a:srgbClr val="FF0000"/>
                </a:solidFill>
              </a:rPr>
              <a:t>V3/</a:t>
            </a:r>
            <a:r>
              <a:rPr lang="en-US" sz="3600" dirty="0" err="1" smtClean="0">
                <a:solidFill>
                  <a:srgbClr val="FF0000"/>
                </a:solidFill>
              </a:rPr>
              <a:t>Ved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He/ She/ It + </a:t>
            </a:r>
            <a:r>
              <a:rPr lang="en-US" sz="3600" dirty="0">
                <a:solidFill>
                  <a:srgbClr val="FF0000"/>
                </a:solidFill>
              </a:rPr>
              <a:t>has + </a:t>
            </a:r>
            <a:r>
              <a:rPr lang="en-US" sz="3600" dirty="0" smtClean="0">
                <a:solidFill>
                  <a:srgbClr val="FF0000"/>
                </a:solidFill>
              </a:rPr>
              <a:t>V3/</a:t>
            </a:r>
            <a:r>
              <a:rPr lang="en-US" sz="3600" dirty="0" err="1" smtClean="0">
                <a:solidFill>
                  <a:srgbClr val="FF0000"/>
                </a:solidFill>
              </a:rPr>
              <a:t>Ved</a:t>
            </a:r>
            <a:endParaRPr sz="3600" dirty="0"/>
          </a:p>
        </p:txBody>
      </p:sp>
      <p:sp>
        <p:nvSpPr>
          <p:cNvPr id="247" name="Google Shape;247;p7"/>
          <p:cNvSpPr txBox="1"/>
          <p:nvPr/>
        </p:nvSpPr>
        <p:spPr>
          <a:xfrm>
            <a:off x="691980" y="4962035"/>
            <a:ext cx="9506379" cy="178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They 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lived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since 2017.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lost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keys. I don’t know where they are.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Lan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 learned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for five years.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91980" y="4262411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691980" y="896001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Formation: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691980" y="1595627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Positive: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691980" y="3562785"/>
            <a:ext cx="10673629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p.p = past participle (quá khứ phân từ): V_ed/ V3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 txBox="1">
            <a:spLocks noGrp="1"/>
          </p:cNvSpPr>
          <p:nvPr>
            <p:ph type="body" idx="1"/>
          </p:nvPr>
        </p:nvSpPr>
        <p:spPr>
          <a:xfrm>
            <a:off x="691980" y="2295253"/>
            <a:ext cx="7201718" cy="12372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I/ We/ You/ They + </a:t>
            </a:r>
            <a:r>
              <a:rPr lang="en-US" sz="3600" dirty="0">
                <a:solidFill>
                  <a:srgbClr val="FF0000"/>
                </a:solidFill>
              </a:rPr>
              <a:t>haven’t + </a:t>
            </a:r>
            <a:r>
              <a:rPr lang="en-US" sz="3600" dirty="0" smtClean="0">
                <a:solidFill>
                  <a:srgbClr val="FF0000"/>
                </a:solidFill>
              </a:rPr>
              <a:t>V3/</a:t>
            </a:r>
            <a:r>
              <a:rPr lang="en-US" sz="3600" dirty="0" err="1" smtClean="0">
                <a:solidFill>
                  <a:srgbClr val="FF0000"/>
                </a:solidFill>
              </a:rPr>
              <a:t>Ved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He/ She/ It + </a:t>
            </a:r>
            <a:r>
              <a:rPr lang="en-US" sz="3600" dirty="0">
                <a:solidFill>
                  <a:srgbClr val="FF0000"/>
                </a:solidFill>
              </a:rPr>
              <a:t>hasn’t + </a:t>
            </a:r>
            <a:r>
              <a:rPr lang="en-US" sz="3600" dirty="0" smtClean="0">
                <a:solidFill>
                  <a:srgbClr val="FF0000"/>
                </a:solidFill>
              </a:rPr>
              <a:t>V3/</a:t>
            </a:r>
            <a:r>
              <a:rPr lang="en-US" sz="3600" dirty="0" err="1" smtClean="0">
                <a:solidFill>
                  <a:srgbClr val="FF0000"/>
                </a:solidFill>
              </a:rPr>
              <a:t>Ved</a:t>
            </a:r>
            <a:endParaRPr sz="3600" dirty="0"/>
          </a:p>
        </p:txBody>
      </p:sp>
      <p:sp>
        <p:nvSpPr>
          <p:cNvPr id="257" name="Google Shape;257;p8"/>
          <p:cNvSpPr txBox="1"/>
          <p:nvPr/>
        </p:nvSpPr>
        <p:spPr>
          <a:xfrm>
            <a:off x="691980" y="4931733"/>
            <a:ext cx="11241873" cy="178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They 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haven’t arrived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haven’t told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 yet.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Laura has bought a new dress, but she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hasn’t worn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yet.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 txBox="1"/>
          <p:nvPr/>
        </p:nvSpPr>
        <p:spPr>
          <a:xfrm>
            <a:off x="691980" y="4262411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91980" y="896001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Formation: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691980" y="1595627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Negative: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691980" y="3562785"/>
            <a:ext cx="10673629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haven’t =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not; hasn’t = has not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77755" y="110416"/>
            <a:ext cx="12036489" cy="7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2) Present perfect tense (Thì hiện tại hoàn thành)</a:t>
            </a:r>
            <a:endParaRPr b="1">
              <a:solidFill>
                <a:srgbClr val="5481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>
            <a:spLocks noGrp="1"/>
          </p:cNvSpPr>
          <p:nvPr>
            <p:ph type="body" idx="1"/>
          </p:nvPr>
        </p:nvSpPr>
        <p:spPr>
          <a:xfrm>
            <a:off x="691980" y="2295253"/>
            <a:ext cx="7201718" cy="12372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dirty="0">
                <a:solidFill>
                  <a:srgbClr val="FF0000"/>
                </a:solidFill>
              </a:rPr>
              <a:t>Have </a:t>
            </a:r>
            <a:r>
              <a:rPr lang="en-US" sz="3600" dirty="0"/>
              <a:t>+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I/ We/ You/ They + </a:t>
            </a:r>
            <a:r>
              <a:rPr lang="en-US" sz="3600" dirty="0" smtClean="0">
                <a:solidFill>
                  <a:srgbClr val="FF0000"/>
                </a:solidFill>
              </a:rPr>
              <a:t>V3/</a:t>
            </a:r>
            <a:r>
              <a:rPr lang="en-US" sz="3600" dirty="0" err="1" smtClean="0">
                <a:solidFill>
                  <a:srgbClr val="FF0000"/>
                </a:solidFill>
              </a:rPr>
              <a:t>Ved</a:t>
            </a:r>
            <a:r>
              <a:rPr lang="en-US" sz="3600" dirty="0" smtClean="0"/>
              <a:t> </a:t>
            </a:r>
            <a:r>
              <a:rPr lang="en-US" sz="3600" dirty="0"/>
              <a:t>…?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dirty="0">
                <a:solidFill>
                  <a:srgbClr val="FF0000"/>
                </a:solidFill>
              </a:rPr>
              <a:t>Has </a:t>
            </a:r>
            <a:r>
              <a:rPr lang="en-US" sz="3600" dirty="0"/>
              <a:t>+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He/ She/ It +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V3/</a:t>
            </a:r>
            <a:r>
              <a:rPr lang="en-US" sz="3600" dirty="0" err="1" smtClean="0">
                <a:solidFill>
                  <a:srgbClr val="FF0000"/>
                </a:solidFill>
              </a:rPr>
              <a:t>Ved</a:t>
            </a:r>
            <a:r>
              <a:rPr lang="en-US" sz="3600" dirty="0" smtClean="0"/>
              <a:t>…?</a:t>
            </a:r>
            <a:endParaRPr sz="3600" dirty="0"/>
          </a:p>
        </p:txBody>
      </p:sp>
      <p:sp>
        <p:nvSpPr>
          <p:cNvPr id="268" name="Google Shape;268;p9"/>
          <p:cNvSpPr txBox="1"/>
          <p:nvPr/>
        </p:nvSpPr>
        <p:spPr>
          <a:xfrm>
            <a:off x="598673" y="4533333"/>
            <a:ext cx="11241873" cy="178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Have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and Laura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arrived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yet?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ever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Australia?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can’t find Susan. Where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gone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691980" y="3694505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691980" y="896001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Formation: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691980" y="1595627"/>
            <a:ext cx="3822356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Interrogative: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>
            <a:spLocks noGrp="1"/>
          </p:cNvSpPr>
          <p:nvPr>
            <p:ph type="title"/>
          </p:nvPr>
        </p:nvSpPr>
        <p:spPr>
          <a:xfrm>
            <a:off x="77755" y="110416"/>
            <a:ext cx="12036489" cy="7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2) Present perfect tense (Thì hiện tại hoàn thành)</a:t>
            </a:r>
            <a:endParaRPr b="1">
              <a:solidFill>
                <a:srgbClr val="5481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1018</Words>
  <Application>Microsoft Office PowerPoint</Application>
  <PresentationFormat>Custom</PresentationFormat>
  <Paragraphs>185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Open Sans</vt:lpstr>
      <vt:lpstr>Arial Narrow</vt:lpstr>
      <vt:lpstr>Times New Roman</vt:lpstr>
      <vt:lpstr>Tahoma</vt:lpstr>
      <vt:lpstr>Calibri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1) Present perfect with for and since (Cách sử dụng for và since ở thì hiện tại hoàn thành)</vt:lpstr>
      <vt:lpstr>PowerPoint Presentation</vt:lpstr>
      <vt:lpstr>2) Present perfect tense (Thì hiện tại hoàn thành)</vt:lpstr>
      <vt:lpstr>2) Present perfect tense (Thì hiện tại hoàn thành)</vt:lpstr>
      <vt:lpstr>2) Present perfect tense (Thì hiện tại hoàn thành)</vt:lpstr>
      <vt:lpstr>2) Present perfect tense (Thì hiện tại hoàn thành)</vt:lpstr>
      <vt:lpstr>PowerPoint Presentation</vt:lpstr>
      <vt:lpstr>PowerPoint Presentation</vt:lpstr>
      <vt:lpstr>PowerPoint Presentation</vt:lpstr>
      <vt:lpstr>PowerPoint Presentation</vt:lpstr>
      <vt:lpstr>3) Comparison with like, (not) as … as, (not) the same as , different from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longmetal2000@gmail.com</dc:creator>
  <cp:lastModifiedBy>My Trinh</cp:lastModifiedBy>
  <cp:revision>11</cp:revision>
  <dcterms:created xsi:type="dcterms:W3CDTF">2021-10-19T18:15:00Z</dcterms:created>
  <dcterms:modified xsi:type="dcterms:W3CDTF">2021-12-04T16:28:02Z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AAEEE1798B474BCC97676DAAFF1828F2</vt:lpwstr>
  </property>
  <property fmtid="{D5CDD505-2E9C-101B-9397-08002B2CF9AE}" pid="3" name="KSOProductBuildVer">
    <vt:lpwstr>1033-11.2.0.10323</vt:lpwstr>
  </property>
</Properties>
</file>