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14" r:id="rId2"/>
  </p:sldMasterIdLst>
  <p:notesMasterIdLst>
    <p:notesMasterId r:id="rId21"/>
  </p:notesMasterIdLst>
  <p:handoutMasterIdLst>
    <p:handoutMasterId r:id="rId22"/>
  </p:handoutMasterIdLst>
  <p:sldIdLst>
    <p:sldId id="256" r:id="rId3"/>
    <p:sldId id="347" r:id="rId4"/>
    <p:sldId id="296" r:id="rId5"/>
    <p:sldId id="298" r:id="rId6"/>
    <p:sldId id="299" r:id="rId7"/>
    <p:sldId id="300" r:id="rId8"/>
    <p:sldId id="353" r:id="rId9"/>
    <p:sldId id="345" r:id="rId10"/>
    <p:sldId id="302" r:id="rId11"/>
    <p:sldId id="303" r:id="rId12"/>
    <p:sldId id="304" r:id="rId13"/>
    <p:sldId id="301" r:id="rId14"/>
    <p:sldId id="350" r:id="rId15"/>
    <p:sldId id="354" r:id="rId16"/>
    <p:sldId id="344" r:id="rId17"/>
    <p:sldId id="351" r:id="rId18"/>
    <p:sldId id="352" r:id="rId19"/>
    <p:sldId id="314"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NI-Times" pitchFamily="2" charset="0"/>
        <a:ea typeface="+mn-ea"/>
        <a:cs typeface="+mn-cs"/>
      </a:defRPr>
    </a:lvl1pPr>
    <a:lvl2pPr marL="457200" algn="l" rtl="0" eaLnBrk="0" fontAlgn="base" hangingPunct="0">
      <a:spcBef>
        <a:spcPct val="0"/>
      </a:spcBef>
      <a:spcAft>
        <a:spcPct val="0"/>
      </a:spcAft>
      <a:defRPr kern="1200">
        <a:solidFill>
          <a:schemeClr val="tx1"/>
        </a:solidFill>
        <a:latin typeface="VNI-Times" pitchFamily="2" charset="0"/>
        <a:ea typeface="+mn-ea"/>
        <a:cs typeface="+mn-cs"/>
      </a:defRPr>
    </a:lvl2pPr>
    <a:lvl3pPr marL="914400" algn="l" rtl="0" eaLnBrk="0" fontAlgn="base" hangingPunct="0">
      <a:spcBef>
        <a:spcPct val="0"/>
      </a:spcBef>
      <a:spcAft>
        <a:spcPct val="0"/>
      </a:spcAft>
      <a:defRPr kern="1200">
        <a:solidFill>
          <a:schemeClr val="tx1"/>
        </a:solidFill>
        <a:latin typeface="VNI-Times" pitchFamily="2" charset="0"/>
        <a:ea typeface="+mn-ea"/>
        <a:cs typeface="+mn-cs"/>
      </a:defRPr>
    </a:lvl3pPr>
    <a:lvl4pPr marL="1371600" algn="l" rtl="0" eaLnBrk="0" fontAlgn="base" hangingPunct="0">
      <a:spcBef>
        <a:spcPct val="0"/>
      </a:spcBef>
      <a:spcAft>
        <a:spcPct val="0"/>
      </a:spcAft>
      <a:defRPr kern="1200">
        <a:solidFill>
          <a:schemeClr val="tx1"/>
        </a:solidFill>
        <a:latin typeface="VNI-Times" pitchFamily="2" charset="0"/>
        <a:ea typeface="+mn-ea"/>
        <a:cs typeface="+mn-cs"/>
      </a:defRPr>
    </a:lvl4pPr>
    <a:lvl5pPr marL="1828800" algn="l" rtl="0" eaLnBrk="0" fontAlgn="base" hangingPunct="0">
      <a:spcBef>
        <a:spcPct val="0"/>
      </a:spcBef>
      <a:spcAft>
        <a:spcPct val="0"/>
      </a:spcAft>
      <a:defRPr kern="1200">
        <a:solidFill>
          <a:schemeClr val="tx1"/>
        </a:solidFill>
        <a:latin typeface="VNI-Times" pitchFamily="2" charset="0"/>
        <a:ea typeface="+mn-ea"/>
        <a:cs typeface="+mn-cs"/>
      </a:defRPr>
    </a:lvl5pPr>
    <a:lvl6pPr marL="2286000" algn="l" defTabSz="914400" rtl="0" eaLnBrk="1" latinLnBrk="0" hangingPunct="1">
      <a:defRPr kern="1200">
        <a:solidFill>
          <a:schemeClr val="tx1"/>
        </a:solidFill>
        <a:latin typeface="VNI-Times" pitchFamily="2" charset="0"/>
        <a:ea typeface="+mn-ea"/>
        <a:cs typeface="+mn-cs"/>
      </a:defRPr>
    </a:lvl6pPr>
    <a:lvl7pPr marL="2743200" algn="l" defTabSz="914400" rtl="0" eaLnBrk="1" latinLnBrk="0" hangingPunct="1">
      <a:defRPr kern="1200">
        <a:solidFill>
          <a:schemeClr val="tx1"/>
        </a:solidFill>
        <a:latin typeface="VNI-Times" pitchFamily="2" charset="0"/>
        <a:ea typeface="+mn-ea"/>
        <a:cs typeface="+mn-cs"/>
      </a:defRPr>
    </a:lvl7pPr>
    <a:lvl8pPr marL="3200400" algn="l" defTabSz="914400" rtl="0" eaLnBrk="1" latinLnBrk="0" hangingPunct="1">
      <a:defRPr kern="1200">
        <a:solidFill>
          <a:schemeClr val="tx1"/>
        </a:solidFill>
        <a:latin typeface="VNI-Times" pitchFamily="2" charset="0"/>
        <a:ea typeface="+mn-ea"/>
        <a:cs typeface="+mn-cs"/>
      </a:defRPr>
    </a:lvl8pPr>
    <a:lvl9pPr marL="3657600" algn="l" defTabSz="914400" rtl="0" eaLnBrk="1" latinLnBrk="0" hangingPunct="1">
      <a:defRPr kern="1200">
        <a:solidFill>
          <a:schemeClr val="tx1"/>
        </a:solidFill>
        <a:latin typeface="VNI-Times" pitchFamily="2"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p:scale>
          <a:sx n="66" d="100"/>
          <a:sy n="66" d="100"/>
        </p:scale>
        <p:origin x="-64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a:extLst>
              <a:ext uri="{FF2B5EF4-FFF2-40B4-BE49-F238E27FC236}">
                <a16:creationId xmlns="" xmlns:a16="http://schemas.microsoft.com/office/drawing/2014/main" id="{404B611D-8603-4B95-8DE7-0056098C1E6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Ứng dụng CNTT trong dạy học                 GVHD : Vũ Minh Hùng</a:t>
            </a:r>
          </a:p>
        </p:txBody>
      </p:sp>
      <p:sp>
        <p:nvSpPr>
          <p:cNvPr id="53251" name="Rectangle 3">
            <a:extLst>
              <a:ext uri="{FF2B5EF4-FFF2-40B4-BE49-F238E27FC236}">
                <a16:creationId xmlns="" xmlns:a16="http://schemas.microsoft.com/office/drawing/2014/main" id="{67484A8B-1021-44AB-943B-D09926BF981B}"/>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vi-VN"/>
          </a:p>
        </p:txBody>
      </p:sp>
      <p:sp>
        <p:nvSpPr>
          <p:cNvPr id="53252" name="Rectangle 4">
            <a:extLst>
              <a:ext uri="{FF2B5EF4-FFF2-40B4-BE49-F238E27FC236}">
                <a16:creationId xmlns="" xmlns:a16="http://schemas.microsoft.com/office/drawing/2014/main" id="{046C29E6-C53A-4895-9C4A-CD402E3E1564}"/>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SVTH : Phan Khánh Hiền                         MSSV : 02132087</a:t>
            </a:r>
          </a:p>
        </p:txBody>
      </p:sp>
      <p:sp>
        <p:nvSpPr>
          <p:cNvPr id="53253" name="Rectangle 5">
            <a:extLst>
              <a:ext uri="{FF2B5EF4-FFF2-40B4-BE49-F238E27FC236}">
                <a16:creationId xmlns="" xmlns:a16="http://schemas.microsoft.com/office/drawing/2014/main" id="{57D86F98-2E15-4C96-B96C-003EE802D09E}"/>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EBECBA62-5DEF-4068-A356-EA7E28D9776F}" type="slidenum">
              <a:rPr lang="en-US" altLang="vi-VN"/>
              <a:pPr>
                <a:defRPr/>
              </a:pPr>
              <a:t>‹#›</a:t>
            </a:fld>
            <a:endParaRPr lang="en-US" altLang="vi-VN"/>
          </a:p>
        </p:txBody>
      </p:sp>
    </p:spTree>
    <p:extLst>
      <p:ext uri="{BB962C8B-B14F-4D97-AF65-F5344CB8AC3E}">
        <p14:creationId xmlns:p14="http://schemas.microsoft.com/office/powerpoint/2010/main" val="54082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 xmlns:a16="http://schemas.microsoft.com/office/drawing/2014/main" id="{2D9A1995-CA31-428C-AB81-95BEEC6912C4}"/>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Ứng dụng CNTT trong dạy học                 GVHD : Vũ Minh Hùng</a:t>
            </a:r>
          </a:p>
        </p:txBody>
      </p:sp>
      <p:sp>
        <p:nvSpPr>
          <p:cNvPr id="56323" name="Rectangle 3">
            <a:extLst>
              <a:ext uri="{FF2B5EF4-FFF2-40B4-BE49-F238E27FC236}">
                <a16:creationId xmlns="" xmlns:a16="http://schemas.microsoft.com/office/drawing/2014/main" id="{4D8CB323-83BA-4A17-AE4F-12D8A332F2BC}"/>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vi-VN"/>
          </a:p>
        </p:txBody>
      </p:sp>
      <p:sp>
        <p:nvSpPr>
          <p:cNvPr id="3076" name="Rectangle 4">
            <a:extLst>
              <a:ext uri="{FF2B5EF4-FFF2-40B4-BE49-F238E27FC236}">
                <a16:creationId xmlns="" xmlns:a16="http://schemas.microsoft.com/office/drawing/2014/main" id="{46965F53-D2ED-4E3A-9CF7-FEB570F0098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5" name="Rectangle 5">
            <a:extLst>
              <a:ext uri="{FF2B5EF4-FFF2-40B4-BE49-F238E27FC236}">
                <a16:creationId xmlns="" xmlns:a16="http://schemas.microsoft.com/office/drawing/2014/main" id="{A2629D41-E91F-404C-9A9B-2AD3A7457952}"/>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vi-VN" noProof="0"/>
              <a:t>Click to edit Master text styles</a:t>
            </a:r>
          </a:p>
          <a:p>
            <a:pPr lvl="1"/>
            <a:r>
              <a:rPr lang="en-US" altLang="vi-VN" noProof="0"/>
              <a:t>Second level</a:t>
            </a:r>
          </a:p>
          <a:p>
            <a:pPr lvl="2"/>
            <a:r>
              <a:rPr lang="en-US" altLang="vi-VN" noProof="0"/>
              <a:t>Third level</a:t>
            </a:r>
          </a:p>
          <a:p>
            <a:pPr lvl="3"/>
            <a:r>
              <a:rPr lang="en-US" altLang="vi-VN" noProof="0"/>
              <a:t>Fourth level</a:t>
            </a:r>
          </a:p>
          <a:p>
            <a:pPr lvl="4"/>
            <a:r>
              <a:rPr lang="en-US" altLang="vi-VN" noProof="0"/>
              <a:t>Fifth level</a:t>
            </a:r>
          </a:p>
        </p:txBody>
      </p:sp>
      <p:sp>
        <p:nvSpPr>
          <p:cNvPr id="56326" name="Rectangle 6">
            <a:extLst>
              <a:ext uri="{FF2B5EF4-FFF2-40B4-BE49-F238E27FC236}">
                <a16:creationId xmlns="" xmlns:a16="http://schemas.microsoft.com/office/drawing/2014/main" id="{0C3166FA-C6B7-403F-B0B9-5EF12CB36EAB}"/>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SVTH : Phan Khánh Hiền                         MSSV : 02132087</a:t>
            </a:r>
          </a:p>
        </p:txBody>
      </p:sp>
      <p:sp>
        <p:nvSpPr>
          <p:cNvPr id="56327" name="Rectangle 7">
            <a:extLst>
              <a:ext uri="{FF2B5EF4-FFF2-40B4-BE49-F238E27FC236}">
                <a16:creationId xmlns="" xmlns:a16="http://schemas.microsoft.com/office/drawing/2014/main" id="{57709B49-DF24-4217-BE7A-560745A0DC3F}"/>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C263BE71-E8A8-42E1-BA5F-2C07E67DCBAA}" type="slidenum">
              <a:rPr lang="en-US" altLang="vi-VN"/>
              <a:pPr>
                <a:defRPr/>
              </a:pPr>
              <a:t>‹#›</a:t>
            </a:fld>
            <a:endParaRPr lang="en-US" altLang="vi-VN"/>
          </a:p>
        </p:txBody>
      </p:sp>
    </p:spTree>
    <p:extLst>
      <p:ext uri="{BB962C8B-B14F-4D97-AF65-F5344CB8AC3E}">
        <p14:creationId xmlns:p14="http://schemas.microsoft.com/office/powerpoint/2010/main" val="562751242"/>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3</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154033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4</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580383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5</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572847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6</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028997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9</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404486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10</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945771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 xmlns:a16="http://schemas.microsoft.com/office/drawing/2014/main"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 xmlns:a16="http://schemas.microsoft.com/office/drawing/2014/main"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11</a:t>
            </a:fld>
            <a:endParaRPr lang="en-US" altLang="vi-VN">
              <a:latin typeface="Arial" panose="020B0604020202020204" pitchFamily="34" charset="0"/>
            </a:endParaRPr>
          </a:p>
        </p:txBody>
      </p:sp>
      <p:sp>
        <p:nvSpPr>
          <p:cNvPr id="6149" name="Rectangle 2">
            <a:extLst>
              <a:ext uri="{FF2B5EF4-FFF2-40B4-BE49-F238E27FC236}">
                <a16:creationId xmlns="" xmlns:a16="http://schemas.microsoft.com/office/drawing/2014/main"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 xmlns:a16="http://schemas.microsoft.com/office/drawing/2014/main"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37424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E39246-4CFE-48B3-90A4-79B8AEC6A2E8}" type="slidenum">
              <a:rPr lang="en-US" altLang="en-US"/>
              <a:pPr/>
              <a:t>‹#›</a:t>
            </a:fld>
            <a:endParaRPr lang="en-US" altLang="en-US"/>
          </a:p>
        </p:txBody>
      </p:sp>
    </p:spTree>
    <p:extLst>
      <p:ext uri="{BB962C8B-B14F-4D97-AF65-F5344CB8AC3E}">
        <p14:creationId xmlns:p14="http://schemas.microsoft.com/office/powerpoint/2010/main" val="4266729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01D9FD5-7B81-4927-BA90-F70E4458EC87}" type="slidenum">
              <a:rPr lang="en-US" altLang="en-US"/>
              <a:pPr/>
              <a:t>‹#›</a:t>
            </a:fld>
            <a:endParaRPr lang="en-US" altLang="en-US"/>
          </a:p>
        </p:txBody>
      </p:sp>
    </p:spTree>
    <p:extLst>
      <p:ext uri="{BB962C8B-B14F-4D97-AF65-F5344CB8AC3E}">
        <p14:creationId xmlns:p14="http://schemas.microsoft.com/office/powerpoint/2010/main" val="1569805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5A1BDA9-58C4-4F9A-8621-40133A43060A}" type="slidenum">
              <a:rPr lang="en-US" altLang="en-US"/>
              <a:pPr/>
              <a:t>‹#›</a:t>
            </a:fld>
            <a:endParaRPr lang="en-US" altLang="en-US"/>
          </a:p>
        </p:txBody>
      </p:sp>
    </p:spTree>
    <p:extLst>
      <p:ext uri="{BB962C8B-B14F-4D97-AF65-F5344CB8AC3E}">
        <p14:creationId xmlns:p14="http://schemas.microsoft.com/office/powerpoint/2010/main" val="1993351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D1A7A3C-166C-40B9-AD26-5A84F091FE88}" type="slidenum">
              <a:rPr lang="en-US" altLang="en-US"/>
              <a:pPr/>
              <a:t>‹#›</a:t>
            </a:fld>
            <a:endParaRPr lang="en-US" altLang="en-US"/>
          </a:p>
        </p:txBody>
      </p:sp>
    </p:spTree>
    <p:extLst>
      <p:ext uri="{BB962C8B-B14F-4D97-AF65-F5344CB8AC3E}">
        <p14:creationId xmlns:p14="http://schemas.microsoft.com/office/powerpoint/2010/main" val="1110162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pPr>
              <a:defRPr/>
            </a:pPr>
            <a:fld id="{E447FCB9-5034-4EC7-AD54-4CD0FA49F91C}" type="datetimeFigureOut">
              <a:rPr lang="en-US"/>
              <a:pPr>
                <a:defRPr/>
              </a:pPr>
              <a:t>9/1/2021</a:t>
            </a:fld>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4B9E0602-892B-48B6-88A5-677F67434B33}" type="slidenum">
              <a:rPr lang="en-US" altLang="en-US"/>
              <a:pPr/>
              <a:t>‹#›</a:t>
            </a:fld>
            <a:endParaRPr lang="en-US" altLang="en-US"/>
          </a:p>
        </p:txBody>
      </p:sp>
    </p:spTree>
    <p:extLst>
      <p:ext uri="{BB962C8B-B14F-4D97-AF65-F5344CB8AC3E}">
        <p14:creationId xmlns:p14="http://schemas.microsoft.com/office/powerpoint/2010/main" val="4183536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15006A3A-E5EF-4934-9489-5F61BB411D8A}" type="datetimeFigureOut">
              <a:rPr lang="en-US" smtClean="0"/>
              <a:pPr>
                <a:defRPr/>
              </a:pPr>
              <a:t>9/1/2021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7654EC2-81C4-4F6E-99D9-7A5DDAD579E2}" type="slidenum">
              <a:rPr lang="en-US" altLang="vi-VN" smtClean="0"/>
              <a:pPr>
                <a:defRPr/>
              </a:pPr>
              <a:t>‹#›</a:t>
            </a:fld>
            <a:endParaRPr lang="en-US" altLang="vi-VN"/>
          </a:p>
        </p:txBody>
      </p:sp>
    </p:spTree>
    <p:extLst>
      <p:ext uri="{BB962C8B-B14F-4D97-AF65-F5344CB8AC3E}">
        <p14:creationId xmlns:p14="http://schemas.microsoft.com/office/powerpoint/2010/main" val="3050945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0F1E73A-1305-4FC7-B4FE-D7B22F2FC1F3}" type="datetimeFigureOut">
              <a:rPr lang="en-US" smtClean="0"/>
              <a:pPr>
                <a:defRPr/>
              </a:pPr>
              <a:t>9/1/2021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2D79F8-9C47-42AD-A030-C81E59E580B0}" type="slidenum">
              <a:rPr lang="en-US" altLang="vi-VN" smtClean="0"/>
              <a:pPr>
                <a:defRPr/>
              </a:pPr>
              <a:t>‹#›</a:t>
            </a:fld>
            <a:endParaRPr lang="en-US" altLang="vi-VN"/>
          </a:p>
        </p:txBody>
      </p:sp>
    </p:spTree>
    <p:extLst>
      <p:ext uri="{BB962C8B-B14F-4D97-AF65-F5344CB8AC3E}">
        <p14:creationId xmlns:p14="http://schemas.microsoft.com/office/powerpoint/2010/main" val="2766553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63FD0FDB-051E-4D9C-9A68-5F7CCA07369E}" type="datetimeFigureOut">
              <a:rPr lang="en-US" smtClean="0"/>
              <a:pPr>
                <a:defRPr/>
              </a:pPr>
              <a:t>9/1/2021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B886EE-8FAA-4845-B85D-A46C701472EF}" type="slidenum">
              <a:rPr lang="en-US" altLang="vi-VN" smtClean="0"/>
              <a:pPr>
                <a:defRPr/>
              </a:pPr>
              <a:t>‹#›</a:t>
            </a:fld>
            <a:endParaRPr lang="en-US" altLang="vi-VN"/>
          </a:p>
        </p:txBody>
      </p:sp>
    </p:spTree>
    <p:extLst>
      <p:ext uri="{BB962C8B-B14F-4D97-AF65-F5344CB8AC3E}">
        <p14:creationId xmlns:p14="http://schemas.microsoft.com/office/powerpoint/2010/main" val="1380511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4DB8342E-0B09-4BF2-AFD7-02A6C93BEF72}" type="datetimeFigureOut">
              <a:rPr lang="en-US" smtClean="0"/>
              <a:pPr>
                <a:defRPr/>
              </a:pPr>
              <a:t>9/1/2021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9DEC028-92A7-4F13-B8AE-823704FE3410}" type="slidenum">
              <a:rPr lang="en-US" altLang="vi-VN" smtClean="0"/>
              <a:pPr>
                <a:defRPr/>
              </a:pPr>
              <a:t>‹#›</a:t>
            </a:fld>
            <a:endParaRPr lang="en-US" altLang="vi-VN"/>
          </a:p>
        </p:txBody>
      </p:sp>
    </p:spTree>
    <p:extLst>
      <p:ext uri="{BB962C8B-B14F-4D97-AF65-F5344CB8AC3E}">
        <p14:creationId xmlns:p14="http://schemas.microsoft.com/office/powerpoint/2010/main" val="3461145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23A80D0-99FF-4F41-A5C6-5C4D2A7EFF8E}" type="datetimeFigureOut">
              <a:rPr lang="en-US" smtClean="0"/>
              <a:pPr>
                <a:defRPr/>
              </a:pPr>
              <a:t>9/1/2021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6956453-D279-468D-9B80-036B6EE13C37}" type="slidenum">
              <a:rPr lang="en-US" altLang="vi-VN" smtClean="0"/>
              <a:pPr>
                <a:defRPr/>
              </a:pPr>
              <a:t>‹#›</a:t>
            </a:fld>
            <a:endParaRPr lang="en-US" altLang="vi-VN"/>
          </a:p>
        </p:txBody>
      </p:sp>
    </p:spTree>
    <p:extLst>
      <p:ext uri="{BB962C8B-B14F-4D97-AF65-F5344CB8AC3E}">
        <p14:creationId xmlns:p14="http://schemas.microsoft.com/office/powerpoint/2010/main" val="827878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C83ACE10-56F2-45E2-96ED-7929255354A0}" type="datetimeFigureOut">
              <a:rPr lang="en-US" smtClean="0"/>
              <a:pPr>
                <a:defRPr/>
              </a:pPr>
              <a:t>9/1/2021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A3DD37E-AD53-4AC2-B504-B086E630C4BC}" type="slidenum">
              <a:rPr lang="en-US" altLang="vi-VN" smtClean="0"/>
              <a:pPr>
                <a:defRPr/>
              </a:pPr>
              <a:t>‹#›</a:t>
            </a:fld>
            <a:endParaRPr lang="en-US" altLang="vi-VN"/>
          </a:p>
        </p:txBody>
      </p:sp>
    </p:spTree>
    <p:extLst>
      <p:ext uri="{BB962C8B-B14F-4D97-AF65-F5344CB8AC3E}">
        <p14:creationId xmlns:p14="http://schemas.microsoft.com/office/powerpoint/2010/main" val="52566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59DF2BB-EB21-4FA1-9278-83C06CCC15CC}" type="slidenum">
              <a:rPr lang="en-US" altLang="en-US"/>
              <a:pPr/>
              <a:t>‹#›</a:t>
            </a:fld>
            <a:endParaRPr lang="en-US" altLang="en-US"/>
          </a:p>
        </p:txBody>
      </p:sp>
    </p:spTree>
    <p:extLst>
      <p:ext uri="{BB962C8B-B14F-4D97-AF65-F5344CB8AC3E}">
        <p14:creationId xmlns:p14="http://schemas.microsoft.com/office/powerpoint/2010/main" val="20178372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4511717-7259-4616-A0E1-92895505CF06}" type="datetimeFigureOut">
              <a:rPr lang="en-US" smtClean="0"/>
              <a:pPr>
                <a:defRPr/>
              </a:pPr>
              <a:t>9/1/2021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7CBDF89-5B70-4C57-B4D1-5B2DFC44A01C}" type="slidenum">
              <a:rPr lang="en-US" altLang="vi-VN" smtClean="0"/>
              <a:pPr>
                <a:defRPr/>
              </a:pPr>
              <a:t>‹#›</a:t>
            </a:fld>
            <a:endParaRPr lang="en-US" altLang="vi-VN"/>
          </a:p>
        </p:txBody>
      </p:sp>
    </p:spTree>
    <p:extLst>
      <p:ext uri="{BB962C8B-B14F-4D97-AF65-F5344CB8AC3E}">
        <p14:creationId xmlns:p14="http://schemas.microsoft.com/office/powerpoint/2010/main" val="28509171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7BB3693-CA0E-4211-8493-36C1A1A88C4F}" type="datetimeFigureOut">
              <a:rPr lang="en-US" smtClean="0"/>
              <a:pPr>
                <a:defRPr/>
              </a:pPr>
              <a:t>9/1/2021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693EADB-434C-4826-A5D9-C9DCA5F1C978}" type="slidenum">
              <a:rPr lang="en-US" altLang="vi-VN" smtClean="0"/>
              <a:pPr>
                <a:defRPr/>
              </a:pPr>
              <a:t>‹#›</a:t>
            </a:fld>
            <a:endParaRPr lang="en-US" altLang="vi-VN"/>
          </a:p>
        </p:txBody>
      </p:sp>
    </p:spTree>
    <p:extLst>
      <p:ext uri="{BB962C8B-B14F-4D97-AF65-F5344CB8AC3E}">
        <p14:creationId xmlns:p14="http://schemas.microsoft.com/office/powerpoint/2010/main" val="3628191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A1D3F7A9-7EB9-4981-AE96-028F4303A3C0}" type="datetimeFigureOut">
              <a:rPr lang="en-US" smtClean="0"/>
              <a:pPr>
                <a:defRPr/>
              </a:pPr>
              <a:t>9/1/2021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CB9479-9A7E-47AA-8E57-FC68BC891D63}" type="slidenum">
              <a:rPr lang="en-US" altLang="vi-VN" smtClean="0"/>
              <a:pPr>
                <a:defRPr/>
              </a:pPr>
              <a:t>‹#›</a:t>
            </a:fld>
            <a:endParaRPr lang="en-US" altLang="vi-VN"/>
          </a:p>
        </p:txBody>
      </p:sp>
    </p:spTree>
    <p:extLst>
      <p:ext uri="{BB962C8B-B14F-4D97-AF65-F5344CB8AC3E}">
        <p14:creationId xmlns:p14="http://schemas.microsoft.com/office/powerpoint/2010/main" val="1814534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2CB7858-FDC9-425B-9494-EE20C005482F}" type="datetimeFigureOut">
              <a:rPr lang="en-US" smtClean="0"/>
              <a:pPr>
                <a:defRPr/>
              </a:pPr>
              <a:t>9/1/2021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15BB1E-079E-4581-83A0-75D4349DB121}" type="slidenum">
              <a:rPr lang="en-US" altLang="vi-VN" smtClean="0"/>
              <a:pPr>
                <a:defRPr/>
              </a:pPr>
              <a:t>‹#›</a:t>
            </a:fld>
            <a:endParaRPr lang="en-US" altLang="vi-VN"/>
          </a:p>
        </p:txBody>
      </p:sp>
    </p:spTree>
    <p:extLst>
      <p:ext uri="{BB962C8B-B14F-4D97-AF65-F5344CB8AC3E}">
        <p14:creationId xmlns:p14="http://schemas.microsoft.com/office/powerpoint/2010/main" val="34869494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3B108A5B-B98B-4691-8DAC-46C585AC8465}" type="datetimeFigureOut">
              <a:rPr lang="en-US" smtClean="0"/>
              <a:pPr>
                <a:defRPr/>
              </a:pPr>
              <a:t>9/1/2021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5048C8-7A90-470E-BB8B-0AA73B060E6B}" type="slidenum">
              <a:rPr lang="en-US" altLang="vi-VN" smtClean="0"/>
              <a:pPr>
                <a:defRPr/>
              </a:pPr>
              <a:t>‹#›</a:t>
            </a:fld>
            <a:endParaRPr lang="en-US" altLang="vi-VN"/>
          </a:p>
        </p:txBody>
      </p:sp>
    </p:spTree>
    <p:extLst>
      <p:ext uri="{BB962C8B-B14F-4D97-AF65-F5344CB8AC3E}">
        <p14:creationId xmlns:p14="http://schemas.microsoft.com/office/powerpoint/2010/main" val="416737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7F52C53-6E05-4AD9-B1E7-FD9C9E12CEB8}" type="slidenum">
              <a:rPr lang="en-US" altLang="en-US"/>
              <a:pPr/>
              <a:t>‹#›</a:t>
            </a:fld>
            <a:endParaRPr lang="en-US" altLang="en-US"/>
          </a:p>
        </p:txBody>
      </p:sp>
    </p:spTree>
    <p:extLst>
      <p:ext uri="{BB962C8B-B14F-4D97-AF65-F5344CB8AC3E}">
        <p14:creationId xmlns:p14="http://schemas.microsoft.com/office/powerpoint/2010/main" val="233051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E151352-C4A4-494B-AB83-B903E33277A9}" type="slidenum">
              <a:rPr lang="en-US" altLang="en-US"/>
              <a:pPr/>
              <a:t>‹#›</a:t>
            </a:fld>
            <a:endParaRPr lang="en-US" altLang="en-US"/>
          </a:p>
        </p:txBody>
      </p:sp>
    </p:spTree>
    <p:extLst>
      <p:ext uri="{BB962C8B-B14F-4D97-AF65-F5344CB8AC3E}">
        <p14:creationId xmlns:p14="http://schemas.microsoft.com/office/powerpoint/2010/main" val="2250769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3ED72B6-2444-499E-B72D-E825E8215BAD}" type="slidenum">
              <a:rPr lang="en-US" altLang="en-US"/>
              <a:pPr/>
              <a:t>‹#›</a:t>
            </a:fld>
            <a:endParaRPr lang="en-US" altLang="en-US"/>
          </a:p>
        </p:txBody>
      </p:sp>
    </p:spTree>
    <p:extLst>
      <p:ext uri="{BB962C8B-B14F-4D97-AF65-F5344CB8AC3E}">
        <p14:creationId xmlns:p14="http://schemas.microsoft.com/office/powerpoint/2010/main" val="232301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ECA3640-BD4E-4452-B422-3500CC30AA99}" type="slidenum">
              <a:rPr lang="en-US" altLang="en-US"/>
              <a:pPr/>
              <a:t>‹#›</a:t>
            </a:fld>
            <a:endParaRPr lang="en-US" altLang="en-US"/>
          </a:p>
        </p:txBody>
      </p:sp>
    </p:spTree>
    <p:extLst>
      <p:ext uri="{BB962C8B-B14F-4D97-AF65-F5344CB8AC3E}">
        <p14:creationId xmlns:p14="http://schemas.microsoft.com/office/powerpoint/2010/main" val="327019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CC105E7-710C-472C-8E64-5E10F3EEAAAA}" type="slidenum">
              <a:rPr lang="en-US" altLang="en-US"/>
              <a:pPr/>
              <a:t>‹#›</a:t>
            </a:fld>
            <a:endParaRPr lang="en-US" altLang="en-US"/>
          </a:p>
        </p:txBody>
      </p:sp>
    </p:spTree>
    <p:extLst>
      <p:ext uri="{BB962C8B-B14F-4D97-AF65-F5344CB8AC3E}">
        <p14:creationId xmlns:p14="http://schemas.microsoft.com/office/powerpoint/2010/main" val="242658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257D577-71D1-429F-BF7C-04FD0FFDC1EC}" type="slidenum">
              <a:rPr lang="en-US" altLang="en-US"/>
              <a:pPr/>
              <a:t>‹#›</a:t>
            </a:fld>
            <a:endParaRPr lang="en-US" altLang="en-US"/>
          </a:p>
        </p:txBody>
      </p:sp>
    </p:spTree>
    <p:extLst>
      <p:ext uri="{BB962C8B-B14F-4D97-AF65-F5344CB8AC3E}">
        <p14:creationId xmlns:p14="http://schemas.microsoft.com/office/powerpoint/2010/main" val="198355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C574F94-0FC8-424E-BFC8-7E9E5E7AD79D}" type="slidenum">
              <a:rPr lang="en-US" altLang="en-US"/>
              <a:pPr/>
              <a:t>‹#›</a:t>
            </a:fld>
            <a:endParaRPr lang="en-US" altLang="en-US"/>
          </a:p>
        </p:txBody>
      </p:sp>
    </p:spTree>
    <p:extLst>
      <p:ext uri="{BB962C8B-B14F-4D97-AF65-F5344CB8AC3E}">
        <p14:creationId xmlns:p14="http://schemas.microsoft.com/office/powerpoint/2010/main" val="153969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gs>
          </a:gsLst>
          <a:lin ang="27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fld id="{776F8799-7A86-45FE-92C6-1765BEB3BAE7}" type="slidenum">
              <a:rPr lang="en-US" altLang="en-US"/>
              <a:pPr/>
              <a:t>‹#›</a:t>
            </a:fld>
            <a:endParaRPr lang="en-US" altLang="en-US"/>
          </a:p>
        </p:txBody>
      </p:sp>
    </p:spTree>
    <p:extLst>
      <p:ext uri="{BB962C8B-B14F-4D97-AF65-F5344CB8AC3E}">
        <p14:creationId xmlns:p14="http://schemas.microsoft.com/office/powerpoint/2010/main" val="20178178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F8799-7A86-45FE-92C6-1765BEB3BAE7}" type="slidenum">
              <a:rPr lang="en-US" altLang="en-US" smtClean="0"/>
              <a:pPr/>
              <a:t>‹#›</a:t>
            </a:fld>
            <a:endParaRPr lang="en-US" altLang="en-US"/>
          </a:p>
        </p:txBody>
      </p:sp>
    </p:spTree>
    <p:extLst>
      <p:ext uri="{BB962C8B-B14F-4D97-AF65-F5344CB8AC3E}">
        <p14:creationId xmlns:p14="http://schemas.microsoft.com/office/powerpoint/2010/main" val="353710984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2.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3629" y="304800"/>
            <a:ext cx="9144000" cy="3352800"/>
          </a:xfrm>
          <a:noFill/>
          <a:ln>
            <a:noFill/>
          </a:ln>
        </p:spPr>
        <p:txBody>
          <a:bodyPr>
            <a:normAutofit fontScale="90000"/>
          </a:bodyPr>
          <a:lstStyle/>
          <a:p>
            <a:pPr>
              <a:defRPr/>
            </a:pPr>
            <a:r>
              <a:rPr lang="en-US" altLang="vi-VN" sz="3600" b="1" dirty="0" smtClean="0">
                <a:solidFill>
                  <a:srgbClr val="FF0000"/>
                </a:solidFill>
                <a:latin typeface="Times New Roman" panose="02020603050405020304" pitchFamily="18" charset="0"/>
                <a:cs typeface="Times New Roman" panose="02020603050405020304" pitchFamily="18" charset="0"/>
              </a:rPr>
              <a:t>CHỦ ĐỀ. ĐẤT TRỒNG </a:t>
            </a:r>
            <a:br>
              <a:rPr lang="en-US" altLang="vi-VN" sz="3600" b="1" dirty="0" smtClean="0">
                <a:solidFill>
                  <a:srgbClr val="FF0000"/>
                </a:solidFill>
                <a:latin typeface="Times New Roman" panose="02020603050405020304" pitchFamily="18" charset="0"/>
                <a:cs typeface="Times New Roman" panose="02020603050405020304" pitchFamily="18" charset="0"/>
              </a:rPr>
            </a:br>
            <a:r>
              <a:rPr lang="en-US" altLang="vi-VN" sz="3600" b="1" dirty="0" err="1" smtClean="0">
                <a:solidFill>
                  <a:srgbClr val="FF0000"/>
                </a:solidFill>
                <a:latin typeface="Times New Roman" panose="02020603050405020304" pitchFamily="18" charset="0"/>
                <a:cs typeface="Times New Roman" panose="02020603050405020304" pitchFamily="18" charset="0"/>
              </a:rPr>
              <a:t>Bài</a:t>
            </a:r>
            <a:r>
              <a:rPr lang="en-US" altLang="vi-VN" sz="3600" b="1" dirty="0" smtClean="0">
                <a:solidFill>
                  <a:srgbClr val="FF0000"/>
                </a:solidFill>
                <a:latin typeface="Times New Roman" panose="02020603050405020304" pitchFamily="18" charset="0"/>
                <a:cs typeface="Times New Roman" panose="02020603050405020304" pitchFamily="18" charset="0"/>
              </a:rPr>
              <a:t> </a:t>
            </a:r>
            <a:r>
              <a:rPr lang="en-US" altLang="vi-VN" sz="3600" b="1" dirty="0">
                <a:solidFill>
                  <a:srgbClr val="FF0000"/>
                </a:solidFill>
                <a:latin typeface="Times New Roman" panose="02020603050405020304" pitchFamily="18" charset="0"/>
                <a:cs typeface="Times New Roman" panose="02020603050405020304" pitchFamily="18" charset="0"/>
              </a:rPr>
              <a:t>4 &amp;</a:t>
            </a:r>
            <a:r>
              <a:rPr lang="en-US" altLang="vi-VN" sz="3600" b="1" dirty="0" smtClean="0">
                <a:solidFill>
                  <a:srgbClr val="FF0000"/>
                </a:solidFill>
                <a:latin typeface="Times New Roman" panose="02020603050405020304" pitchFamily="18" charset="0"/>
                <a:cs typeface="Times New Roman" panose="02020603050405020304" pitchFamily="18" charset="0"/>
              </a:rPr>
              <a:t> 5. THỰC HÀNH: XÁC ĐỊNH THÀNH PHẦN CƠ GIỚI CỦA ĐẤT BẰNG PHƯƠNG PHÁP ĐƠN GIẢN</a:t>
            </a:r>
            <a:br>
              <a:rPr lang="en-US" altLang="vi-VN" sz="3600" b="1" dirty="0" smtClean="0">
                <a:solidFill>
                  <a:srgbClr val="FF0000"/>
                </a:solidFill>
                <a:latin typeface="Times New Roman" panose="02020603050405020304" pitchFamily="18" charset="0"/>
                <a:cs typeface="Times New Roman" panose="02020603050405020304" pitchFamily="18" charset="0"/>
              </a:rPr>
            </a:br>
            <a:r>
              <a:rPr lang="en-US" altLang="vi-VN" sz="3600" b="1" dirty="0" smtClean="0">
                <a:solidFill>
                  <a:srgbClr val="C00000"/>
                </a:solidFill>
                <a:latin typeface="Times New Roman" panose="02020603050405020304" pitchFamily="18" charset="0"/>
                <a:cs typeface="Times New Roman" panose="02020603050405020304" pitchFamily="18" charset="0"/>
              </a:rPr>
              <a:t>(</a:t>
            </a:r>
            <a:r>
              <a:rPr lang="en-US" altLang="vi-VN" sz="3600" b="1" dirty="0" err="1">
                <a:solidFill>
                  <a:srgbClr val="C00000"/>
                </a:solidFill>
                <a:latin typeface="Times New Roman" panose="02020603050405020304" pitchFamily="18" charset="0"/>
                <a:cs typeface="Times New Roman" panose="02020603050405020304" pitchFamily="18" charset="0"/>
              </a:rPr>
              <a:t>vê</a:t>
            </a:r>
            <a:r>
              <a:rPr lang="en-US" altLang="vi-VN" sz="3600" b="1" dirty="0">
                <a:solidFill>
                  <a:srgbClr val="C00000"/>
                </a:solidFill>
                <a:latin typeface="Times New Roman" panose="02020603050405020304" pitchFamily="18" charset="0"/>
                <a:cs typeface="Times New Roman" panose="02020603050405020304" pitchFamily="18" charset="0"/>
              </a:rPr>
              <a:t> </a:t>
            </a:r>
            <a:r>
              <a:rPr lang="en-US" altLang="vi-VN" sz="3600" b="1" dirty="0" err="1">
                <a:solidFill>
                  <a:srgbClr val="C00000"/>
                </a:solidFill>
                <a:latin typeface="Times New Roman" panose="02020603050405020304" pitchFamily="18" charset="0"/>
                <a:cs typeface="Times New Roman" panose="02020603050405020304" pitchFamily="18" charset="0"/>
              </a:rPr>
              <a:t>tay</a:t>
            </a:r>
            <a:r>
              <a:rPr lang="en-US" altLang="vi-VN" sz="3600" b="1" dirty="0">
                <a:solidFill>
                  <a:srgbClr val="C00000"/>
                </a:solidFill>
                <a:latin typeface="Times New Roman" panose="02020603050405020304" pitchFamily="18" charset="0"/>
                <a:cs typeface="Times New Roman" panose="02020603050405020304" pitchFamily="18" charset="0"/>
              </a:rPr>
              <a:t>)</a:t>
            </a:r>
            <a:r>
              <a:rPr lang="en-US" altLang="vi-VN" sz="3600" b="1" dirty="0">
                <a:solidFill>
                  <a:srgbClr val="0070C0"/>
                </a:solidFill>
                <a:latin typeface="Times New Roman" panose="02020603050405020304" pitchFamily="18" charset="0"/>
                <a:cs typeface="Times New Roman" panose="02020603050405020304" pitchFamily="18" charset="0"/>
              </a:rPr>
              <a:t/>
            </a:r>
            <a:br>
              <a:rPr lang="en-US" altLang="vi-VN" sz="3600" b="1" dirty="0">
                <a:solidFill>
                  <a:srgbClr val="0070C0"/>
                </a:solidFill>
                <a:latin typeface="Times New Roman" panose="02020603050405020304" pitchFamily="18" charset="0"/>
                <a:cs typeface="Times New Roman" panose="02020603050405020304" pitchFamily="18" charset="0"/>
              </a:rPr>
            </a:br>
            <a:r>
              <a:rPr lang="en-US" altLang="vi-VN" sz="3600" b="1" dirty="0" smtClean="0">
                <a:solidFill>
                  <a:srgbClr val="FF0000"/>
                </a:solidFill>
                <a:latin typeface="Times New Roman" panose="02020603050405020304" pitchFamily="18" charset="0"/>
                <a:cs typeface="Times New Roman" panose="02020603050405020304" pitchFamily="18" charset="0"/>
              </a:rPr>
              <a:t>XÁC </a:t>
            </a:r>
            <a:r>
              <a:rPr lang="en-US" altLang="vi-VN" sz="3600" b="1" dirty="0">
                <a:solidFill>
                  <a:srgbClr val="FF0000"/>
                </a:solidFill>
                <a:latin typeface="Times New Roman" panose="02020603050405020304" pitchFamily="18" charset="0"/>
                <a:cs typeface="Times New Roman" panose="02020603050405020304" pitchFamily="18" charset="0"/>
              </a:rPr>
              <a:t>ĐỊNH ĐỘ pH CỦA </a:t>
            </a:r>
            <a:r>
              <a:rPr lang="en-US" altLang="vi-VN" sz="3600" b="1" dirty="0" smtClean="0">
                <a:solidFill>
                  <a:srgbClr val="FF0000"/>
                </a:solidFill>
                <a:latin typeface="Times New Roman" panose="02020603050405020304" pitchFamily="18" charset="0"/>
                <a:cs typeface="Times New Roman" panose="02020603050405020304" pitchFamily="18" charset="0"/>
              </a:rPr>
              <a:t>ĐẤT</a:t>
            </a:r>
            <a:r>
              <a:rPr lang="en-US" altLang="vi-VN" sz="4000" b="1" dirty="0" smtClean="0">
                <a:solidFill>
                  <a:srgbClr val="FF0000"/>
                </a:solidFill>
                <a:latin typeface="Times New Roman" panose="02020603050405020304" pitchFamily="18" charset="0"/>
                <a:cs typeface="Times New Roman" panose="02020603050405020304" pitchFamily="18" charset="0"/>
              </a:rPr>
              <a:t/>
            </a:r>
            <a:br>
              <a:rPr lang="en-US" altLang="vi-VN" sz="4000" b="1" dirty="0" smtClean="0">
                <a:solidFill>
                  <a:srgbClr val="FF0000"/>
                </a:solidFill>
                <a:latin typeface="Times New Roman" panose="02020603050405020304" pitchFamily="18" charset="0"/>
                <a:cs typeface="Times New Roman" panose="02020603050405020304" pitchFamily="18" charset="0"/>
              </a:rPr>
            </a:br>
            <a:endParaRPr lang="en-US" altLang="vi-VN" sz="4000" b="1" dirty="0">
              <a:solidFill>
                <a:srgbClr val="FF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163286" y="3309257"/>
            <a:ext cx="9144000" cy="3352800"/>
          </a:xfrm>
          <a:prstGeom prst="rect">
            <a:avLst/>
          </a:prstGeom>
          <a:noFill/>
          <a:ln>
            <a:noFill/>
          </a:ln>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200" b="1" dirty="0" err="1" smtClean="0">
                <a:solidFill>
                  <a:srgbClr val="0070C0"/>
                </a:solidFill>
                <a:latin typeface="Times New Roman" panose="02020603050405020304" pitchFamily="18" charset="0"/>
                <a:cs typeface="Times New Roman" panose="02020603050405020304" pitchFamily="18" charset="0"/>
              </a:rPr>
              <a:t>Mục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tiêu</a:t>
            </a:r>
            <a:r>
              <a:rPr lang="en-US" altLang="vi-VN" sz="3200" b="1" dirty="0" smtClean="0">
                <a:solidFill>
                  <a:srgbClr val="0070C0"/>
                </a:solidFill>
                <a:latin typeface="Times New Roman" panose="02020603050405020304" pitchFamily="18" charset="0"/>
                <a:cs typeface="Times New Roman" panose="02020603050405020304" pitchFamily="18" charset="0"/>
              </a:rPr>
              <a:t>:</a:t>
            </a:r>
          </a:p>
          <a:p>
            <a:pPr marL="571500" indent="-571500" algn="l" fontAlgn="auto">
              <a:spcAft>
                <a:spcPts val="0"/>
              </a:spcAft>
              <a:buFontTx/>
              <a:buChar char="-"/>
              <a:defRPr/>
            </a:pPr>
            <a:r>
              <a:rPr lang="en-US" altLang="vi-VN" sz="3200" b="1" dirty="0" err="1" smtClean="0">
                <a:solidFill>
                  <a:srgbClr val="0070C0"/>
                </a:solidFill>
                <a:latin typeface="Times New Roman" panose="02020603050405020304" pitchFamily="18" charset="0"/>
                <a:cs typeface="Times New Roman" panose="02020603050405020304" pitchFamily="18" charset="0"/>
              </a:rPr>
              <a:t>Biết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cách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xác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định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thành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phần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cơ</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giới</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của</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đất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bằng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phương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pháp</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đơn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giản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vê</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tay</a:t>
            </a:r>
            <a:r>
              <a:rPr lang="en-US" altLang="vi-VN" sz="3200" b="1" dirty="0" smtClean="0">
                <a:solidFill>
                  <a:srgbClr val="0070C0"/>
                </a:solidFill>
                <a:latin typeface="Times New Roman" panose="02020603050405020304" pitchFamily="18" charset="0"/>
                <a:cs typeface="Times New Roman" panose="02020603050405020304" pitchFamily="18" charset="0"/>
              </a:rPr>
              <a:t>)</a:t>
            </a:r>
          </a:p>
          <a:p>
            <a:pPr marL="571500" indent="-571500" algn="l" fontAlgn="auto">
              <a:spcAft>
                <a:spcPts val="0"/>
              </a:spcAft>
              <a:buFontTx/>
              <a:buChar char="-"/>
              <a:defRPr/>
            </a:pPr>
            <a:r>
              <a:rPr lang="en-US" altLang="vi-VN" sz="3200" b="1" dirty="0" err="1" smtClean="0">
                <a:solidFill>
                  <a:srgbClr val="0070C0"/>
                </a:solidFill>
                <a:latin typeface="Times New Roman" panose="02020603050405020304" pitchFamily="18" charset="0"/>
                <a:cs typeface="Times New Roman" panose="02020603050405020304" pitchFamily="18" charset="0"/>
              </a:rPr>
              <a:t>Biết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cách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và</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xác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định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được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độ</a:t>
            </a:r>
            <a:r>
              <a:rPr lang="en-US" altLang="vi-VN" sz="3200" b="1" dirty="0" smtClean="0">
                <a:solidFill>
                  <a:srgbClr val="0070C0"/>
                </a:solidFill>
                <a:latin typeface="Times New Roman" panose="02020603050405020304" pitchFamily="18" charset="0"/>
                <a:cs typeface="Times New Roman" panose="02020603050405020304" pitchFamily="18" charset="0"/>
              </a:rPr>
              <a:t> pH </a:t>
            </a:r>
            <a:r>
              <a:rPr lang="en-US" altLang="vi-VN" sz="3200" b="1" dirty="0" err="1" smtClean="0">
                <a:solidFill>
                  <a:srgbClr val="0070C0"/>
                </a:solidFill>
                <a:latin typeface="Times New Roman" panose="02020603050405020304" pitchFamily="18" charset="0"/>
                <a:cs typeface="Times New Roman" panose="02020603050405020304" pitchFamily="18" charset="0"/>
              </a:rPr>
              <a:t>của</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đất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bằng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phương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pháp</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đơn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giản</a:t>
            </a:r>
            <a:r>
              <a:rPr lang="en-US" altLang="vi-VN" sz="3200" b="1" dirty="0" smtClean="0">
                <a:solidFill>
                  <a:srgbClr val="0070C0"/>
                </a:solidFill>
                <a:latin typeface="Times New Roman" panose="02020603050405020304" pitchFamily="18" charset="0"/>
                <a:cs typeface="Times New Roman" panose="02020603050405020304" pitchFamily="18" charset="0"/>
              </a:rPr>
              <a:t> (so </a:t>
            </a:r>
            <a:r>
              <a:rPr lang="en-US" altLang="vi-VN" sz="3200" b="1" dirty="0" err="1" smtClean="0">
                <a:solidFill>
                  <a:srgbClr val="0070C0"/>
                </a:solidFill>
                <a:latin typeface="Times New Roman" panose="02020603050405020304" pitchFamily="18" charset="0"/>
                <a:cs typeface="Times New Roman" panose="02020603050405020304" pitchFamily="18" charset="0"/>
              </a:rPr>
              <a:t>màu</a:t>
            </a:r>
            <a:r>
              <a:rPr lang="en-US" altLang="vi-VN" sz="3200" b="1" dirty="0" smtClean="0">
                <a:solidFill>
                  <a:srgbClr val="0070C0"/>
                </a:solidFill>
                <a:latin typeface="Times New Roman" panose="02020603050405020304" pitchFamily="18" charset="0"/>
                <a:cs typeface="Times New Roman" panose="02020603050405020304" pitchFamily="18" charset="0"/>
              </a:rPr>
              <a:t>)</a:t>
            </a:r>
            <a:endParaRPr lang="en-US" altLang="vi-VN" sz="3200" b="1"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2219" y="540058"/>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2</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Nhỏ</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từ</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từ</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chỉ</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thị</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tổng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hợp</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vào</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mẫu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đến</a:t>
            </a:r>
            <a:r>
              <a:rPr lang="vi-VN" sz="3000" dirty="0">
                <a:latin typeface="Times New Roman" panose="02020603050405020304" pitchFamily="18" charset="0"/>
                <a:cs typeface="Times New Roman" panose="02020603050405020304" pitchFamily="18" charset="0"/>
              </a:rPr>
              <a:t> khi </a:t>
            </a:r>
            <a:r>
              <a:rPr lang="vi-VN" sz="3000" dirty="0" err="1">
                <a:latin typeface="Times New Roman" panose="02020603050405020304" pitchFamily="18" charset="0"/>
                <a:cs typeface="Times New Roman" panose="02020603050405020304" pitchFamily="18" charset="0"/>
              </a:rPr>
              <a:t>thừa</a:t>
            </a:r>
            <a:r>
              <a:rPr lang="vi-VN" sz="3000" dirty="0">
                <a:latin typeface="Times New Roman" panose="02020603050405020304" pitchFamily="18" charset="0"/>
                <a:cs typeface="Times New Roman" panose="02020603050405020304" pitchFamily="18" charset="0"/>
              </a:rPr>
              <a:t> 1 </a:t>
            </a:r>
            <a:r>
              <a:rPr lang="vi-VN" sz="3000" dirty="0" err="1">
                <a:latin typeface="Times New Roman" panose="02020603050405020304" pitchFamily="18" charset="0"/>
                <a:cs typeface="Times New Roman" panose="02020603050405020304" pitchFamily="18" charset="0"/>
              </a:rPr>
              <a:t>giọt</a:t>
            </a:r>
            <a:r>
              <a:rPr lang="vi-VN" sz="3000" dirty="0">
                <a:latin typeface="Times New Roman" panose="02020603050405020304" pitchFamily="18" charset="0"/>
                <a:cs typeface="Times New Roman" panose="02020603050405020304" pitchFamily="18" charset="0"/>
              </a:rPr>
              <a:t>. </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70205" y="2133600"/>
            <a:ext cx="6533014" cy="3810000"/>
          </a:xfrm>
          <a:prstGeom prst="rect">
            <a:avLst/>
          </a:prstGeom>
        </p:spPr>
      </p:pic>
      <p:sp>
        <p:nvSpPr>
          <p:cNvPr id="4" name="Rectangle 3"/>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6" y="475564"/>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5547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heel(1)">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76200" y="609600"/>
            <a:ext cx="9298619"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3</a:t>
            </a:r>
            <a:r>
              <a:rPr lang="vi-VN" sz="3000" dirty="0">
                <a:latin typeface="Times New Roman" panose="02020603050405020304" pitchFamily="18" charset="0"/>
                <a:cs typeface="Times New Roman" panose="02020603050405020304" pitchFamily="18" charset="0"/>
              </a:rPr>
              <a:t>: Sau </a:t>
            </a:r>
            <a:r>
              <a:rPr lang="vi-VN" sz="3000" dirty="0" err="1">
                <a:latin typeface="Times New Roman" panose="02020603050405020304" pitchFamily="18" charset="0"/>
                <a:cs typeface="Times New Roman" panose="02020603050405020304" pitchFamily="18" charset="0"/>
              </a:rPr>
              <a:t>một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phút</a:t>
            </a:r>
            <a:r>
              <a:rPr lang="vi-VN" sz="3000" dirty="0">
                <a:latin typeface="Times New Roman" panose="02020603050405020304" pitchFamily="18" charset="0"/>
                <a:cs typeface="Times New Roman" panose="02020603050405020304" pitchFamily="18" charset="0"/>
              </a:rPr>
              <a:t>, nghiêng </a:t>
            </a:r>
            <a:r>
              <a:rPr lang="vi-VN" sz="3000" dirty="0" err="1">
                <a:latin typeface="Times New Roman" panose="02020603050405020304" pitchFamily="18" charset="0"/>
                <a:cs typeface="Times New Roman" panose="02020603050405020304" pitchFamily="18" charset="0"/>
              </a:rPr>
              <a:t>thìa</a:t>
            </a:r>
            <a:r>
              <a:rPr lang="vi-VN" sz="3000" dirty="0">
                <a:latin typeface="Times New Roman" panose="02020603050405020304" pitchFamily="18" charset="0"/>
                <a:cs typeface="Times New Roman" panose="02020603050405020304" pitchFamily="18" charset="0"/>
              </a:rPr>
              <a:t> cho </a:t>
            </a:r>
            <a:r>
              <a:rPr lang="vi-VN" sz="3000" dirty="0" err="1">
                <a:latin typeface="Times New Roman" panose="02020603050405020304" pitchFamily="18" charset="0"/>
                <a:cs typeface="Times New Roman" panose="02020603050405020304" pitchFamily="18" charset="0"/>
              </a:rPr>
              <a:t>chất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chỉ</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thị</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chảy</a:t>
            </a:r>
            <a:r>
              <a:rPr lang="vi-VN" sz="3000" dirty="0">
                <a:latin typeface="Times New Roman" panose="02020603050405020304" pitchFamily="18" charset="0"/>
                <a:cs typeface="Times New Roman" panose="02020603050405020304" pitchFamily="18" charset="0"/>
              </a:rPr>
              <a:t> ra </a:t>
            </a:r>
            <a:r>
              <a:rPr lang="vi-VN" sz="3000" dirty="0" err="1">
                <a:latin typeface="Times New Roman" panose="02020603050405020304" pitchFamily="18" charset="0"/>
                <a:cs typeface="Times New Roman" panose="02020603050405020304" pitchFamily="18" charset="0"/>
              </a:rPr>
              <a:t>và</a:t>
            </a:r>
            <a:r>
              <a:rPr lang="vi-VN" sz="3000" dirty="0">
                <a:latin typeface="Times New Roman" panose="02020603050405020304" pitchFamily="18" charset="0"/>
                <a:cs typeface="Times New Roman" panose="02020603050405020304" pitchFamily="18" charset="0"/>
              </a:rPr>
              <a:t> so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với</a:t>
            </a:r>
            <a:r>
              <a:rPr lang="vi-VN" sz="3000" dirty="0">
                <a:latin typeface="Times New Roman" panose="02020603050405020304" pitchFamily="18" charset="0"/>
                <a:cs typeface="Times New Roman" panose="02020603050405020304" pitchFamily="18" charset="0"/>
              </a:rPr>
              <a:t> thang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pH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chuẩn</a:t>
            </a:r>
            <a:r>
              <a:rPr lang="vi-VN" sz="3000" dirty="0">
                <a:latin typeface="Times New Roman" panose="02020603050405020304" pitchFamily="18" charset="0"/>
                <a:cs typeface="Times New Roman" panose="02020603050405020304" pitchFamily="18" charset="0"/>
              </a:rPr>
              <a:t>. Nếu trùng màu nào thì đất có độ pH tương ứng với độ pH của màu đó. </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799" y="3643925"/>
            <a:ext cx="6553201" cy="25861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85800" y="2290030"/>
            <a:ext cx="2667000" cy="1517181"/>
          </a:xfrm>
          <a:prstGeom prst="rect">
            <a:avLst/>
          </a:prstGeom>
        </p:spPr>
      </p:pic>
      <p:cxnSp>
        <p:nvCxnSpPr>
          <p:cNvPr id="5" name="Straight Arrow Connector 4"/>
          <p:cNvCxnSpPr/>
          <p:nvPr/>
        </p:nvCxnSpPr>
        <p:spPr>
          <a:xfrm flipH="1">
            <a:off x="2899593" y="2671650"/>
            <a:ext cx="2129608" cy="75735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779486" y="2671650"/>
            <a:ext cx="2249714" cy="184712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5014686" y="2325549"/>
            <a:ext cx="2859314" cy="1255851"/>
          </a:xfrm>
          <a:prstGeom prst="rect">
            <a:avLst/>
          </a:prstGeom>
          <a:ln>
            <a:solidFill>
              <a:srgbClr val="00B0F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smtClean="0">
                <a:solidFill>
                  <a:srgbClr val="C00000"/>
                </a:solidFill>
                <a:latin typeface="Times New Roman" panose="02020603050405020304" pitchFamily="18" charset="0"/>
                <a:cs typeface="Times New Roman" panose="02020603050405020304" pitchFamily="18" charset="0"/>
              </a:rPr>
              <a:t>So </a:t>
            </a:r>
            <a:r>
              <a:rPr lang="en-US" sz="3000" b="1" dirty="0" err="1" smtClean="0">
                <a:solidFill>
                  <a:srgbClr val="C00000"/>
                </a:solidFill>
                <a:latin typeface="Times New Roman" panose="02020603050405020304" pitchFamily="18" charset="0"/>
                <a:cs typeface="Times New Roman" panose="02020603050405020304" pitchFamily="18" charset="0"/>
              </a:rPr>
              <a:t>sánh</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với</a:t>
            </a:r>
            <a:r>
              <a:rPr lang="en-US" sz="3000" b="1" dirty="0" smtClean="0">
                <a:solidFill>
                  <a:srgbClr val="C00000"/>
                </a:solidFill>
                <a:latin typeface="Times New Roman" panose="02020603050405020304" pitchFamily="18" charset="0"/>
                <a:cs typeface="Times New Roman" panose="02020603050405020304" pitchFamily="18" charset="0"/>
              </a:rPr>
              <a:t> thang </a:t>
            </a:r>
            <a:r>
              <a:rPr lang="en-US" sz="3000" b="1" dirty="0" err="1" smtClean="0">
                <a:solidFill>
                  <a:srgbClr val="C00000"/>
                </a:solidFill>
                <a:latin typeface="Times New Roman" panose="02020603050405020304" pitchFamily="18" charset="0"/>
                <a:cs typeface="Times New Roman" panose="02020603050405020304" pitchFamily="18" charset="0"/>
              </a:rPr>
              <a:t>màu</a:t>
            </a:r>
            <a:r>
              <a:rPr lang="en-US" sz="3000" b="1" dirty="0" smtClean="0">
                <a:solidFill>
                  <a:srgbClr val="C00000"/>
                </a:solidFill>
                <a:latin typeface="Times New Roman" panose="02020603050405020304" pitchFamily="18" charset="0"/>
                <a:cs typeface="Times New Roman" panose="02020603050405020304" pitchFamily="18" charset="0"/>
              </a:rPr>
              <a:t> pH</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
        <p:nvSpPr>
          <p:cNvPr id="17"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2779485" y="6230074"/>
            <a:ext cx="3545115" cy="627926"/>
          </a:xfrm>
          <a:prstGeom prst="rect">
            <a:avLst/>
          </a:prstGeom>
          <a:ln>
            <a:solidFill>
              <a:srgbClr val="00B0F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a:solidFill>
                  <a:srgbClr val="000000"/>
                </a:solidFill>
                <a:latin typeface="Times New Roman" panose="02020603050405020304" pitchFamily="18" charset="0"/>
                <a:cs typeface="Times New Roman" panose="02020603050405020304" pitchFamily="18" charset="0"/>
              </a:rPr>
              <a:t>T</a:t>
            </a:r>
            <a:r>
              <a:rPr lang="en-US" sz="3000" b="1" dirty="0" smtClean="0">
                <a:solidFill>
                  <a:srgbClr val="000000"/>
                </a:solidFill>
                <a:latin typeface="Times New Roman" panose="02020603050405020304" pitchFamily="18" charset="0"/>
                <a:cs typeface="Times New Roman" panose="02020603050405020304" pitchFamily="18" charset="0"/>
              </a:rPr>
              <a:t>hang </a:t>
            </a:r>
            <a:r>
              <a:rPr lang="en-US" sz="3000" b="1" dirty="0" err="1" smtClean="0">
                <a:solidFill>
                  <a:srgbClr val="000000"/>
                </a:solidFill>
                <a:latin typeface="Times New Roman" panose="02020603050405020304" pitchFamily="18" charset="0"/>
                <a:cs typeface="Times New Roman" panose="02020603050405020304" pitchFamily="18" charset="0"/>
              </a:rPr>
              <a:t>màu</a:t>
            </a:r>
            <a:r>
              <a:rPr lang="en-US" sz="3000" b="1" dirty="0" smtClean="0">
                <a:solidFill>
                  <a:srgbClr val="000000"/>
                </a:solidFill>
                <a:latin typeface="Times New Roman" panose="02020603050405020304" pitchFamily="18" charset="0"/>
                <a:cs typeface="Times New Roman" panose="02020603050405020304" pitchFamily="18" charset="0"/>
              </a:rPr>
              <a:t> pH</a:t>
            </a:r>
            <a:endParaRPr lang="en-US" altLang="vi-VN" sz="3000" dirty="0">
              <a:solidFill>
                <a:srgbClr val="00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533400" y="762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pic>
        <p:nvPicPr>
          <p:cNvPr id="15"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86" y="457200"/>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077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14"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a:extLst>
              <a:ext uri="{FF2B5EF4-FFF2-40B4-BE49-F238E27FC236}">
                <a16:creationId xmlns="" xmlns:a16="http://schemas.microsoft.com/office/drawing/2014/main" id="{D45C41B9-74E1-4CD0-812E-B2715FC2406D}"/>
              </a:ext>
            </a:extLst>
          </p:cNvPr>
          <p:cNvSpPr>
            <a:spLocks noGrp="1" noChangeArrowheads="1"/>
          </p:cNvSpPr>
          <p:nvPr>
            <p:ph idx="1"/>
          </p:nvPr>
        </p:nvSpPr>
        <p:spPr>
          <a:xfrm>
            <a:off x="0" y="5984875"/>
            <a:ext cx="9144000" cy="873125"/>
          </a:xfrm>
        </p:spPr>
        <p:txBody>
          <a:bodyPr/>
          <a:lstStyle/>
          <a:p>
            <a:pPr algn="ctr" eaLnBrk="1" hangingPunct="1">
              <a:buFont typeface="Wingdings" panose="05000000000000000000" pitchFamily="2" charset="2"/>
              <a:buNone/>
              <a:defRPr/>
            </a:pPr>
            <a:r>
              <a:rPr lang="en-US" altLang="vi-VN" b="1" dirty="0" err="1">
                <a:solidFill>
                  <a:srgbClr val="C00000"/>
                </a:solidFill>
                <a:latin typeface="Times New Roman" panose="02020603050405020304" pitchFamily="18" charset="0"/>
                <a:cs typeface="Times New Roman" panose="02020603050405020304" pitchFamily="18" charset="0"/>
              </a:rPr>
              <a:t>Đo</a:t>
            </a:r>
            <a:r>
              <a:rPr lang="en-US" altLang="vi-VN" b="1" dirty="0">
                <a:solidFill>
                  <a:srgbClr val="C00000"/>
                </a:solidFill>
                <a:latin typeface="Times New Roman" panose="02020603050405020304" pitchFamily="18" charset="0"/>
                <a:cs typeface="Times New Roman" panose="02020603050405020304" pitchFamily="18" charset="0"/>
              </a:rPr>
              <a:t> pH </a:t>
            </a:r>
            <a:r>
              <a:rPr lang="en-US" altLang="vi-VN" b="1" dirty="0" err="1">
                <a:solidFill>
                  <a:srgbClr val="C00000"/>
                </a:solidFill>
                <a:latin typeface="Times New Roman" panose="02020603050405020304" pitchFamily="18" charset="0"/>
                <a:cs typeface="Times New Roman" panose="02020603050405020304" pitchFamily="18" charset="0"/>
              </a:rPr>
              <a:t>trong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phòng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thí</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nghiệm</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bằng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giấy</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quỳ</a:t>
            </a:r>
            <a:endParaRPr lang="en-US" altLang="vi-VN" b="1" dirty="0">
              <a:solidFill>
                <a:srgbClr val="C00000"/>
              </a:solidFill>
              <a:latin typeface="Times New Roman" panose="02020603050405020304" pitchFamily="18" charset="0"/>
              <a:cs typeface="Times New Roman" panose="02020603050405020304" pitchFamily="18" charset="0"/>
            </a:endParaRPr>
          </a:p>
        </p:txBody>
      </p:sp>
      <p:pic>
        <p:nvPicPr>
          <p:cNvPr id="27651" name="Picture 4">
            <a:extLst>
              <a:ext uri="{FF2B5EF4-FFF2-40B4-BE49-F238E27FC236}">
                <a16:creationId xmlns="" xmlns:a16="http://schemas.microsoft.com/office/drawing/2014/main" id="{CE67E18E-B9B6-4C4F-9247-437A9B709F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04800"/>
            <a:ext cx="6553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4768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lide(fromBottom)">
                                      <p:cBhvr>
                                        <p:cTn id="7" dur="500">
                                          <p:stCondLst>
                                            <p:cond delay="0"/>
                                          </p:stCondLst>
                                        </p:cTn>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81600"/>
            <a:ext cx="8229600" cy="1143000"/>
          </a:xfrm>
        </p:spPr>
        <p:txBody>
          <a:bodyPr>
            <a:normAutofit/>
          </a:bodyPr>
          <a:lstStyle/>
          <a:p>
            <a:r>
              <a:rPr lang="en-US" sz="3000" b="1" dirty="0" err="1" smtClean="0">
                <a:solidFill>
                  <a:srgbClr val="C00000"/>
                </a:solidFill>
                <a:latin typeface="Times New Roman" panose="02020603050405020304" pitchFamily="18" charset="0"/>
                <a:cs typeface="Times New Roman" panose="02020603050405020304" pitchFamily="18" charset="0"/>
              </a:rPr>
              <a:t>Đo</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độ</a:t>
            </a:r>
            <a:r>
              <a:rPr lang="en-US" sz="3000" b="1" dirty="0" smtClean="0">
                <a:solidFill>
                  <a:srgbClr val="C00000"/>
                </a:solidFill>
                <a:latin typeface="Times New Roman" panose="02020603050405020304" pitchFamily="18" charset="0"/>
                <a:cs typeface="Times New Roman" panose="02020603050405020304" pitchFamily="18" charset="0"/>
              </a:rPr>
              <a:t> pH </a:t>
            </a:r>
            <a:r>
              <a:rPr lang="en-US" sz="3000" b="1" dirty="0" err="1" smtClean="0">
                <a:solidFill>
                  <a:srgbClr val="C00000"/>
                </a:solidFill>
                <a:latin typeface="Times New Roman" panose="02020603050405020304" pitchFamily="18" charset="0"/>
                <a:cs typeface="Times New Roman" panose="02020603050405020304" pitchFamily="18" charset="0"/>
              </a:rPr>
              <a:t>của</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bằng</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máy</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đo</a:t>
            </a:r>
            <a:r>
              <a:rPr lang="en-US" sz="3000" b="1" dirty="0" smtClean="0">
                <a:solidFill>
                  <a:srgbClr val="C00000"/>
                </a:solidFill>
                <a:latin typeface="Times New Roman" panose="02020603050405020304" pitchFamily="18" charset="0"/>
                <a:cs typeface="Times New Roman" panose="02020603050405020304" pitchFamily="18" charset="0"/>
              </a:rPr>
              <a:t> pH</a:t>
            </a:r>
            <a:endParaRPr lang="en-US" sz="30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dirty="0"/>
          </a:p>
        </p:txBody>
      </p:sp>
      <p:pic>
        <p:nvPicPr>
          <p:cNvPr id="4098" name="Picture 2" descr="Độ ph của đất là gì - Cách đo độ ph của đất phổ biến hiện n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457200"/>
            <a:ext cx="47244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515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0"/>
            <a:ext cx="8229600" cy="1143000"/>
          </a:xfrm>
        </p:spPr>
        <p:txBody>
          <a:bodyPr/>
          <a:lstStyle/>
          <a:p>
            <a:pPr algn="l"/>
            <a:r>
              <a:rPr lang="en-US" b="1" dirty="0" smtClean="0">
                <a:solidFill>
                  <a:srgbClr val="00B0F0"/>
                </a:solidFill>
                <a:latin typeface="Times New Roman" panose="02020603050405020304" pitchFamily="18" charset="0"/>
                <a:cs typeface="Times New Roman" panose="02020603050405020304" pitchFamily="18" charset="0"/>
              </a:rPr>
              <a:t>III. </a:t>
            </a:r>
            <a:r>
              <a:rPr lang="en-US" b="1" dirty="0" err="1" smtClean="0">
                <a:solidFill>
                  <a:srgbClr val="00B0F0"/>
                </a:solidFill>
                <a:latin typeface="Times New Roman" panose="02020603050405020304" pitchFamily="18" charset="0"/>
                <a:cs typeface="Times New Roman" panose="02020603050405020304" pitchFamily="18" charset="0"/>
              </a:rPr>
              <a:t>Thực</a:t>
            </a:r>
            <a:r>
              <a:rPr lang="en-US" b="1" dirty="0" smtClean="0">
                <a:solidFill>
                  <a:srgbClr val="00B0F0"/>
                </a:solidFill>
                <a:latin typeface="Times New Roman" panose="02020603050405020304" pitchFamily="18" charset="0"/>
                <a:cs typeface="Times New Roman" panose="02020603050405020304" pitchFamily="18" charset="0"/>
              </a:rPr>
              <a:t> </a:t>
            </a:r>
            <a:r>
              <a:rPr lang="en-US" b="1" dirty="0" err="1" smtClean="0">
                <a:solidFill>
                  <a:srgbClr val="00B0F0"/>
                </a:solidFill>
                <a:latin typeface="Times New Roman" panose="02020603050405020304" pitchFamily="18" charset="0"/>
                <a:cs typeface="Times New Roman" panose="02020603050405020304" pitchFamily="18" charset="0"/>
              </a:rPr>
              <a:t>hành</a:t>
            </a:r>
            <a:r>
              <a:rPr lang="en-US" b="1" dirty="0" smtClean="0">
                <a:solidFill>
                  <a:srgbClr val="00B0F0"/>
                </a:solidFill>
                <a:latin typeface="Times New Roman" panose="02020603050405020304" pitchFamily="18" charset="0"/>
                <a:cs typeface="Times New Roman" panose="02020603050405020304" pitchFamily="18" charset="0"/>
              </a:rPr>
              <a:t>: </a:t>
            </a:r>
            <a:endParaRPr lang="en-US" b="1" dirty="0">
              <a:solidFill>
                <a:srgbClr val="00B0F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13197438"/>
              </p:ext>
            </p:extLst>
          </p:nvPr>
        </p:nvGraphicFramePr>
        <p:xfrm>
          <a:off x="76200" y="4445000"/>
          <a:ext cx="8763000" cy="2336800"/>
        </p:xfrm>
        <a:graphic>
          <a:graphicData uri="http://schemas.openxmlformats.org/drawingml/2006/table">
            <a:tbl>
              <a:tblPr firstRow="1" bandRow="1">
                <a:tableStyleId>{5C22544A-7EE6-4342-B048-85BDC9FD1C3A}</a:tableStyleId>
              </a:tblPr>
              <a:tblGrid>
                <a:gridCol w="1661948"/>
                <a:gridCol w="3777155"/>
                <a:gridCol w="3323897"/>
              </a:tblGrid>
              <a:tr h="370840">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Mẫu</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Trạng</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thái</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sau</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khi</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vê</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Loại</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xác</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định</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568960">
                <a:tc>
                  <a:txBody>
                    <a:bodyPr/>
                    <a:lstStyle/>
                    <a:p>
                      <a:r>
                        <a:rPr lang="en-US" sz="3000" b="1" dirty="0" smtClean="0">
                          <a:solidFill>
                            <a:srgbClr val="000000"/>
                          </a:solidFill>
                          <a:latin typeface="Times New Roman" panose="02020603050405020304" pitchFamily="18" charset="0"/>
                          <a:cs typeface="Times New Roman" panose="02020603050405020304" pitchFamily="18" charset="0"/>
                        </a:rPr>
                        <a:t>1</a:t>
                      </a:r>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609600">
                <a:tc>
                  <a:txBody>
                    <a:bodyPr/>
                    <a:lstStyle/>
                    <a:p>
                      <a:r>
                        <a:rPr lang="en-US" sz="3000" b="1" dirty="0" smtClean="0">
                          <a:solidFill>
                            <a:srgbClr val="000000"/>
                          </a:solidFill>
                          <a:latin typeface="Times New Roman" panose="02020603050405020304" pitchFamily="18" charset="0"/>
                          <a:cs typeface="Times New Roman" panose="02020603050405020304" pitchFamily="18" charset="0"/>
                        </a:rPr>
                        <a:t>2</a:t>
                      </a:r>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609600">
                <a:tc>
                  <a:txBody>
                    <a:bodyPr/>
                    <a:lstStyle/>
                    <a:p>
                      <a:r>
                        <a:rPr lang="en-US" sz="3000" b="1" dirty="0" smtClean="0">
                          <a:solidFill>
                            <a:srgbClr val="000000"/>
                          </a:solidFill>
                          <a:latin typeface="Times New Roman" panose="02020603050405020304" pitchFamily="18" charset="0"/>
                          <a:cs typeface="Times New Roman" panose="02020603050405020304" pitchFamily="18" charset="0"/>
                        </a:rPr>
                        <a:t>3</a:t>
                      </a:r>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bl>
          </a:graphicData>
        </a:graphic>
      </p:graphicFrame>
      <p:sp>
        <p:nvSpPr>
          <p:cNvPr id="5" name="Rectangle 3"/>
          <p:cNvSpPr txBox="1">
            <a:spLocks noChangeArrowheads="1"/>
          </p:cNvSpPr>
          <p:nvPr/>
        </p:nvSpPr>
        <p:spPr>
          <a:xfrm>
            <a:off x="-14516" y="990600"/>
            <a:ext cx="9071429" cy="2286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buClr>
                <a:schemeClr val="tx1"/>
              </a:buClr>
              <a:buFont typeface="Wingdings" panose="05000000000000000000" pitchFamily="2" charset="2"/>
              <a:buChar char="Ø"/>
            </a:pPr>
            <a:r>
              <a:rPr lang="en-US" altLang="en-US" sz="2800" dirty="0" err="1" smtClean="0">
                <a:latin typeface="Times New Roman" panose="02020603050405020304" pitchFamily="18" charset="0"/>
              </a:rPr>
              <a:t>Các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em</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tiến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hành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làm</a:t>
            </a:r>
            <a:r>
              <a:rPr lang="en-US" altLang="en-US" sz="2800" dirty="0" smtClean="0">
                <a:latin typeface="Times New Roman" panose="02020603050405020304" pitchFamily="18" charset="0"/>
              </a:rPr>
              <a:t> qui </a:t>
            </a:r>
            <a:r>
              <a:rPr lang="en-US" altLang="en-US" sz="2800" dirty="0" err="1" smtClean="0">
                <a:latin typeface="Times New Roman" panose="02020603050405020304" pitchFamily="18" charset="0"/>
              </a:rPr>
              <a:t>trình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thực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hành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xác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định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thành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phần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cơ</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giới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của</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đất</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bằng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phương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pháp</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đơn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giản</a:t>
            </a:r>
            <a:r>
              <a:rPr lang="en-US" altLang="en-US" sz="2800" dirty="0" smtClean="0">
                <a:latin typeface="Times New Roman" panose="02020603050405020304" pitchFamily="18" charset="0"/>
              </a:rPr>
              <a:t> (1 </a:t>
            </a:r>
            <a:r>
              <a:rPr lang="en-US" altLang="en-US" sz="2800" dirty="0" err="1" smtClean="0">
                <a:latin typeface="Times New Roman" panose="02020603050405020304" pitchFamily="18" charset="0"/>
              </a:rPr>
              <a:t>loại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đất</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trong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vườn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chậu</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cảnh</a:t>
            </a:r>
            <a:r>
              <a:rPr lang="en-US" altLang="en-US" sz="2800" dirty="0" smtClean="0">
                <a:latin typeface="Times New Roman" panose="02020603050405020304" pitchFamily="18" charset="0"/>
              </a:rPr>
              <a:t>…).</a:t>
            </a:r>
          </a:p>
          <a:p>
            <a:pPr fontAlgn="auto">
              <a:spcAft>
                <a:spcPts val="0"/>
              </a:spcAft>
              <a:buClr>
                <a:schemeClr val="tx1"/>
              </a:buClr>
              <a:buFont typeface="Wingdings" panose="05000000000000000000" pitchFamily="2" charset="2"/>
              <a:buChar char="Ø"/>
            </a:pPr>
            <a:r>
              <a:rPr lang="en-US" altLang="en-US" sz="2800" dirty="0" err="1" smtClean="0">
                <a:latin typeface="Times New Roman" panose="02020603050405020304" pitchFamily="18" charset="0"/>
              </a:rPr>
              <a:t>Hình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thức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làm</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giấy</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đôi</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báo</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cáo</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thực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hành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theo</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biểu</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bảng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chụp</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hình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sản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phẩm</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thực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hành</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để</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lấy</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điểm</a:t>
            </a:r>
            <a:r>
              <a:rPr lang="en-US" altLang="en-US" sz="2800" dirty="0" smtClean="0">
                <a:latin typeface="Times New Roman" panose="02020603050405020304" pitchFamily="18" charset="0"/>
              </a:rPr>
              <a:t> KT </a:t>
            </a:r>
            <a:r>
              <a:rPr lang="en-US" altLang="en-US" sz="2800" dirty="0" err="1" smtClean="0">
                <a:latin typeface="Times New Roman" panose="02020603050405020304" pitchFamily="18" charset="0"/>
              </a:rPr>
              <a:t>thường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xuyên</a:t>
            </a:r>
            <a:r>
              <a:rPr lang="en-US" altLang="en-US" sz="2800" dirty="0" smtClean="0">
                <a:latin typeface="Times New Roman" panose="02020603050405020304" pitchFamily="18" charset="0"/>
              </a:rPr>
              <a:t>.</a:t>
            </a:r>
          </a:p>
          <a:p>
            <a:pPr fontAlgn="auto">
              <a:spcAft>
                <a:spcPts val="0"/>
              </a:spcAft>
              <a:buClr>
                <a:schemeClr val="tx1"/>
              </a:buClr>
              <a:buFont typeface="Wingdings" panose="05000000000000000000" pitchFamily="2" charset="2"/>
              <a:buChar char="Ø"/>
            </a:pPr>
            <a:r>
              <a:rPr lang="en-US" altLang="en-US" sz="2800" dirty="0" err="1" smtClean="0">
                <a:latin typeface="Times New Roman" panose="02020603050405020304" pitchFamily="18" charset="0"/>
              </a:rPr>
              <a:t>Hạng</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nộp</a:t>
            </a:r>
            <a:r>
              <a:rPr lang="en-US" altLang="en-US" sz="2800" dirty="0" smtClean="0">
                <a:latin typeface="Times New Roman" panose="02020603050405020304" pitchFamily="18" charset="0"/>
              </a:rPr>
              <a:t>: 1 </a:t>
            </a:r>
            <a:r>
              <a:rPr lang="en-US" altLang="en-US" sz="2800" dirty="0" err="1" smtClean="0">
                <a:latin typeface="Times New Roman" panose="02020603050405020304" pitchFamily="18" charset="0"/>
              </a:rPr>
              <a:t>tuần</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sau</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tiết</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học</a:t>
            </a: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hôm</a:t>
            </a:r>
            <a:r>
              <a:rPr lang="en-US" altLang="en-US" sz="2800" dirty="0" smtClean="0">
                <a:latin typeface="Times New Roman" panose="02020603050405020304" pitchFamily="18" charset="0"/>
              </a:rPr>
              <a:t> nay.</a:t>
            </a:r>
          </a:p>
          <a:p>
            <a:pPr fontAlgn="auto">
              <a:spcAft>
                <a:spcPts val="0"/>
              </a:spcAft>
              <a:buClr>
                <a:schemeClr val="tx1"/>
              </a:buClr>
              <a:buFont typeface="Wingdings" panose="05000000000000000000" pitchFamily="2" charset="2"/>
              <a:buNone/>
            </a:pPr>
            <a:endParaRPr lang="en-US" altLang="en-US" sz="2800" dirty="0">
              <a:latin typeface="Times New Roman" panose="02020603050405020304" pitchFamily="18" charset="0"/>
            </a:endParaRPr>
          </a:p>
        </p:txBody>
      </p:sp>
    </p:spTree>
    <p:extLst>
      <p:ext uri="{BB962C8B-B14F-4D97-AF65-F5344CB8AC3E}">
        <p14:creationId xmlns:p14="http://schemas.microsoft.com/office/powerpoint/2010/main" val="41313532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 xmlns:a16="http://schemas.microsoft.com/office/drawing/2014/main"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 xmlns:a16="http://schemas.microsoft.com/office/drawing/2014/main"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0"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 xmlns:a16="http://schemas.microsoft.com/office/drawing/2014/main" id="{3F1DE27A-2048-4AF2-B76E-6F3DEEA17D94}"/>
              </a:ext>
            </a:extLst>
          </p:cNvPr>
          <p:cNvSpPr txBox="1">
            <a:spLocks noChangeArrowheads="1"/>
          </p:cNvSpPr>
          <p:nvPr/>
        </p:nvSpPr>
        <p:spPr bwMode="auto">
          <a:xfrm>
            <a:off x="142875" y="1981200"/>
            <a:ext cx="9001125" cy="452431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marL="514350" marR="0" lvl="0" indent="-514350" algn="l" defTabSz="914400" rtl="0" eaLnBrk="1" fontAlgn="base" latinLnBrk="0" hangingPunct="1">
              <a:lnSpc>
                <a:spcPct val="100000"/>
              </a:lnSpc>
              <a:spcBef>
                <a:spcPct val="50000"/>
              </a:spcBef>
              <a:spcAft>
                <a:spcPct val="0"/>
              </a:spcAft>
              <a:buClrTx/>
              <a:buSzTx/>
              <a:buFont typeface="+mj-lt"/>
              <a:buAutoNum type="arabicPeriod"/>
              <a:tabLst/>
              <a:defRPr/>
            </a:pP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Căn</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cứ</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vào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tỉ</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lệ</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loại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hạt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trong</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đất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người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ta chia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đất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thành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những</a:t>
            </a:r>
            <a:r>
              <a:rPr lang="en-US" sz="3600" dirty="0" smtClean="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loại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nào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sét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nhẹ</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lvl="0" indent="-742950" eaLnBrk="1" hangingPunct="1">
              <a:spcBef>
                <a:spcPct val="50000"/>
              </a:spcBef>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thịt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sét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indent="-742950" eaLnBrk="1" hangingPunct="1">
              <a:spcBef>
                <a:spcPct val="50000"/>
              </a:spcBef>
              <a:buFontTx/>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Đ</a:t>
            </a:r>
            <a:r>
              <a:rPr lang="en-US" sz="3600" dirty="0" err="1" smtClean="0">
                <a:solidFill>
                  <a:srgbClr val="0000CC"/>
                </a:solidFill>
                <a:latin typeface="Times New Roman" panose="02020603050405020304" pitchFamily="18" charset="0"/>
                <a:cs typeface="Times New Roman" panose="02020603050405020304" pitchFamily="18" charset="0"/>
              </a:rPr>
              <a:t>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sét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nặng</a:t>
            </a:r>
            <a:r>
              <a:rPr lang="en-US" sz="3600" dirty="0" smtClean="0">
                <a:solidFill>
                  <a:srgbClr val="0000CC"/>
                </a:solidFill>
                <a:latin typeface="Times New Roman" panose="02020603050405020304" pitchFamily="18" charset="0"/>
                <a:cs typeface="Times New Roman" panose="02020603050405020304" pitchFamily="18" charset="0"/>
              </a:rPr>
              <a:t>.</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pha</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6"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box(in)">
                                      <p:cBhvr>
                                        <p:cTn id="7" dur="500"/>
                                        <p:tgtEl>
                                          <p:spTgt spid="106500"/>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06502"/>
                                        </p:tgtEl>
                                        <p:attrNameLst>
                                          <p:attrName>style.visibility</p:attrName>
                                        </p:attrNameLst>
                                      </p:cBhvr>
                                      <p:to>
                                        <p:strVal val="visible"/>
                                      </p:to>
                                    </p:set>
                                    <p:animEffect transition="in" filter="checkerboard(across)">
                                      <p:cBhvr>
                                        <p:cTn id="11" dur="500"/>
                                        <p:tgtEl>
                                          <p:spTgt spid="106502"/>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p:bldP spid="106502"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 xmlns:a16="http://schemas.microsoft.com/office/drawing/2014/main"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 xmlns:a16="http://schemas.microsoft.com/office/drawing/2014/main"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 xmlns:a16="http://schemas.microsoft.com/office/drawing/2014/main" id="{3F1DE27A-2048-4AF2-B76E-6F3DEEA17D94}"/>
              </a:ext>
            </a:extLst>
          </p:cNvPr>
          <p:cNvSpPr txBox="1">
            <a:spLocks noChangeArrowheads="1"/>
          </p:cNvSpPr>
          <p:nvPr/>
        </p:nvSpPr>
        <p:spPr bwMode="auto">
          <a:xfrm>
            <a:off x="131989" y="2125682"/>
            <a:ext cx="9001125" cy="397031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lvl="0" eaLnBrk="1" hangingPunct="1">
              <a:spcBef>
                <a:spcPct val="50000"/>
              </a:spcBef>
              <a:defRPr/>
            </a:pP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2.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Hãy</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cho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biết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đất</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chua</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có</a:t>
            </a:r>
            <a:r>
              <a:rPr lang="en-US" sz="3600" dirty="0" smtClean="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độ</a:t>
            </a:r>
            <a:r>
              <a:rPr lang="en-US" sz="3600" dirty="0" smtClean="0">
                <a:solidFill>
                  <a:srgbClr val="FF0000"/>
                </a:solidFill>
                <a:latin typeface="Times New Roman" panose="02020603050405020304" pitchFamily="18" charset="0"/>
                <a:cs typeface="Times New Roman" panose="02020603050405020304" pitchFamily="18" charset="0"/>
              </a:rPr>
              <a:t> pH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là</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bao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nhiêu</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smtClean="0">
                <a:solidFill>
                  <a:srgbClr val="0000CC"/>
                </a:solidFill>
                <a:latin typeface="Times New Roman" panose="02020603050405020304" pitchFamily="18" charset="0"/>
                <a:cs typeface="Times New Roman" panose="02020603050405020304" pitchFamily="18" charset="0"/>
              </a:rPr>
              <a:t>pH&lt; 6,5.</a:t>
            </a:r>
          </a:p>
          <a:p>
            <a:pPr marL="742950" lvl="0" indent="-742950" eaLnBrk="1" hangingPunct="1">
              <a:spcBef>
                <a:spcPct val="50000"/>
              </a:spcBef>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pH&gt; 6,5.</a:t>
            </a:r>
          </a:p>
          <a:p>
            <a:pPr marL="742950" indent="-742950" eaLnBrk="1" hangingPunct="1">
              <a:spcBef>
                <a:spcPct val="50000"/>
              </a:spcBef>
              <a:buFontTx/>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 = 6,6 – 7,5.</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pH&gt; 7,5</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9"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10"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71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checkerboard(across)">
                                      <p:cBhvr>
                                        <p:cTn id="7" dur="500"/>
                                        <p:tgtEl>
                                          <p:spTgt spid="10650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in)">
                                      <p:cBhvr>
                                        <p:cTn id="11" dur="500"/>
                                        <p:tgtEl>
                                          <p:spTgt spid="9"/>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2" grpId="0"/>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 xmlns:a16="http://schemas.microsoft.com/office/drawing/2014/main"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 xmlns:a16="http://schemas.microsoft.com/office/drawing/2014/main"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 xmlns:a16="http://schemas.microsoft.com/office/drawing/2014/main" id="{3F1DE27A-2048-4AF2-B76E-6F3DEEA17D94}"/>
              </a:ext>
            </a:extLst>
          </p:cNvPr>
          <p:cNvSpPr txBox="1">
            <a:spLocks noChangeArrowheads="1"/>
          </p:cNvSpPr>
          <p:nvPr/>
        </p:nvSpPr>
        <p:spPr bwMode="auto">
          <a:xfrm>
            <a:off x="131989" y="1952685"/>
            <a:ext cx="9001125" cy="452431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lvl="0" eaLnBrk="1" hangingPunct="1">
              <a:spcBef>
                <a:spcPct val="50000"/>
              </a:spcBef>
              <a:defRPr/>
            </a:pPr>
            <a:r>
              <a:rPr lang="en-US" sz="3600" dirty="0" smtClean="0">
                <a:solidFill>
                  <a:srgbClr val="FF0000"/>
                </a:solidFill>
                <a:latin typeface="Times New Roman" panose="02020603050405020304" pitchFamily="18" charset="0"/>
                <a:cs typeface="Times New Roman" panose="02020603050405020304" pitchFamily="18" charset="0"/>
              </a:rPr>
              <a:t>3. </a:t>
            </a:r>
            <a:r>
              <a:rPr lang="en-US" sz="3600" dirty="0" err="1" smtClean="0">
                <a:solidFill>
                  <a:srgbClr val="FF0000"/>
                </a:solidFill>
                <a:latin typeface="Times New Roman" panose="02020603050405020304" pitchFamily="18" charset="0"/>
                <a:cs typeface="Times New Roman" panose="02020603050405020304" pitchFamily="18" charset="0"/>
              </a:rPr>
              <a:t>Hãy</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cho</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biết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người</a:t>
            </a:r>
            <a:r>
              <a:rPr lang="en-US" sz="3600" dirty="0" smtClean="0">
                <a:solidFill>
                  <a:srgbClr val="FF0000"/>
                </a:solidFill>
                <a:latin typeface="Times New Roman" panose="02020603050405020304" pitchFamily="18" charset="0"/>
                <a:cs typeface="Times New Roman" panose="02020603050405020304" pitchFamily="18" charset="0"/>
              </a:rPr>
              <a:t> ta </a:t>
            </a:r>
            <a:r>
              <a:rPr lang="en-US" sz="3600" dirty="0" err="1" smtClean="0">
                <a:solidFill>
                  <a:srgbClr val="FF0000"/>
                </a:solidFill>
                <a:latin typeface="Times New Roman" panose="02020603050405020304" pitchFamily="18" charset="0"/>
                <a:cs typeface="Times New Roman" panose="02020603050405020304" pitchFamily="18" charset="0"/>
              </a:rPr>
              <a:t>xác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định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chua</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kiềm</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trung</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tính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nhằm</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mục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đích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gì</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cải</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tạo</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sử</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dụng</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indent="-742950" eaLnBrk="1" hangingPunct="1">
              <a:spcBef>
                <a:spcPct val="50000"/>
              </a:spcBef>
              <a:buFontTx/>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C</a:t>
            </a:r>
            <a:r>
              <a:rPr lang="en-US" sz="3600" dirty="0" err="1" smtClean="0">
                <a:solidFill>
                  <a:srgbClr val="0000CC"/>
                </a:solidFill>
                <a:latin typeface="Times New Roman" panose="02020603050405020304" pitchFamily="18" charset="0"/>
                <a:cs typeface="Times New Roman" panose="02020603050405020304" pitchFamily="18" charset="0"/>
              </a:rPr>
              <a:t>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canh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tác</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phù</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hợp</a:t>
            </a:r>
            <a:r>
              <a:rPr lang="en-US" sz="3600" dirty="0" smtClean="0">
                <a:solidFill>
                  <a:srgbClr val="0000CC"/>
                </a:solidFill>
                <a:latin typeface="Times New Roman" panose="02020603050405020304" pitchFamily="18" charset="0"/>
                <a:cs typeface="Times New Roman" panose="02020603050405020304" pitchFamily="18" charset="0"/>
              </a:rPr>
              <a:t>.</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sử</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dụng</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và</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cải</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tạo</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7"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8"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207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checkerboard(across)">
                                      <p:cBhvr>
                                        <p:cTn id="7" dur="500"/>
                                        <p:tgtEl>
                                          <p:spTgt spid="10650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ox(in)">
                                      <p:cBhvr>
                                        <p:cTn id="11" dur="500"/>
                                        <p:tgtEl>
                                          <p:spTgt spid="7"/>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2" grpId="0"/>
      <p:bldP spid="7"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3630" y="1371600"/>
            <a:ext cx="8919029" cy="2286000"/>
          </a:xfrm>
        </p:spPr>
        <p:txBody>
          <a:bodyPr/>
          <a:lstStyle/>
          <a:p>
            <a:pPr>
              <a:buClr>
                <a:schemeClr val="tx1"/>
              </a:buClr>
              <a:buFont typeface="Wingdings" panose="05000000000000000000" pitchFamily="2" charset="2"/>
              <a:buChar char="Ø"/>
            </a:pPr>
            <a:r>
              <a:rPr lang="en-US" altLang="en-US" sz="3400" b="1" dirty="0" err="1" smtClean="0">
                <a:latin typeface="Times New Roman" panose="02020603050405020304" pitchFamily="18" charset="0"/>
              </a:rPr>
              <a:t>Học</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sinh</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ôn</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bài</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chuẩn</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bị</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kiểm</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tra</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thường</a:t>
            </a:r>
            <a:r>
              <a:rPr lang="en-US" altLang="en-US" sz="3400" b="1" dirty="0" smtClean="0">
                <a:latin typeface="Times New Roman" panose="02020603050405020304" pitchFamily="18" charset="0"/>
              </a:rPr>
              <a:t> </a:t>
            </a:r>
            <a:r>
              <a:rPr lang="en-US" altLang="en-US" sz="3400" b="1" dirty="0" err="1" smtClean="0">
                <a:latin typeface="Times New Roman" panose="02020603050405020304" pitchFamily="18" charset="0"/>
              </a:rPr>
              <a:t>xuyên</a:t>
            </a:r>
            <a:r>
              <a:rPr lang="en-US" altLang="en-US" sz="3400" b="1" dirty="0" smtClean="0">
                <a:latin typeface="Times New Roman" panose="02020603050405020304" pitchFamily="18" charset="0"/>
              </a:rPr>
              <a:t>.</a:t>
            </a:r>
            <a:endParaRPr lang="en-US" altLang="en-US" sz="3400" b="1" dirty="0">
              <a:latin typeface="Times New Roman" panose="02020603050405020304" pitchFamily="18" charset="0"/>
            </a:endParaRPr>
          </a:p>
          <a:p>
            <a:pPr>
              <a:buClr>
                <a:schemeClr val="tx1"/>
              </a:buClr>
              <a:buFont typeface="Wingdings" panose="05000000000000000000" pitchFamily="2" charset="2"/>
              <a:buChar char="Ø"/>
            </a:pPr>
            <a:r>
              <a:rPr lang="en-US" altLang="en-US" sz="3400" b="1" dirty="0" err="1">
                <a:latin typeface="Times New Roman" panose="02020603050405020304" pitchFamily="18" charset="0"/>
              </a:rPr>
              <a:t>Xem</a:t>
            </a:r>
            <a:r>
              <a:rPr lang="en-US" altLang="en-US" sz="3400" b="1" dirty="0">
                <a:latin typeface="Times New Roman" panose="02020603050405020304" pitchFamily="18" charset="0"/>
              </a:rPr>
              <a:t> </a:t>
            </a:r>
            <a:r>
              <a:rPr lang="en-US" altLang="en-US" sz="3400" b="1" dirty="0" err="1">
                <a:latin typeface="Times New Roman" panose="02020603050405020304" pitchFamily="18" charset="0"/>
              </a:rPr>
              <a:t>trước</a:t>
            </a:r>
            <a:r>
              <a:rPr lang="en-US" altLang="en-US" sz="3400" b="1" dirty="0">
                <a:latin typeface="Times New Roman" panose="02020603050405020304" pitchFamily="18" charset="0"/>
              </a:rPr>
              <a:t> </a:t>
            </a:r>
            <a:r>
              <a:rPr lang="en-US" altLang="en-US" sz="3400" b="1" dirty="0" err="1">
                <a:latin typeface="Times New Roman" panose="02020603050405020304" pitchFamily="18" charset="0"/>
              </a:rPr>
              <a:t>bài</a:t>
            </a:r>
            <a:r>
              <a:rPr lang="en-US" altLang="en-US" sz="3400" b="1" dirty="0">
                <a:latin typeface="Times New Roman" panose="02020603050405020304" pitchFamily="18" charset="0"/>
              </a:rPr>
              <a:t> 7</a:t>
            </a:r>
            <a:r>
              <a:rPr lang="en-US" altLang="en-US" sz="3400" b="1" dirty="0">
                <a:solidFill>
                  <a:srgbClr val="C00000"/>
                </a:solidFill>
                <a:latin typeface="Times New Roman" panose="02020603050405020304" pitchFamily="18" charset="0"/>
              </a:rPr>
              <a:t>: </a:t>
            </a:r>
            <a:r>
              <a:rPr lang="vi-VN" b="1" kern="10" dirty="0">
                <a:ln w="12700">
                  <a:solidFill>
                    <a:srgbClr val="000000"/>
                  </a:solidFill>
                  <a:round/>
                  <a:headEnd/>
                  <a:tailEnd/>
                </a:ln>
                <a:solidFill>
                  <a:srgbClr val="C00000"/>
                </a:solidFill>
                <a:effectLst>
                  <a:outerShdw dist="20320" dir="1799969" algn="tl" rotWithShape="0">
                    <a:srgbClr val="000000">
                      <a:alpha val="39998"/>
                    </a:srgbClr>
                  </a:outerShdw>
                </a:effectLst>
                <a:latin typeface="Times New Roman" panose="02020603050405020304" pitchFamily="18" charset="0"/>
                <a:cs typeface="Times New Roman" panose="02020603050405020304" pitchFamily="18" charset="0"/>
              </a:rPr>
              <a:t>TÁC DỤNG CỦA PHÂN BÓN TRONG TRỒNG TRỌT</a:t>
            </a:r>
          </a:p>
          <a:p>
            <a:pPr>
              <a:buClr>
                <a:schemeClr val="tx1"/>
              </a:buClr>
              <a:buFont typeface="Wingdings" panose="05000000000000000000" pitchFamily="2" charset="2"/>
              <a:buChar char="Ø"/>
            </a:pPr>
            <a:endParaRPr lang="en-US" altLang="en-US" sz="3400" b="1" dirty="0">
              <a:latin typeface="Times New Roman" panose="02020603050405020304" pitchFamily="18" charset="0"/>
            </a:endParaRPr>
          </a:p>
          <a:p>
            <a:pPr>
              <a:buClr>
                <a:schemeClr val="tx1"/>
              </a:buClr>
              <a:buFont typeface="Wingdings" panose="05000000000000000000" pitchFamily="2" charset="2"/>
              <a:buNone/>
            </a:pPr>
            <a:endParaRPr lang="en-US" altLang="en-US" sz="3400" b="1" dirty="0">
              <a:latin typeface="Times New Roman" panose="02020603050405020304" pitchFamily="18" charset="0"/>
            </a:endParaRPr>
          </a:p>
        </p:txBody>
      </p:sp>
      <p:sp>
        <p:nvSpPr>
          <p:cNvPr id="4" name="Text Box 4">
            <a:extLst>
              <a:ext uri="{FF2B5EF4-FFF2-40B4-BE49-F238E27FC236}">
                <a16:creationId xmlns="" xmlns:a16="http://schemas.microsoft.com/office/drawing/2014/main"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Hướng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dẫn</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về</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nhà</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 xmlns:a16="http://schemas.microsoft.com/office/drawing/2014/main" id="{D05F9AE7-8AFC-43D6-A3F9-9E57534259A2}"/>
              </a:ext>
            </a:extLst>
          </p:cNvPr>
          <p:cNvSpPr>
            <a:spLocks noGrp="1" noChangeArrowheads="1"/>
          </p:cNvSpPr>
          <p:nvPr>
            <p:ph type="title"/>
          </p:nvPr>
        </p:nvSpPr>
        <p:spPr>
          <a:xfrm>
            <a:off x="18495" y="228600"/>
            <a:ext cx="9125505" cy="1828800"/>
          </a:xfrm>
        </p:spPr>
        <p:txBody>
          <a:bodyPr>
            <a:normAutofit fontScale="90000"/>
          </a:bodyPr>
          <a:lstStyle/>
          <a:p>
            <a:pPr algn="l" eaLnBrk="1" hangingPunct="1">
              <a:defRPr/>
            </a:pPr>
            <a:r>
              <a:rPr lang="en-US" altLang="vi-VN" sz="4000" b="1" dirty="0">
                <a:solidFill>
                  <a:srgbClr val="0070C0"/>
                </a:solidFill>
                <a:latin typeface="Times New Roman" panose="02020603050405020304" pitchFamily="18" charset="0"/>
                <a:cs typeface="Times New Roman" panose="02020603050405020304" pitchFamily="18" charset="0"/>
              </a:rPr>
              <a:t>I. </a:t>
            </a:r>
            <a:r>
              <a:rPr lang="vi-VN" sz="4000" b="1" dirty="0" err="1">
                <a:solidFill>
                  <a:srgbClr val="0070C0"/>
                </a:solidFill>
                <a:latin typeface="Times New Roman" panose="02020603050405020304" pitchFamily="18" charset="0"/>
                <a:cs typeface="Times New Roman" panose="02020603050405020304" pitchFamily="18" charset="0"/>
              </a:rPr>
              <a:t>Xác</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định</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thành</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phần</a:t>
            </a:r>
            <a:r>
              <a:rPr lang="vi-VN" sz="4000" b="1" dirty="0">
                <a:solidFill>
                  <a:srgbClr val="0070C0"/>
                </a:solidFill>
                <a:latin typeface="Times New Roman" panose="02020603050405020304" pitchFamily="18" charset="0"/>
                <a:cs typeface="Times New Roman" panose="02020603050405020304" pitchFamily="18" charset="0"/>
              </a:rPr>
              <a:t> cơ </a:t>
            </a:r>
            <a:r>
              <a:rPr lang="vi-VN" sz="4000" b="1" dirty="0" err="1">
                <a:solidFill>
                  <a:srgbClr val="0070C0"/>
                </a:solidFill>
                <a:latin typeface="Times New Roman" panose="02020603050405020304" pitchFamily="18" charset="0"/>
                <a:cs typeface="Times New Roman" panose="02020603050405020304" pitchFamily="18" charset="0"/>
              </a:rPr>
              <a:t>giới</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của</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đất</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bằng</a:t>
            </a:r>
            <a:r>
              <a:rPr lang="vi-VN" sz="4000" b="1" dirty="0">
                <a:solidFill>
                  <a:srgbClr val="0070C0"/>
                </a:solidFill>
                <a:latin typeface="Times New Roman" panose="02020603050405020304" pitchFamily="18" charset="0"/>
                <a:cs typeface="Times New Roman" panose="02020603050405020304" pitchFamily="18" charset="0"/>
              </a:rPr>
              <a:t> phương </a:t>
            </a:r>
            <a:r>
              <a:rPr lang="vi-VN" sz="4000" b="1" dirty="0" err="1">
                <a:solidFill>
                  <a:srgbClr val="0070C0"/>
                </a:solidFill>
                <a:latin typeface="Times New Roman" panose="02020603050405020304" pitchFamily="18" charset="0"/>
                <a:cs typeface="Times New Roman" panose="02020603050405020304" pitchFamily="18" charset="0"/>
              </a:rPr>
              <a:t>pháp</a:t>
            </a:r>
            <a:r>
              <a:rPr lang="vi-VN" sz="4000" b="1" dirty="0">
                <a:solidFill>
                  <a:srgbClr val="0070C0"/>
                </a:solidFill>
                <a:latin typeface="Times New Roman" panose="02020603050405020304" pitchFamily="18" charset="0"/>
                <a:cs typeface="Times New Roman" panose="02020603050405020304" pitchFamily="18" charset="0"/>
              </a:rPr>
              <a:t> đơn </a:t>
            </a:r>
            <a:r>
              <a:rPr lang="vi-VN" sz="4000" b="1" dirty="0" err="1">
                <a:solidFill>
                  <a:srgbClr val="0070C0"/>
                </a:solidFill>
                <a:latin typeface="Times New Roman" panose="02020603050405020304" pitchFamily="18" charset="0"/>
                <a:cs typeface="Times New Roman" panose="02020603050405020304" pitchFamily="18" charset="0"/>
              </a:rPr>
              <a:t>giản</a:t>
            </a:r>
            <a:r>
              <a:rPr lang="en-US" altLang="vi-VN" sz="4000" b="1" dirty="0">
                <a:solidFill>
                  <a:srgbClr val="0070C0"/>
                </a:solidFill>
                <a:latin typeface="Times New Roman" panose="02020603050405020304" pitchFamily="18" charset="0"/>
                <a:cs typeface="Times New Roman" panose="02020603050405020304" pitchFamily="18" charset="0"/>
              </a:rPr>
              <a:t/>
            </a:r>
            <a:br>
              <a:rPr lang="en-US" altLang="vi-VN" sz="4000" b="1" dirty="0">
                <a:solidFill>
                  <a:srgbClr val="0070C0"/>
                </a:solidFill>
                <a:latin typeface="Times New Roman" panose="02020603050405020304" pitchFamily="18" charset="0"/>
                <a:cs typeface="Times New Roman" panose="02020603050405020304" pitchFamily="18" charset="0"/>
              </a:rPr>
            </a:br>
            <a:r>
              <a:rPr lang="vi-VN" altLang="vi-VN" sz="4000" b="1" dirty="0">
                <a:solidFill>
                  <a:srgbClr val="0070C0"/>
                </a:solidFill>
                <a:latin typeface="Times New Roman" panose="02020603050405020304" pitchFamily="18" charset="0"/>
                <a:cs typeface="Times New Roman" panose="02020603050405020304" pitchFamily="18" charset="0"/>
              </a:rPr>
              <a:t>   1</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Vật</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liệu</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và</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dụng</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cụ</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cần</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thiết</a:t>
            </a:r>
            <a:r>
              <a:rPr lang="vi-VN" sz="4000" b="1" dirty="0">
                <a:solidFill>
                  <a:srgbClr val="0070C0"/>
                </a:solidFill>
                <a:latin typeface="Times New Roman" panose="02020603050405020304" pitchFamily="18" charset="0"/>
                <a:cs typeface="Times New Roman" panose="02020603050405020304" pitchFamily="18" charset="0"/>
              </a:rPr>
              <a:t> </a:t>
            </a:r>
            <a:br>
              <a:rPr lang="vi-VN" sz="4000" b="1" dirty="0">
                <a:solidFill>
                  <a:srgbClr val="0070C0"/>
                </a:solidFill>
                <a:latin typeface="Times New Roman" panose="02020603050405020304" pitchFamily="18" charset="0"/>
                <a:cs typeface="Times New Roman" panose="02020603050405020304" pitchFamily="18" charset="0"/>
              </a:rPr>
            </a:br>
            <a:endParaRPr lang="en-US" altLang="vi-VN" sz="4000" b="1" dirty="0">
              <a:solidFill>
                <a:srgbClr val="0070C0"/>
              </a:solidFill>
              <a:latin typeface="Times New Roman" panose="02020603050405020304" pitchFamily="18" charset="0"/>
              <a:cs typeface="Times New Roman" panose="02020603050405020304" pitchFamily="18" charset="0"/>
            </a:endParaRPr>
          </a:p>
        </p:txBody>
      </p:sp>
      <p:sp>
        <p:nvSpPr>
          <p:cNvPr id="7171" name="Rectangle 3">
            <a:extLst>
              <a:ext uri="{FF2B5EF4-FFF2-40B4-BE49-F238E27FC236}">
                <a16:creationId xmlns="" xmlns:a16="http://schemas.microsoft.com/office/drawing/2014/main" id="{083D6CF7-1F8D-44A9-B2BC-25734C588E9B}"/>
              </a:ext>
            </a:extLst>
          </p:cNvPr>
          <p:cNvSpPr>
            <a:spLocks noGrp="1" noChangeArrowheads="1"/>
          </p:cNvSpPr>
          <p:nvPr>
            <p:ph idx="1"/>
          </p:nvPr>
        </p:nvSpPr>
        <p:spPr>
          <a:xfrm>
            <a:off x="-18496" y="1752600"/>
            <a:ext cx="9144000" cy="3657600"/>
          </a:xfrm>
        </p:spPr>
        <p:txBody>
          <a:bodyPr>
            <a:normAutofit fontScale="92500" lnSpcReduction="10000"/>
          </a:bodyPr>
          <a:lstStyle/>
          <a:p>
            <a:pPr marL="0" indent="0">
              <a:buNone/>
            </a:pP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Số</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lượng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3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p>
          <a:p>
            <a:pPr marL="0" indent="0">
              <a:buNone/>
            </a:pP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Lượng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mỗi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bằng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quả</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trứng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gà</a:t>
            </a:r>
            <a:r>
              <a:rPr lang="vi-VN" dirty="0">
                <a:latin typeface="Times New Roman" panose="02020603050405020304" pitchFamily="18" charset="0"/>
                <a:cs typeface="Times New Roman" panose="02020603050405020304" pitchFamily="18" charset="0"/>
              </a:rPr>
              <a:t>. </a:t>
            </a:r>
          </a:p>
          <a:p>
            <a:pPr marL="0" indent="0">
              <a:buNone/>
            </a:pPr>
            <a:r>
              <a:rPr lang="vi-VN" dirty="0">
                <a:latin typeface="Times New Roman" panose="02020603050405020304" pitchFamily="18" charset="0"/>
                <a:cs typeface="Times New Roman" panose="02020603050405020304" pitchFamily="18" charset="0"/>
              </a:rPr>
              <a:t>- Yêu </a:t>
            </a:r>
            <a:r>
              <a:rPr lang="vi-VN" dirty="0" err="1">
                <a:latin typeface="Times New Roman" panose="02020603050405020304" pitchFamily="18" charset="0"/>
                <a:cs typeface="Times New Roman" panose="02020603050405020304" pitchFamily="18" charset="0"/>
              </a:rPr>
              <a:t>cầu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đối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với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khô (hơi </a:t>
            </a:r>
            <a:r>
              <a:rPr lang="vi-VN" dirty="0" err="1">
                <a:latin typeface="Times New Roman" panose="02020603050405020304" pitchFamily="18" charset="0"/>
                <a:cs typeface="Times New Roman" panose="02020603050405020304" pitchFamily="18" charset="0"/>
              </a:rPr>
              <a:t>ẩm</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sạch</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cỏ</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rác</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gạch</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đá</a:t>
            </a:r>
            <a:r>
              <a:rPr lang="vi-VN" dirty="0">
                <a:latin typeface="Times New Roman" panose="02020603050405020304" pitchFamily="18" charset="0"/>
                <a:cs typeface="Times New Roman" panose="02020603050405020304" pitchFamily="18" charset="0"/>
              </a:rPr>
              <a:t>, …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hoặc</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đựng</a:t>
            </a:r>
            <a:r>
              <a:rPr lang="vi-VN" dirty="0">
                <a:latin typeface="Times New Roman" panose="02020603050405020304" pitchFamily="18" charset="0"/>
                <a:cs typeface="Times New Roman" panose="02020603050405020304" pitchFamily="18" charset="0"/>
              </a:rPr>
              <a:t> trong </a:t>
            </a:r>
            <a:r>
              <a:rPr lang="vi-VN" dirty="0" err="1">
                <a:latin typeface="Times New Roman" panose="02020603050405020304" pitchFamily="18" charset="0"/>
                <a:cs typeface="Times New Roman" panose="02020603050405020304" pitchFamily="18" charset="0"/>
              </a:rPr>
              <a:t>túi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nilong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hoặc</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dùng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giấy</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gói</a:t>
            </a:r>
            <a:r>
              <a:rPr lang="vi-VN" dirty="0">
                <a:latin typeface="Times New Roman" panose="02020603050405020304" pitchFamily="18" charset="0"/>
                <a:cs typeface="Times New Roman" panose="02020603050405020304" pitchFamily="18" charset="0"/>
              </a:rPr>
              <a:t>, bên </a:t>
            </a:r>
            <a:r>
              <a:rPr lang="vi-VN" dirty="0" err="1">
                <a:latin typeface="Times New Roman" panose="02020603050405020304" pitchFamily="18" charset="0"/>
                <a:cs typeface="Times New Roman" panose="02020603050405020304" pitchFamily="18" charset="0"/>
              </a:rPr>
              <a:t>ngoài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có</a:t>
            </a:r>
            <a:r>
              <a:rPr lang="vi-VN" dirty="0">
                <a:latin typeface="Times New Roman" panose="02020603050405020304" pitchFamily="18" charset="0"/>
                <a:cs typeface="Times New Roman" panose="02020603050405020304" pitchFamily="18" charset="0"/>
              </a:rPr>
              <a:t> ghi: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số</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ngày</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lấy</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người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lấy</a:t>
            </a:r>
            <a:r>
              <a:rPr lang="vi-VN" dirty="0">
                <a:latin typeface="Times New Roman" panose="02020603050405020304" pitchFamily="18" charset="0"/>
                <a:cs typeface="Times New Roman" panose="02020603050405020304" pitchFamily="18" charset="0"/>
              </a:rPr>
              <a:t>…, nơi </a:t>
            </a:r>
            <a:r>
              <a:rPr lang="vi-VN" dirty="0" err="1">
                <a:latin typeface="Times New Roman" panose="02020603050405020304" pitchFamily="18" charset="0"/>
                <a:cs typeface="Times New Roman" panose="02020603050405020304" pitchFamily="18" charset="0"/>
              </a:rPr>
              <a:t>lấy</a:t>
            </a:r>
            <a:r>
              <a:rPr lang="vi-VN" dirty="0">
                <a:latin typeface="Times New Roman" panose="02020603050405020304" pitchFamily="18" charset="0"/>
                <a:cs typeface="Times New Roman" panose="02020603050405020304" pitchFamily="18" charset="0"/>
              </a:rPr>
              <a:t>…, </a:t>
            </a:r>
          </a:p>
          <a:p>
            <a:pPr marL="0" indent="0">
              <a:buNone/>
            </a:pP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Dụng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cụ</a:t>
            </a:r>
            <a:r>
              <a:rPr lang="vi-VN" dirty="0">
                <a:latin typeface="Times New Roman" panose="02020603050405020304" pitchFamily="18" charset="0"/>
                <a:cs typeface="Times New Roman" panose="02020603050405020304" pitchFamily="18" charset="0"/>
              </a:rPr>
              <a:t>: 1 </a:t>
            </a:r>
            <a:r>
              <a:rPr lang="vi-VN" dirty="0" err="1">
                <a:latin typeface="Times New Roman" panose="02020603050405020304" pitchFamily="18" charset="0"/>
                <a:cs typeface="Times New Roman" panose="02020603050405020304" pitchFamily="18" charset="0"/>
              </a:rPr>
              <a:t>lọ</a:t>
            </a:r>
            <a:r>
              <a:rPr lang="vi-VN" dirty="0">
                <a:latin typeface="Times New Roman" panose="02020603050405020304" pitchFamily="18" charset="0"/>
                <a:cs typeface="Times New Roman" panose="02020603050405020304" pitchFamily="18" charset="0"/>
              </a:rPr>
              <a:t> con </a:t>
            </a:r>
            <a:r>
              <a:rPr lang="vi-VN" dirty="0" err="1">
                <a:latin typeface="Times New Roman" panose="02020603050405020304" pitchFamily="18" charset="0"/>
                <a:cs typeface="Times New Roman" panose="02020603050405020304" pitchFamily="18" charset="0"/>
              </a:rPr>
              <a:t>đựng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nước</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và</a:t>
            </a:r>
            <a:r>
              <a:rPr lang="vi-VN" dirty="0">
                <a:latin typeface="Times New Roman" panose="02020603050405020304" pitchFamily="18" charset="0"/>
                <a:cs typeface="Times New Roman" panose="02020603050405020304" pitchFamily="18" charset="0"/>
              </a:rPr>
              <a:t> 1 </a:t>
            </a:r>
            <a:r>
              <a:rPr lang="vi-VN" dirty="0" err="1">
                <a:latin typeface="Times New Roman" panose="02020603050405020304" pitchFamily="18" charset="0"/>
                <a:cs typeface="Times New Roman" panose="02020603050405020304" pitchFamily="18" charset="0"/>
              </a:rPr>
              <a:t>ống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hút</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lấy</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nước</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thước</a:t>
            </a:r>
            <a:r>
              <a:rPr lang="vi-VN" dirty="0">
                <a:latin typeface="Times New Roman" panose="02020603050405020304" pitchFamily="18" charset="0"/>
                <a:cs typeface="Times New Roman" panose="02020603050405020304" pitchFamily="18" charset="0"/>
              </a:rPr>
              <a:t> đo. </a:t>
            </a:r>
          </a:p>
        </p:txBody>
      </p:sp>
      <p:sp>
        <p:nvSpPr>
          <p:cNvPr id="4"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228600" y="5181600"/>
            <a:ext cx="8305800" cy="951051"/>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altLang="vi-VN" sz="3000" b="1" dirty="0" smtClean="0">
                <a:solidFill>
                  <a:srgbClr val="C00000"/>
                </a:solidFill>
                <a:latin typeface="Times New Roman" panose="02020603050405020304" pitchFamily="18" charset="0"/>
                <a:cs typeface="Times New Roman" panose="02020603050405020304" pitchFamily="18" charset="0"/>
              </a:rPr>
              <a:t>CH: </a:t>
            </a:r>
            <a:r>
              <a:rPr lang="en-US" altLang="vi-VN" sz="3000" b="1" dirty="0" err="1" smtClean="0">
                <a:solidFill>
                  <a:srgbClr val="000000"/>
                </a:solidFill>
                <a:latin typeface="Times New Roman" panose="02020603050405020304" pitchFamily="18" charset="0"/>
                <a:cs typeface="Times New Roman" panose="02020603050405020304" pitchFamily="18" charset="0"/>
              </a:rPr>
              <a:t>Hãy</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kể</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tên</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một</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số</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loại</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đất</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trồng</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mà</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em</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biết</a:t>
            </a:r>
            <a:r>
              <a:rPr lang="en-US" altLang="vi-VN" sz="3000" b="1" dirty="0" smtClean="0">
                <a:solidFill>
                  <a:srgbClr val="000000"/>
                </a:solidFill>
                <a:latin typeface="Times New Roman" panose="02020603050405020304" pitchFamily="18" charset="0"/>
                <a:cs typeface="Times New Roman" panose="02020603050405020304" pitchFamily="18" charset="0"/>
              </a:rPr>
              <a:t>?</a:t>
            </a:r>
            <a:endParaRPr lang="en-US" altLang="vi-VN" sz="3000" dirty="0">
              <a:solidFill>
                <a:srgbClr val="000000"/>
              </a:solidFill>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381000" y="6172200"/>
            <a:ext cx="8305800" cy="475526"/>
          </a:xfrm>
          <a:prstGeom prst="rect">
            <a:avLst/>
          </a:prstGeom>
          <a:ln>
            <a:noFill/>
          </a:ln>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000" b="1" dirty="0" smtClean="0">
                <a:solidFill>
                  <a:srgbClr val="C00000"/>
                </a:solidFill>
                <a:latin typeface="Times New Roman" panose="02020603050405020304" pitchFamily="18" charset="0"/>
                <a:cs typeface="Times New Roman" panose="02020603050405020304" pitchFamily="18" charset="0"/>
              </a:rPr>
              <a:t>TL: </a:t>
            </a:r>
            <a:r>
              <a:rPr lang="en-US" altLang="vi-VN" sz="3000" b="1" dirty="0" err="1" smtClean="0">
                <a:solidFill>
                  <a:srgbClr val="C00000"/>
                </a:solidFill>
                <a:latin typeface="Times New Roman" panose="02020603050405020304" pitchFamily="18" charset="0"/>
                <a:cs typeface="Times New Roman" panose="02020603050405020304" pitchFamily="18" charset="0"/>
              </a:rPr>
              <a:t>đất</a:t>
            </a:r>
            <a:r>
              <a:rPr lang="en-US" altLang="vi-VN" sz="3000" b="1" dirty="0" smtClean="0">
                <a:solidFill>
                  <a:srgbClr val="C00000"/>
                </a:solidFill>
                <a:latin typeface="Times New Roman" panose="02020603050405020304" pitchFamily="18" charset="0"/>
                <a:cs typeface="Times New Roman" panose="02020603050405020304" pitchFamily="18" charset="0"/>
              </a:rPr>
              <a:t> </a:t>
            </a:r>
            <a:r>
              <a:rPr lang="en-US" altLang="vi-VN" sz="3000" b="1" dirty="0" err="1" smtClean="0">
                <a:solidFill>
                  <a:srgbClr val="C00000"/>
                </a:solidFill>
                <a:latin typeface="Times New Roman" panose="02020603050405020304" pitchFamily="18" charset="0"/>
                <a:cs typeface="Times New Roman" panose="02020603050405020304" pitchFamily="18" charset="0"/>
              </a:rPr>
              <a:t>cát</a:t>
            </a:r>
            <a:r>
              <a:rPr lang="en-US" altLang="vi-VN" sz="3000" b="1" dirty="0" smtClean="0">
                <a:solidFill>
                  <a:srgbClr val="C00000"/>
                </a:solidFill>
                <a:latin typeface="Times New Roman" panose="02020603050405020304" pitchFamily="18" charset="0"/>
                <a:cs typeface="Times New Roman" panose="02020603050405020304" pitchFamily="18" charset="0"/>
              </a:rPr>
              <a:t>, </a:t>
            </a:r>
            <a:r>
              <a:rPr lang="en-US" altLang="vi-VN" sz="3000" b="1" dirty="0" err="1" smtClean="0">
                <a:solidFill>
                  <a:srgbClr val="C00000"/>
                </a:solidFill>
                <a:latin typeface="Times New Roman" panose="02020603050405020304" pitchFamily="18" charset="0"/>
                <a:cs typeface="Times New Roman" panose="02020603050405020304" pitchFamily="18" charset="0"/>
              </a:rPr>
              <a:t>đất</a:t>
            </a:r>
            <a:r>
              <a:rPr lang="en-US" altLang="vi-VN" sz="3000" b="1" dirty="0" smtClean="0">
                <a:solidFill>
                  <a:srgbClr val="C00000"/>
                </a:solidFill>
                <a:latin typeface="Times New Roman" panose="02020603050405020304" pitchFamily="18" charset="0"/>
                <a:cs typeface="Times New Roman" panose="02020603050405020304" pitchFamily="18" charset="0"/>
              </a:rPr>
              <a:t> </a:t>
            </a:r>
            <a:r>
              <a:rPr lang="en-US" altLang="vi-VN" sz="3000" b="1" dirty="0" err="1" smtClean="0">
                <a:solidFill>
                  <a:srgbClr val="C00000"/>
                </a:solidFill>
                <a:latin typeface="Times New Roman" panose="02020603050405020304" pitchFamily="18" charset="0"/>
                <a:cs typeface="Times New Roman" panose="02020603050405020304" pitchFamily="18" charset="0"/>
              </a:rPr>
              <a:t>thịt</a:t>
            </a:r>
            <a:r>
              <a:rPr lang="en-US" altLang="vi-VN" sz="3000" b="1" dirty="0" smtClean="0">
                <a:solidFill>
                  <a:srgbClr val="C00000"/>
                </a:solidFill>
                <a:latin typeface="Times New Roman" panose="02020603050405020304" pitchFamily="18" charset="0"/>
                <a:cs typeface="Times New Roman" panose="02020603050405020304" pitchFamily="18" charset="0"/>
              </a:rPr>
              <a:t>, </a:t>
            </a:r>
            <a:r>
              <a:rPr lang="en-US" altLang="vi-VN" sz="3000" b="1" dirty="0" err="1" smtClean="0">
                <a:solidFill>
                  <a:srgbClr val="C00000"/>
                </a:solidFill>
                <a:latin typeface="Times New Roman" panose="02020603050405020304" pitchFamily="18" charset="0"/>
                <a:cs typeface="Times New Roman" panose="02020603050405020304" pitchFamily="18" charset="0"/>
              </a:rPr>
              <a:t>đất</a:t>
            </a:r>
            <a:r>
              <a:rPr lang="en-US" altLang="vi-VN" sz="3000" b="1" dirty="0" smtClean="0">
                <a:solidFill>
                  <a:srgbClr val="C00000"/>
                </a:solidFill>
                <a:latin typeface="Times New Roman" panose="02020603050405020304" pitchFamily="18" charset="0"/>
                <a:cs typeface="Times New Roman" panose="02020603050405020304" pitchFamily="18" charset="0"/>
              </a:rPr>
              <a:t> </a:t>
            </a:r>
            <a:r>
              <a:rPr lang="en-US" altLang="vi-VN" sz="3000" b="1" dirty="0" err="1" smtClean="0">
                <a:solidFill>
                  <a:srgbClr val="C00000"/>
                </a:solidFill>
                <a:latin typeface="Times New Roman" panose="02020603050405020304" pitchFamily="18" charset="0"/>
                <a:cs typeface="Times New Roman" panose="02020603050405020304" pitchFamily="18" charset="0"/>
              </a:rPr>
              <a:t>sét</a:t>
            </a:r>
            <a:r>
              <a:rPr lang="en-US" altLang="vi-VN" sz="3000" b="1" dirty="0" smtClean="0">
                <a:solidFill>
                  <a:srgbClr val="C00000"/>
                </a:solidFill>
                <a:latin typeface="Times New Roman" panose="02020603050405020304" pitchFamily="18" charset="0"/>
                <a:cs typeface="Times New Roman" panose="02020603050405020304" pitchFamily="18" charset="0"/>
              </a:rPr>
              <a:t>…</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55223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fade">
                                      <p:cBhvr>
                                        <p:cTn id="12" dur="1000"/>
                                        <p:tgtEl>
                                          <p:spTgt spid="7171">
                                            <p:txEl>
                                              <p:pRg st="0" end="0"/>
                                            </p:txEl>
                                          </p:spTgt>
                                        </p:tgtEl>
                                      </p:cBhvr>
                                    </p:animEffect>
                                    <p:anim calcmode="lin" valueType="num">
                                      <p:cBhvr>
                                        <p:cTn id="13"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Effect transition="in" filter="fade">
                                      <p:cBhvr>
                                        <p:cTn id="19" dur="1000"/>
                                        <p:tgtEl>
                                          <p:spTgt spid="7171">
                                            <p:txEl>
                                              <p:pRg st="1" end="1"/>
                                            </p:txEl>
                                          </p:spTgt>
                                        </p:tgtEl>
                                      </p:cBhvr>
                                    </p:animEffect>
                                    <p:anim calcmode="lin" valueType="num">
                                      <p:cBhvr>
                                        <p:cTn id="20"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171">
                                            <p:txEl>
                                              <p:pRg st="2" end="2"/>
                                            </p:txEl>
                                          </p:spTgt>
                                        </p:tgtEl>
                                        <p:attrNameLst>
                                          <p:attrName>style.visibility</p:attrName>
                                        </p:attrNameLst>
                                      </p:cBhvr>
                                      <p:to>
                                        <p:strVal val="visible"/>
                                      </p:to>
                                    </p:set>
                                    <p:animEffect transition="in" filter="fade">
                                      <p:cBhvr>
                                        <p:cTn id="26" dur="1000"/>
                                        <p:tgtEl>
                                          <p:spTgt spid="7171">
                                            <p:txEl>
                                              <p:pRg st="2" end="2"/>
                                            </p:txEl>
                                          </p:spTgt>
                                        </p:tgtEl>
                                      </p:cBhvr>
                                    </p:animEffect>
                                    <p:anim calcmode="lin" valueType="num">
                                      <p:cBhvr>
                                        <p:cTn id="27"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171">
                                            <p:txEl>
                                              <p:pRg st="3" end="3"/>
                                            </p:txEl>
                                          </p:spTgt>
                                        </p:tgtEl>
                                        <p:attrNameLst>
                                          <p:attrName>style.visibility</p:attrName>
                                        </p:attrNameLst>
                                      </p:cBhvr>
                                      <p:to>
                                        <p:strVal val="visible"/>
                                      </p:to>
                                    </p:set>
                                    <p:animEffect transition="in" filter="fade">
                                      <p:cBhvr>
                                        <p:cTn id="33" dur="1000"/>
                                        <p:tgtEl>
                                          <p:spTgt spid="7171">
                                            <p:txEl>
                                              <p:pRg st="3" end="3"/>
                                            </p:txEl>
                                          </p:spTgt>
                                        </p:tgtEl>
                                      </p:cBhvr>
                                    </p:animEffect>
                                    <p:anim calcmode="lin" valueType="num">
                                      <p:cBhvr>
                                        <p:cTn id="34"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87085" y="2057400"/>
            <a:ext cx="8991600" cy="990600"/>
          </a:xfrm>
        </p:spPr>
        <p:txBody>
          <a:bodyPr>
            <a:noAutofit/>
          </a:bodyPr>
          <a:lstStyle/>
          <a:p>
            <a:pPr eaLnBrk="1" hangingPunct="1">
              <a:defRPr/>
            </a:pPr>
            <a:r>
              <a:rPr lang="vi-VN" sz="3000" b="1" dirty="0" err="1">
                <a:solidFill>
                  <a:srgbClr val="C00000"/>
                </a:solidFill>
                <a:cs typeface="Arial" panose="020B0604020202020204" pitchFamily="34" charset="0"/>
              </a:rPr>
              <a:t>Bước</a:t>
            </a:r>
            <a:r>
              <a:rPr lang="vi-VN" sz="3000" b="1" dirty="0">
                <a:solidFill>
                  <a:srgbClr val="C00000"/>
                </a:solidFill>
                <a:cs typeface="Arial" panose="020B0604020202020204" pitchFamily="34" charset="0"/>
              </a:rPr>
              <a:t> 1</a:t>
            </a:r>
            <a:r>
              <a:rPr lang="vi-VN" sz="3000" dirty="0">
                <a:cs typeface="Arial" panose="020B0604020202020204" pitchFamily="34" charset="0"/>
              </a:rPr>
              <a:t>: </a:t>
            </a:r>
            <a:r>
              <a:rPr lang="vi-VN" sz="3000" dirty="0" err="1">
                <a:cs typeface="Arial" panose="020B0604020202020204" pitchFamily="34" charset="0"/>
              </a:rPr>
              <a:t>Lấy</a:t>
            </a:r>
            <a:r>
              <a:rPr lang="vi-VN" sz="3000" dirty="0">
                <a:cs typeface="Arial" panose="020B0604020202020204" pitchFamily="34" charset="0"/>
              </a:rPr>
              <a:t> </a:t>
            </a:r>
            <a:r>
              <a:rPr lang="vi-VN" sz="3000" dirty="0" err="1">
                <a:cs typeface="Arial" panose="020B0604020202020204" pitchFamily="34" charset="0"/>
              </a:rPr>
              <a:t>một</a:t>
            </a:r>
            <a:r>
              <a:rPr lang="vi-VN" sz="3000" dirty="0">
                <a:cs typeface="Arial" panose="020B0604020202020204" pitchFamily="34" charset="0"/>
              </a:rPr>
              <a:t> </a:t>
            </a:r>
            <a:r>
              <a:rPr lang="vi-VN" sz="3000" dirty="0" err="1">
                <a:cs typeface="Arial" panose="020B0604020202020204" pitchFamily="34" charset="0"/>
              </a:rPr>
              <a:t>ít</a:t>
            </a:r>
            <a:r>
              <a:rPr lang="vi-VN" sz="3000" dirty="0">
                <a:cs typeface="Arial" panose="020B0604020202020204" pitchFamily="34" charset="0"/>
              </a:rPr>
              <a:t> </a:t>
            </a:r>
            <a:r>
              <a:rPr lang="vi-VN" sz="3000" dirty="0" err="1">
                <a:cs typeface="Arial" panose="020B0604020202020204" pitchFamily="34" charset="0"/>
              </a:rPr>
              <a:t>đất</a:t>
            </a:r>
            <a:r>
              <a:rPr lang="vi-VN" sz="3000" dirty="0">
                <a:cs typeface="Arial" panose="020B0604020202020204" pitchFamily="34" charset="0"/>
              </a:rPr>
              <a:t> </a:t>
            </a:r>
            <a:r>
              <a:rPr lang="vi-VN" sz="3000" dirty="0" err="1">
                <a:cs typeface="Arial" panose="020B0604020202020204" pitchFamily="34" charset="0"/>
              </a:rPr>
              <a:t>bằng</a:t>
            </a:r>
            <a:r>
              <a:rPr lang="vi-VN" sz="3000" dirty="0">
                <a:cs typeface="Arial" panose="020B0604020202020204" pitchFamily="34" charset="0"/>
              </a:rPr>
              <a:t> viên bi cho </a:t>
            </a:r>
            <a:r>
              <a:rPr lang="vi-VN" sz="3000" dirty="0" err="1">
                <a:cs typeface="Arial" panose="020B0604020202020204" pitchFamily="34" charset="0"/>
              </a:rPr>
              <a:t>vào</a:t>
            </a:r>
            <a:r>
              <a:rPr lang="vi-VN" sz="3000" dirty="0">
                <a:cs typeface="Arial" panose="020B0604020202020204" pitchFamily="34" charset="0"/>
              </a:rPr>
              <a:t> </a:t>
            </a:r>
            <a:r>
              <a:rPr lang="vi-VN" sz="3000" dirty="0" err="1">
                <a:cs typeface="Arial" panose="020B0604020202020204" pitchFamily="34" charset="0"/>
              </a:rPr>
              <a:t>lòng</a:t>
            </a:r>
            <a:r>
              <a:rPr lang="vi-VN" sz="3000" dirty="0">
                <a:cs typeface="Arial" panose="020B0604020202020204" pitchFamily="34" charset="0"/>
              </a:rPr>
              <a:t> </a:t>
            </a:r>
            <a:r>
              <a:rPr lang="vi-VN" sz="3000" dirty="0" err="1">
                <a:cs typeface="Arial" panose="020B0604020202020204" pitchFamily="34" charset="0"/>
              </a:rPr>
              <a:t>bàn</a:t>
            </a:r>
            <a:r>
              <a:rPr lang="vi-VN" sz="3000" dirty="0">
                <a:cs typeface="Arial" panose="020B0604020202020204" pitchFamily="34" charset="0"/>
              </a:rPr>
              <a:t> tay</a:t>
            </a:r>
            <a:endParaRPr lang="en-US" altLang="vi-VN" sz="3000" b="0" dirty="0">
              <a:solidFill>
                <a:srgbClr val="FFFF00"/>
              </a:solidFill>
              <a:cs typeface="Arial" panose="020B0604020202020204" pitchFamily="34"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3124200"/>
            <a:ext cx="6270171" cy="3657600"/>
          </a:xfrm>
          <a:prstGeom prst="rect">
            <a:avLst/>
          </a:prstGeom>
        </p:spPr>
      </p:pic>
      <p:sp>
        <p:nvSpPr>
          <p:cNvPr id="4" name="Rectangle 2">
            <a:extLst>
              <a:ext uri="{FF2B5EF4-FFF2-40B4-BE49-F238E27FC236}">
                <a16:creationId xmlns="" xmlns:a16="http://schemas.microsoft.com/office/drawing/2014/main" id="{D05F9AE7-8AFC-43D6-A3F9-9E57534259A2}"/>
              </a:ext>
            </a:extLst>
          </p:cNvPr>
          <p:cNvSpPr txBox="1">
            <a:spLocks noChangeArrowheads="1"/>
          </p:cNvSpPr>
          <p:nvPr/>
        </p:nvSpPr>
        <p:spPr>
          <a:xfrm>
            <a:off x="51505" y="685800"/>
            <a:ext cx="9107009"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600" b="1" dirty="0" smtClean="0">
                <a:solidFill>
                  <a:srgbClr val="0070C0"/>
                </a:solidFill>
                <a:latin typeface="Times New Roman" panose="02020603050405020304" pitchFamily="18" charset="0"/>
                <a:cs typeface="Times New Roman" panose="02020603050405020304" pitchFamily="18" charset="0"/>
              </a:rPr>
              <a:t>I. </a:t>
            </a:r>
            <a:r>
              <a:rPr lang="vi-VN" sz="3600" b="1" dirty="0" smtClean="0">
                <a:solidFill>
                  <a:srgbClr val="0070C0"/>
                </a:solidFill>
                <a:latin typeface="Times New Roman" panose="02020603050405020304" pitchFamily="18" charset="0"/>
                <a:cs typeface="Times New Roman" panose="02020603050405020304" pitchFamily="18" charset="0"/>
              </a:rPr>
              <a:t>Xác định thành phần cơ giới của đất bằng phương pháp đơn giản</a:t>
            </a:r>
            <a:r>
              <a:rPr lang="en-US" altLang="vi-VN" sz="3600" b="1" dirty="0" smtClean="0">
                <a:solidFill>
                  <a:srgbClr val="0070C0"/>
                </a:solidFill>
                <a:latin typeface="Times New Roman" panose="02020603050405020304" pitchFamily="18" charset="0"/>
                <a:cs typeface="Times New Roman" panose="02020603050405020304" pitchFamily="18" charset="0"/>
              </a:rPr>
              <a:t/>
            </a:r>
            <a:br>
              <a:rPr lang="en-US" altLang="vi-VN" sz="3600" b="1" dirty="0" smtClean="0">
                <a:solidFill>
                  <a:srgbClr val="0070C0"/>
                </a:solidFill>
                <a:latin typeface="Times New Roman" panose="02020603050405020304" pitchFamily="18" charset="0"/>
                <a:cs typeface="Times New Roman" panose="02020603050405020304" pitchFamily="18" charset="0"/>
              </a:rPr>
            </a:br>
            <a:r>
              <a:rPr lang="vi-VN" altLang="vi-VN" sz="3600" b="1" dirty="0" smtClean="0">
                <a:solidFill>
                  <a:srgbClr val="0070C0"/>
                </a:solidFill>
                <a:latin typeface="Times New Roman" panose="02020603050405020304" pitchFamily="18" charset="0"/>
                <a:cs typeface="Times New Roman" panose="02020603050405020304" pitchFamily="18" charset="0"/>
              </a:rPr>
              <a:t>   2</a:t>
            </a:r>
            <a:r>
              <a:rPr lang="vi-VN" sz="3600" b="1" dirty="0" smtClean="0">
                <a:solidFill>
                  <a:srgbClr val="0070C0"/>
                </a:solidFill>
                <a:latin typeface="Times New Roman" panose="02020603050405020304" pitchFamily="18" charset="0"/>
                <a:cs typeface="Times New Roman" panose="02020603050405020304" pitchFamily="18" charset="0"/>
              </a:rPr>
              <a:t>. Quy trình thực hành</a:t>
            </a:r>
            <a:br>
              <a:rPr lang="vi-VN" sz="3600" b="1" dirty="0" smtClean="0">
                <a:solidFill>
                  <a:srgbClr val="0070C0"/>
                </a:solidFill>
                <a:latin typeface="Times New Roman" panose="02020603050405020304" pitchFamily="18" charset="0"/>
                <a:cs typeface="Times New Roman" panose="02020603050405020304" pitchFamily="18" charset="0"/>
              </a:rPr>
            </a:br>
            <a:r>
              <a:rPr lang="vi-VN" sz="3600" b="1" dirty="0" smtClean="0">
                <a:solidFill>
                  <a:srgbClr val="0070C0"/>
                </a:solidFill>
                <a:latin typeface="Times New Roman" panose="02020603050405020304" pitchFamily="18" charset="0"/>
                <a:cs typeface="Times New Roman" panose="02020603050405020304" pitchFamily="18" charset="0"/>
              </a:rPr>
              <a:t> </a:t>
            </a:r>
            <a:endParaRPr lang="en-US" altLang="vi-VN" sz="3600" b="1" dirty="0">
              <a:solidFill>
                <a:srgbClr val="0070C0"/>
              </a:solidFill>
              <a:latin typeface="Times New Roman" panose="02020603050405020304" pitchFamily="18" charset="0"/>
              <a:cs typeface="Times New Roman" panose="02020603050405020304" pitchFamily="18" charset="0"/>
            </a:endParaRP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6" y="1849433"/>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02699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0" y="533400"/>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2</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Nhỏ</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vài</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giọt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nước</a:t>
            </a:r>
            <a:r>
              <a:rPr lang="vi-VN" sz="3000" dirty="0">
                <a:latin typeface="Times New Roman" panose="02020603050405020304" pitchFamily="18" charset="0"/>
                <a:cs typeface="Times New Roman" panose="02020603050405020304" pitchFamily="18" charset="0"/>
              </a:rPr>
              <a:t> cho </a:t>
            </a:r>
            <a:r>
              <a:rPr lang="vi-VN" sz="3000" dirty="0" err="1">
                <a:latin typeface="Times New Roman" panose="02020603050405020304" pitchFamily="18" charset="0"/>
                <a:cs typeface="Times New Roman" panose="02020603050405020304" pitchFamily="18" charset="0"/>
              </a:rPr>
              <a:t>đủ</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độ</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ẩm</a:t>
            </a:r>
            <a:r>
              <a:rPr lang="vi-VN" sz="3000" dirty="0">
                <a:latin typeface="Times New Roman" panose="02020603050405020304" pitchFamily="18" charset="0"/>
                <a:cs typeface="Times New Roman" panose="02020603050405020304" pitchFamily="18" charset="0"/>
              </a:rPr>
              <a:t> (khi </a:t>
            </a:r>
            <a:r>
              <a:rPr lang="vi-VN" sz="3000" dirty="0" err="1">
                <a:latin typeface="Times New Roman" panose="02020603050405020304" pitchFamily="18" charset="0"/>
                <a:cs typeface="Times New Roman" panose="02020603050405020304" pitchFamily="18" charset="0"/>
              </a:rPr>
              <a:t>cảm</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thấy</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mát</a:t>
            </a:r>
            <a:r>
              <a:rPr lang="vi-VN" sz="3000" dirty="0">
                <a:latin typeface="Times New Roman" panose="02020603050405020304" pitchFamily="18" charset="0"/>
                <a:cs typeface="Times New Roman" panose="02020603050405020304" pitchFamily="18" charset="0"/>
              </a:rPr>
              <a:t> tay </a:t>
            </a:r>
            <a:r>
              <a:rPr lang="vi-VN" sz="3000" dirty="0" err="1">
                <a:latin typeface="Times New Roman" panose="02020603050405020304" pitchFamily="18" charset="0"/>
                <a:cs typeface="Times New Roman" panose="02020603050405020304" pitchFamily="18" charset="0"/>
              </a:rPr>
              <a:t>nặn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thấy</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dẻo</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là</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được</a:t>
            </a:r>
            <a:r>
              <a:rPr lang="vi-VN" sz="3000" dirty="0">
                <a:latin typeface="Times New Roman" panose="02020603050405020304" pitchFamily="18" charset="0"/>
                <a:cs typeface="Times New Roman" panose="02020603050405020304" pitchFamily="18" charset="0"/>
              </a:rPr>
              <a:t>).</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19200" y="2133600"/>
            <a:ext cx="6531427" cy="3810000"/>
          </a:xfrm>
          <a:prstGeom prst="rect">
            <a:avLst/>
          </a:prstGeom>
        </p:spPr>
      </p:pic>
      <p:sp>
        <p:nvSpPr>
          <p:cNvPr id="2" name="Rectangle 1"/>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6" y="630233"/>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03557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anim calcmode="lin" valueType="num">
                                      <p:cBhvr>
                                        <p:cTn id="16" dur="2000" fill="hold"/>
                                        <p:tgtEl>
                                          <p:spTgt spid="3"/>
                                        </p:tgtEl>
                                        <p:attrNameLst>
                                          <p:attrName>ppt_w</p:attrName>
                                        </p:attrNameLst>
                                      </p:cBhvr>
                                      <p:tavLst>
                                        <p:tav tm="0" fmla="#ppt_w*sin(2.5*pi*$)">
                                          <p:val>
                                            <p:fltVal val="0"/>
                                          </p:val>
                                        </p:tav>
                                        <p:tav tm="100000">
                                          <p:val>
                                            <p:fltVal val="1"/>
                                          </p:val>
                                        </p:tav>
                                      </p:tavLst>
                                    </p:anim>
                                    <p:anim calcmode="lin" valueType="num">
                                      <p:cBhvr>
                                        <p:cTn id="17"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4486" y="508221"/>
            <a:ext cx="9144000" cy="1981200"/>
          </a:xfrm>
        </p:spPr>
        <p:txBody>
          <a:bodyPr/>
          <a:lstStyle/>
          <a:p>
            <a:pPr eaLnBrk="1" hangingPunct="1">
              <a:defRPr/>
            </a:pPr>
            <a:r>
              <a:rPr lang="vi-VN" sz="3200" b="1" dirty="0" err="1">
                <a:solidFill>
                  <a:srgbClr val="C00000"/>
                </a:solidFill>
                <a:cs typeface="Arial" panose="020B0604020202020204" pitchFamily="34" charset="0"/>
              </a:rPr>
              <a:t>Bước</a:t>
            </a:r>
            <a:r>
              <a:rPr lang="vi-VN" sz="3200" b="1" dirty="0">
                <a:solidFill>
                  <a:srgbClr val="C00000"/>
                </a:solidFill>
                <a:cs typeface="Arial" panose="020B0604020202020204" pitchFamily="34" charset="0"/>
              </a:rPr>
              <a:t> 3</a:t>
            </a:r>
            <a:r>
              <a:rPr lang="vi-VN" sz="3200" dirty="0">
                <a:cs typeface="Arial" panose="020B0604020202020204" pitchFamily="34" charset="0"/>
              </a:rPr>
              <a:t>: </a:t>
            </a:r>
            <a:r>
              <a:rPr lang="vi-VN" sz="3200" dirty="0" err="1">
                <a:cs typeface="Arial" panose="020B0604020202020204" pitchFamily="34" charset="0"/>
              </a:rPr>
              <a:t>Dùng</a:t>
            </a:r>
            <a:r>
              <a:rPr lang="vi-VN" sz="3200" dirty="0">
                <a:cs typeface="Arial" panose="020B0604020202020204" pitchFamily="34" charset="0"/>
              </a:rPr>
              <a:t> hai </a:t>
            </a:r>
            <a:r>
              <a:rPr lang="vi-VN" sz="3200" dirty="0" err="1">
                <a:cs typeface="Arial" panose="020B0604020202020204" pitchFamily="34" charset="0"/>
              </a:rPr>
              <a:t>bàn</a:t>
            </a:r>
            <a:r>
              <a:rPr lang="vi-VN" sz="3200" dirty="0">
                <a:cs typeface="Arial" panose="020B0604020202020204" pitchFamily="34" charset="0"/>
              </a:rPr>
              <a:t> tay vê </a:t>
            </a:r>
            <a:r>
              <a:rPr lang="vi-VN" sz="3200" dirty="0" err="1">
                <a:cs typeface="Arial" panose="020B0604020202020204" pitchFamily="34" charset="0"/>
              </a:rPr>
              <a:t>đất</a:t>
            </a:r>
            <a:r>
              <a:rPr lang="vi-VN" sz="3200" dirty="0">
                <a:cs typeface="Arial" panose="020B0604020202020204" pitchFamily="34" charset="0"/>
              </a:rPr>
              <a:t> </a:t>
            </a:r>
            <a:r>
              <a:rPr lang="vi-VN" sz="3200" dirty="0" err="1">
                <a:cs typeface="Arial" panose="020B0604020202020204" pitchFamily="34" charset="0"/>
              </a:rPr>
              <a:t>thành</a:t>
            </a:r>
            <a:r>
              <a:rPr lang="vi-VN" sz="3200" dirty="0">
                <a:cs typeface="Arial" panose="020B0604020202020204" pitchFamily="34" charset="0"/>
              </a:rPr>
              <a:t> </a:t>
            </a:r>
            <a:r>
              <a:rPr lang="vi-VN" sz="3200" dirty="0" err="1">
                <a:cs typeface="Arial" panose="020B0604020202020204" pitchFamily="34" charset="0"/>
              </a:rPr>
              <a:t>thỏi</a:t>
            </a:r>
            <a:r>
              <a:rPr lang="vi-VN" sz="3200" dirty="0">
                <a:cs typeface="Arial" panose="020B0604020202020204" pitchFamily="34" charset="0"/>
              </a:rPr>
              <a:t> </a:t>
            </a:r>
            <a:r>
              <a:rPr lang="vi-VN" sz="3200" dirty="0" err="1">
                <a:cs typeface="Arial" panose="020B0604020202020204" pitchFamily="34" charset="0"/>
              </a:rPr>
              <a:t>có</a:t>
            </a:r>
            <a:r>
              <a:rPr lang="vi-VN" sz="3200" dirty="0">
                <a:cs typeface="Arial" panose="020B0604020202020204" pitchFamily="34" charset="0"/>
              </a:rPr>
              <a:t> </a:t>
            </a:r>
            <a:r>
              <a:rPr lang="vi-VN" sz="3200" dirty="0" err="1">
                <a:cs typeface="Arial" panose="020B0604020202020204" pitchFamily="34" charset="0"/>
              </a:rPr>
              <a:t>đường</a:t>
            </a:r>
            <a:r>
              <a:rPr lang="vi-VN" sz="3200" dirty="0">
                <a:cs typeface="Arial" panose="020B0604020202020204" pitchFamily="34" charset="0"/>
              </a:rPr>
              <a:t> </a:t>
            </a:r>
            <a:r>
              <a:rPr lang="vi-VN" sz="3200" dirty="0" err="1">
                <a:cs typeface="Arial" panose="020B0604020202020204" pitchFamily="34" charset="0"/>
              </a:rPr>
              <a:t>kính</a:t>
            </a:r>
            <a:r>
              <a:rPr lang="vi-VN" sz="3200" dirty="0">
                <a:cs typeface="Arial" panose="020B0604020202020204" pitchFamily="34" charset="0"/>
              </a:rPr>
              <a:t> </a:t>
            </a:r>
            <a:r>
              <a:rPr lang="vi-VN" sz="3200" dirty="0" err="1">
                <a:cs typeface="Arial" panose="020B0604020202020204" pitchFamily="34" charset="0"/>
              </a:rPr>
              <a:t>khoảng</a:t>
            </a:r>
            <a:r>
              <a:rPr lang="vi-VN" sz="3200" dirty="0">
                <a:cs typeface="Arial" panose="020B0604020202020204" pitchFamily="34" charset="0"/>
              </a:rPr>
              <a:t> 3mm.</a:t>
            </a:r>
            <a:endParaRPr lang="en-US" altLang="vi-VN" sz="3200" b="0" dirty="0">
              <a:solidFill>
                <a:srgbClr val="FFFF00"/>
              </a:solidFill>
              <a:cs typeface="Arial" panose="020B0604020202020204" pitchFamily="34"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43000" y="2133600"/>
            <a:ext cx="6254575" cy="3492138"/>
          </a:xfrm>
          <a:prstGeom prst="rect">
            <a:avLst/>
          </a:prstGeom>
        </p:spPr>
      </p:pic>
      <p:sp>
        <p:nvSpPr>
          <p:cNvPr id="4" name="Rectangle 3"/>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6" y="475564"/>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4071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fltVal val="0"/>
                                          </p:val>
                                        </p:tav>
                                        <p:tav tm="100000">
                                          <p:val>
                                            <p:strVal val="#ppt_h"/>
                                          </p:val>
                                        </p:tav>
                                      </p:tavLst>
                                    </p:anim>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32657" y="457200"/>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4</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Uốn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thỏi</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thành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vòng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tròn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có</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đường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kính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khoảng</a:t>
            </a:r>
            <a:r>
              <a:rPr lang="vi-VN" sz="3000" dirty="0">
                <a:latin typeface="Times New Roman" panose="02020603050405020304" pitchFamily="18" charset="0"/>
                <a:cs typeface="Times New Roman" panose="02020603050405020304" pitchFamily="18" charset="0"/>
              </a:rPr>
              <a:t> 3cm.</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09800" y="1981202"/>
            <a:ext cx="4495800" cy="2622550"/>
          </a:xfrm>
          <a:prstGeom prst="rect">
            <a:avLst/>
          </a:prstGeom>
        </p:spPr>
      </p:pic>
      <p:sp>
        <p:nvSpPr>
          <p:cNvPr id="4"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119743" y="4858659"/>
            <a:ext cx="9144000" cy="972456"/>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smtClean="0">
                <a:solidFill>
                  <a:srgbClr val="C00000"/>
                </a:solidFill>
                <a:latin typeface="Times New Roman" panose="02020603050405020304" pitchFamily="18" charset="0"/>
                <a:cs typeface="Times New Roman" panose="02020603050405020304" pitchFamily="18" charset="0"/>
              </a:rPr>
              <a:t>CH: </a:t>
            </a:r>
            <a:r>
              <a:rPr lang="en-US" sz="3000" dirty="0" smtClean="0">
                <a:latin typeface="Times New Roman" panose="02020603050405020304" pitchFamily="18" charset="0"/>
                <a:cs typeface="Times New Roman" panose="02020603050405020304" pitchFamily="18" charset="0"/>
              </a:rPr>
              <a:t>Sau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uốn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thỏi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thì</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sao</a:t>
            </a:r>
            <a:r>
              <a:rPr lang="en-US" sz="3000" dirty="0" smtClean="0">
                <a:latin typeface="Times New Roman" panose="02020603050405020304" pitchFamily="18" charset="0"/>
                <a:cs typeface="Times New Roman" panose="02020603050405020304" pitchFamily="18" charset="0"/>
              </a:rPr>
              <a:t> ta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thể</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biết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được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loại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loại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gì</a:t>
            </a:r>
            <a:r>
              <a:rPr lang="en-US" sz="3000" dirty="0" smtClean="0">
                <a:latin typeface="Times New Roman" panose="02020603050405020304" pitchFamily="18" charset="0"/>
                <a:cs typeface="Times New Roman" panose="02020603050405020304" pitchFamily="18" charset="0"/>
              </a:rPr>
              <a:t>?</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 xmlns:a16="http://schemas.microsoft.com/office/drawing/2014/main" id="{6BF69CA5-2044-4851-A5FA-FA5BBA42F2FE}"/>
              </a:ext>
            </a:extLst>
          </p:cNvPr>
          <p:cNvSpPr txBox="1">
            <a:spLocks noChangeArrowheads="1"/>
          </p:cNvSpPr>
          <p:nvPr/>
        </p:nvSpPr>
        <p:spPr>
          <a:xfrm>
            <a:off x="-76200" y="5885544"/>
            <a:ext cx="9144000" cy="972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smtClean="0">
                <a:solidFill>
                  <a:srgbClr val="C00000"/>
                </a:solidFill>
                <a:latin typeface="Times New Roman" panose="02020603050405020304" pitchFamily="18" charset="0"/>
                <a:cs typeface="Times New Roman" panose="02020603050405020304" pitchFamily="18" charset="0"/>
              </a:rPr>
              <a:t>TL: </a:t>
            </a:r>
            <a:r>
              <a:rPr lang="en-US" sz="3000" b="1" dirty="0" err="1" smtClean="0">
                <a:solidFill>
                  <a:srgbClr val="C00000"/>
                </a:solidFill>
                <a:latin typeface="Times New Roman" panose="02020603050405020304" pitchFamily="18" charset="0"/>
                <a:cs typeface="Times New Roman" panose="02020603050405020304" pitchFamily="18" charset="0"/>
              </a:rPr>
              <a:t>đem</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mẫu</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r>
              <a:rPr lang="en-US" sz="3000" b="1" dirty="0" smtClean="0">
                <a:solidFill>
                  <a:srgbClr val="C00000"/>
                </a:solidFill>
                <a:latin typeface="Times New Roman" panose="02020603050405020304" pitchFamily="18" charset="0"/>
                <a:cs typeface="Times New Roman" panose="02020603050405020304" pitchFamily="18" charset="0"/>
              </a:rPr>
              <a:t> so </a:t>
            </a:r>
            <a:r>
              <a:rPr lang="en-US" sz="3000" b="1" dirty="0" err="1" smtClean="0">
                <a:solidFill>
                  <a:srgbClr val="C00000"/>
                </a:solidFill>
                <a:latin typeface="Times New Roman" panose="02020603050405020304" pitchFamily="18" charset="0"/>
                <a:cs typeface="Times New Roman" panose="02020603050405020304" pitchFamily="18" charset="0"/>
              </a:rPr>
              <a:t>sánh</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với</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bảng</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chuẩn</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phân</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cấp</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6" y="475564"/>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153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3" y="380998"/>
            <a:ext cx="9077653" cy="61722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4761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 xmlns:a16="http://schemas.microsoft.com/office/drawing/2014/main" id="{D05F9AE7-8AFC-43D6-A3F9-9E57534259A2}"/>
              </a:ext>
            </a:extLst>
          </p:cNvPr>
          <p:cNvSpPr>
            <a:spLocks noGrp="1" noChangeArrowheads="1"/>
          </p:cNvSpPr>
          <p:nvPr>
            <p:ph type="title"/>
          </p:nvPr>
        </p:nvSpPr>
        <p:spPr>
          <a:xfrm>
            <a:off x="18495" y="533400"/>
            <a:ext cx="9107009" cy="1143000"/>
          </a:xfrm>
        </p:spPr>
        <p:txBody>
          <a:bodyPr>
            <a:normAutofit fontScale="90000"/>
          </a:bodyPr>
          <a:lstStyle/>
          <a:p>
            <a:pPr algn="l" eaLnBrk="1" hangingPunct="1">
              <a:defRPr/>
            </a:pPr>
            <a:r>
              <a:rPr lang="en-US" altLang="vi-VN" sz="4000" b="1" dirty="0">
                <a:solidFill>
                  <a:srgbClr val="0070C0"/>
                </a:solidFill>
                <a:latin typeface="Times New Roman" panose="02020603050405020304" pitchFamily="18" charset="0"/>
                <a:cs typeface="Times New Roman" panose="02020603050405020304" pitchFamily="18" charset="0"/>
              </a:rPr>
              <a:t>II. XÁC ĐỊNH ĐỘ pH CỦA ĐẤT</a:t>
            </a:r>
            <a:br>
              <a:rPr lang="en-US" altLang="vi-VN" sz="4000" b="1" dirty="0">
                <a:solidFill>
                  <a:srgbClr val="0070C0"/>
                </a:solidFill>
                <a:latin typeface="Times New Roman" panose="02020603050405020304" pitchFamily="18" charset="0"/>
                <a:cs typeface="Times New Roman" panose="02020603050405020304" pitchFamily="18" charset="0"/>
              </a:rPr>
            </a:br>
            <a:r>
              <a:rPr lang="vi-VN" altLang="vi-VN" sz="4000" b="1" dirty="0">
                <a:solidFill>
                  <a:srgbClr val="0070C0"/>
                </a:solidFill>
                <a:latin typeface="Times New Roman" panose="02020603050405020304" pitchFamily="18" charset="0"/>
                <a:cs typeface="Times New Roman" panose="02020603050405020304" pitchFamily="18" charset="0"/>
              </a:rPr>
              <a:t>   1</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Vật</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liệu</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và</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dụng</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cụ</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cần</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thiết</a:t>
            </a:r>
            <a:r>
              <a:rPr lang="vi-VN" sz="4000" b="1" dirty="0">
                <a:solidFill>
                  <a:srgbClr val="0070C0"/>
                </a:solidFill>
                <a:latin typeface="Times New Roman" panose="02020603050405020304" pitchFamily="18" charset="0"/>
                <a:cs typeface="Times New Roman" panose="02020603050405020304" pitchFamily="18" charset="0"/>
              </a:rPr>
              <a:t> </a:t>
            </a:r>
            <a:br>
              <a:rPr lang="vi-VN" sz="4000" b="1" dirty="0">
                <a:solidFill>
                  <a:srgbClr val="0070C0"/>
                </a:solidFill>
                <a:latin typeface="Times New Roman" panose="02020603050405020304" pitchFamily="18" charset="0"/>
                <a:cs typeface="Times New Roman" panose="02020603050405020304" pitchFamily="18" charset="0"/>
              </a:rPr>
            </a:br>
            <a:endParaRPr lang="en-US" altLang="vi-VN" sz="4000" b="1" dirty="0">
              <a:solidFill>
                <a:srgbClr val="0070C0"/>
              </a:solidFill>
              <a:latin typeface="Times New Roman" panose="02020603050405020304" pitchFamily="18" charset="0"/>
              <a:cs typeface="Times New Roman" panose="02020603050405020304" pitchFamily="18" charset="0"/>
            </a:endParaRPr>
          </a:p>
        </p:txBody>
      </p:sp>
      <p:sp>
        <p:nvSpPr>
          <p:cNvPr id="7171" name="Rectangle 3">
            <a:extLst>
              <a:ext uri="{FF2B5EF4-FFF2-40B4-BE49-F238E27FC236}">
                <a16:creationId xmlns="" xmlns:a16="http://schemas.microsoft.com/office/drawing/2014/main" id="{083D6CF7-1F8D-44A9-B2BC-25734C588E9B}"/>
              </a:ext>
            </a:extLst>
          </p:cNvPr>
          <p:cNvSpPr>
            <a:spLocks noGrp="1" noChangeArrowheads="1"/>
          </p:cNvSpPr>
          <p:nvPr>
            <p:ph idx="1"/>
          </p:nvPr>
        </p:nvSpPr>
        <p:spPr>
          <a:xfrm>
            <a:off x="7257" y="1676400"/>
            <a:ext cx="9144000" cy="3657600"/>
          </a:xfrm>
        </p:spPr>
        <p:txBody>
          <a:bodyPr>
            <a:normAutofit fontScale="85000" lnSpcReduction="20000"/>
          </a:bodyPr>
          <a:lstStyle/>
          <a:p>
            <a:pPr marL="0" indent="0">
              <a:buNone/>
            </a:pP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Số</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lượng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đất</a:t>
            </a:r>
            <a:r>
              <a:rPr lang="vi-VN" sz="3600" dirty="0">
                <a:latin typeface="Times New Roman" panose="02020603050405020304" pitchFamily="18" charset="0"/>
                <a:cs typeface="Times New Roman" panose="02020603050405020304" pitchFamily="18" charset="0"/>
              </a:rPr>
              <a:t>: 2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đất</a:t>
            </a:r>
            <a:r>
              <a:rPr lang="vi-VN" sz="3600" dirty="0">
                <a:latin typeface="Times New Roman" panose="02020603050405020304" pitchFamily="18" charset="0"/>
                <a:cs typeface="Times New Roman" panose="02020603050405020304" pitchFamily="18" charset="0"/>
              </a:rPr>
              <a:t> ở </a:t>
            </a:r>
            <a:r>
              <a:rPr lang="vi-VN" sz="3600" dirty="0" err="1">
                <a:latin typeface="Times New Roman" panose="02020603050405020304" pitchFamily="18" charset="0"/>
                <a:cs typeface="Times New Roman" panose="02020603050405020304" pitchFamily="18" charset="0"/>
              </a:rPr>
              <a:t>ruộng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vườn</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hoặc</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chậu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nhà</a:t>
            </a:r>
            <a:r>
              <a:rPr lang="vi-VN" sz="3600" dirty="0">
                <a:latin typeface="Times New Roman" panose="02020603050405020304" pitchFamily="18" charset="0"/>
                <a:cs typeface="Times New Roman" panose="02020603050405020304" pitchFamily="18" charset="0"/>
              </a:rPr>
              <a:t> em. </a:t>
            </a:r>
          </a:p>
          <a:p>
            <a:pPr marL="0" indent="0">
              <a:buNone/>
            </a:pP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Lượng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mỗi</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đất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bằng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quả</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trứng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gà</a:t>
            </a:r>
            <a:r>
              <a:rPr lang="vi-VN" sz="3600" dirty="0">
                <a:latin typeface="Times New Roman" panose="02020603050405020304" pitchFamily="18" charset="0"/>
                <a:cs typeface="Times New Roman" panose="02020603050405020304" pitchFamily="18" charset="0"/>
              </a:rPr>
              <a:t>. </a:t>
            </a:r>
          </a:p>
          <a:p>
            <a:pPr marL="0" indent="0">
              <a:buNone/>
            </a:pPr>
            <a:r>
              <a:rPr lang="vi-VN" sz="3600" dirty="0">
                <a:latin typeface="Times New Roman" panose="02020603050405020304" pitchFamily="18" charset="0"/>
                <a:cs typeface="Times New Roman" panose="02020603050405020304" pitchFamily="18" charset="0"/>
              </a:rPr>
              <a:t>– Yêu </a:t>
            </a:r>
            <a:r>
              <a:rPr lang="vi-VN" sz="3600" dirty="0" err="1">
                <a:latin typeface="Times New Roman" panose="02020603050405020304" pitchFamily="18" charset="0"/>
                <a:cs typeface="Times New Roman" panose="02020603050405020304" pitchFamily="18" charset="0"/>
              </a:rPr>
              <a:t>cầu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bảo</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quản</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và</a:t>
            </a:r>
            <a:r>
              <a:rPr lang="vi-VN" sz="3600" dirty="0">
                <a:latin typeface="Times New Roman" panose="02020603050405020304" pitchFamily="18" charset="0"/>
                <a:cs typeface="Times New Roman" panose="02020603050405020304" pitchFamily="18" charset="0"/>
              </a:rPr>
              <a:t> ghi </a:t>
            </a:r>
            <a:r>
              <a:rPr lang="vi-VN" sz="3600" dirty="0" err="1">
                <a:latin typeface="Times New Roman" panose="02020603050405020304" pitchFamily="18" charset="0"/>
                <a:cs typeface="Times New Roman" panose="02020603050405020304" pitchFamily="18" charset="0"/>
              </a:rPr>
              <a:t>hồ</a:t>
            </a:r>
            <a:r>
              <a:rPr lang="vi-VN" sz="3600" dirty="0">
                <a:latin typeface="Times New Roman" panose="02020603050405020304" pitchFamily="18" charset="0"/>
                <a:cs typeface="Times New Roman" panose="02020603050405020304" pitchFamily="18" charset="0"/>
              </a:rPr>
              <a:t> sơ </a:t>
            </a:r>
            <a:r>
              <a:rPr lang="vi-VN" sz="3600" dirty="0" err="1">
                <a:latin typeface="Times New Roman" panose="02020603050405020304" pitchFamily="18" charset="0"/>
                <a:cs typeface="Times New Roman" panose="02020603050405020304" pitchFamily="18" charset="0"/>
              </a:rPr>
              <a:t>của</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p>
          <a:p>
            <a:pPr marL="0" indent="0">
              <a:buNone/>
            </a:pP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Dụng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cụ</a:t>
            </a:r>
            <a:r>
              <a:rPr lang="vi-VN" sz="3600" dirty="0">
                <a:latin typeface="Times New Roman" panose="02020603050405020304" pitchFamily="18" charset="0"/>
                <a:cs typeface="Times New Roman" panose="02020603050405020304" pitchFamily="18" charset="0"/>
              </a:rPr>
              <a:t>: </a:t>
            </a:r>
          </a:p>
          <a:p>
            <a:pPr marL="0" indent="0">
              <a:buNone/>
            </a:pPr>
            <a:r>
              <a:rPr lang="vi-VN" sz="3600" dirty="0">
                <a:latin typeface="Times New Roman" panose="02020603050405020304" pitchFamily="18" charset="0"/>
                <a:cs typeface="Times New Roman" panose="02020603050405020304" pitchFamily="18" charset="0"/>
              </a:rPr>
              <a:t>   +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thìa</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nhỏ</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nhựa</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hoặc</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sứ</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trắng</a:t>
            </a:r>
            <a:r>
              <a:rPr lang="vi-VN" sz="3600" dirty="0">
                <a:latin typeface="Times New Roman" panose="02020603050405020304" pitchFamily="18" charset="0"/>
                <a:cs typeface="Times New Roman" panose="02020603050405020304" pitchFamily="18" charset="0"/>
              </a:rPr>
              <a:t>. </a:t>
            </a:r>
          </a:p>
          <a:p>
            <a:pPr marL="0" indent="0">
              <a:buNone/>
            </a:pPr>
            <a:r>
              <a:rPr lang="vi-VN" sz="3600" dirty="0">
                <a:latin typeface="Times New Roman" panose="02020603050405020304" pitchFamily="18" charset="0"/>
                <a:cs typeface="Times New Roman" panose="02020603050405020304" pitchFamily="18" charset="0"/>
              </a:rPr>
              <a:t>   +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thang </a:t>
            </a:r>
            <a:r>
              <a:rPr lang="vi-VN" sz="3600" dirty="0" err="1">
                <a:latin typeface="Times New Roman" panose="02020603050405020304" pitchFamily="18" charset="0"/>
                <a:cs typeface="Times New Roman" panose="02020603050405020304" pitchFamily="18" charset="0"/>
              </a:rPr>
              <a:t>màu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pH</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chuẩn</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lọ</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chất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chỉ</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thị</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màu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tổng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hợp</a:t>
            </a:r>
            <a:endParaRPr lang="vi-V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3771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7170"/>
                                        </p:tgtEl>
                                        <p:attrNameLst>
                                          <p:attrName>style.visibility</p:attrName>
                                        </p:attrNameLst>
                                      </p:cBhvr>
                                      <p:to>
                                        <p:strVal val="visible"/>
                                      </p:to>
                                    </p:set>
                                    <p:animEffect transition="in" filter="fade">
                                      <p:cBhvr>
                                        <p:cTn id="7" dur="600">
                                          <p:stCondLst>
                                            <p:cond delay="0"/>
                                          </p:stCondLst>
                                        </p:cTn>
                                        <p:tgtEl>
                                          <p:spTgt spid="7170"/>
                                        </p:tgtEl>
                                      </p:cBhvr>
                                    </p:animEffect>
                                    <p:anim calcmode="lin" valueType="num">
                                      <p:cBhvr>
                                        <p:cTn id="8" dur="600" fill="hold">
                                          <p:stCondLst>
                                            <p:cond delay="0"/>
                                          </p:stCondLst>
                                        </p:cTn>
                                        <p:tgtEl>
                                          <p:spTgt spid="717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717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7170"/>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stCondLst>
                                            <p:cond delay="0"/>
                                          </p:stCondLst>
                                        </p:cTn>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stCondLst>
                                            <p:cond delay="0"/>
                                          </p:stCondLst>
                                        </p:cTn>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stCondLst>
                                            <p:cond delay="0"/>
                                          </p:stCondLst>
                                        </p:cTn>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stCondLst>
                                            <p:cond delay="0"/>
                                          </p:stCondLst>
                                        </p:cTn>
                                        <p:tgtEl>
                                          <p:spTgt spid="717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slide(fromBottom)">
                                      <p:cBhvr>
                                        <p:cTn id="35" dur="500">
                                          <p:stCondLst>
                                            <p:cond delay="0"/>
                                          </p:stCondLst>
                                        </p:cTn>
                                        <p:tgtEl>
                                          <p:spTgt spid="717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7171">
                                            <p:txEl>
                                              <p:pRg st="5" end="5"/>
                                            </p:txEl>
                                          </p:spTgt>
                                        </p:tgtEl>
                                        <p:attrNameLst>
                                          <p:attrName>style.visibility</p:attrName>
                                        </p:attrNameLst>
                                      </p:cBhvr>
                                      <p:to>
                                        <p:strVal val="visible"/>
                                      </p:to>
                                    </p:set>
                                    <p:animEffect transition="in" filter="slide(fromBottom)">
                                      <p:cBhvr>
                                        <p:cTn id="40" dur="500">
                                          <p:stCondLst>
                                            <p:cond delay="0"/>
                                          </p:stCondLst>
                                        </p:cTn>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 xmlns:a16="http://schemas.microsoft.com/office/drawing/2014/main" id="{6BF69CA5-2044-4851-A5FA-FA5BBA42F2FE}"/>
              </a:ext>
            </a:extLst>
          </p:cNvPr>
          <p:cNvSpPr>
            <a:spLocks noGrp="1" noChangeArrowheads="1"/>
          </p:cNvSpPr>
          <p:nvPr>
            <p:ph type="ctrTitle"/>
          </p:nvPr>
        </p:nvSpPr>
        <p:spPr>
          <a:xfrm>
            <a:off x="0" y="1447800"/>
            <a:ext cx="9144000" cy="1981200"/>
          </a:xfrm>
        </p:spPr>
        <p:txBody>
          <a:bodyPr>
            <a:normAutofit/>
          </a:bodyPr>
          <a:lstStyle/>
          <a:p>
            <a:pPr eaLnBrk="1" hangingPunct="1">
              <a:defRPr/>
            </a:pPr>
            <a:r>
              <a:rPr lang="vi-VN" sz="3000" b="1" dirty="0">
                <a:solidFill>
                  <a:srgbClr val="C00000"/>
                </a:solidFill>
                <a:latin typeface="Times New Roman" panose="02020603050405020304" pitchFamily="18" charset="0"/>
                <a:cs typeface="Times New Roman" panose="02020603050405020304" pitchFamily="18" charset="0"/>
              </a:rPr>
              <a:t>Bước 1</a:t>
            </a:r>
            <a:r>
              <a:rPr lang="vi-VN" sz="3000" dirty="0">
                <a:latin typeface="Times New Roman" panose="02020603050405020304" pitchFamily="18" charset="0"/>
                <a:cs typeface="Times New Roman" panose="02020603050405020304" pitchFamily="18" charset="0"/>
              </a:rPr>
              <a:t>: Lấy một lượng đất bằng hạt </a:t>
            </a:r>
            <a:r>
              <a:rPr lang="vi-VN" sz="3000" dirty="0" smtClean="0">
                <a:latin typeface="Times New Roman" panose="02020603050405020304" pitchFamily="18" charset="0"/>
                <a:cs typeface="Times New Roman" panose="02020603050405020304" pitchFamily="18" charset="0"/>
              </a:rPr>
              <a:t>ngô</a:t>
            </a:r>
            <a:r>
              <a:rPr lang="en-AU" sz="3000" dirty="0" smtClean="0">
                <a:latin typeface="Times New Roman" panose="02020603050405020304" pitchFamily="18" charset="0"/>
                <a:cs typeface="Times New Roman" panose="02020603050405020304" pitchFamily="18" charset="0"/>
              </a:rPr>
              <a:t>(</a:t>
            </a:r>
            <a:r>
              <a:rPr lang="en-AU" sz="3000" dirty="0" err="1" smtClean="0">
                <a:latin typeface="Times New Roman" panose="02020603050405020304" pitchFamily="18" charset="0"/>
                <a:cs typeface="Times New Roman" panose="02020603050405020304" pitchFamily="18" charset="0"/>
              </a:rPr>
              <a:t>bắp</a:t>
            </a:r>
            <a:r>
              <a:rPr lang="en-AU" sz="3000" dirty="0" smtClean="0">
                <a:latin typeface="Times New Roman" panose="02020603050405020304" pitchFamily="18" charset="0"/>
                <a:cs typeface="Times New Roman" panose="02020603050405020304" pitchFamily="18" charset="0"/>
              </a:rPr>
              <a:t>)</a:t>
            </a:r>
            <a:r>
              <a:rPr lang="vi-VN" sz="3000" dirty="0" smtClean="0">
                <a:latin typeface="Times New Roman" panose="02020603050405020304" pitchFamily="18" charset="0"/>
                <a:cs typeface="Times New Roman" panose="02020603050405020304" pitchFamily="18" charset="0"/>
              </a:rPr>
              <a:t>cho </a:t>
            </a:r>
            <a:r>
              <a:rPr lang="vi-VN" sz="3000" dirty="0">
                <a:latin typeface="Times New Roman" panose="02020603050405020304" pitchFamily="18" charset="0"/>
                <a:cs typeface="Times New Roman" panose="02020603050405020304" pitchFamily="18" charset="0"/>
              </a:rPr>
              <a:t>vào thìa</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 xmlns:a16="http://schemas.microsoft.com/office/drawing/2014/main"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95400" y="3124200"/>
            <a:ext cx="5562600" cy="3198495"/>
          </a:xfrm>
          <a:prstGeom prst="rect">
            <a:avLst/>
          </a:prstGeom>
        </p:spPr>
      </p:pic>
      <p:sp>
        <p:nvSpPr>
          <p:cNvPr id="4" name="Rectangle 2">
            <a:extLst>
              <a:ext uri="{FF2B5EF4-FFF2-40B4-BE49-F238E27FC236}">
                <a16:creationId xmlns="" xmlns:a16="http://schemas.microsoft.com/office/drawing/2014/main" id="{D05F9AE7-8AFC-43D6-A3F9-9E57534259A2}"/>
              </a:ext>
            </a:extLst>
          </p:cNvPr>
          <p:cNvSpPr txBox="1">
            <a:spLocks noChangeArrowheads="1"/>
          </p:cNvSpPr>
          <p:nvPr/>
        </p:nvSpPr>
        <p:spPr>
          <a:xfrm>
            <a:off x="228600" y="740228"/>
            <a:ext cx="9107009"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600" b="1" dirty="0" smtClean="0">
                <a:solidFill>
                  <a:srgbClr val="0070C0"/>
                </a:solidFill>
                <a:latin typeface="Times New Roman" panose="02020603050405020304" pitchFamily="18" charset="0"/>
                <a:cs typeface="Times New Roman" panose="02020603050405020304" pitchFamily="18" charset="0"/>
              </a:rPr>
              <a:t>II. XÁC ĐỊNH ĐỘ pH CỦA ĐẤT</a:t>
            </a:r>
            <a:br>
              <a:rPr lang="en-US" altLang="vi-VN" sz="3600" b="1" dirty="0" smtClean="0">
                <a:solidFill>
                  <a:srgbClr val="0070C0"/>
                </a:solidFill>
                <a:latin typeface="Times New Roman" panose="02020603050405020304" pitchFamily="18" charset="0"/>
                <a:cs typeface="Times New Roman" panose="02020603050405020304" pitchFamily="18" charset="0"/>
              </a:rPr>
            </a:br>
            <a:r>
              <a:rPr lang="vi-VN" altLang="vi-VN" sz="3600" b="1" dirty="0" smtClean="0">
                <a:solidFill>
                  <a:srgbClr val="0070C0"/>
                </a:solidFill>
                <a:latin typeface="Times New Roman" panose="02020603050405020304" pitchFamily="18" charset="0"/>
                <a:cs typeface="Times New Roman" panose="02020603050405020304" pitchFamily="18" charset="0"/>
              </a:rPr>
              <a:t>   2</a:t>
            </a:r>
            <a:r>
              <a:rPr lang="vi-VN" sz="3600" b="1" dirty="0" smtClean="0">
                <a:solidFill>
                  <a:srgbClr val="0070C0"/>
                </a:solidFill>
                <a:latin typeface="Times New Roman" panose="02020603050405020304" pitchFamily="18" charset="0"/>
                <a:cs typeface="Times New Roman" panose="02020603050405020304" pitchFamily="18" charset="0"/>
              </a:rPr>
              <a:t>. Quy trình thực hành</a:t>
            </a:r>
            <a:br>
              <a:rPr lang="vi-VN" sz="3600" b="1" dirty="0" smtClean="0">
                <a:solidFill>
                  <a:srgbClr val="0070C0"/>
                </a:solidFill>
                <a:latin typeface="Times New Roman" panose="02020603050405020304" pitchFamily="18" charset="0"/>
                <a:cs typeface="Times New Roman" panose="02020603050405020304" pitchFamily="18" charset="0"/>
              </a:rPr>
            </a:br>
            <a:r>
              <a:rPr lang="vi-VN" sz="3600" b="1" dirty="0" smtClean="0">
                <a:solidFill>
                  <a:srgbClr val="0070C0"/>
                </a:solidFill>
                <a:latin typeface="Times New Roman" panose="02020603050405020304" pitchFamily="18" charset="0"/>
                <a:cs typeface="Times New Roman" panose="02020603050405020304" pitchFamily="18" charset="0"/>
              </a:rPr>
              <a:t> </a:t>
            </a:r>
            <a:br>
              <a:rPr lang="vi-VN" sz="3600" b="1" dirty="0" smtClean="0">
                <a:solidFill>
                  <a:srgbClr val="0070C0"/>
                </a:solidFill>
                <a:latin typeface="Times New Roman" panose="02020603050405020304" pitchFamily="18" charset="0"/>
                <a:cs typeface="Times New Roman" panose="02020603050405020304" pitchFamily="18" charset="0"/>
              </a:rPr>
            </a:br>
            <a:endParaRPr lang="en-US" altLang="vi-VN" sz="3600" b="1" dirty="0">
              <a:solidFill>
                <a:srgbClr val="0070C0"/>
              </a:solidFill>
              <a:latin typeface="Times New Roman" panose="02020603050405020304" pitchFamily="18" charset="0"/>
              <a:cs typeface="Times New Roman" panose="02020603050405020304" pitchFamily="18" charset="0"/>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84" y="1626844"/>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223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hủ đề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hủ đề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550</TotalTime>
  <Words>941</Words>
  <Application>Microsoft Office PowerPoint</Application>
  <PresentationFormat>On-screen Show (4:3)</PresentationFormat>
  <Paragraphs>99</Paragraphs>
  <Slides>18</Slides>
  <Notes>8</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Default Design</vt:lpstr>
      <vt:lpstr>Office Theme</vt:lpstr>
      <vt:lpstr>CHỦ ĐỀ. ĐẤT TRỒNG  Bài 4 &amp; 5. THỰC HÀNH: XÁC ĐỊNH THÀNH PHẦN CƠ GIỚI CỦA ĐẤT BẰNG PHƯƠNG PHÁP ĐƠN GIẢN (vê tay) XÁC ĐỊNH ĐỘ pH CỦA ĐẤT </vt:lpstr>
      <vt:lpstr>I. Xác định thành phần cơ giới của đất bằng phương pháp đơn giản    1. Vật liệu và dụng cụ cần thiết  </vt:lpstr>
      <vt:lpstr>Bước 1: Lấy một ít đất bằng viên bi cho vào lòng bàn tay</vt:lpstr>
      <vt:lpstr>Bước 2: Nhỏ vài giọt nước cho đủ độ ẩm (khi cảm thấy mát tay nặn thấy dẻo là được).</vt:lpstr>
      <vt:lpstr>Bước 3: Dùng hai bàn tay vê đất thành thỏi có đường kính khoảng 3mm.</vt:lpstr>
      <vt:lpstr>Bước 4: Uốn thỏi đất thành vòng tròn có đường kính khoảng 3cm.</vt:lpstr>
      <vt:lpstr>PowerPoint Presentation</vt:lpstr>
      <vt:lpstr>II. XÁC ĐỊNH ĐỘ pH CỦA ĐẤT    1. Vật liệu và dụng cụ cần thiết  </vt:lpstr>
      <vt:lpstr>Bước 1: Lấy một lượng đất bằng hạt ngô(bắp)cho vào thìa</vt:lpstr>
      <vt:lpstr>Bước 2: Nhỏ từ từ chất chỉ thị màu tổng hợp vào mẫu đất đến khi thừa 1 giọt. </vt:lpstr>
      <vt:lpstr>Bước 3: Sau một phút, nghiêng thìa cho chất chỉ thị màu chảy ra và so màu với thang màu pH chuẩn. Nếu trùng màu nào thì đất có độ pH tương ứng với độ pH của màu đó. </vt:lpstr>
      <vt:lpstr>PowerPoint Presentation</vt:lpstr>
      <vt:lpstr>Đo độ pH của đất bằng máy đo pH</vt:lpstr>
      <vt:lpstr>III. Thực hành: </vt:lpstr>
      <vt:lpstr>  </vt:lpstr>
      <vt:lpstr>  </vt:lpstr>
      <vt:lpstr>  </vt:lpstr>
      <vt:lpstr>PowerPoint Presentation</vt:lpstr>
    </vt:vector>
  </TitlesOfParts>
  <Company>Tu Gia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Baøi 14:    THÖÏC HAØNH XAÙC ÑÒNH ÑOÄ CHUA CUÛA ÑAÁT.</dc:title>
  <dc:creator>Tran Hieu</dc:creator>
  <cp:lastModifiedBy>PC</cp:lastModifiedBy>
  <cp:revision>85</cp:revision>
  <dcterms:created xsi:type="dcterms:W3CDTF">2005-06-22T22:13:42Z</dcterms:created>
  <dcterms:modified xsi:type="dcterms:W3CDTF">2021-09-01T07:25:57Z</dcterms:modified>
</cp:coreProperties>
</file>