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2" r:id="rId3"/>
    <p:sldId id="312" r:id="rId4"/>
    <p:sldId id="313" r:id="rId5"/>
    <p:sldId id="315" r:id="rId6"/>
    <p:sldId id="264" r:id="rId7"/>
    <p:sldId id="265" r:id="rId8"/>
    <p:sldId id="304" r:id="rId9"/>
    <p:sldId id="305" r:id="rId10"/>
    <p:sldId id="297" r:id="rId11"/>
    <p:sldId id="284" r:id="rId12"/>
    <p:sldId id="289" r:id="rId13"/>
    <p:sldId id="288" r:id="rId14"/>
    <p:sldId id="295" r:id="rId15"/>
    <p:sldId id="298" r:id="rId16"/>
    <p:sldId id="299" r:id="rId17"/>
    <p:sldId id="279" r:id="rId18"/>
    <p:sldId id="318" r:id="rId19"/>
    <p:sldId id="285" r:id="rId20"/>
    <p:sldId id="303" r:id="rId21"/>
    <p:sldId id="316" r:id="rId22"/>
    <p:sldId id="300" r:id="rId23"/>
    <p:sldId id="283" r:id="rId24"/>
    <p:sldId id="30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7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0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9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3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3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19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0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8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0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31978-6C4A-43F5-B2D4-0A6CB3C93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335EA-2163-471F-BFF1-EAE36C0A4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b="1" dirty="0" smtClean="0"/>
              <a:t>WELCOME TO </a:t>
            </a:r>
            <a:r>
              <a:rPr lang="en-US" b="1" dirty="0" smtClean="0"/>
              <a:t>OUR </a:t>
            </a:r>
            <a:r>
              <a:rPr lang="vi-VN" b="1" dirty="0" smtClean="0"/>
              <a:t>CLASS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50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souvenir  shop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262725"/>
            <a:ext cx="5416862" cy="360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3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265238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Giving directions</a:t>
            </a:r>
            <a:br>
              <a:rPr lang="en-US" sz="5400" b="1" dirty="0" smtClean="0">
                <a:solidFill>
                  <a:srgbClr val="FF0000"/>
                </a:solidFill>
              </a:rPr>
            </a:b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05800" cy="5287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Go straight ahead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2192516" cy="228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34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the second street on the left.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06472"/>
            <a:ext cx="4191000" cy="293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0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Take the first street on the right.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5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305800" cy="566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 smtClean="0">
                <a:solidFill>
                  <a:srgbClr val="FF0000"/>
                </a:solidFill>
              </a:rPr>
              <a:t>New words: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Tourist  / </a:t>
            </a:r>
            <a:r>
              <a:rPr lang="en-US" sz="3600" dirty="0"/>
              <a:t>ˈ</a:t>
            </a:r>
            <a:r>
              <a:rPr lang="en-US" sz="3600" dirty="0" err="1"/>
              <a:t>tʊrɪs</a:t>
            </a:r>
            <a:r>
              <a:rPr lang="en-US" sz="3600" u="sng" dirty="0" err="1">
                <a:solidFill>
                  <a:srgbClr val="FF0000"/>
                </a:solidFill>
              </a:rPr>
              <a:t>t</a:t>
            </a:r>
            <a:r>
              <a:rPr lang="en-US" sz="3600" dirty="0"/>
              <a:t> /  </a:t>
            </a:r>
            <a:r>
              <a:rPr lang="en-US" sz="3600" dirty="0" smtClean="0"/>
              <a:t>		(n)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Excuse me.	/ </a:t>
            </a:r>
            <a:r>
              <a:rPr lang="en-US" sz="3600" dirty="0" err="1" smtClean="0"/>
              <a:t>ɪk</a:t>
            </a:r>
            <a:r>
              <a:rPr lang="en-US" sz="3600" dirty="0" err="1"/>
              <a:t>ˈ</a:t>
            </a:r>
            <a:r>
              <a:rPr lang="en-US" sz="3600" dirty="0" err="1" smtClean="0"/>
              <a:t>skjuː</a:t>
            </a:r>
            <a:r>
              <a:rPr lang="en-US" sz="3600" u="sng" dirty="0" err="1" smtClean="0">
                <a:solidFill>
                  <a:srgbClr val="FF0000"/>
                </a:solidFill>
              </a:rPr>
              <a:t>z</a:t>
            </a:r>
            <a:r>
              <a:rPr lang="en-US" sz="3600" dirty="0" smtClean="0"/>
              <a:t>/	(</a:t>
            </a:r>
            <a:r>
              <a:rPr lang="en-US" sz="3600" dirty="0" err="1" smtClean="0"/>
              <a:t>exp</a:t>
            </a:r>
            <a:r>
              <a:rPr lang="en-US" sz="3600" dirty="0" smtClean="0"/>
              <a:t>)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Souvenir shop / </a:t>
            </a:r>
            <a:r>
              <a:rPr lang="en-US" sz="3600" dirty="0"/>
              <a:t>ˈ</a:t>
            </a:r>
            <a:r>
              <a:rPr lang="en-US" sz="3600" dirty="0" err="1"/>
              <a:t>suːvənɪr</a:t>
            </a:r>
            <a:r>
              <a:rPr lang="en-US" sz="3600" dirty="0"/>
              <a:t> / / </a:t>
            </a:r>
            <a:r>
              <a:rPr lang="en-US" sz="3600" u="sng" dirty="0" err="1">
                <a:solidFill>
                  <a:srgbClr val="FF0000"/>
                </a:solidFill>
              </a:rPr>
              <a:t>ʃ</a:t>
            </a:r>
            <a:r>
              <a:rPr lang="en-US" sz="3600" dirty="0" err="1"/>
              <a:t>ɑːp</a:t>
            </a:r>
            <a:r>
              <a:rPr lang="en-US" sz="3600" dirty="0"/>
              <a:t> / </a:t>
            </a:r>
            <a:r>
              <a:rPr lang="en-US" sz="3600" dirty="0" smtClean="0"/>
              <a:t>(n)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Go straight  ahead.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Take the second street on the left .</a:t>
            </a:r>
          </a:p>
          <a:p>
            <a:pPr marL="514350" indent="-514350">
              <a:buAutoNum type="arabicPeriod"/>
            </a:pPr>
            <a:r>
              <a:rPr lang="en-US" sz="3600" dirty="0"/>
              <a:t>Take the first street on the right.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8059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305800" cy="609600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Arial"/>
              </a:rPr>
              <a:t>a)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Tourist: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Excuse me. Is there </a:t>
            </a:r>
            <a:r>
              <a:rPr lang="en-US" dirty="0">
                <a:latin typeface="Arial"/>
              </a:rPr>
              <a:t>a souvenir shop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near here?</a:t>
            </a:r>
          </a:p>
          <a:p>
            <a:pPr marL="0" indent="0" algn="just">
              <a:buNone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b="1" dirty="0" err="1">
                <a:solidFill>
                  <a:srgbClr val="000000"/>
                </a:solidFill>
                <a:latin typeface="Arial"/>
              </a:rPr>
              <a:t>Nga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Yes. There is one on Hang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Bai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Street.</a:t>
            </a:r>
          </a:p>
          <a:p>
            <a:pPr marL="0" indent="0" algn="just">
              <a:buNone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Tourist: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Could you tell me how to get there?</a:t>
            </a:r>
          </a:p>
          <a:p>
            <a:pPr marL="0" indent="0" algn="just">
              <a:buNone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b="1" dirty="0" err="1">
                <a:solidFill>
                  <a:srgbClr val="000000"/>
                </a:solidFill>
                <a:latin typeface="Arial"/>
              </a:rPr>
              <a:t>Nga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dirty="0">
                <a:latin typeface="Arial"/>
              </a:rPr>
              <a:t>Go straight ahead. Take the second street on the left. The souvenir shop is on the right, opposite the </a:t>
            </a:r>
            <a:r>
              <a:rPr lang="en-US" dirty="0" smtClean="0">
                <a:latin typeface="Arial"/>
              </a:rPr>
              <a:t>police station.</a:t>
            </a:r>
            <a:endParaRPr lang="en-US" dirty="0">
              <a:latin typeface="Arial"/>
            </a:endParaRPr>
          </a:p>
          <a:p>
            <a:pPr marL="0" indent="0" algn="just">
              <a:buNone/>
            </a:pPr>
            <a:endParaRPr lang="en-US" b="1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Tourist: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Thank you.</a:t>
            </a:r>
          </a:p>
          <a:p>
            <a:pPr marL="0" indent="0" algn="just">
              <a:buNone/>
            </a:pPr>
            <a:endParaRPr lang="en-US" b="1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b="1" dirty="0" err="1">
                <a:solidFill>
                  <a:srgbClr val="000000"/>
                </a:solidFill>
                <a:latin typeface="Arial"/>
              </a:rPr>
              <a:t>Nga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You're welcome.</a:t>
            </a:r>
          </a:p>
          <a:p>
            <a:endParaRPr lang="en-US" dirty="0"/>
          </a:p>
        </p:txBody>
      </p:sp>
      <p:pic>
        <p:nvPicPr>
          <p:cNvPr id="4" name="bailuyennghetienganhlop7unit8A2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6018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534400" cy="57451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b)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Tourist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Excuse me. Could you show me the way to the supermarket, please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?</a:t>
            </a:r>
          </a:p>
          <a:p>
            <a:pPr marL="0" indent="0" algn="just">
              <a:buNone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b="1" dirty="0" err="1">
                <a:solidFill>
                  <a:srgbClr val="000000"/>
                </a:solidFill>
                <a:latin typeface="Arial"/>
              </a:rPr>
              <a:t>Lan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The supermarket? OK. Go straight ahead. Take the first street on the right. The supermarket is in front of you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indent="0" algn="just">
              <a:buNone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Tourist: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Thanks a lot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indent="0" algn="just">
              <a:buNone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b="1" dirty="0" err="1">
                <a:solidFill>
                  <a:srgbClr val="000000"/>
                </a:solidFill>
                <a:latin typeface="Arial"/>
              </a:rPr>
              <a:t>Lan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You're welcome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>
                <a:solidFill>
                  <a:srgbClr val="000000"/>
                </a:solidFill>
                <a:latin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</a:rPr>
              <a:t/>
            </a:r>
            <a:br>
              <a:rPr lang="en-US" dirty="0">
                <a:solidFill>
                  <a:srgbClr val="000000"/>
                </a:solidFill>
                <a:latin typeface="Aria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Ask for and give directions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Ask for directions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2171700"/>
            <a:ext cx="76962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Could </a:t>
            </a:r>
            <a:r>
              <a:rPr lang="en-US" sz="3200" dirty="0"/>
              <a:t>you show me </a:t>
            </a:r>
            <a:r>
              <a:rPr lang="en-US" sz="3200" u="sng" dirty="0"/>
              <a:t>the way to the</a:t>
            </a:r>
            <a:r>
              <a:rPr lang="en-US" sz="3200" dirty="0"/>
              <a:t>…..?</a:t>
            </a:r>
          </a:p>
          <a:p>
            <a:r>
              <a:rPr lang="en-US" sz="3200" dirty="0"/>
              <a:t>Could you tell me </a:t>
            </a:r>
            <a:r>
              <a:rPr lang="en-US" sz="3200" u="sng" dirty="0"/>
              <a:t>how to get</a:t>
            </a:r>
            <a:r>
              <a:rPr lang="en-US" sz="3200" dirty="0" smtClean="0"/>
              <a:t>…..?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 err="1" smtClean="0"/>
              <a:t>Đông</a:t>
            </a:r>
            <a:r>
              <a:rPr lang="en-US" sz="3200" dirty="0" smtClean="0"/>
              <a:t> </a:t>
            </a:r>
            <a:r>
              <a:rPr lang="en-US" sz="3200" dirty="0" err="1" smtClean="0"/>
              <a:t>Xuân</a:t>
            </a:r>
            <a:r>
              <a:rPr lang="en-US" sz="3200" dirty="0" smtClean="0"/>
              <a:t> market.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Ha </a:t>
            </a:r>
            <a:r>
              <a:rPr lang="en-US" sz="3200" dirty="0" err="1" smtClean="0"/>
              <a:t>Noi</a:t>
            </a:r>
            <a:r>
              <a:rPr lang="en-US" sz="3200" dirty="0" smtClean="0"/>
              <a:t> railway station.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Post office. </a:t>
            </a:r>
          </a:p>
        </p:txBody>
      </p:sp>
    </p:spTree>
    <p:extLst>
      <p:ext uri="{BB962C8B-B14F-4D97-AF65-F5344CB8AC3E}">
        <p14:creationId xmlns:p14="http://schemas.microsoft.com/office/powerpoint/2010/main" val="37142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3.gstatic.com/images?q=tbn:ANd9GcRX_VFsic8konjcH18pZax7zN_nMuaBwY2kdNiQLEtJGieQi4AD9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462088"/>
            <a:ext cx="432435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WordArt 15"/>
          <p:cNvSpPr>
            <a:spLocks noChangeArrowheads="1" noChangeShapeType="1" noTextEdit="1"/>
          </p:cNvSpPr>
          <p:nvPr/>
        </p:nvSpPr>
        <p:spPr bwMode="auto">
          <a:xfrm>
            <a:off x="2782888" y="685800"/>
            <a:ext cx="3817937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Work in groups </a:t>
            </a:r>
          </a:p>
        </p:txBody>
      </p:sp>
      <p:grpSp>
        <p:nvGrpSpPr>
          <p:cNvPr id="2" name="Group 158"/>
          <p:cNvGrpSpPr>
            <a:grpSpLocks/>
          </p:cNvGrpSpPr>
          <p:nvPr/>
        </p:nvGrpSpPr>
        <p:grpSpPr bwMode="auto">
          <a:xfrm>
            <a:off x="7081838" y="4870450"/>
            <a:ext cx="857250" cy="1524000"/>
            <a:chOff x="1878" y="1200"/>
            <a:chExt cx="1298" cy="1415"/>
          </a:xfrm>
        </p:grpSpPr>
        <p:pic>
          <p:nvPicPr>
            <p:cNvPr id="8264" name="Picture 159" descr="BORDR69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" y="1200"/>
              <a:ext cx="1298" cy="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65" name="Picture 160" descr="HOURGL_1"/>
            <p:cNvPicPr>
              <a:picLocks noChangeAspect="1" noChangeArrowheads="1" noCrop="1"/>
            </p:cNvPicPr>
            <p:nvPr/>
          </p:nvPicPr>
          <p:blipFill>
            <a:blip r:embed="rId6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440"/>
              <a:ext cx="816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61" descr="DONG H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76800"/>
            <a:ext cx="8667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80"/>
          <p:cNvSpPr>
            <a:spLocks noChangeArrowheads="1"/>
          </p:cNvSpPr>
          <p:nvPr/>
        </p:nvSpPr>
        <p:spPr bwMode="auto">
          <a:xfrm>
            <a:off x="6961188" y="6394450"/>
            <a:ext cx="1096962" cy="46355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33"/>
            </a:extrusionClr>
            <a:contourClr>
              <a:srgbClr val="FFFF00"/>
            </a:contourClr>
          </a:sp3d>
          <a:extLst/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49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31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143751" y="5096470"/>
            <a:ext cx="9669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29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28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26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21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17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16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15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14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13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12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143750" y="5096470"/>
            <a:ext cx="9287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11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168998" y="5096470"/>
            <a:ext cx="9669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9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</a:t>
            </a:r>
          </a:p>
        </p:txBody>
      </p:sp>
      <p:sp>
        <p:nvSpPr>
          <p:cNvPr id="74" name="Rectangle 73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317109" y="5096470"/>
            <a:ext cx="5757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974428" y="5526360"/>
            <a:ext cx="17491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Stop</a:t>
            </a:r>
          </a:p>
        </p:txBody>
      </p:sp>
      <p:pic>
        <p:nvPicPr>
          <p:cNvPr id="8260" name="Picture 21" descr="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2800" y="-812800"/>
            <a:ext cx="66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61" name="Picture 21" descr="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022600" y="-812800"/>
            <a:ext cx="66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62" name="Picture 21" descr="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08600" y="-812800"/>
            <a:ext cx="66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63" name="Picture 21" descr="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70800" y="-812800"/>
            <a:ext cx="66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1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ump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2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2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8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2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3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30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3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3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3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3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3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3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3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3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3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3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40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4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4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4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4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4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4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4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4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4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4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4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4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4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4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4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5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5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5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5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5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5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5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5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5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5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5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5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5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 nodeType="afterGroup">
                            <p:stCondLst>
                              <p:cond delay="48500"/>
                            </p:stCondLst>
                            <p:childTnLst>
                              <p:par>
                                <p:cTn id="5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58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5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5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6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60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6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6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6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6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6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6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6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6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6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6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6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6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6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6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70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7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7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7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7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ump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5211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prstClr val="black"/>
                </a:solidFill>
              </a:rPr>
              <a:t>Turn </a:t>
            </a:r>
            <a:r>
              <a:rPr lang="en-US" b="1" dirty="0">
                <a:solidFill>
                  <a:prstClr val="black"/>
                </a:solidFill>
              </a:rPr>
              <a:t>right </a:t>
            </a:r>
            <a:r>
              <a:rPr lang="en-US" dirty="0" smtClean="0">
                <a:solidFill>
                  <a:prstClr val="black"/>
                </a:solidFill>
              </a:rPr>
              <a:t>		</a:t>
            </a: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9" y="1981200"/>
            <a:ext cx="1833562" cy="18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Review some giving directions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12" y="3057094"/>
            <a:ext cx="1497237" cy="149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1812" y="2313206"/>
            <a:ext cx="1715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Turn left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20497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86600" y="3630096"/>
            <a:ext cx="1731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Opposite</a:t>
            </a:r>
          </a:p>
        </p:txBody>
      </p:sp>
    </p:spTree>
    <p:extLst>
      <p:ext uri="{BB962C8B-B14F-4D97-AF65-F5344CB8AC3E}">
        <p14:creationId xmlns:p14="http://schemas.microsoft.com/office/powerpoint/2010/main" val="359002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i="1" dirty="0" smtClean="0">
                <a:solidFill>
                  <a:srgbClr val="005426"/>
                </a:solidFill>
              </a:rPr>
              <a:t>Greeting </a:t>
            </a:r>
            <a:r>
              <a:rPr lang="en-US" sz="7200" b="1" i="1" dirty="0">
                <a:solidFill>
                  <a:srgbClr val="005426"/>
                </a:solidFill>
              </a:rPr>
              <a:t>the teachers are coming today </a:t>
            </a:r>
            <a:endParaRPr lang="en-US" sz="7200" dirty="0">
              <a:solidFill>
                <a:srgbClr val="0054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9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71" name="ShockwaveFlash1" r:id="rId2" imgW="8128110" imgH="6095238"/>
        </mc:Choice>
        <mc:Fallback>
          <p:control name="ShockwaveFlash1" r:id="rId2" imgW="8128110" imgH="609523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000" y="381000"/>
                  <a:ext cx="8128000" cy="609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2" name="ShockwaveFlash2" r:id="rId3" imgW="8128110" imgH="6095238"/>
        </mc:Choice>
        <mc:Fallback>
          <p:control name="ShockwaveFlash2" r:id="rId3" imgW="8128110" imgH="6095238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381000"/>
                  <a:ext cx="8128000" cy="609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3" name="ShockwaveFlash3" r:id="rId4" imgW="8128110" imgH="6095238"/>
        </mc:Choice>
        <mc:Fallback>
          <p:control name="ShockwaveFlash3" r:id="rId4" imgW="8128110" imgH="6095238">
            <p:pic>
              <p:nvPicPr>
                <p:cNvPr id="0" name="ShockwaveFlash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457200"/>
                  <a:ext cx="8128000" cy="609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992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ject_11-23_HD_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57200"/>
            <a:ext cx="8381999" cy="5668963"/>
          </a:xfrm>
        </p:spPr>
      </p:pic>
    </p:spTree>
    <p:extLst>
      <p:ext uri="{BB962C8B-B14F-4D97-AF65-F5344CB8AC3E}">
        <p14:creationId xmlns:p14="http://schemas.microsoft.com/office/powerpoint/2010/main" val="226616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1981200" y="5333999"/>
            <a:ext cx="56388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81200" y="6172199"/>
            <a:ext cx="6629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7549861" y="2992580"/>
            <a:ext cx="70139" cy="23414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610600" y="1316181"/>
            <a:ext cx="0" cy="48768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04800" y="1329931"/>
            <a:ext cx="8305800" cy="52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2260" y="2951016"/>
            <a:ext cx="746760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3962400" y="5964380"/>
            <a:ext cx="1143000" cy="1524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Bent Arrow 36"/>
          <p:cNvSpPr/>
          <p:nvPr/>
        </p:nvSpPr>
        <p:spPr>
          <a:xfrm rot="16200000" flipV="1">
            <a:off x="7337713" y="4861646"/>
            <a:ext cx="665018" cy="1548246"/>
          </a:xfrm>
          <a:prstGeom prst="bentArrow">
            <a:avLst>
              <a:gd name="adj1" fmla="val 28125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Bent Arrow 37"/>
          <p:cNvSpPr/>
          <p:nvPr/>
        </p:nvSpPr>
        <p:spPr>
          <a:xfrm flipH="1">
            <a:off x="6734608" y="2026660"/>
            <a:ext cx="1700644" cy="761999"/>
          </a:xfrm>
          <a:prstGeom prst="bentArrow">
            <a:avLst>
              <a:gd name="adj1" fmla="val 25000"/>
              <a:gd name="adj2" fmla="val 26818"/>
              <a:gd name="adj3" fmla="val 25000"/>
              <a:gd name="adj4" fmla="val 437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Left Arrow 38"/>
          <p:cNvSpPr/>
          <p:nvPr/>
        </p:nvSpPr>
        <p:spPr>
          <a:xfrm>
            <a:off x="4649932" y="2165697"/>
            <a:ext cx="838200" cy="207816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4343400"/>
            <a:ext cx="2708849" cy="18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nguoi nuoc ngo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69" y="5303259"/>
            <a:ext cx="1231179" cy="8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pagoda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5" y="73830"/>
            <a:ext cx="1676400" cy="11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áº¿t quáº£ hÃ¬nh áº£nh cho giga ma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0" y="1742207"/>
            <a:ext cx="2147453" cy="12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3816060" y="1447800"/>
            <a:ext cx="2508540" cy="2944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Pham Van Dong Street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 rot="5400000">
            <a:off x="7196571" y="3871421"/>
            <a:ext cx="2341417" cy="409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Pham 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Van</a:t>
            </a:r>
            <a:r>
              <a:rPr lang="en-US" dirty="0" smtClean="0"/>
              <a:t> Dong Street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3704790" y="5389419"/>
            <a:ext cx="2391210" cy="3201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Street 27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4" name="Picture 10" descr="Káº¿t quáº£ hÃ¬nh áº£nh cho Äá»nh vá»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69" y="1379129"/>
            <a:ext cx="585789" cy="58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áº¿t quáº£ hÃ¬nh áº£nh cho tre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552" y="103908"/>
            <a:ext cx="83603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Káº¿t quáº£ hÃ¬nh áº£nh cho tre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08" y="115927"/>
            <a:ext cx="83603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Káº¿t quáº£ hÃ¬nh áº£nh cho tre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45" y="4343399"/>
            <a:ext cx="836033" cy="96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4" descr="Káº¿t quáº£ hÃ¬nh áº£nh cho tre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11" y="3917862"/>
            <a:ext cx="1170705" cy="14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Káº¿t quáº£ hÃ¬nh áº£nh cho tre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77" y="3724333"/>
            <a:ext cx="1430258" cy="16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Káº¿t quáº£ hÃ¬nh áº£nh cho tre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21" y="2289788"/>
            <a:ext cx="439168" cy="6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0" y="262143"/>
            <a:ext cx="4753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Practice asking and </a:t>
            </a:r>
            <a:r>
              <a:rPr lang="en-US" sz="2400" b="1" dirty="0" smtClean="0">
                <a:solidFill>
                  <a:srgbClr val="FF0000"/>
                </a:solidFill>
              </a:rPr>
              <a:t>giving </a:t>
            </a:r>
            <a:r>
              <a:rPr lang="en-US" sz="2400" b="1" dirty="0">
                <a:solidFill>
                  <a:srgbClr val="FF0000"/>
                </a:solidFill>
              </a:rPr>
              <a:t>directions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2259" y="1035066"/>
            <a:ext cx="1854285" cy="2811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ƯU ĐÀM pagoda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1399" y="1742208"/>
            <a:ext cx="1498670" cy="3201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GIGA MALL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509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 smtClean="0"/>
              <a:t>omework: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Learn by heart new words</a:t>
            </a:r>
          </a:p>
          <a:p>
            <a:pPr marL="0" indent="0">
              <a:buNone/>
            </a:pPr>
            <a:r>
              <a:rPr lang="en-US" dirty="0" smtClean="0"/>
              <a:t>2. Practice asking and giving directions. </a:t>
            </a:r>
          </a:p>
          <a:p>
            <a:pPr marL="0" indent="0">
              <a:buNone/>
            </a:pPr>
            <a:r>
              <a:rPr lang="en-US" dirty="0" smtClean="0"/>
              <a:t>3 . Prepare next lesson A3 page 81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A4,5 (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1000" cy="3505200"/>
          </a:xfrm>
        </p:spPr>
        <p:txBody>
          <a:bodyPr>
            <a:noAutofit/>
          </a:bodyPr>
          <a:lstStyle/>
          <a:p>
            <a:r>
              <a:rPr lang="en-US" sz="8000" dirty="0" smtClean="0"/>
              <a:t>Thanks for your attendance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smtClean="0">
                <a:solidFill>
                  <a:srgbClr val="7030A0"/>
                </a:solidFill>
              </a:rPr>
              <a:t>Have a happy weekend. 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4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Unit 8 : Places</a:t>
            </a:r>
            <a:br>
              <a:rPr lang="en-US" b="1" dirty="0">
                <a:solidFill>
                  <a:srgbClr val="002060"/>
                </a:solidFill>
              </a:rPr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38676"/>
            <a:ext cx="4762309" cy="3468548"/>
          </a:xfrm>
        </p:spPr>
      </p:pic>
      <p:sp>
        <p:nvSpPr>
          <p:cNvPr id="4" name="Rectangle 3"/>
          <p:cNvSpPr/>
          <p:nvPr/>
        </p:nvSpPr>
        <p:spPr>
          <a:xfrm>
            <a:off x="1295400" y="935182"/>
            <a:ext cx="6401182" cy="7204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Part A: Asking  the way.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93" y="3810000"/>
            <a:ext cx="3350456" cy="23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Match the names to </a:t>
            </a:r>
            <a:r>
              <a:rPr lang="en-US" b="1" dirty="0" smtClean="0"/>
              <a:t>correct </a:t>
            </a:r>
            <a:r>
              <a:rPr lang="en-US" b="1" dirty="0"/>
              <a:t>pictures </a:t>
            </a:r>
            <a:r>
              <a:rPr lang="en-US" b="1" dirty="0" smtClean="0"/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05800" cy="52117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1</a:t>
            </a:r>
            <a:r>
              <a:rPr lang="en-US" sz="2000" dirty="0"/>
              <a:t>.  The central  Post office	</a:t>
            </a:r>
          </a:p>
          <a:p>
            <a:pPr marL="0" indent="0">
              <a:buNone/>
            </a:pPr>
            <a:r>
              <a:rPr lang="en-US" sz="2000" dirty="0"/>
              <a:t>2. </a:t>
            </a:r>
            <a:r>
              <a:rPr lang="en-US" sz="2000" dirty="0" err="1"/>
              <a:t>Đông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market	</a:t>
            </a:r>
          </a:p>
          <a:p>
            <a:pPr marL="0" indent="0">
              <a:buNone/>
            </a:pPr>
            <a:r>
              <a:rPr lang="en-US" sz="2000" dirty="0"/>
              <a:t>3. Ha </a:t>
            </a:r>
            <a:r>
              <a:rPr lang="en-US" sz="2000" dirty="0" err="1"/>
              <a:t>Noi</a:t>
            </a:r>
            <a:r>
              <a:rPr lang="en-US" sz="2000" dirty="0"/>
              <a:t> Railway Station.	</a:t>
            </a:r>
          </a:p>
          <a:p>
            <a:pPr marL="0" indent="0">
              <a:buNone/>
            </a:pPr>
            <a:r>
              <a:rPr lang="en-US" sz="2000" dirty="0"/>
              <a:t>4. National Bank of Viet Nam	</a:t>
            </a:r>
          </a:p>
          <a:p>
            <a:pPr marL="0" indent="0">
              <a:buNone/>
            </a:pPr>
            <a:r>
              <a:rPr lang="en-US" sz="2000" dirty="0"/>
              <a:t>5. Hotel</a:t>
            </a:r>
          </a:p>
          <a:p>
            <a:pPr marL="0" indent="0">
              <a:buNone/>
            </a:pPr>
            <a:r>
              <a:rPr lang="en-US" sz="2000" dirty="0"/>
              <a:t>6. Saint Paul Hospital.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Page 79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06" y="1236032"/>
            <a:ext cx="2138680" cy="120269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184914"/>
            <a:ext cx="1932305" cy="130492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88" y="2821320"/>
            <a:ext cx="1918450" cy="135081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45" y="4663801"/>
            <a:ext cx="1981200" cy="150613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18" y="4626490"/>
            <a:ext cx="2218055" cy="1476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9600" y="29718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34213" y="246159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2461595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b) 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66046" y="4172138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c)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76452" y="4340636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d) 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98868" y="6102865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e)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6102865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f) 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47" y="2948141"/>
            <a:ext cx="1991905" cy="13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Answer key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– </a:t>
            </a:r>
            <a:r>
              <a:rPr lang="en-US" dirty="0"/>
              <a:t>(</a:t>
            </a:r>
            <a:r>
              <a:rPr lang="en-US" dirty="0" smtClean="0"/>
              <a:t>d) The central Post office.</a:t>
            </a:r>
          </a:p>
          <a:p>
            <a:pPr marL="0" indent="0">
              <a:buNone/>
            </a:pPr>
            <a:r>
              <a:rPr lang="en-US" dirty="0">
                <a:ea typeface="Calibri"/>
                <a:cs typeface="Times New Roman"/>
              </a:rPr>
              <a:t>2. </a:t>
            </a:r>
            <a:r>
              <a:rPr lang="en-US" dirty="0" smtClean="0">
                <a:ea typeface="Calibri"/>
                <a:cs typeface="Times New Roman"/>
              </a:rPr>
              <a:t>- (f) </a:t>
            </a:r>
            <a:r>
              <a:rPr lang="en-US" dirty="0" err="1" smtClean="0">
                <a:ea typeface="Calibri"/>
                <a:cs typeface="Times New Roman"/>
              </a:rPr>
              <a:t>Đong</a:t>
            </a:r>
            <a:r>
              <a:rPr lang="en-US" dirty="0" smtClean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Xuan</a:t>
            </a:r>
            <a:r>
              <a:rPr lang="en-US" dirty="0">
                <a:ea typeface="Calibri"/>
                <a:cs typeface="Times New Roman"/>
              </a:rPr>
              <a:t> market. </a:t>
            </a:r>
            <a:endParaRPr lang="en-US" dirty="0" smtClean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dirty="0" smtClean="0">
                <a:ea typeface="Calibri"/>
                <a:cs typeface="Times New Roman"/>
              </a:rPr>
              <a:t>3. – (e) Ha </a:t>
            </a:r>
            <a:r>
              <a:rPr lang="en-US" dirty="0" err="1" smtClean="0">
                <a:ea typeface="Calibri"/>
                <a:cs typeface="Times New Roman"/>
              </a:rPr>
              <a:t>Noi</a:t>
            </a:r>
            <a:r>
              <a:rPr lang="en-US" dirty="0" smtClean="0">
                <a:ea typeface="Calibri"/>
                <a:cs typeface="Times New Roman"/>
              </a:rPr>
              <a:t> railway station.</a:t>
            </a:r>
          </a:p>
          <a:p>
            <a:pPr marL="0" indent="0">
              <a:buNone/>
            </a:pPr>
            <a:r>
              <a:rPr lang="en-US" dirty="0">
                <a:ea typeface="Calibri"/>
                <a:cs typeface="Times New Roman"/>
              </a:rPr>
              <a:t>4. – (</a:t>
            </a:r>
            <a:r>
              <a:rPr lang="en-US" dirty="0" smtClean="0">
                <a:ea typeface="Calibri"/>
                <a:cs typeface="Times New Roman"/>
              </a:rPr>
              <a:t>a)</a:t>
            </a:r>
            <a:r>
              <a:rPr lang="en-US" dirty="0" smtClean="0"/>
              <a:t> </a:t>
            </a:r>
            <a:r>
              <a:rPr lang="en-US" dirty="0" smtClean="0">
                <a:ea typeface="Calibri"/>
                <a:cs typeface="Times New Roman"/>
              </a:rPr>
              <a:t>National </a:t>
            </a:r>
            <a:r>
              <a:rPr lang="en-US" dirty="0">
                <a:ea typeface="Calibri"/>
                <a:cs typeface="Times New Roman"/>
              </a:rPr>
              <a:t>Bank of Viet Nam. </a:t>
            </a:r>
            <a:endParaRPr lang="en-US" dirty="0" smtClean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Times New Roman"/>
              </a:rPr>
              <a:t>5. –(</a:t>
            </a:r>
            <a:r>
              <a:rPr lang="en-US" dirty="0" smtClean="0">
                <a:ea typeface="Calibri"/>
                <a:cs typeface="Times New Roman"/>
              </a:rPr>
              <a:t>c) Sofitel </a:t>
            </a:r>
            <a:r>
              <a:rPr lang="en-US" dirty="0" err="1">
                <a:ea typeface="Calibri"/>
                <a:cs typeface="Times New Roman"/>
              </a:rPr>
              <a:t>M</a:t>
            </a:r>
            <a:r>
              <a:rPr lang="en-US" dirty="0" err="1" smtClean="0">
                <a:ea typeface="Calibri"/>
                <a:cs typeface="Times New Roman"/>
              </a:rPr>
              <a:t>etropole</a:t>
            </a:r>
            <a:r>
              <a:rPr lang="en-US" dirty="0" smtClean="0">
                <a:ea typeface="Calibri"/>
                <a:cs typeface="Times New Roman"/>
              </a:rPr>
              <a:t> Hotel</a:t>
            </a:r>
            <a:r>
              <a:rPr lang="en-US" dirty="0">
                <a:ea typeface="Calibri"/>
                <a:cs typeface="Times New Roman"/>
              </a:rPr>
              <a:t>. </a:t>
            </a:r>
            <a:endParaRPr lang="en-US" dirty="0" smtClean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Times New Roman"/>
              </a:rPr>
              <a:t>6. – (</a:t>
            </a:r>
            <a:r>
              <a:rPr lang="en-US" dirty="0" smtClean="0">
                <a:ea typeface="Calibri"/>
                <a:cs typeface="Times New Roman"/>
              </a:rPr>
              <a:t>b) Saint </a:t>
            </a:r>
            <a:r>
              <a:rPr lang="en-US" dirty="0">
                <a:ea typeface="Calibri"/>
                <a:cs typeface="Times New Roman"/>
              </a:rPr>
              <a:t>Paul Hospital. </a:t>
            </a:r>
            <a:endParaRPr lang="en-US" dirty="0" smtClean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 smtClean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 smtClean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/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A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399"/>
            <a:ext cx="8306182" cy="286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ailuyennghetienganhlop7unit8A2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018" y="54864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382" y="4191000"/>
            <a:ext cx="21336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Tourist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0" y="4191000"/>
            <a:ext cx="21336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2200" y="4926546"/>
            <a:ext cx="6401182" cy="55985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Where does the tourist want to go?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5777345"/>
            <a:ext cx="38100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 souvenir shop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7418" y="685800"/>
            <a:ext cx="6401182" cy="55985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Part A: Asking  the way.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9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1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9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10600" cy="6858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600" dirty="0" smtClean="0">
                <a:solidFill>
                  <a:srgbClr val="000000"/>
                </a:solidFill>
                <a:latin typeface="Arial"/>
              </a:rPr>
              <a:t>a)</a:t>
            </a:r>
            <a:r>
              <a:rPr lang="en-US" sz="2600" b="1" dirty="0" smtClean="0">
                <a:solidFill>
                  <a:srgbClr val="000000"/>
                </a:solidFill>
                <a:latin typeface="Arial"/>
              </a:rPr>
              <a:t>Tourist</a:t>
            </a:r>
            <a:r>
              <a:rPr lang="en-US" sz="2600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 Excuse me. Is there </a:t>
            </a:r>
            <a:r>
              <a:rPr lang="en-US" sz="2600" dirty="0" smtClean="0">
                <a:latin typeface="Arial"/>
              </a:rPr>
              <a:t>a souvenir shop </a:t>
            </a:r>
            <a:r>
              <a:rPr lang="en-US" sz="2600" dirty="0" smtClean="0">
                <a:solidFill>
                  <a:srgbClr val="000000"/>
                </a:solidFill>
                <a:latin typeface="Arial"/>
              </a:rPr>
              <a:t>near 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here</a:t>
            </a:r>
            <a:r>
              <a:rPr lang="en-US" sz="2600" dirty="0" smtClean="0">
                <a:solidFill>
                  <a:srgbClr val="000000"/>
                </a:solidFill>
                <a:latin typeface="Arial"/>
              </a:rPr>
              <a:t>?</a:t>
            </a:r>
          </a:p>
          <a:p>
            <a:pPr marL="0" indent="0" algn="just">
              <a:buNone/>
            </a:pPr>
            <a:endParaRPr lang="en-US" sz="2600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sz="2600" b="1" dirty="0" err="1">
                <a:solidFill>
                  <a:srgbClr val="000000"/>
                </a:solidFill>
                <a:latin typeface="Arial"/>
              </a:rPr>
              <a:t>Nga</a:t>
            </a:r>
            <a:r>
              <a:rPr lang="en-US" sz="2600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 Yes. There is one on Hang </a:t>
            </a:r>
            <a:r>
              <a:rPr lang="en-US" sz="2600" dirty="0" err="1">
                <a:solidFill>
                  <a:srgbClr val="000000"/>
                </a:solidFill>
                <a:latin typeface="Arial"/>
              </a:rPr>
              <a:t>Bai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 Street</a:t>
            </a:r>
            <a:r>
              <a:rPr lang="en-US" sz="260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indent="0" algn="just">
              <a:buNone/>
            </a:pPr>
            <a:endParaRPr lang="en-US" sz="2600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sz="2600" b="1" dirty="0">
                <a:solidFill>
                  <a:srgbClr val="000000"/>
                </a:solidFill>
                <a:latin typeface="Arial"/>
              </a:rPr>
              <a:t>Tourist: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 Could you tell me how to get there</a:t>
            </a:r>
            <a:r>
              <a:rPr lang="en-US" sz="2600" dirty="0" smtClean="0">
                <a:solidFill>
                  <a:srgbClr val="000000"/>
                </a:solidFill>
                <a:latin typeface="Arial"/>
              </a:rPr>
              <a:t>?</a:t>
            </a:r>
          </a:p>
          <a:p>
            <a:pPr marL="0" indent="0" algn="just">
              <a:buNone/>
            </a:pPr>
            <a:endParaRPr lang="en-US" sz="2600" dirty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sz="2600" b="1" dirty="0" err="1">
                <a:solidFill>
                  <a:srgbClr val="000000"/>
                </a:solidFill>
                <a:latin typeface="Arial"/>
              </a:rPr>
              <a:t>Nga</a:t>
            </a:r>
            <a:r>
              <a:rPr lang="en-US" sz="2600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600" dirty="0">
                <a:latin typeface="Arial"/>
              </a:rPr>
              <a:t>Go straight ahead. Take the second street on the left. The souvenir shop is on the right, opposite the post office.</a:t>
            </a:r>
          </a:p>
          <a:p>
            <a:pPr marL="0" indent="0" algn="just">
              <a:buNone/>
            </a:pPr>
            <a:endParaRPr lang="en-US" sz="2600" b="1" dirty="0" smtClean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Arial"/>
              </a:rPr>
              <a:t>Tourist</a:t>
            </a:r>
            <a:r>
              <a:rPr lang="en-US" sz="2600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 Thank you.</a:t>
            </a:r>
          </a:p>
          <a:p>
            <a:pPr marL="0" indent="0" algn="just">
              <a:buNone/>
            </a:pPr>
            <a:endParaRPr lang="en-US" sz="2600" b="1" dirty="0" smtClean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sz="2600" b="1" dirty="0" err="1" smtClean="0">
                <a:solidFill>
                  <a:srgbClr val="000000"/>
                </a:solidFill>
                <a:latin typeface="Arial"/>
              </a:rPr>
              <a:t>Nga</a:t>
            </a:r>
            <a:r>
              <a:rPr lang="en-US" sz="2600" b="1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sz="2600" dirty="0">
                <a:solidFill>
                  <a:srgbClr val="000000"/>
                </a:solidFill>
                <a:latin typeface="Arial"/>
              </a:rPr>
              <a:t> You're welcome.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600" dirty="0">
                <a:solidFill>
                  <a:srgbClr val="000000"/>
                </a:solidFill>
                <a:latin typeface="Arial"/>
              </a:rPr>
            </a:br>
            <a:r>
              <a:rPr lang="en-US" sz="26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600" dirty="0">
                <a:solidFill>
                  <a:srgbClr val="000000"/>
                </a:solidFill>
                <a:latin typeface="Arial"/>
              </a:rPr>
            </a:br>
            <a:endParaRPr lang="en-US" sz="2600" dirty="0"/>
          </a:p>
        </p:txBody>
      </p:sp>
      <p:pic>
        <p:nvPicPr>
          <p:cNvPr id="5" name="bailuyennghetienganhlop7unit8A2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6018" y="48768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0872" y="152400"/>
            <a:ext cx="2597728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souvenir shop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3352800"/>
            <a:ext cx="29718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 straight ahead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1334" y="3352800"/>
            <a:ext cx="3487883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Take the second street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124691"/>
            <a:ext cx="1298864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ourist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124691"/>
            <a:ext cx="16764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Excuse me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u="sng" dirty="0" smtClean="0"/>
              <a:t>tourist</a:t>
            </a:r>
            <a:r>
              <a:rPr lang="en-US" dirty="0" smtClean="0"/>
              <a:t> is asking the way.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A tourist is the one who travels somewhere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2438400" cy="366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9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Arial"/>
              </a:rPr>
              <a:t>Ex: </a:t>
            </a:r>
            <a:r>
              <a:rPr lang="en-US" u="sng" dirty="0" smtClean="0">
                <a:solidFill>
                  <a:srgbClr val="000000"/>
                </a:solidFill>
                <a:latin typeface="Arial"/>
              </a:rPr>
              <a:t>Excuse 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me.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Is there a souvenir shop near here?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Arial"/>
              </a:rPr>
              <a:t>Excuse </a:t>
            </a:r>
            <a:r>
              <a:rPr lang="en-US" dirty="0" smtClean="0">
                <a:solidFill>
                  <a:schemeClr val="tx2"/>
                </a:solidFill>
                <a:latin typeface="Arial"/>
              </a:rPr>
              <a:t>me : is the polite way to get someone’s attention.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6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1450</TotalTime>
  <Words>400</Words>
  <Application>Microsoft Office PowerPoint</Application>
  <PresentationFormat>On-screen Show (4:3)</PresentationFormat>
  <Paragraphs>182</Paragraphs>
  <Slides>24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Theme</vt:lpstr>
      <vt:lpstr>WELCOME TO OUR CLASS</vt:lpstr>
      <vt:lpstr>PowerPoint Presentation</vt:lpstr>
      <vt:lpstr>Unit 8 : Places </vt:lpstr>
      <vt:lpstr>Match the names to correct pictures : </vt:lpstr>
      <vt:lpstr>Answer key</vt:lpstr>
      <vt:lpstr>   </vt:lpstr>
      <vt:lpstr>PowerPoint Presentation</vt:lpstr>
      <vt:lpstr>PowerPoint Presentation</vt:lpstr>
      <vt:lpstr>PowerPoint Presentation</vt:lpstr>
      <vt:lpstr>PowerPoint Presentation</vt:lpstr>
      <vt:lpstr>Giving directions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for and give directions</vt:lpstr>
      <vt:lpstr>PowerPoint Presentation</vt:lpstr>
      <vt:lpstr>Review some giving directions</vt:lpstr>
      <vt:lpstr>PowerPoint Presentation</vt:lpstr>
      <vt:lpstr>PowerPoint Presentation</vt:lpstr>
      <vt:lpstr>PowerPoint Presentation</vt:lpstr>
      <vt:lpstr>Homework: </vt:lpstr>
      <vt:lpstr>Thanks for your attendance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 7/11</dc:title>
  <dc:creator>USER</dc:creator>
  <cp:lastModifiedBy>admin</cp:lastModifiedBy>
  <cp:revision>172</cp:revision>
  <dcterms:created xsi:type="dcterms:W3CDTF">2018-11-19T16:33:56Z</dcterms:created>
  <dcterms:modified xsi:type="dcterms:W3CDTF">2021-12-12T10:32:51Z</dcterms:modified>
</cp:coreProperties>
</file>