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95" r:id="rId2"/>
    <p:sldId id="260" r:id="rId3"/>
    <p:sldId id="294" r:id="rId4"/>
    <p:sldId id="262" r:id="rId5"/>
    <p:sldId id="297" r:id="rId6"/>
    <p:sldId id="296" r:id="rId7"/>
    <p:sldId id="269" r:id="rId8"/>
    <p:sldId id="299" r:id="rId9"/>
    <p:sldId id="271" r:id="rId10"/>
    <p:sldId id="275" r:id="rId11"/>
    <p:sldId id="274" r:id="rId12"/>
    <p:sldId id="301" r:id="rId13"/>
    <p:sldId id="302" r:id="rId14"/>
    <p:sldId id="303" r:id="rId15"/>
    <p:sldId id="304" r:id="rId16"/>
    <p:sldId id="305" r:id="rId17"/>
    <p:sldId id="307" r:id="rId18"/>
    <p:sldId id="309" r:id="rId19"/>
    <p:sldId id="308" r:id="rId20"/>
    <p:sldId id="287" r:id="rId21"/>
    <p:sldId id="289" r:id="rId22"/>
    <p:sldId id="290" r:id="rId23"/>
    <p:sldId id="29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3399"/>
    <a:srgbClr val="1A21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52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E70BB-F7E9-4E19-8282-81EC69379E39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99B27-3137-4AE6-BFE5-AA07D8EF7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32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99B27-3137-4AE6-BFE5-AA07D8EF78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70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99B27-3137-4AE6-BFE5-AA07D8EF78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39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39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397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140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132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67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59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65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899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30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281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5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AE64A-3822-45C8-ADEA-444E474A1949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575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23" name="Picture 7" descr="Luoc do tu nhien chau Mi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063" y="1037569"/>
            <a:ext cx="4389937" cy="582569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62936" y="449820"/>
            <a:ext cx="40306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8" name="Picture 14" descr="hoi giang_2"/>
          <p:cNvPicPr>
            <a:picLocks noChangeAspect="1" noChangeArrowheads="1"/>
          </p:cNvPicPr>
          <p:nvPr/>
        </p:nvPicPr>
        <p:blipFill>
          <a:blip r:embed="rId4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5" r="12584" b="46422"/>
          <a:stretch>
            <a:fillRect/>
          </a:stretch>
        </p:blipFill>
        <p:spPr bwMode="auto">
          <a:xfrm>
            <a:off x="128601" y="1037569"/>
            <a:ext cx="4515408" cy="5777474"/>
          </a:xfrm>
          <a:prstGeom prst="rect">
            <a:avLst/>
          </a:prstGeom>
          <a:noFill/>
          <a:ln w="76200" cmpd="tri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128601" y="6309320"/>
            <a:ext cx="2067135" cy="52322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sz="1400" b="1" dirty="0">
                <a:solidFill>
                  <a:srgbClr val="FF0000"/>
                </a:solidFill>
                <a:latin typeface="Times New Roman" pitchFamily="18" charset="0"/>
              </a:rPr>
              <a:t>36.2 - </a:t>
            </a:r>
            <a:r>
              <a:rPr lang="en-US" sz="1400" b="1" dirty="0" err="1">
                <a:solidFill>
                  <a:srgbClr val="FF0000"/>
                </a:solidFill>
                <a:latin typeface="Times New Roman" pitchFamily="18" charset="0"/>
              </a:rPr>
              <a:t>Lược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Times New Roman" pitchFamily="18" charset="0"/>
              </a:rPr>
              <a:t>đồ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Times New Roman" pitchFamily="18" charset="0"/>
              </a:rPr>
              <a:t>tự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Times New Roman" pitchFamily="18" charset="0"/>
              </a:rPr>
              <a:t>nhiên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Times New Roman" pitchFamily="18" charset="0"/>
              </a:rPr>
              <a:t>B</a:t>
            </a:r>
            <a:r>
              <a:rPr lang="en-US" sz="1400" b="1" dirty="0" err="1">
                <a:solidFill>
                  <a:srgbClr val="FF0000"/>
                </a:solidFill>
              </a:rPr>
              <a:t>ắc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Times New Roman" pitchFamily="18" charset="0"/>
              </a:rPr>
              <a:t>Mĩ</a:t>
            </a:r>
            <a:endParaRPr lang="en-US" sz="1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4756838" y="6346017"/>
            <a:ext cx="2067135" cy="52322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sz="1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Times New Roman" pitchFamily="18" charset="0"/>
              </a:rPr>
              <a:t>Lược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Times New Roman" pitchFamily="18" charset="0"/>
              </a:rPr>
              <a:t>đồ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Times New Roman" pitchFamily="18" charset="0"/>
              </a:rPr>
              <a:t>tự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Times New Roman" pitchFamily="18" charset="0"/>
              </a:rPr>
              <a:t>nhiên</a:t>
            </a:r>
            <a:r>
              <a:rPr lang="vi-VN" sz="1400" b="1" dirty="0">
                <a:solidFill>
                  <a:srgbClr val="FF0000"/>
                </a:solidFill>
                <a:latin typeface="Times New Roman" pitchFamily="18" charset="0"/>
              </a:rPr>
              <a:t> châu Mĩ</a:t>
            </a:r>
            <a:endParaRPr lang="en-US" sz="1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31839" y="5373216"/>
            <a:ext cx="3692133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?.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 định vị trí Bắc Mĩ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>
            <a:endCxn id="8" idx="2"/>
          </p:cNvCxnSpPr>
          <p:nvPr/>
        </p:nvCxnSpPr>
        <p:spPr>
          <a:xfrm>
            <a:off x="2386305" y="1340768"/>
            <a:ext cx="0" cy="54742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555776" y="1340768"/>
            <a:ext cx="1296144" cy="5040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FF0000"/>
                </a:solidFill>
                <a:latin typeface="+mj-lt"/>
              </a:rPr>
              <a:t>Vòng cực Bắc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83767" y="6306196"/>
            <a:ext cx="1296144" cy="55180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FF0000"/>
                </a:solidFill>
                <a:latin typeface="+mj-lt"/>
              </a:rPr>
              <a:t>Vĩ tuyến 15</a:t>
            </a:r>
            <a:r>
              <a:rPr lang="vi-VN" b="1" baseline="30000" dirty="0">
                <a:solidFill>
                  <a:srgbClr val="FF0000"/>
                </a:solidFill>
                <a:latin typeface="+mj-lt"/>
              </a:rPr>
              <a:t>o</a:t>
            </a:r>
            <a:r>
              <a:rPr lang="vi-VN" b="1" dirty="0">
                <a:solidFill>
                  <a:srgbClr val="FF0000"/>
                </a:solidFill>
                <a:latin typeface="+mj-lt"/>
              </a:rPr>
              <a:t>B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0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36: THIÊN NHIÊN BẮC MĨ</a:t>
            </a:r>
          </a:p>
        </p:txBody>
      </p:sp>
    </p:spTree>
    <p:extLst>
      <p:ext uri="{BB962C8B-B14F-4D97-AF65-F5344CB8AC3E}">
        <p14:creationId xmlns:p14="http://schemas.microsoft.com/office/powerpoint/2010/main" val="62593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" grpId="0" animBg="1"/>
      <p:bldP spid="5" grpId="0" animBg="1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300px-Mississipi_River_-_New_Orleans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1235075"/>
            <a:ext cx="8229600" cy="5181600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3" name="Picture 5" descr="250px-LockNDamatDubuque092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54787"/>
            <a:ext cx="8373616" cy="519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1466800" y="7276"/>
            <a:ext cx="6629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Đập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Mit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-xi-xi-pi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1466800" y="533400"/>
            <a:ext cx="6705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Mit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-xi-xi-pi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5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Vùng Ngũ Đại Hồ, nhìn từ không tru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08720"/>
            <a:ext cx="8591872" cy="568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1403648" y="260648"/>
            <a:ext cx="50523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0" y="692696"/>
            <a:ext cx="441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008" y="1196752"/>
            <a:ext cx="4067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lphaLcPeriod"/>
            </a:pPr>
            <a:r>
              <a:rPr lang="vi-VN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 thống Cooc-đi-e </a:t>
            </a:r>
          </a:p>
          <a:p>
            <a:pPr algn="just"/>
            <a:r>
              <a:rPr lang="vi-VN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ở phía tây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67" descr="Book-09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35" y="2431504"/>
            <a:ext cx="948484" cy="72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008" y="1988840"/>
            <a:ext cx="4347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Miền đồng bằng ở giữa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2" descr="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3888" y="923528"/>
            <a:ext cx="5580112" cy="5867400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Freeform 2"/>
          <p:cNvSpPr/>
          <p:nvPr/>
        </p:nvSpPr>
        <p:spPr>
          <a:xfrm>
            <a:off x="5444778" y="2016003"/>
            <a:ext cx="1000064" cy="2797799"/>
          </a:xfrm>
          <a:custGeom>
            <a:avLst/>
            <a:gdLst>
              <a:gd name="connsiteX0" fmla="*/ 27767 w 1000064"/>
              <a:gd name="connsiteY0" fmla="*/ 768761 h 2797799"/>
              <a:gd name="connsiteX1" fmla="*/ 69331 w 1000064"/>
              <a:gd name="connsiteY1" fmla="*/ 671779 h 2797799"/>
              <a:gd name="connsiteX2" fmla="*/ 58 w 1000064"/>
              <a:gd name="connsiteY2" fmla="*/ 325415 h 2797799"/>
              <a:gd name="connsiteX3" fmla="*/ 83186 w 1000064"/>
              <a:gd name="connsiteY3" fmla="*/ 76033 h 2797799"/>
              <a:gd name="connsiteX4" fmla="*/ 166313 w 1000064"/>
              <a:gd name="connsiteY4" fmla="*/ 6761 h 2797799"/>
              <a:gd name="connsiteX5" fmla="*/ 304858 w 1000064"/>
              <a:gd name="connsiteY5" fmla="*/ 214579 h 2797799"/>
              <a:gd name="connsiteX6" fmla="*/ 554240 w 1000064"/>
              <a:gd name="connsiteY6" fmla="*/ 256142 h 2797799"/>
              <a:gd name="connsiteX7" fmla="*/ 568095 w 1000064"/>
              <a:gd name="connsiteY7" fmla="*/ 117597 h 2797799"/>
              <a:gd name="connsiteX8" fmla="*/ 692786 w 1000064"/>
              <a:gd name="connsiteY8" fmla="*/ 228433 h 2797799"/>
              <a:gd name="connsiteX9" fmla="*/ 789767 w 1000064"/>
              <a:gd name="connsiteY9" fmla="*/ 325415 h 2797799"/>
              <a:gd name="connsiteX10" fmla="*/ 484967 w 1000064"/>
              <a:gd name="connsiteY10" fmla="*/ 699488 h 2797799"/>
              <a:gd name="connsiteX11" fmla="*/ 581949 w 1000064"/>
              <a:gd name="connsiteY11" fmla="*/ 962724 h 2797799"/>
              <a:gd name="connsiteX12" fmla="*/ 775913 w 1000064"/>
              <a:gd name="connsiteY12" fmla="*/ 1101270 h 2797799"/>
              <a:gd name="connsiteX13" fmla="*/ 886749 w 1000064"/>
              <a:gd name="connsiteY13" fmla="*/ 1322942 h 2797799"/>
              <a:gd name="connsiteX14" fmla="*/ 997586 w 1000064"/>
              <a:gd name="connsiteY14" fmla="*/ 1627742 h 2797799"/>
              <a:gd name="connsiteX15" fmla="*/ 942167 w 1000064"/>
              <a:gd name="connsiteY15" fmla="*/ 1974106 h 2797799"/>
              <a:gd name="connsiteX16" fmla="*/ 706640 w 1000064"/>
              <a:gd name="connsiteY16" fmla="*/ 2265052 h 2797799"/>
              <a:gd name="connsiteX17" fmla="*/ 526531 w 1000064"/>
              <a:gd name="connsiteY17" fmla="*/ 2459015 h 2797799"/>
              <a:gd name="connsiteX18" fmla="*/ 346422 w 1000064"/>
              <a:gd name="connsiteY18" fmla="*/ 2777670 h 2797799"/>
              <a:gd name="connsiteX19" fmla="*/ 83186 w 1000064"/>
              <a:gd name="connsiteY19" fmla="*/ 2736106 h 2797799"/>
              <a:gd name="connsiteX20" fmla="*/ 27767 w 1000064"/>
              <a:gd name="connsiteY20" fmla="*/ 2500579 h 2797799"/>
              <a:gd name="connsiteX21" fmla="*/ 27767 w 1000064"/>
              <a:gd name="connsiteY21" fmla="*/ 2168070 h 2797799"/>
              <a:gd name="connsiteX22" fmla="*/ 110895 w 1000064"/>
              <a:gd name="connsiteY22" fmla="*/ 1683161 h 2797799"/>
              <a:gd name="connsiteX23" fmla="*/ 152458 w 1000064"/>
              <a:gd name="connsiteY23" fmla="*/ 1239815 h 2797799"/>
              <a:gd name="connsiteX24" fmla="*/ 69331 w 1000064"/>
              <a:gd name="connsiteY24" fmla="*/ 962724 h 2797799"/>
              <a:gd name="connsiteX25" fmla="*/ 27767 w 1000064"/>
              <a:gd name="connsiteY25" fmla="*/ 602506 h 2797799"/>
              <a:gd name="connsiteX26" fmla="*/ 27767 w 1000064"/>
              <a:gd name="connsiteY26" fmla="*/ 339270 h 2797799"/>
              <a:gd name="connsiteX27" fmla="*/ 27767 w 1000064"/>
              <a:gd name="connsiteY27" fmla="*/ 339270 h 279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000064" h="2797799">
                <a:moveTo>
                  <a:pt x="27767" y="768761"/>
                </a:moveTo>
                <a:cubicBezTo>
                  <a:pt x="50858" y="757215"/>
                  <a:pt x="73949" y="745670"/>
                  <a:pt x="69331" y="671779"/>
                </a:cubicBezTo>
                <a:cubicBezTo>
                  <a:pt x="64713" y="597888"/>
                  <a:pt x="-2251" y="424706"/>
                  <a:pt x="58" y="325415"/>
                </a:cubicBezTo>
                <a:cubicBezTo>
                  <a:pt x="2367" y="226124"/>
                  <a:pt x="55477" y="129142"/>
                  <a:pt x="83186" y="76033"/>
                </a:cubicBezTo>
                <a:cubicBezTo>
                  <a:pt x="110895" y="22924"/>
                  <a:pt x="129368" y="-16330"/>
                  <a:pt x="166313" y="6761"/>
                </a:cubicBezTo>
                <a:cubicBezTo>
                  <a:pt x="203258" y="29852"/>
                  <a:pt x="240204" y="173016"/>
                  <a:pt x="304858" y="214579"/>
                </a:cubicBezTo>
                <a:cubicBezTo>
                  <a:pt x="369512" y="256142"/>
                  <a:pt x="510367" y="272306"/>
                  <a:pt x="554240" y="256142"/>
                </a:cubicBezTo>
                <a:cubicBezTo>
                  <a:pt x="598113" y="239978"/>
                  <a:pt x="545004" y="122215"/>
                  <a:pt x="568095" y="117597"/>
                </a:cubicBezTo>
                <a:cubicBezTo>
                  <a:pt x="591186" y="112979"/>
                  <a:pt x="655841" y="193797"/>
                  <a:pt x="692786" y="228433"/>
                </a:cubicBezTo>
                <a:cubicBezTo>
                  <a:pt x="729731" y="263069"/>
                  <a:pt x="824403" y="246906"/>
                  <a:pt x="789767" y="325415"/>
                </a:cubicBezTo>
                <a:cubicBezTo>
                  <a:pt x="755131" y="403924"/>
                  <a:pt x="519603" y="593270"/>
                  <a:pt x="484967" y="699488"/>
                </a:cubicBezTo>
                <a:cubicBezTo>
                  <a:pt x="450331" y="805706"/>
                  <a:pt x="533458" y="895760"/>
                  <a:pt x="581949" y="962724"/>
                </a:cubicBezTo>
                <a:cubicBezTo>
                  <a:pt x="630440" y="1029688"/>
                  <a:pt x="725113" y="1041234"/>
                  <a:pt x="775913" y="1101270"/>
                </a:cubicBezTo>
                <a:cubicBezTo>
                  <a:pt x="826713" y="1161306"/>
                  <a:pt x="849804" y="1235197"/>
                  <a:pt x="886749" y="1322942"/>
                </a:cubicBezTo>
                <a:cubicBezTo>
                  <a:pt x="923695" y="1410687"/>
                  <a:pt x="988350" y="1519215"/>
                  <a:pt x="997586" y="1627742"/>
                </a:cubicBezTo>
                <a:cubicBezTo>
                  <a:pt x="1006822" y="1736269"/>
                  <a:pt x="990658" y="1867888"/>
                  <a:pt x="942167" y="1974106"/>
                </a:cubicBezTo>
                <a:cubicBezTo>
                  <a:pt x="893676" y="2080324"/>
                  <a:pt x="775913" y="2184234"/>
                  <a:pt x="706640" y="2265052"/>
                </a:cubicBezTo>
                <a:cubicBezTo>
                  <a:pt x="637367" y="2345870"/>
                  <a:pt x="586567" y="2373579"/>
                  <a:pt x="526531" y="2459015"/>
                </a:cubicBezTo>
                <a:cubicBezTo>
                  <a:pt x="466495" y="2544451"/>
                  <a:pt x="420313" y="2731488"/>
                  <a:pt x="346422" y="2777670"/>
                </a:cubicBezTo>
                <a:cubicBezTo>
                  <a:pt x="272531" y="2823852"/>
                  <a:pt x="136295" y="2782288"/>
                  <a:pt x="83186" y="2736106"/>
                </a:cubicBezTo>
                <a:cubicBezTo>
                  <a:pt x="30077" y="2689924"/>
                  <a:pt x="37003" y="2595252"/>
                  <a:pt x="27767" y="2500579"/>
                </a:cubicBezTo>
                <a:cubicBezTo>
                  <a:pt x="18531" y="2405906"/>
                  <a:pt x="13912" y="2304306"/>
                  <a:pt x="27767" y="2168070"/>
                </a:cubicBezTo>
                <a:cubicBezTo>
                  <a:pt x="41622" y="2031834"/>
                  <a:pt x="90113" y="1837870"/>
                  <a:pt x="110895" y="1683161"/>
                </a:cubicBezTo>
                <a:cubicBezTo>
                  <a:pt x="131677" y="1528452"/>
                  <a:pt x="159385" y="1359888"/>
                  <a:pt x="152458" y="1239815"/>
                </a:cubicBezTo>
                <a:cubicBezTo>
                  <a:pt x="145531" y="1119742"/>
                  <a:pt x="90113" y="1068942"/>
                  <a:pt x="69331" y="962724"/>
                </a:cubicBezTo>
                <a:cubicBezTo>
                  <a:pt x="48549" y="856506"/>
                  <a:pt x="34694" y="706415"/>
                  <a:pt x="27767" y="602506"/>
                </a:cubicBezTo>
                <a:cubicBezTo>
                  <a:pt x="20840" y="498597"/>
                  <a:pt x="27767" y="339270"/>
                  <a:pt x="27767" y="339270"/>
                </a:cubicBezTo>
                <a:lnTo>
                  <a:pt x="27767" y="339270"/>
                </a:lnTo>
              </a:path>
            </a:pathLst>
          </a:cu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2165" y="3153329"/>
            <a:ext cx="3540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- Là đồng bằng rộng lớn, hình lòng máng, nhiều hồ lớn và sông dài.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401" y="4353658"/>
            <a:ext cx="357918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Cao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1560" y="0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36: THIÊN NHIÊN BẮC MĨ</a:t>
            </a:r>
          </a:p>
        </p:txBody>
      </p:sp>
    </p:spTree>
    <p:extLst>
      <p:ext uri="{BB962C8B-B14F-4D97-AF65-F5344CB8AC3E}">
        <p14:creationId xmlns:p14="http://schemas.microsoft.com/office/powerpoint/2010/main" val="119862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0" y="692696"/>
            <a:ext cx="441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008" y="1196752"/>
            <a:ext cx="4067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a.Hệ thống Cooc-đi-e </a:t>
            </a:r>
          </a:p>
          <a:p>
            <a:pPr algn="just"/>
            <a:r>
              <a:rPr lang="vi-VN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ở phía tây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008" y="1988840"/>
            <a:ext cx="4347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b.Miền đồng bằng ở giữa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2" descr="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3888" y="923528"/>
            <a:ext cx="5580112" cy="5867400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Freeform 2"/>
          <p:cNvSpPr/>
          <p:nvPr/>
        </p:nvSpPr>
        <p:spPr>
          <a:xfrm>
            <a:off x="5444778" y="2016003"/>
            <a:ext cx="1000064" cy="2797799"/>
          </a:xfrm>
          <a:custGeom>
            <a:avLst/>
            <a:gdLst>
              <a:gd name="connsiteX0" fmla="*/ 27767 w 1000064"/>
              <a:gd name="connsiteY0" fmla="*/ 768761 h 2797799"/>
              <a:gd name="connsiteX1" fmla="*/ 69331 w 1000064"/>
              <a:gd name="connsiteY1" fmla="*/ 671779 h 2797799"/>
              <a:gd name="connsiteX2" fmla="*/ 58 w 1000064"/>
              <a:gd name="connsiteY2" fmla="*/ 325415 h 2797799"/>
              <a:gd name="connsiteX3" fmla="*/ 83186 w 1000064"/>
              <a:gd name="connsiteY3" fmla="*/ 76033 h 2797799"/>
              <a:gd name="connsiteX4" fmla="*/ 166313 w 1000064"/>
              <a:gd name="connsiteY4" fmla="*/ 6761 h 2797799"/>
              <a:gd name="connsiteX5" fmla="*/ 304858 w 1000064"/>
              <a:gd name="connsiteY5" fmla="*/ 214579 h 2797799"/>
              <a:gd name="connsiteX6" fmla="*/ 554240 w 1000064"/>
              <a:gd name="connsiteY6" fmla="*/ 256142 h 2797799"/>
              <a:gd name="connsiteX7" fmla="*/ 568095 w 1000064"/>
              <a:gd name="connsiteY7" fmla="*/ 117597 h 2797799"/>
              <a:gd name="connsiteX8" fmla="*/ 692786 w 1000064"/>
              <a:gd name="connsiteY8" fmla="*/ 228433 h 2797799"/>
              <a:gd name="connsiteX9" fmla="*/ 789767 w 1000064"/>
              <a:gd name="connsiteY9" fmla="*/ 325415 h 2797799"/>
              <a:gd name="connsiteX10" fmla="*/ 484967 w 1000064"/>
              <a:gd name="connsiteY10" fmla="*/ 699488 h 2797799"/>
              <a:gd name="connsiteX11" fmla="*/ 581949 w 1000064"/>
              <a:gd name="connsiteY11" fmla="*/ 962724 h 2797799"/>
              <a:gd name="connsiteX12" fmla="*/ 775913 w 1000064"/>
              <a:gd name="connsiteY12" fmla="*/ 1101270 h 2797799"/>
              <a:gd name="connsiteX13" fmla="*/ 886749 w 1000064"/>
              <a:gd name="connsiteY13" fmla="*/ 1322942 h 2797799"/>
              <a:gd name="connsiteX14" fmla="*/ 997586 w 1000064"/>
              <a:gd name="connsiteY14" fmla="*/ 1627742 h 2797799"/>
              <a:gd name="connsiteX15" fmla="*/ 942167 w 1000064"/>
              <a:gd name="connsiteY15" fmla="*/ 1974106 h 2797799"/>
              <a:gd name="connsiteX16" fmla="*/ 706640 w 1000064"/>
              <a:gd name="connsiteY16" fmla="*/ 2265052 h 2797799"/>
              <a:gd name="connsiteX17" fmla="*/ 526531 w 1000064"/>
              <a:gd name="connsiteY17" fmla="*/ 2459015 h 2797799"/>
              <a:gd name="connsiteX18" fmla="*/ 346422 w 1000064"/>
              <a:gd name="connsiteY18" fmla="*/ 2777670 h 2797799"/>
              <a:gd name="connsiteX19" fmla="*/ 83186 w 1000064"/>
              <a:gd name="connsiteY19" fmla="*/ 2736106 h 2797799"/>
              <a:gd name="connsiteX20" fmla="*/ 27767 w 1000064"/>
              <a:gd name="connsiteY20" fmla="*/ 2500579 h 2797799"/>
              <a:gd name="connsiteX21" fmla="*/ 27767 w 1000064"/>
              <a:gd name="connsiteY21" fmla="*/ 2168070 h 2797799"/>
              <a:gd name="connsiteX22" fmla="*/ 110895 w 1000064"/>
              <a:gd name="connsiteY22" fmla="*/ 1683161 h 2797799"/>
              <a:gd name="connsiteX23" fmla="*/ 152458 w 1000064"/>
              <a:gd name="connsiteY23" fmla="*/ 1239815 h 2797799"/>
              <a:gd name="connsiteX24" fmla="*/ 69331 w 1000064"/>
              <a:gd name="connsiteY24" fmla="*/ 962724 h 2797799"/>
              <a:gd name="connsiteX25" fmla="*/ 27767 w 1000064"/>
              <a:gd name="connsiteY25" fmla="*/ 602506 h 2797799"/>
              <a:gd name="connsiteX26" fmla="*/ 27767 w 1000064"/>
              <a:gd name="connsiteY26" fmla="*/ 339270 h 2797799"/>
              <a:gd name="connsiteX27" fmla="*/ 27767 w 1000064"/>
              <a:gd name="connsiteY27" fmla="*/ 339270 h 279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000064" h="2797799">
                <a:moveTo>
                  <a:pt x="27767" y="768761"/>
                </a:moveTo>
                <a:cubicBezTo>
                  <a:pt x="50858" y="757215"/>
                  <a:pt x="73949" y="745670"/>
                  <a:pt x="69331" y="671779"/>
                </a:cubicBezTo>
                <a:cubicBezTo>
                  <a:pt x="64713" y="597888"/>
                  <a:pt x="-2251" y="424706"/>
                  <a:pt x="58" y="325415"/>
                </a:cubicBezTo>
                <a:cubicBezTo>
                  <a:pt x="2367" y="226124"/>
                  <a:pt x="55477" y="129142"/>
                  <a:pt x="83186" y="76033"/>
                </a:cubicBezTo>
                <a:cubicBezTo>
                  <a:pt x="110895" y="22924"/>
                  <a:pt x="129368" y="-16330"/>
                  <a:pt x="166313" y="6761"/>
                </a:cubicBezTo>
                <a:cubicBezTo>
                  <a:pt x="203258" y="29852"/>
                  <a:pt x="240204" y="173016"/>
                  <a:pt x="304858" y="214579"/>
                </a:cubicBezTo>
                <a:cubicBezTo>
                  <a:pt x="369512" y="256142"/>
                  <a:pt x="510367" y="272306"/>
                  <a:pt x="554240" y="256142"/>
                </a:cubicBezTo>
                <a:cubicBezTo>
                  <a:pt x="598113" y="239978"/>
                  <a:pt x="545004" y="122215"/>
                  <a:pt x="568095" y="117597"/>
                </a:cubicBezTo>
                <a:cubicBezTo>
                  <a:pt x="591186" y="112979"/>
                  <a:pt x="655841" y="193797"/>
                  <a:pt x="692786" y="228433"/>
                </a:cubicBezTo>
                <a:cubicBezTo>
                  <a:pt x="729731" y="263069"/>
                  <a:pt x="824403" y="246906"/>
                  <a:pt x="789767" y="325415"/>
                </a:cubicBezTo>
                <a:cubicBezTo>
                  <a:pt x="755131" y="403924"/>
                  <a:pt x="519603" y="593270"/>
                  <a:pt x="484967" y="699488"/>
                </a:cubicBezTo>
                <a:cubicBezTo>
                  <a:pt x="450331" y="805706"/>
                  <a:pt x="533458" y="895760"/>
                  <a:pt x="581949" y="962724"/>
                </a:cubicBezTo>
                <a:cubicBezTo>
                  <a:pt x="630440" y="1029688"/>
                  <a:pt x="725113" y="1041234"/>
                  <a:pt x="775913" y="1101270"/>
                </a:cubicBezTo>
                <a:cubicBezTo>
                  <a:pt x="826713" y="1161306"/>
                  <a:pt x="849804" y="1235197"/>
                  <a:pt x="886749" y="1322942"/>
                </a:cubicBezTo>
                <a:cubicBezTo>
                  <a:pt x="923695" y="1410687"/>
                  <a:pt x="988350" y="1519215"/>
                  <a:pt x="997586" y="1627742"/>
                </a:cubicBezTo>
                <a:cubicBezTo>
                  <a:pt x="1006822" y="1736269"/>
                  <a:pt x="990658" y="1867888"/>
                  <a:pt x="942167" y="1974106"/>
                </a:cubicBezTo>
                <a:cubicBezTo>
                  <a:pt x="893676" y="2080324"/>
                  <a:pt x="775913" y="2184234"/>
                  <a:pt x="706640" y="2265052"/>
                </a:cubicBezTo>
                <a:cubicBezTo>
                  <a:pt x="637367" y="2345870"/>
                  <a:pt x="586567" y="2373579"/>
                  <a:pt x="526531" y="2459015"/>
                </a:cubicBezTo>
                <a:cubicBezTo>
                  <a:pt x="466495" y="2544451"/>
                  <a:pt x="420313" y="2731488"/>
                  <a:pt x="346422" y="2777670"/>
                </a:cubicBezTo>
                <a:cubicBezTo>
                  <a:pt x="272531" y="2823852"/>
                  <a:pt x="136295" y="2782288"/>
                  <a:pt x="83186" y="2736106"/>
                </a:cubicBezTo>
                <a:cubicBezTo>
                  <a:pt x="30077" y="2689924"/>
                  <a:pt x="37003" y="2595252"/>
                  <a:pt x="27767" y="2500579"/>
                </a:cubicBezTo>
                <a:cubicBezTo>
                  <a:pt x="18531" y="2405906"/>
                  <a:pt x="13912" y="2304306"/>
                  <a:pt x="27767" y="2168070"/>
                </a:cubicBezTo>
                <a:cubicBezTo>
                  <a:pt x="41622" y="2031834"/>
                  <a:pt x="90113" y="1837870"/>
                  <a:pt x="110895" y="1683161"/>
                </a:cubicBezTo>
                <a:cubicBezTo>
                  <a:pt x="131677" y="1528452"/>
                  <a:pt x="159385" y="1359888"/>
                  <a:pt x="152458" y="1239815"/>
                </a:cubicBezTo>
                <a:cubicBezTo>
                  <a:pt x="145531" y="1119742"/>
                  <a:pt x="90113" y="1068942"/>
                  <a:pt x="69331" y="962724"/>
                </a:cubicBezTo>
                <a:cubicBezTo>
                  <a:pt x="48549" y="856506"/>
                  <a:pt x="34694" y="706415"/>
                  <a:pt x="27767" y="602506"/>
                </a:cubicBezTo>
                <a:cubicBezTo>
                  <a:pt x="20840" y="498597"/>
                  <a:pt x="27767" y="339270"/>
                  <a:pt x="27767" y="339270"/>
                </a:cubicBezTo>
                <a:lnTo>
                  <a:pt x="27767" y="339270"/>
                </a:lnTo>
              </a:path>
            </a:pathLst>
          </a:cu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5902924" y="2561678"/>
            <a:ext cx="1301709" cy="2534762"/>
          </a:xfrm>
          <a:custGeom>
            <a:avLst/>
            <a:gdLst>
              <a:gd name="connsiteX0" fmla="*/ 442458 w 1301709"/>
              <a:gd name="connsiteY0" fmla="*/ 707995 h 2534762"/>
              <a:gd name="connsiteX1" fmla="*/ 470167 w 1301709"/>
              <a:gd name="connsiteY1" fmla="*/ 347777 h 2534762"/>
              <a:gd name="connsiteX2" fmla="*/ 456312 w 1301709"/>
              <a:gd name="connsiteY2" fmla="*/ 1413 h 2534762"/>
              <a:gd name="connsiteX3" fmla="*/ 774967 w 1301709"/>
              <a:gd name="connsiteY3" fmla="*/ 223086 h 2534762"/>
              <a:gd name="connsiteX4" fmla="*/ 802676 w 1301709"/>
              <a:gd name="connsiteY4" fmla="*/ 167667 h 2534762"/>
              <a:gd name="connsiteX5" fmla="*/ 996640 w 1301709"/>
              <a:gd name="connsiteY5" fmla="*/ 347777 h 2534762"/>
              <a:gd name="connsiteX6" fmla="*/ 1301440 w 1301709"/>
              <a:gd name="connsiteY6" fmla="*/ 583304 h 2534762"/>
              <a:gd name="connsiteX7" fmla="*/ 941221 w 1301709"/>
              <a:gd name="connsiteY7" fmla="*/ 874249 h 2534762"/>
              <a:gd name="connsiteX8" fmla="*/ 1024349 w 1301709"/>
              <a:gd name="connsiteY8" fmla="*/ 1220613 h 2534762"/>
              <a:gd name="connsiteX9" fmla="*/ 761112 w 1301709"/>
              <a:gd name="connsiteY9" fmla="*/ 1525413 h 2534762"/>
              <a:gd name="connsiteX10" fmla="*/ 442458 w 1301709"/>
              <a:gd name="connsiteY10" fmla="*/ 2107304 h 2534762"/>
              <a:gd name="connsiteX11" fmla="*/ 442458 w 1301709"/>
              <a:gd name="connsiteY11" fmla="*/ 2495231 h 2534762"/>
              <a:gd name="connsiteX12" fmla="*/ 303912 w 1301709"/>
              <a:gd name="connsiteY12" fmla="*/ 2495231 h 2534762"/>
              <a:gd name="connsiteX13" fmla="*/ 179221 w 1301709"/>
              <a:gd name="connsiteY13" fmla="*/ 2259704 h 2534762"/>
              <a:gd name="connsiteX14" fmla="*/ 12967 w 1301709"/>
              <a:gd name="connsiteY14" fmla="*/ 2190431 h 2534762"/>
              <a:gd name="connsiteX15" fmla="*/ 553294 w 1301709"/>
              <a:gd name="connsiteY15" fmla="*/ 1262177 h 2534762"/>
              <a:gd name="connsiteX16" fmla="*/ 581003 w 1301709"/>
              <a:gd name="connsiteY16" fmla="*/ 1040504 h 2534762"/>
              <a:gd name="connsiteX17" fmla="*/ 442458 w 1301709"/>
              <a:gd name="connsiteY17" fmla="*/ 707995 h 2534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301709" h="2534762">
                <a:moveTo>
                  <a:pt x="442458" y="707995"/>
                </a:moveTo>
                <a:cubicBezTo>
                  <a:pt x="423985" y="592540"/>
                  <a:pt x="467858" y="465541"/>
                  <a:pt x="470167" y="347777"/>
                </a:cubicBezTo>
                <a:cubicBezTo>
                  <a:pt x="472476" y="230013"/>
                  <a:pt x="405512" y="22195"/>
                  <a:pt x="456312" y="1413"/>
                </a:cubicBezTo>
                <a:cubicBezTo>
                  <a:pt x="507112" y="-19369"/>
                  <a:pt x="717240" y="195377"/>
                  <a:pt x="774967" y="223086"/>
                </a:cubicBezTo>
                <a:cubicBezTo>
                  <a:pt x="832694" y="250795"/>
                  <a:pt x="765731" y="146885"/>
                  <a:pt x="802676" y="167667"/>
                </a:cubicBezTo>
                <a:cubicBezTo>
                  <a:pt x="839621" y="188449"/>
                  <a:pt x="913513" y="278504"/>
                  <a:pt x="996640" y="347777"/>
                </a:cubicBezTo>
                <a:cubicBezTo>
                  <a:pt x="1079767" y="417050"/>
                  <a:pt x="1310677" y="495559"/>
                  <a:pt x="1301440" y="583304"/>
                </a:cubicBezTo>
                <a:cubicBezTo>
                  <a:pt x="1292204" y="671049"/>
                  <a:pt x="987403" y="768031"/>
                  <a:pt x="941221" y="874249"/>
                </a:cubicBezTo>
                <a:cubicBezTo>
                  <a:pt x="895039" y="980467"/>
                  <a:pt x="1054367" y="1112086"/>
                  <a:pt x="1024349" y="1220613"/>
                </a:cubicBezTo>
                <a:cubicBezTo>
                  <a:pt x="994331" y="1329140"/>
                  <a:pt x="858094" y="1377631"/>
                  <a:pt x="761112" y="1525413"/>
                </a:cubicBezTo>
                <a:cubicBezTo>
                  <a:pt x="664130" y="1673195"/>
                  <a:pt x="495567" y="1945668"/>
                  <a:pt x="442458" y="2107304"/>
                </a:cubicBezTo>
                <a:cubicBezTo>
                  <a:pt x="389349" y="2268940"/>
                  <a:pt x="465549" y="2430577"/>
                  <a:pt x="442458" y="2495231"/>
                </a:cubicBezTo>
                <a:cubicBezTo>
                  <a:pt x="419367" y="2559885"/>
                  <a:pt x="347785" y="2534485"/>
                  <a:pt x="303912" y="2495231"/>
                </a:cubicBezTo>
                <a:cubicBezTo>
                  <a:pt x="260039" y="2455977"/>
                  <a:pt x="227712" y="2310504"/>
                  <a:pt x="179221" y="2259704"/>
                </a:cubicBezTo>
                <a:cubicBezTo>
                  <a:pt x="130730" y="2208904"/>
                  <a:pt x="-49378" y="2356685"/>
                  <a:pt x="12967" y="2190431"/>
                </a:cubicBezTo>
                <a:cubicBezTo>
                  <a:pt x="75312" y="2024177"/>
                  <a:pt x="458621" y="1453832"/>
                  <a:pt x="553294" y="1262177"/>
                </a:cubicBezTo>
                <a:cubicBezTo>
                  <a:pt x="647967" y="1070523"/>
                  <a:pt x="597167" y="1130559"/>
                  <a:pt x="581003" y="1040504"/>
                </a:cubicBezTo>
                <a:cubicBezTo>
                  <a:pt x="564839" y="950449"/>
                  <a:pt x="460931" y="823450"/>
                  <a:pt x="442458" y="707995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2008" y="2492896"/>
            <a:ext cx="3563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c.Miền núi già và sơn nguyên ở phía đông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83121" y="3668831"/>
            <a:ext cx="3480767" cy="1200329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?.P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hía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Bắc Mĩ có sơn nguyên và dãy núi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40" y="5096440"/>
            <a:ext cx="3480767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?. Dãy núi ở phía đông Bắc Mĩ chạy theo hướng nào?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228184" y="3068960"/>
            <a:ext cx="792088" cy="13681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204633" y="2908394"/>
            <a:ext cx="823751" cy="30458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0070C0"/>
                </a:solidFill>
              </a:rPr>
              <a:t>ĐB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80882" y="4422088"/>
            <a:ext cx="823751" cy="30458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0070C0"/>
                </a:solidFill>
              </a:rPr>
              <a:t>TN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008" y="5096440"/>
            <a:ext cx="3480767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?. Em biết gì về dãy A-pa-lat?</a:t>
            </a:r>
          </a:p>
          <a:p>
            <a:pPr algn="just">
              <a:defRPr/>
            </a:pP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1560" y="0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36: THIÊN NHIÊN BẮC MĨ</a:t>
            </a:r>
          </a:p>
        </p:txBody>
      </p:sp>
    </p:spTree>
    <p:extLst>
      <p:ext uri="{BB962C8B-B14F-4D97-AF65-F5344CB8AC3E}">
        <p14:creationId xmlns:p14="http://schemas.microsoft.com/office/powerpoint/2010/main" val="49751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4" grpId="0" animBg="1"/>
      <p:bldP spid="7" grpId="0" animBg="1"/>
      <p:bldP spid="13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0" y="692696"/>
            <a:ext cx="441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008" y="1196752"/>
            <a:ext cx="4067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a.Hệ thống Cooc-đi-e </a:t>
            </a:r>
          </a:p>
          <a:p>
            <a:pPr algn="just"/>
            <a:r>
              <a:rPr lang="vi-VN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ở phía tây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008" y="1988840"/>
            <a:ext cx="4347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b.Miền đồng bằng ở giữa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2" descr="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95542" y="923528"/>
            <a:ext cx="5580112" cy="5867400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Freeform 2"/>
          <p:cNvSpPr/>
          <p:nvPr/>
        </p:nvSpPr>
        <p:spPr>
          <a:xfrm>
            <a:off x="5444778" y="2016003"/>
            <a:ext cx="1000064" cy="2797799"/>
          </a:xfrm>
          <a:custGeom>
            <a:avLst/>
            <a:gdLst>
              <a:gd name="connsiteX0" fmla="*/ 27767 w 1000064"/>
              <a:gd name="connsiteY0" fmla="*/ 768761 h 2797799"/>
              <a:gd name="connsiteX1" fmla="*/ 69331 w 1000064"/>
              <a:gd name="connsiteY1" fmla="*/ 671779 h 2797799"/>
              <a:gd name="connsiteX2" fmla="*/ 58 w 1000064"/>
              <a:gd name="connsiteY2" fmla="*/ 325415 h 2797799"/>
              <a:gd name="connsiteX3" fmla="*/ 83186 w 1000064"/>
              <a:gd name="connsiteY3" fmla="*/ 76033 h 2797799"/>
              <a:gd name="connsiteX4" fmla="*/ 166313 w 1000064"/>
              <a:gd name="connsiteY4" fmla="*/ 6761 h 2797799"/>
              <a:gd name="connsiteX5" fmla="*/ 304858 w 1000064"/>
              <a:gd name="connsiteY5" fmla="*/ 214579 h 2797799"/>
              <a:gd name="connsiteX6" fmla="*/ 554240 w 1000064"/>
              <a:gd name="connsiteY6" fmla="*/ 256142 h 2797799"/>
              <a:gd name="connsiteX7" fmla="*/ 568095 w 1000064"/>
              <a:gd name="connsiteY7" fmla="*/ 117597 h 2797799"/>
              <a:gd name="connsiteX8" fmla="*/ 692786 w 1000064"/>
              <a:gd name="connsiteY8" fmla="*/ 228433 h 2797799"/>
              <a:gd name="connsiteX9" fmla="*/ 789767 w 1000064"/>
              <a:gd name="connsiteY9" fmla="*/ 325415 h 2797799"/>
              <a:gd name="connsiteX10" fmla="*/ 484967 w 1000064"/>
              <a:gd name="connsiteY10" fmla="*/ 699488 h 2797799"/>
              <a:gd name="connsiteX11" fmla="*/ 581949 w 1000064"/>
              <a:gd name="connsiteY11" fmla="*/ 962724 h 2797799"/>
              <a:gd name="connsiteX12" fmla="*/ 775913 w 1000064"/>
              <a:gd name="connsiteY12" fmla="*/ 1101270 h 2797799"/>
              <a:gd name="connsiteX13" fmla="*/ 886749 w 1000064"/>
              <a:gd name="connsiteY13" fmla="*/ 1322942 h 2797799"/>
              <a:gd name="connsiteX14" fmla="*/ 997586 w 1000064"/>
              <a:gd name="connsiteY14" fmla="*/ 1627742 h 2797799"/>
              <a:gd name="connsiteX15" fmla="*/ 942167 w 1000064"/>
              <a:gd name="connsiteY15" fmla="*/ 1974106 h 2797799"/>
              <a:gd name="connsiteX16" fmla="*/ 706640 w 1000064"/>
              <a:gd name="connsiteY16" fmla="*/ 2265052 h 2797799"/>
              <a:gd name="connsiteX17" fmla="*/ 526531 w 1000064"/>
              <a:gd name="connsiteY17" fmla="*/ 2459015 h 2797799"/>
              <a:gd name="connsiteX18" fmla="*/ 346422 w 1000064"/>
              <a:gd name="connsiteY18" fmla="*/ 2777670 h 2797799"/>
              <a:gd name="connsiteX19" fmla="*/ 83186 w 1000064"/>
              <a:gd name="connsiteY19" fmla="*/ 2736106 h 2797799"/>
              <a:gd name="connsiteX20" fmla="*/ 27767 w 1000064"/>
              <a:gd name="connsiteY20" fmla="*/ 2500579 h 2797799"/>
              <a:gd name="connsiteX21" fmla="*/ 27767 w 1000064"/>
              <a:gd name="connsiteY21" fmla="*/ 2168070 h 2797799"/>
              <a:gd name="connsiteX22" fmla="*/ 110895 w 1000064"/>
              <a:gd name="connsiteY22" fmla="*/ 1683161 h 2797799"/>
              <a:gd name="connsiteX23" fmla="*/ 152458 w 1000064"/>
              <a:gd name="connsiteY23" fmla="*/ 1239815 h 2797799"/>
              <a:gd name="connsiteX24" fmla="*/ 69331 w 1000064"/>
              <a:gd name="connsiteY24" fmla="*/ 962724 h 2797799"/>
              <a:gd name="connsiteX25" fmla="*/ 27767 w 1000064"/>
              <a:gd name="connsiteY25" fmla="*/ 602506 h 2797799"/>
              <a:gd name="connsiteX26" fmla="*/ 27767 w 1000064"/>
              <a:gd name="connsiteY26" fmla="*/ 339270 h 2797799"/>
              <a:gd name="connsiteX27" fmla="*/ 27767 w 1000064"/>
              <a:gd name="connsiteY27" fmla="*/ 339270 h 279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000064" h="2797799">
                <a:moveTo>
                  <a:pt x="27767" y="768761"/>
                </a:moveTo>
                <a:cubicBezTo>
                  <a:pt x="50858" y="757215"/>
                  <a:pt x="73949" y="745670"/>
                  <a:pt x="69331" y="671779"/>
                </a:cubicBezTo>
                <a:cubicBezTo>
                  <a:pt x="64713" y="597888"/>
                  <a:pt x="-2251" y="424706"/>
                  <a:pt x="58" y="325415"/>
                </a:cubicBezTo>
                <a:cubicBezTo>
                  <a:pt x="2367" y="226124"/>
                  <a:pt x="55477" y="129142"/>
                  <a:pt x="83186" y="76033"/>
                </a:cubicBezTo>
                <a:cubicBezTo>
                  <a:pt x="110895" y="22924"/>
                  <a:pt x="129368" y="-16330"/>
                  <a:pt x="166313" y="6761"/>
                </a:cubicBezTo>
                <a:cubicBezTo>
                  <a:pt x="203258" y="29852"/>
                  <a:pt x="240204" y="173016"/>
                  <a:pt x="304858" y="214579"/>
                </a:cubicBezTo>
                <a:cubicBezTo>
                  <a:pt x="369512" y="256142"/>
                  <a:pt x="510367" y="272306"/>
                  <a:pt x="554240" y="256142"/>
                </a:cubicBezTo>
                <a:cubicBezTo>
                  <a:pt x="598113" y="239978"/>
                  <a:pt x="545004" y="122215"/>
                  <a:pt x="568095" y="117597"/>
                </a:cubicBezTo>
                <a:cubicBezTo>
                  <a:pt x="591186" y="112979"/>
                  <a:pt x="655841" y="193797"/>
                  <a:pt x="692786" y="228433"/>
                </a:cubicBezTo>
                <a:cubicBezTo>
                  <a:pt x="729731" y="263069"/>
                  <a:pt x="824403" y="246906"/>
                  <a:pt x="789767" y="325415"/>
                </a:cubicBezTo>
                <a:cubicBezTo>
                  <a:pt x="755131" y="403924"/>
                  <a:pt x="519603" y="593270"/>
                  <a:pt x="484967" y="699488"/>
                </a:cubicBezTo>
                <a:cubicBezTo>
                  <a:pt x="450331" y="805706"/>
                  <a:pt x="533458" y="895760"/>
                  <a:pt x="581949" y="962724"/>
                </a:cubicBezTo>
                <a:cubicBezTo>
                  <a:pt x="630440" y="1029688"/>
                  <a:pt x="725113" y="1041234"/>
                  <a:pt x="775913" y="1101270"/>
                </a:cubicBezTo>
                <a:cubicBezTo>
                  <a:pt x="826713" y="1161306"/>
                  <a:pt x="849804" y="1235197"/>
                  <a:pt x="886749" y="1322942"/>
                </a:cubicBezTo>
                <a:cubicBezTo>
                  <a:pt x="923695" y="1410687"/>
                  <a:pt x="988350" y="1519215"/>
                  <a:pt x="997586" y="1627742"/>
                </a:cubicBezTo>
                <a:cubicBezTo>
                  <a:pt x="1006822" y="1736269"/>
                  <a:pt x="990658" y="1867888"/>
                  <a:pt x="942167" y="1974106"/>
                </a:cubicBezTo>
                <a:cubicBezTo>
                  <a:pt x="893676" y="2080324"/>
                  <a:pt x="775913" y="2184234"/>
                  <a:pt x="706640" y="2265052"/>
                </a:cubicBezTo>
                <a:cubicBezTo>
                  <a:pt x="637367" y="2345870"/>
                  <a:pt x="586567" y="2373579"/>
                  <a:pt x="526531" y="2459015"/>
                </a:cubicBezTo>
                <a:cubicBezTo>
                  <a:pt x="466495" y="2544451"/>
                  <a:pt x="420313" y="2731488"/>
                  <a:pt x="346422" y="2777670"/>
                </a:cubicBezTo>
                <a:cubicBezTo>
                  <a:pt x="272531" y="2823852"/>
                  <a:pt x="136295" y="2782288"/>
                  <a:pt x="83186" y="2736106"/>
                </a:cubicBezTo>
                <a:cubicBezTo>
                  <a:pt x="30077" y="2689924"/>
                  <a:pt x="37003" y="2595252"/>
                  <a:pt x="27767" y="2500579"/>
                </a:cubicBezTo>
                <a:cubicBezTo>
                  <a:pt x="18531" y="2405906"/>
                  <a:pt x="13912" y="2304306"/>
                  <a:pt x="27767" y="2168070"/>
                </a:cubicBezTo>
                <a:cubicBezTo>
                  <a:pt x="41622" y="2031834"/>
                  <a:pt x="90113" y="1837870"/>
                  <a:pt x="110895" y="1683161"/>
                </a:cubicBezTo>
                <a:cubicBezTo>
                  <a:pt x="131677" y="1528452"/>
                  <a:pt x="159385" y="1359888"/>
                  <a:pt x="152458" y="1239815"/>
                </a:cubicBezTo>
                <a:cubicBezTo>
                  <a:pt x="145531" y="1119742"/>
                  <a:pt x="90113" y="1068942"/>
                  <a:pt x="69331" y="962724"/>
                </a:cubicBezTo>
                <a:cubicBezTo>
                  <a:pt x="48549" y="856506"/>
                  <a:pt x="34694" y="706415"/>
                  <a:pt x="27767" y="602506"/>
                </a:cubicBezTo>
                <a:cubicBezTo>
                  <a:pt x="20840" y="498597"/>
                  <a:pt x="27767" y="339270"/>
                  <a:pt x="27767" y="339270"/>
                </a:cubicBezTo>
                <a:lnTo>
                  <a:pt x="27767" y="339270"/>
                </a:lnTo>
              </a:path>
            </a:pathLst>
          </a:cu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5902924" y="2561678"/>
            <a:ext cx="1301709" cy="2534762"/>
          </a:xfrm>
          <a:custGeom>
            <a:avLst/>
            <a:gdLst>
              <a:gd name="connsiteX0" fmla="*/ 442458 w 1301709"/>
              <a:gd name="connsiteY0" fmla="*/ 707995 h 2534762"/>
              <a:gd name="connsiteX1" fmla="*/ 470167 w 1301709"/>
              <a:gd name="connsiteY1" fmla="*/ 347777 h 2534762"/>
              <a:gd name="connsiteX2" fmla="*/ 456312 w 1301709"/>
              <a:gd name="connsiteY2" fmla="*/ 1413 h 2534762"/>
              <a:gd name="connsiteX3" fmla="*/ 774967 w 1301709"/>
              <a:gd name="connsiteY3" fmla="*/ 223086 h 2534762"/>
              <a:gd name="connsiteX4" fmla="*/ 802676 w 1301709"/>
              <a:gd name="connsiteY4" fmla="*/ 167667 h 2534762"/>
              <a:gd name="connsiteX5" fmla="*/ 996640 w 1301709"/>
              <a:gd name="connsiteY5" fmla="*/ 347777 h 2534762"/>
              <a:gd name="connsiteX6" fmla="*/ 1301440 w 1301709"/>
              <a:gd name="connsiteY6" fmla="*/ 583304 h 2534762"/>
              <a:gd name="connsiteX7" fmla="*/ 941221 w 1301709"/>
              <a:gd name="connsiteY7" fmla="*/ 874249 h 2534762"/>
              <a:gd name="connsiteX8" fmla="*/ 1024349 w 1301709"/>
              <a:gd name="connsiteY8" fmla="*/ 1220613 h 2534762"/>
              <a:gd name="connsiteX9" fmla="*/ 761112 w 1301709"/>
              <a:gd name="connsiteY9" fmla="*/ 1525413 h 2534762"/>
              <a:gd name="connsiteX10" fmla="*/ 442458 w 1301709"/>
              <a:gd name="connsiteY10" fmla="*/ 2107304 h 2534762"/>
              <a:gd name="connsiteX11" fmla="*/ 442458 w 1301709"/>
              <a:gd name="connsiteY11" fmla="*/ 2495231 h 2534762"/>
              <a:gd name="connsiteX12" fmla="*/ 303912 w 1301709"/>
              <a:gd name="connsiteY12" fmla="*/ 2495231 h 2534762"/>
              <a:gd name="connsiteX13" fmla="*/ 179221 w 1301709"/>
              <a:gd name="connsiteY13" fmla="*/ 2259704 h 2534762"/>
              <a:gd name="connsiteX14" fmla="*/ 12967 w 1301709"/>
              <a:gd name="connsiteY14" fmla="*/ 2190431 h 2534762"/>
              <a:gd name="connsiteX15" fmla="*/ 553294 w 1301709"/>
              <a:gd name="connsiteY15" fmla="*/ 1262177 h 2534762"/>
              <a:gd name="connsiteX16" fmla="*/ 581003 w 1301709"/>
              <a:gd name="connsiteY16" fmla="*/ 1040504 h 2534762"/>
              <a:gd name="connsiteX17" fmla="*/ 442458 w 1301709"/>
              <a:gd name="connsiteY17" fmla="*/ 707995 h 2534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301709" h="2534762">
                <a:moveTo>
                  <a:pt x="442458" y="707995"/>
                </a:moveTo>
                <a:cubicBezTo>
                  <a:pt x="423985" y="592540"/>
                  <a:pt x="467858" y="465541"/>
                  <a:pt x="470167" y="347777"/>
                </a:cubicBezTo>
                <a:cubicBezTo>
                  <a:pt x="472476" y="230013"/>
                  <a:pt x="405512" y="22195"/>
                  <a:pt x="456312" y="1413"/>
                </a:cubicBezTo>
                <a:cubicBezTo>
                  <a:pt x="507112" y="-19369"/>
                  <a:pt x="717240" y="195377"/>
                  <a:pt x="774967" y="223086"/>
                </a:cubicBezTo>
                <a:cubicBezTo>
                  <a:pt x="832694" y="250795"/>
                  <a:pt x="765731" y="146885"/>
                  <a:pt x="802676" y="167667"/>
                </a:cubicBezTo>
                <a:cubicBezTo>
                  <a:pt x="839621" y="188449"/>
                  <a:pt x="913513" y="278504"/>
                  <a:pt x="996640" y="347777"/>
                </a:cubicBezTo>
                <a:cubicBezTo>
                  <a:pt x="1079767" y="417050"/>
                  <a:pt x="1310677" y="495559"/>
                  <a:pt x="1301440" y="583304"/>
                </a:cubicBezTo>
                <a:cubicBezTo>
                  <a:pt x="1292204" y="671049"/>
                  <a:pt x="987403" y="768031"/>
                  <a:pt x="941221" y="874249"/>
                </a:cubicBezTo>
                <a:cubicBezTo>
                  <a:pt x="895039" y="980467"/>
                  <a:pt x="1054367" y="1112086"/>
                  <a:pt x="1024349" y="1220613"/>
                </a:cubicBezTo>
                <a:cubicBezTo>
                  <a:pt x="994331" y="1329140"/>
                  <a:pt x="858094" y="1377631"/>
                  <a:pt x="761112" y="1525413"/>
                </a:cubicBezTo>
                <a:cubicBezTo>
                  <a:pt x="664130" y="1673195"/>
                  <a:pt x="495567" y="1945668"/>
                  <a:pt x="442458" y="2107304"/>
                </a:cubicBezTo>
                <a:cubicBezTo>
                  <a:pt x="389349" y="2268940"/>
                  <a:pt x="465549" y="2430577"/>
                  <a:pt x="442458" y="2495231"/>
                </a:cubicBezTo>
                <a:cubicBezTo>
                  <a:pt x="419367" y="2559885"/>
                  <a:pt x="347785" y="2534485"/>
                  <a:pt x="303912" y="2495231"/>
                </a:cubicBezTo>
                <a:cubicBezTo>
                  <a:pt x="260039" y="2455977"/>
                  <a:pt x="227712" y="2310504"/>
                  <a:pt x="179221" y="2259704"/>
                </a:cubicBezTo>
                <a:cubicBezTo>
                  <a:pt x="130730" y="2208904"/>
                  <a:pt x="-49378" y="2356685"/>
                  <a:pt x="12967" y="2190431"/>
                </a:cubicBezTo>
                <a:cubicBezTo>
                  <a:pt x="75312" y="2024177"/>
                  <a:pt x="458621" y="1453832"/>
                  <a:pt x="553294" y="1262177"/>
                </a:cubicBezTo>
                <a:cubicBezTo>
                  <a:pt x="647967" y="1070523"/>
                  <a:pt x="597167" y="1130559"/>
                  <a:pt x="581003" y="1040504"/>
                </a:cubicBezTo>
                <a:cubicBezTo>
                  <a:pt x="564839" y="950449"/>
                  <a:pt x="460931" y="823450"/>
                  <a:pt x="442458" y="707995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2008" y="2492896"/>
            <a:ext cx="3563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c.Miền núi già và sơn nguyên ở phía đông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228184" y="3068960"/>
            <a:ext cx="792088" cy="13681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204633" y="2908394"/>
            <a:ext cx="823751" cy="30458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0070C0"/>
                </a:solidFill>
                <a:latin typeface="+mj-lt"/>
              </a:rPr>
              <a:t>ĐB</a:t>
            </a:r>
            <a:endParaRPr lang="en-US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80882" y="4422088"/>
            <a:ext cx="823751" cy="30458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0070C0"/>
                </a:solidFill>
                <a:latin typeface="+mj-lt"/>
              </a:rPr>
              <a:t>TN</a:t>
            </a:r>
            <a:endParaRPr lang="en-US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008" y="3905322"/>
            <a:ext cx="3563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Gồm sơn nguyên trên bán đảo La-bra-đo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(Canada) và dãy núi A-pa-lat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(Hoa Kì).</a:t>
            </a:r>
          </a:p>
          <a:p>
            <a:pPr algn="just"/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Hướng đông  bắc - tây nam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67" descr="Book-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3212975"/>
            <a:ext cx="1043608" cy="79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11560" y="0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36: THIÊN NHIÊN BẮC MĨ</a:t>
            </a:r>
          </a:p>
        </p:txBody>
      </p:sp>
    </p:spTree>
    <p:extLst>
      <p:ext uri="{BB962C8B-B14F-4D97-AF65-F5344CB8AC3E}">
        <p14:creationId xmlns:p14="http://schemas.microsoft.com/office/powerpoint/2010/main" val="202695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0" y="692696"/>
            <a:ext cx="44196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008" y="1052736"/>
            <a:ext cx="4067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a.Hệ thống Cooc-đi-e </a:t>
            </a:r>
          </a:p>
          <a:p>
            <a:pPr algn="just"/>
            <a:r>
              <a:rPr lang="vi-VN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ở phía tây</a:t>
            </a:r>
            <a:endParaRPr lang="en-US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008" y="1628800"/>
            <a:ext cx="4347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b.Miền đồng bằng ở giữa</a:t>
            </a:r>
            <a:endParaRPr lang="en-US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916832"/>
            <a:ext cx="3563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c.Miền núi già và sơn nguyên ở phía đông</a:t>
            </a:r>
            <a:endParaRPr lang="en-US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96" y="2564904"/>
            <a:ext cx="35638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b="1" dirty="0">
                <a:solidFill>
                  <a:srgbClr val="1A21B0"/>
                </a:solidFill>
                <a:latin typeface="Times New Roman" pitchFamily="18" charset="0"/>
                <a:cs typeface="Times New Roman" pitchFamily="18" charset="0"/>
              </a:rPr>
              <a:t>2. Sự phân hóa khí hậu:</a:t>
            </a:r>
            <a:endParaRPr lang="en-US" sz="2600" b="1" dirty="0">
              <a:solidFill>
                <a:srgbClr val="1A21B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1" descr="Pictur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92696"/>
            <a:ext cx="4724400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36848" y="4149080"/>
            <a:ext cx="4187458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Bắc Mĩ nằm trên vành đai khí hậu nào?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8357" y="3086335"/>
            <a:ext cx="4187458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 hậu Bắc Mĩ phân hóa theo chiều nào?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560" y="0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36: THIÊN NHIÊN BẮC MĨ</a:t>
            </a:r>
          </a:p>
        </p:txBody>
      </p:sp>
    </p:spTree>
    <p:extLst>
      <p:ext uri="{BB962C8B-B14F-4D97-AF65-F5344CB8AC3E}">
        <p14:creationId xmlns:p14="http://schemas.microsoft.com/office/powerpoint/2010/main" val="193180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-15877" y="404664"/>
            <a:ext cx="44196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008" y="836712"/>
            <a:ext cx="4067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a.Hệ thống Cooc-đi-e </a:t>
            </a:r>
          </a:p>
          <a:p>
            <a:pPr algn="just"/>
            <a:r>
              <a:rPr lang="vi-VN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ở phía tây</a:t>
            </a:r>
            <a:endParaRPr lang="en-US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340768"/>
            <a:ext cx="4347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b.Miền đồng bằng ở giữa</a:t>
            </a:r>
            <a:endParaRPr lang="en-US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556792"/>
            <a:ext cx="3563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c.Miền núi già và sơn nguyên ở phía đông</a:t>
            </a:r>
            <a:endParaRPr lang="en-US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2060848"/>
            <a:ext cx="35638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b="1" dirty="0">
                <a:solidFill>
                  <a:srgbClr val="1A21B0"/>
                </a:solidFill>
                <a:latin typeface="Times New Roman" pitchFamily="18" charset="0"/>
                <a:cs typeface="Times New Roman" pitchFamily="18" charset="0"/>
              </a:rPr>
              <a:t>2. Sự phân hóa khí hậu:</a:t>
            </a:r>
            <a:endParaRPr lang="en-US" sz="2600" b="1" dirty="0">
              <a:solidFill>
                <a:srgbClr val="1A21B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1" descr="Pictur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92696"/>
            <a:ext cx="4724400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35" y="2492896"/>
            <a:ext cx="43475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Khí hậu Bắc Mĩ đa dạng:</a:t>
            </a:r>
          </a:p>
          <a:p>
            <a:pPr algn="just"/>
            <a:r>
              <a:rPr lang="vi-VN" sz="2400" b="1" dirty="0">
                <a:solidFill>
                  <a:srgbClr val="1A21B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b="1" dirty="0">
                <a:solidFill>
                  <a:srgbClr val="1A21B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1A21B0"/>
                </a:solidFill>
                <a:latin typeface="Times New Roman" pitchFamily="18" charset="0"/>
                <a:cs typeface="Times New Roman" pitchFamily="18" charset="0"/>
              </a:rPr>
              <a:t>Phân hóa khí hậu theo chiều bắc- nam:</a:t>
            </a:r>
          </a:p>
          <a:p>
            <a:pPr algn="just"/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/>
              <a:t> </a:t>
            </a:r>
            <a:endParaRPr lang="vi-VN" sz="2400" b="1" dirty="0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4408" y="4437112"/>
            <a:ext cx="4419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Do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thổ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ĩ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15</a:t>
            </a:r>
            <a:r>
              <a:rPr lang="en-US" sz="24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pic>
        <p:nvPicPr>
          <p:cNvPr id="14" name="Picture 67" descr="Book-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896" y="2226589"/>
            <a:ext cx="946704" cy="653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11560" y="0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36: THIÊN NHIÊN BẮC MĨ</a:t>
            </a:r>
          </a:p>
        </p:txBody>
      </p:sp>
    </p:spTree>
    <p:extLst>
      <p:ext uri="{BB962C8B-B14F-4D97-AF65-F5344CB8AC3E}">
        <p14:creationId xmlns:p14="http://schemas.microsoft.com/office/powerpoint/2010/main" val="95549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0" y="692696"/>
            <a:ext cx="44196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008" y="1052736"/>
            <a:ext cx="4067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a.Hệ thống Cooc-đi-e </a:t>
            </a:r>
          </a:p>
          <a:p>
            <a:pPr algn="just"/>
            <a:r>
              <a:rPr lang="vi-VN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ở phía tây</a:t>
            </a:r>
            <a:endParaRPr lang="en-US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008" y="1628800"/>
            <a:ext cx="4347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b.Miền đồng bằng ở giữa</a:t>
            </a:r>
            <a:endParaRPr lang="en-US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916832"/>
            <a:ext cx="3563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c.Miền núi già và sơn nguyên ở phía đông</a:t>
            </a:r>
            <a:endParaRPr lang="en-US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96" y="2492896"/>
            <a:ext cx="35638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b="1" dirty="0">
                <a:solidFill>
                  <a:srgbClr val="1A21B0"/>
                </a:solidFill>
                <a:latin typeface="Times New Roman" pitchFamily="18" charset="0"/>
                <a:cs typeface="Times New Roman" pitchFamily="18" charset="0"/>
              </a:rPr>
              <a:t>2. Sự phân hóa khí hậu:</a:t>
            </a:r>
            <a:endParaRPr lang="en-US" sz="2600" b="1" dirty="0">
              <a:solidFill>
                <a:srgbClr val="1A21B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1" descr="Pictur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92696"/>
            <a:ext cx="4724400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008" y="2924944"/>
            <a:ext cx="4187458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rgbClr val="1A21B0"/>
                </a:solidFill>
                <a:latin typeface="Times New Roman" pitchFamily="18" charset="0"/>
                <a:cs typeface="Times New Roman" pitchFamily="18" charset="0"/>
              </a:rPr>
              <a:t>*Phân hóa khí hậu theo chiều bắc- nam:</a:t>
            </a:r>
          </a:p>
          <a:p>
            <a:pPr algn="just"/>
            <a:r>
              <a:rPr lang="vi-VN" sz="2400" b="1" dirty="0">
                <a:solidFill>
                  <a:srgbClr val="1A21B0"/>
                </a:solidFill>
                <a:latin typeface="Times New Roman" pitchFamily="18" charset="0"/>
                <a:cs typeface="Times New Roman" pitchFamily="18" charset="0"/>
              </a:rPr>
              <a:t>*Phân hóa theo chiều tây – đông:</a:t>
            </a:r>
            <a:endParaRPr lang="en-US" sz="2400" b="1" dirty="0">
              <a:solidFill>
                <a:srgbClr val="1A21B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Freeform 5"/>
          <p:cNvSpPr>
            <a:spLocks/>
          </p:cNvSpPr>
          <p:nvPr/>
        </p:nvSpPr>
        <p:spPr bwMode="auto">
          <a:xfrm rot="21277722">
            <a:off x="5653131" y="1252611"/>
            <a:ext cx="1145103" cy="4797621"/>
          </a:xfrm>
          <a:custGeom>
            <a:avLst/>
            <a:gdLst>
              <a:gd name="T0" fmla="*/ 2147483647 w 816"/>
              <a:gd name="T1" fmla="*/ 0 h 3312"/>
              <a:gd name="T2" fmla="*/ 2147483647 w 816"/>
              <a:gd name="T3" fmla="*/ 2147483647 h 3312"/>
              <a:gd name="T4" fmla="*/ 2147483647 w 816"/>
              <a:gd name="T5" fmla="*/ 2147483647 h 3312"/>
              <a:gd name="T6" fmla="*/ 2147483647 w 816"/>
              <a:gd name="T7" fmla="*/ 2147483647 h 3312"/>
              <a:gd name="T8" fmla="*/ 2147483647 w 816"/>
              <a:gd name="T9" fmla="*/ 2147483647 h 3312"/>
              <a:gd name="T10" fmla="*/ 0 w 816"/>
              <a:gd name="T11" fmla="*/ 2147483647 h 33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16" h="3312">
                <a:moveTo>
                  <a:pt x="816" y="0"/>
                </a:moveTo>
                <a:lnTo>
                  <a:pt x="362" y="1370"/>
                </a:lnTo>
                <a:lnTo>
                  <a:pt x="259" y="1715"/>
                </a:lnTo>
                <a:lnTo>
                  <a:pt x="224" y="1875"/>
                </a:lnTo>
                <a:lnTo>
                  <a:pt x="134" y="2285"/>
                </a:lnTo>
                <a:lnTo>
                  <a:pt x="0" y="3312"/>
                </a:ln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496" y="4541951"/>
            <a:ext cx="4384103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?. Dựa vào hình 36.3 kể tên các kiểu khí hậu Bắc Mĩ? Khí hậu nào chiếm diện tích lớn nhất?</a:t>
            </a:r>
          </a:p>
          <a:p>
            <a:pPr algn="just"/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52520" y="4549676"/>
            <a:ext cx="4419599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nhóm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nhóm (</a:t>
            </a:r>
            <a:r>
              <a:rPr lang="vi-VN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3phút):</a:t>
            </a:r>
          </a:p>
          <a:p>
            <a:pPr algn="just"/>
            <a:r>
              <a:rPr lang="vi-VN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 sát hình 36.2 và 36.3, giải thích tại sao có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vi-VN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phía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phía t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ây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</a:t>
            </a:r>
            <a:r>
              <a:rPr lang="en-US" sz="2400" i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của Hoa Kì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1560" y="0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36: THIÊN NHIÊN BẮC MĨ</a:t>
            </a:r>
          </a:p>
        </p:txBody>
      </p:sp>
    </p:spTree>
    <p:extLst>
      <p:ext uri="{BB962C8B-B14F-4D97-AF65-F5344CB8AC3E}">
        <p14:creationId xmlns:p14="http://schemas.microsoft.com/office/powerpoint/2010/main" val="83157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14" grpId="0" animBg="1"/>
      <p:bldP spid="13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90600"/>
            <a:ext cx="4572000" cy="5867400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11" descr="Pictur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052736"/>
            <a:ext cx="4724400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" y="-27384"/>
            <a:ext cx="914400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nhóm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nhóm (</a:t>
            </a:r>
            <a:r>
              <a:rPr lang="vi-VN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3phút):</a:t>
            </a:r>
          </a:p>
          <a:p>
            <a:pPr algn="just"/>
            <a:r>
              <a:rPr lang="vi-VN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 sát hình 36.2 và 36.3, giải thích tại sao có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vi-VN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phía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phía t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ây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</a:t>
            </a:r>
            <a:r>
              <a:rPr lang="en-US" sz="2400" i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của Hoa Kì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 rot="21277722">
            <a:off x="5631152" y="1257020"/>
            <a:ext cx="1249017" cy="5004828"/>
          </a:xfrm>
          <a:custGeom>
            <a:avLst/>
            <a:gdLst>
              <a:gd name="T0" fmla="*/ 2147483647 w 816"/>
              <a:gd name="T1" fmla="*/ 0 h 3312"/>
              <a:gd name="T2" fmla="*/ 2147483647 w 816"/>
              <a:gd name="T3" fmla="*/ 2147483647 h 3312"/>
              <a:gd name="T4" fmla="*/ 2147483647 w 816"/>
              <a:gd name="T5" fmla="*/ 2147483647 h 3312"/>
              <a:gd name="T6" fmla="*/ 2147483647 w 816"/>
              <a:gd name="T7" fmla="*/ 2147483647 h 3312"/>
              <a:gd name="T8" fmla="*/ 2147483647 w 816"/>
              <a:gd name="T9" fmla="*/ 2147483647 h 3312"/>
              <a:gd name="T10" fmla="*/ 0 w 816"/>
              <a:gd name="T11" fmla="*/ 2147483647 h 33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16" h="3312">
                <a:moveTo>
                  <a:pt x="816" y="0"/>
                </a:moveTo>
                <a:lnTo>
                  <a:pt x="362" y="1370"/>
                </a:lnTo>
                <a:lnTo>
                  <a:pt x="259" y="1715"/>
                </a:lnTo>
                <a:lnTo>
                  <a:pt x="224" y="1875"/>
                </a:lnTo>
                <a:lnTo>
                  <a:pt x="134" y="2285"/>
                </a:lnTo>
                <a:lnTo>
                  <a:pt x="0" y="3312"/>
                </a:ln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20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4"/>
          <p:cNvSpPr>
            <a:spLocks noChangeArrowheads="1" noChangeShapeType="1" noTextEdit="1"/>
          </p:cNvSpPr>
          <p:nvPr/>
        </p:nvSpPr>
        <p:spPr bwMode="auto">
          <a:xfrm>
            <a:off x="3124200" y="0"/>
            <a:ext cx="5562600" cy="404664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b="1" kern="10" spc="-18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27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THIÊN NHIÊN BẮC MỸ</a:t>
            </a:r>
          </a:p>
        </p:txBody>
      </p:sp>
      <p:sp>
        <p:nvSpPr>
          <p:cNvPr id="10244" name="WordArt 6"/>
          <p:cNvSpPr>
            <a:spLocks noChangeArrowheads="1" noChangeShapeType="1" noTextEdit="1"/>
          </p:cNvSpPr>
          <p:nvPr/>
        </p:nvSpPr>
        <p:spPr bwMode="auto">
          <a:xfrm>
            <a:off x="1115616" y="0"/>
            <a:ext cx="1703784" cy="40466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551"/>
              </a:avLst>
            </a:prstTxWarp>
          </a:bodyPr>
          <a:lstStyle/>
          <a:p>
            <a:pPr algn="ctr"/>
            <a:r>
              <a:rPr lang="vi-VN" sz="2000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</a:t>
            </a:r>
            <a:r>
              <a:rPr lang="en-US" sz="2000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ài</a:t>
            </a:r>
            <a:r>
              <a:rPr lang="en-US" sz="2000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36: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0" y="548680"/>
            <a:ext cx="441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008" y="1052736"/>
            <a:ext cx="4067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a.Hệ thống Cooc-đi-e ở phía tây</a:t>
            </a:r>
            <a:endParaRPr lang="en-US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392" y="1424845"/>
            <a:ext cx="4347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b.Miền đồng bằng ở giữa</a:t>
            </a:r>
            <a:endParaRPr lang="en-US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700808"/>
            <a:ext cx="4355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c.Miền núi già và sơn nguyên ở phía đông</a:t>
            </a:r>
            <a:endParaRPr lang="en-US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96" y="1916832"/>
            <a:ext cx="3563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1A21B0"/>
                </a:solidFill>
                <a:latin typeface="Times New Roman" pitchFamily="18" charset="0"/>
                <a:cs typeface="Times New Roman" pitchFamily="18" charset="0"/>
              </a:rPr>
              <a:t>2. Sự phân hóa khí hậu:</a:t>
            </a:r>
            <a:endParaRPr lang="en-US" sz="2400" b="1" dirty="0">
              <a:solidFill>
                <a:srgbClr val="1A21B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1" descr="Pictur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92696"/>
            <a:ext cx="4724400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496" y="2276872"/>
            <a:ext cx="4381442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rgbClr val="1A21B0"/>
                </a:solidFill>
                <a:latin typeface="Times New Roman" pitchFamily="18" charset="0"/>
                <a:cs typeface="Times New Roman" pitchFamily="18" charset="0"/>
              </a:rPr>
              <a:t>*Phân hóa khí hậu theo chiều bắc- nam:</a:t>
            </a:r>
          </a:p>
          <a:p>
            <a:pPr algn="just"/>
            <a:r>
              <a:rPr lang="vi-VN" sz="2400" b="1" dirty="0">
                <a:solidFill>
                  <a:srgbClr val="1A21B0"/>
                </a:solidFill>
                <a:latin typeface="Times New Roman" pitchFamily="18" charset="0"/>
                <a:cs typeface="Times New Roman" pitchFamily="18" charset="0"/>
              </a:rPr>
              <a:t>*Phân hóa theo chiều tây – đông:</a:t>
            </a:r>
          </a:p>
          <a:p>
            <a:pPr>
              <a:spcBef>
                <a:spcPct val="50000"/>
              </a:spcBef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Nhiều kiểu khí hậu. </a:t>
            </a:r>
          </a:p>
          <a:p>
            <a:pPr>
              <a:spcBef>
                <a:spcPct val="50000"/>
              </a:spcBef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Phân hóa: p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, p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              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662" y="5488115"/>
            <a:ext cx="441427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1A21B0"/>
                </a:solidFill>
                <a:latin typeface="Times New Roman" pitchFamily="18" charset="0"/>
                <a:cs typeface="Times New Roman" pitchFamily="18" charset="0"/>
              </a:rPr>
              <a:t> *</a:t>
            </a:r>
            <a:r>
              <a:rPr lang="en-US" sz="2400" b="1" dirty="0" err="1">
                <a:solidFill>
                  <a:srgbClr val="1A21B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rgbClr val="1A21B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A21B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solidFill>
                  <a:srgbClr val="1A21B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A21B0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400" b="1" dirty="0">
                <a:solidFill>
                  <a:srgbClr val="1A21B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A21B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>
                <a:solidFill>
                  <a:srgbClr val="1A21B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A21B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400" b="1" dirty="0">
                <a:solidFill>
                  <a:srgbClr val="1A21B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A21B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solidFill>
                  <a:srgbClr val="1A21B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A21B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>
                <a:solidFill>
                  <a:srgbClr val="1A21B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A21B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vi-VN" sz="2400" b="1" dirty="0">
                <a:solidFill>
                  <a:srgbClr val="1A21B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Cooc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-e</a:t>
            </a:r>
          </a:p>
        </p:txBody>
      </p:sp>
    </p:spTree>
    <p:extLst>
      <p:ext uri="{BB962C8B-B14F-4D97-AF65-F5344CB8AC3E}">
        <p14:creationId xmlns:p14="http://schemas.microsoft.com/office/powerpoint/2010/main" val="395040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-36512" y="836712"/>
            <a:ext cx="40306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2048" y="1664770"/>
            <a:ext cx="425698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ắc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vĩ tuyến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sz="24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283968" y="1067544"/>
            <a:ext cx="0" cy="579045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Picture 14" descr="hoi giang_2"/>
          <p:cNvPicPr>
            <a:picLocks noChangeAspect="1" noChangeArrowheads="1"/>
          </p:cNvPicPr>
          <p:nvPr/>
        </p:nvPicPr>
        <p:blipFill>
          <a:blip r:embed="rId2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5" r="12584" b="46422"/>
          <a:stretch>
            <a:fillRect/>
          </a:stretch>
        </p:blipFill>
        <p:spPr bwMode="auto">
          <a:xfrm>
            <a:off x="4427984" y="1037569"/>
            <a:ext cx="4716016" cy="5777474"/>
          </a:xfrm>
          <a:prstGeom prst="rect">
            <a:avLst/>
          </a:prstGeom>
          <a:noFill/>
          <a:ln w="76200" cmpd="tri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7" descr="Book-09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3105"/>
            <a:ext cx="909949" cy="692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11560" y="0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36: THIÊN NHIÊN BẮC MĨ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1911350"/>
            <a:ext cx="2208213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7" name="Picture 3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0" y="844550"/>
            <a:ext cx="2868613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8" name="Picture 4" descr="image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1296988"/>
            <a:ext cx="3808412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9" name="Picture 5" descr="image0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" y="2965450"/>
            <a:ext cx="3136900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0" name="Picture 6" descr="image00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1979613"/>
            <a:ext cx="2401888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1" name="Picture 7" descr="image00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313" y="1735138"/>
            <a:ext cx="1960562" cy="63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2" name="Picture 8" descr="image00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2628900"/>
            <a:ext cx="2124075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3" name="Picture 9" descr="image00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0" y="2179638"/>
            <a:ext cx="1439863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4" name="Picture 10" descr="image0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14600"/>
            <a:ext cx="2219325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5" name="Picture 11" descr="image0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124200"/>
            <a:ext cx="28575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6" name="Picture 12" descr="image0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895600"/>
            <a:ext cx="2133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7" name="Picture 13" descr="image0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429000"/>
            <a:ext cx="2286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8" name="Picture 14" descr="image0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63" y="3306763"/>
            <a:ext cx="2789237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9" name="Picture 15" descr="image0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850" y="4149725"/>
            <a:ext cx="179387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600" name="Picture 16" descr="image01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86200"/>
            <a:ext cx="2271713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601" name="Picture 17" descr="image01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91000"/>
            <a:ext cx="3068638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602" name="Picture 18" descr="image01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150" y="4637088"/>
            <a:ext cx="1692275" cy="123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603" name="Picture 19" descr="image01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313" y="5105400"/>
            <a:ext cx="362108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604" name="Picture 20" descr="image020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75" y="5334000"/>
            <a:ext cx="32067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62" name="Text Box 22"/>
          <p:cNvSpPr txBox="1">
            <a:spLocks noChangeArrowheads="1"/>
          </p:cNvSpPr>
          <p:nvPr/>
        </p:nvSpPr>
        <p:spPr bwMode="auto">
          <a:xfrm>
            <a:off x="1676400" y="304800"/>
            <a:ext cx="541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  <a:latin typeface="Times New Roman" pitchFamily="18" charset="0"/>
              </a:rPr>
              <a:t>TỔNG KẾT</a:t>
            </a:r>
          </a:p>
        </p:txBody>
      </p:sp>
      <p:sp>
        <p:nvSpPr>
          <p:cNvPr id="15" name="Freeform 14"/>
          <p:cNvSpPr/>
          <p:nvPr/>
        </p:nvSpPr>
        <p:spPr>
          <a:xfrm rot="537619">
            <a:off x="2327275" y="4937125"/>
            <a:ext cx="3444875" cy="1587500"/>
          </a:xfrm>
          <a:custGeom>
            <a:avLst/>
            <a:gdLst>
              <a:gd name="connsiteX0" fmla="*/ 0 w 1238864"/>
              <a:gd name="connsiteY0" fmla="*/ 0 h 1681325"/>
              <a:gd name="connsiteX1" fmla="*/ 604684 w 1238864"/>
              <a:gd name="connsiteY1" fmla="*/ 1224116 h 1681325"/>
              <a:gd name="connsiteX2" fmla="*/ 929148 w 1238864"/>
              <a:gd name="connsiteY2" fmla="*/ 1607574 h 1681325"/>
              <a:gd name="connsiteX3" fmla="*/ 1238864 w 1238864"/>
              <a:gd name="connsiteY3" fmla="*/ 1681316 h 1681325"/>
              <a:gd name="connsiteX4" fmla="*/ 1238864 w 1238864"/>
              <a:gd name="connsiteY4" fmla="*/ 1681316 h 1681325"/>
              <a:gd name="connsiteX5" fmla="*/ 1150374 w 1238864"/>
              <a:gd name="connsiteY5" fmla="*/ 1681316 h 1681325"/>
              <a:gd name="connsiteX0" fmla="*/ 436650 w 1675514"/>
              <a:gd name="connsiteY0" fmla="*/ 0 h 1681316"/>
              <a:gd name="connsiteX1" fmla="*/ 20136 w 1675514"/>
              <a:gd name="connsiteY1" fmla="*/ 1412771 h 1681316"/>
              <a:gd name="connsiteX2" fmla="*/ 1365798 w 1675514"/>
              <a:gd name="connsiteY2" fmla="*/ 1607574 h 1681316"/>
              <a:gd name="connsiteX3" fmla="*/ 1675514 w 1675514"/>
              <a:gd name="connsiteY3" fmla="*/ 1681316 h 1681316"/>
              <a:gd name="connsiteX4" fmla="*/ 1675514 w 1675514"/>
              <a:gd name="connsiteY4" fmla="*/ 1681316 h 1681316"/>
              <a:gd name="connsiteX5" fmla="*/ 1587024 w 1675514"/>
              <a:gd name="connsiteY5" fmla="*/ 1681316 h 1681316"/>
              <a:gd name="connsiteX0" fmla="*/ 465174 w 1704038"/>
              <a:gd name="connsiteY0" fmla="*/ 0 h 1943921"/>
              <a:gd name="connsiteX1" fmla="*/ 48660 w 1704038"/>
              <a:gd name="connsiteY1" fmla="*/ 1412771 h 1943921"/>
              <a:gd name="connsiteX2" fmla="*/ 1394322 w 1704038"/>
              <a:gd name="connsiteY2" fmla="*/ 1607574 h 1943921"/>
              <a:gd name="connsiteX3" fmla="*/ 1704038 w 1704038"/>
              <a:gd name="connsiteY3" fmla="*/ 1681316 h 1943921"/>
              <a:gd name="connsiteX4" fmla="*/ 1704038 w 1704038"/>
              <a:gd name="connsiteY4" fmla="*/ 1681316 h 1943921"/>
              <a:gd name="connsiteX5" fmla="*/ 1615548 w 1704038"/>
              <a:gd name="connsiteY5" fmla="*/ 1681316 h 1943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4038" h="1943921">
                <a:moveTo>
                  <a:pt x="465174" y="0"/>
                </a:moveTo>
                <a:cubicBezTo>
                  <a:pt x="690087" y="478093"/>
                  <a:pt x="-215126" y="317663"/>
                  <a:pt x="48660" y="1412771"/>
                </a:cubicBezTo>
                <a:cubicBezTo>
                  <a:pt x="312446" y="2507879"/>
                  <a:pt x="1118426" y="1562817"/>
                  <a:pt x="1394322" y="1607574"/>
                </a:cubicBezTo>
                <a:cubicBezTo>
                  <a:pt x="1670218" y="1652331"/>
                  <a:pt x="1704038" y="1681316"/>
                  <a:pt x="1704038" y="1681316"/>
                </a:cubicBezTo>
                <a:lnTo>
                  <a:pt x="1704038" y="1681316"/>
                </a:lnTo>
                <a:lnTo>
                  <a:pt x="1615548" y="1681316"/>
                </a:lnTo>
              </a:path>
            </a:pathLst>
          </a:cu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b"/>
          <a:lstStyle/>
          <a:p>
            <a:pPr lvl="1" algn="ctr">
              <a:defRPr/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Phân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hóa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chiều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cao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2965450"/>
            <a:ext cx="1115616" cy="139965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36: THIÊN NHIÊN BẮC MĨ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7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7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67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7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7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67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7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7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0" y="0"/>
            <a:ext cx="7391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304800" y="1143000"/>
            <a:ext cx="8153400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502150" cy="704850"/>
          </a:xfrm>
        </p:spPr>
        <p:txBody>
          <a:bodyPr>
            <a:normAutofit fontScale="90000"/>
          </a:bodyPr>
          <a:lstStyle/>
          <a:p>
            <a:pPr marL="320040" indent="-32004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427984" y="1628800"/>
            <a:ext cx="4258816" cy="4391000"/>
          </a:xfrm>
          <a:prstGeom prst="rect">
            <a:avLst/>
          </a:prstGeom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endParaRPr lang="en-US" dirty="0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762000" y="2286000"/>
            <a:ext cx="350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609600" y="5105400"/>
            <a:ext cx="304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4724400" y="2057400"/>
            <a:ext cx="3292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4648200" y="2667000"/>
            <a:ext cx="350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sộ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4648200" y="3276600"/>
            <a:ext cx="403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máng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4648200" y="3886200"/>
            <a:ext cx="3962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Nam</a:t>
            </a: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4648200" y="4495800"/>
            <a:ext cx="3962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4648200" y="5410200"/>
            <a:ext cx="434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1790700" y="1095494"/>
            <a:ext cx="333028" cy="369332"/>
          </a:xfrm>
          <a:prstGeom prst="rect">
            <a:avLst/>
          </a:prstGeom>
          <a:solidFill>
            <a:srgbClr val="FFFF00"/>
          </a:solidFill>
          <a:ln w="38100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6328792" y="1087834"/>
            <a:ext cx="331440" cy="369332"/>
          </a:xfrm>
          <a:prstGeom prst="rect">
            <a:avLst/>
          </a:prstGeom>
          <a:solidFill>
            <a:srgbClr val="FFFF00"/>
          </a:solidFill>
          <a:ln w="38100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609600" y="3581400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15" name="Rectangle 15"/>
          <p:cNvSpPr>
            <a:spLocks noChangeArrowheads="1"/>
          </p:cNvSpPr>
          <p:nvPr/>
        </p:nvSpPr>
        <p:spPr bwMode="auto">
          <a:xfrm>
            <a:off x="457200" y="1600200"/>
            <a:ext cx="3581400" cy="4419600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/>
          </a:p>
        </p:txBody>
      </p:sp>
      <p:sp>
        <p:nvSpPr>
          <p:cNvPr id="51216" name="Line 16"/>
          <p:cNvSpPr>
            <a:spLocks noChangeShapeType="1"/>
          </p:cNvSpPr>
          <p:nvPr/>
        </p:nvSpPr>
        <p:spPr bwMode="auto">
          <a:xfrm>
            <a:off x="2971800" y="2514600"/>
            <a:ext cx="1752600" cy="335756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7" name="Line 17"/>
          <p:cNvSpPr>
            <a:spLocks noChangeShapeType="1"/>
          </p:cNvSpPr>
          <p:nvPr/>
        </p:nvSpPr>
        <p:spPr bwMode="auto">
          <a:xfrm>
            <a:off x="2971800" y="2514600"/>
            <a:ext cx="1752600" cy="1524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8" name="Line 18"/>
          <p:cNvSpPr>
            <a:spLocks noChangeShapeType="1"/>
          </p:cNvSpPr>
          <p:nvPr/>
        </p:nvSpPr>
        <p:spPr bwMode="auto">
          <a:xfrm flipV="1">
            <a:off x="2971800" y="3505200"/>
            <a:ext cx="1676400" cy="38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9" name="Line 19"/>
          <p:cNvSpPr>
            <a:spLocks noChangeShapeType="1"/>
          </p:cNvSpPr>
          <p:nvPr/>
        </p:nvSpPr>
        <p:spPr bwMode="auto">
          <a:xfrm>
            <a:off x="2971800" y="3886200"/>
            <a:ext cx="1676400" cy="762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0" name="Line 20"/>
          <p:cNvSpPr>
            <a:spLocks noChangeShapeType="1"/>
          </p:cNvSpPr>
          <p:nvPr/>
        </p:nvSpPr>
        <p:spPr bwMode="auto">
          <a:xfrm flipV="1">
            <a:off x="2971800" y="2362200"/>
            <a:ext cx="1752600" cy="2971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1" name="Line 21"/>
          <p:cNvSpPr>
            <a:spLocks noChangeShapeType="1"/>
          </p:cNvSpPr>
          <p:nvPr/>
        </p:nvSpPr>
        <p:spPr bwMode="auto">
          <a:xfrm>
            <a:off x="2971800" y="5334000"/>
            <a:ext cx="167640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12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5" dur="500"/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0" dur="500"/>
                                        <p:tgtEl>
                                          <p:spTgt spid="5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5" dur="500"/>
                                        <p:tgtEl>
                                          <p:spTgt spid="5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0" dur="500"/>
                                        <p:tgtEl>
                                          <p:spTgt spid="5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5" dur="500"/>
                                        <p:tgtEl>
                                          <p:spTgt spid="5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0" dur="500"/>
                                        <p:tgtEl>
                                          <p:spTgt spid="5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animBg="1"/>
      <p:bldP spid="51204" grpId="0"/>
      <p:bldP spid="51205" grpId="0"/>
      <p:bldP spid="51206" grpId="0"/>
      <p:bldP spid="51207" grpId="0"/>
      <p:bldP spid="51208" grpId="0"/>
      <p:bldP spid="51209" grpId="0"/>
      <p:bldP spid="51210" grpId="0"/>
      <p:bldP spid="51211" grpId="0"/>
      <p:bldP spid="51212" grpId="0" animBg="1"/>
      <p:bldP spid="51213" grpId="0" animBg="1"/>
      <p:bldP spid="51214" grpId="0"/>
      <p:bldP spid="51215" grpId="0" animBg="1"/>
      <p:bldP spid="51216" grpId="0" animBg="1"/>
      <p:bldP spid="51217" grpId="0" animBg="1"/>
      <p:bldP spid="51218" grpId="0" animBg="1"/>
      <p:bldP spid="51219" grpId="0" animBg="1"/>
      <p:bldP spid="51220" grpId="0" animBg="1"/>
      <p:bldP spid="512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304800" y="1143000"/>
            <a:ext cx="7010400" cy="2646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  <a:p>
            <a:pPr eaLnBrk="1" hangingPunct="1">
              <a:spcBef>
                <a:spcPct val="50000"/>
              </a:spcBef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Chuẩn bị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0" y="476672"/>
            <a:ext cx="441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9230" name="Picture 14" descr="hoi giang_2"/>
          <p:cNvPicPr>
            <a:picLocks noChangeAspect="1" noChangeArrowheads="1"/>
          </p:cNvPicPr>
          <p:nvPr/>
        </p:nvPicPr>
        <p:blipFill>
          <a:blip r:embed="rId3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5" r="12584" b="46422"/>
          <a:stretch>
            <a:fillRect/>
          </a:stretch>
        </p:blipFill>
        <p:spPr bwMode="auto">
          <a:xfrm>
            <a:off x="107504" y="938337"/>
            <a:ext cx="9036496" cy="3500129"/>
          </a:xfrm>
          <a:prstGeom prst="rect">
            <a:avLst/>
          </a:prstGeom>
          <a:noFill/>
          <a:ln w="76200" cmpd="tri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5724128" y="4005064"/>
            <a:ext cx="3347864" cy="39846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Lược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đồ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tự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nhiên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B</a:t>
            </a:r>
            <a:r>
              <a:rPr lang="en-US" dirty="0" err="1">
                <a:solidFill>
                  <a:srgbClr val="FF0000"/>
                </a:solidFill>
              </a:rPr>
              <a:t>ắc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Mĩ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-13529" y="4581128"/>
            <a:ext cx="2286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36.</a:t>
            </a:r>
            <a:r>
              <a:rPr 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cho biết Bắc Mĩ chia thành mấy khu vực?</a:t>
            </a:r>
            <a:endParaRPr lang="en-US" sz="2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7" descr="ScannedImage-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1" t="37350" r="15680" b="50342"/>
          <a:stretch>
            <a:fillRect/>
          </a:stretch>
        </p:blipFill>
        <p:spPr bwMode="auto">
          <a:xfrm>
            <a:off x="2209800" y="4438466"/>
            <a:ext cx="6934200" cy="2413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07504" y="4725144"/>
            <a:ext cx="2164967" cy="18158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 về cấu trúc địa hình Bắc Mĩ?</a:t>
            </a:r>
            <a:endParaRPr lang="en-US" sz="28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0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36: THIÊN NHIÊN BẮC MĨ</a:t>
            </a:r>
          </a:p>
        </p:txBody>
      </p:sp>
    </p:spTree>
    <p:extLst>
      <p:ext uri="{BB962C8B-B14F-4D97-AF65-F5344CB8AC3E}">
        <p14:creationId xmlns:p14="http://schemas.microsoft.com/office/powerpoint/2010/main" val="338215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1" grpId="0" animBg="1"/>
      <p:bldP spid="13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0" y="914400"/>
            <a:ext cx="441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CC"/>
                </a:solidFill>
              </a:rPr>
              <a:t>1. </a:t>
            </a:r>
            <a:r>
              <a:rPr lang="en-US" sz="2400" b="1" dirty="0" err="1">
                <a:solidFill>
                  <a:srgbClr val="0000CC"/>
                </a:solidFill>
              </a:rPr>
              <a:t>Các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khu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vực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địa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hình</a:t>
            </a:r>
            <a:r>
              <a:rPr lang="en-US" sz="2400" b="1" dirty="0">
                <a:solidFill>
                  <a:srgbClr val="0000CC"/>
                </a:solidFill>
              </a:rPr>
              <a:t>: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0" y="2117992"/>
            <a:ext cx="406794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chia làm 3 khu vực, kéo dài theo chiều kinh tuyến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30" name="Picture 14" descr="hoi giang_2"/>
          <p:cNvPicPr>
            <a:picLocks noChangeAspect="1" noChangeArrowheads="1"/>
          </p:cNvPicPr>
          <p:nvPr/>
        </p:nvPicPr>
        <p:blipFill>
          <a:blip r:embed="rId2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5" r="12584" b="46422"/>
          <a:stretch>
            <a:fillRect/>
          </a:stretch>
        </p:blipFill>
        <p:spPr bwMode="auto">
          <a:xfrm>
            <a:off x="4211960" y="1145232"/>
            <a:ext cx="4703440" cy="5026968"/>
          </a:xfrm>
          <a:prstGeom prst="rect">
            <a:avLst/>
          </a:prstGeom>
          <a:noFill/>
          <a:ln w="76200" cmpd="tri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4191000" y="6459538"/>
            <a:ext cx="4953000" cy="39846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sz="2000" dirty="0">
                <a:latin typeface="Times New Roman" pitchFamily="18" charset="0"/>
              </a:rPr>
              <a:t>H 36.2 - </a:t>
            </a:r>
            <a:r>
              <a:rPr lang="en-US" sz="2000" dirty="0" err="1">
                <a:latin typeface="Times New Roman" pitchFamily="18" charset="0"/>
              </a:rPr>
              <a:t>Lược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đồ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tự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nhiên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B</a:t>
            </a:r>
            <a:r>
              <a:rPr lang="en-US" dirty="0" err="1"/>
              <a:t>ắc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Mĩ</a:t>
            </a:r>
            <a:endParaRPr lang="en-US" sz="2000" dirty="0">
              <a:latin typeface="Times New Roman" pitchFamily="18" charset="0"/>
            </a:endParaRPr>
          </a:p>
        </p:txBody>
      </p:sp>
      <p:pic>
        <p:nvPicPr>
          <p:cNvPr id="10" name="Picture 67" descr="Book-09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3105"/>
            <a:ext cx="380047" cy="289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067944" y="1145232"/>
            <a:ext cx="0" cy="551353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0" y="1376065"/>
            <a:ext cx="4256981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ắc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vĩ tuyến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sz="20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  <a:p>
            <a:pPr algn="just" eaLnBrk="1" hangingPunct="1">
              <a:spcBef>
                <a:spcPct val="50000"/>
              </a:spcBef>
              <a:defRPr/>
            </a:pPr>
            <a:b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310" y="3318321"/>
            <a:ext cx="4067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Hệ thống Cooc-đi-e ở phía tây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" y="4149318"/>
            <a:ext cx="4066634" cy="9671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?. Quan sát hình 36.2, xác định vị trí của hệ thống Cooc-đi-e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" y="5339270"/>
            <a:ext cx="4066633" cy="11521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?. Nhận xét về các dãy núi và cao nguyên của hệ thống Cooc-đi-e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/>
      <p:bldP spid="11" grpId="0"/>
      <p:bldP spid="1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7" descr="ScannedImage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1" t="37350" r="15680" b="50342"/>
          <a:stretch>
            <a:fillRect/>
          </a:stretch>
        </p:blipFill>
        <p:spPr bwMode="auto">
          <a:xfrm>
            <a:off x="381952" y="476672"/>
            <a:ext cx="8006472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4347101"/>
            <a:ext cx="8064896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?.Xác định độ cao trung bình của hệ thống Cooc-đi-e?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0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36: THIÊN NHIÊN BẮC MĨ</a:t>
            </a:r>
          </a:p>
        </p:txBody>
      </p:sp>
    </p:spTree>
    <p:extLst>
      <p:ext uri="{BB962C8B-B14F-4D97-AF65-F5344CB8AC3E}">
        <p14:creationId xmlns:p14="http://schemas.microsoft.com/office/powerpoint/2010/main" val="374149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0" name="Picture 14" descr="hoi giang_2"/>
          <p:cNvPicPr>
            <a:picLocks noChangeAspect="1" noChangeArrowheads="1"/>
          </p:cNvPicPr>
          <p:nvPr/>
        </p:nvPicPr>
        <p:blipFill>
          <a:blip r:embed="rId2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5" r="12584" b="46422"/>
          <a:stretch>
            <a:fillRect/>
          </a:stretch>
        </p:blipFill>
        <p:spPr bwMode="auto">
          <a:xfrm>
            <a:off x="4419600" y="938337"/>
            <a:ext cx="4724400" cy="5550010"/>
          </a:xfrm>
          <a:prstGeom prst="rect">
            <a:avLst/>
          </a:prstGeom>
          <a:noFill/>
          <a:ln w="76200" cmpd="tri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5292080" y="6488347"/>
            <a:ext cx="3347864" cy="39846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sz="2000" dirty="0">
                <a:latin typeface="Times New Roman" pitchFamily="18" charset="0"/>
              </a:rPr>
              <a:t>36.2-</a:t>
            </a:r>
            <a:r>
              <a:rPr lang="en-US" sz="2000" dirty="0" err="1">
                <a:latin typeface="Times New Roman" pitchFamily="18" charset="0"/>
              </a:rPr>
              <a:t>Lược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đồ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tự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nhiên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B</a:t>
            </a:r>
            <a:r>
              <a:rPr lang="en-US" dirty="0" err="1"/>
              <a:t>ắc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Mĩ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0" y="692696"/>
            <a:ext cx="441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008" y="1196752"/>
            <a:ext cx="4067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Hệ thống Cooc-đi-e ở phía tây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107504" y="2204864"/>
            <a:ext cx="410445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sộ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35496" y="2948751"/>
            <a:ext cx="410445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xen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kẽ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7" name="Picture 67" descr="Book-09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10740"/>
            <a:ext cx="936104" cy="712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4634" y="4158030"/>
            <a:ext cx="3906180" cy="8925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Vùng núi Cooc-đi-e có những khoáng sản gì?</a:t>
            </a:r>
            <a:endParaRPr lang="en-US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917" y="4182179"/>
            <a:ext cx="409003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- Có nhiều khoáng sản như đồng, vàng, quặng đa kim...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560" y="0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36: THIÊN NHIÊN BẮC MĨ</a:t>
            </a:r>
          </a:p>
        </p:txBody>
      </p:sp>
    </p:spTree>
    <p:extLst>
      <p:ext uri="{BB962C8B-B14F-4D97-AF65-F5344CB8AC3E}">
        <p14:creationId xmlns:p14="http://schemas.microsoft.com/office/powerpoint/2010/main" val="349465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1" grpId="0" animBg="1"/>
      <p:bldP spid="11" grpId="0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487363"/>
          </a:xfrm>
        </p:spPr>
        <p:txBody>
          <a:bodyPr>
            <a:normAutofit fontScale="90000"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Cooc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143000" y="731838"/>
            <a:ext cx="6400800" cy="3475037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85" y="620688"/>
            <a:ext cx="9239732" cy="749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0" y="692696"/>
            <a:ext cx="441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008" y="1196752"/>
            <a:ext cx="4067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lphaLcPeriod"/>
            </a:pPr>
            <a:r>
              <a:rPr lang="vi-VN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 thống Cooc-đi-e </a:t>
            </a:r>
          </a:p>
          <a:p>
            <a:pPr algn="just"/>
            <a:r>
              <a:rPr lang="vi-VN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ở phía tây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67" descr="Book-09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611560" cy="465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008" y="1988840"/>
            <a:ext cx="4347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Miền đồng bằng ở giữa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2" descr="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3888" y="923528"/>
            <a:ext cx="5580112" cy="5867400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Freeform 2"/>
          <p:cNvSpPr/>
          <p:nvPr/>
        </p:nvSpPr>
        <p:spPr>
          <a:xfrm>
            <a:off x="5444778" y="2016003"/>
            <a:ext cx="1000064" cy="2797799"/>
          </a:xfrm>
          <a:custGeom>
            <a:avLst/>
            <a:gdLst>
              <a:gd name="connsiteX0" fmla="*/ 27767 w 1000064"/>
              <a:gd name="connsiteY0" fmla="*/ 768761 h 2797799"/>
              <a:gd name="connsiteX1" fmla="*/ 69331 w 1000064"/>
              <a:gd name="connsiteY1" fmla="*/ 671779 h 2797799"/>
              <a:gd name="connsiteX2" fmla="*/ 58 w 1000064"/>
              <a:gd name="connsiteY2" fmla="*/ 325415 h 2797799"/>
              <a:gd name="connsiteX3" fmla="*/ 83186 w 1000064"/>
              <a:gd name="connsiteY3" fmla="*/ 76033 h 2797799"/>
              <a:gd name="connsiteX4" fmla="*/ 166313 w 1000064"/>
              <a:gd name="connsiteY4" fmla="*/ 6761 h 2797799"/>
              <a:gd name="connsiteX5" fmla="*/ 304858 w 1000064"/>
              <a:gd name="connsiteY5" fmla="*/ 214579 h 2797799"/>
              <a:gd name="connsiteX6" fmla="*/ 554240 w 1000064"/>
              <a:gd name="connsiteY6" fmla="*/ 256142 h 2797799"/>
              <a:gd name="connsiteX7" fmla="*/ 568095 w 1000064"/>
              <a:gd name="connsiteY7" fmla="*/ 117597 h 2797799"/>
              <a:gd name="connsiteX8" fmla="*/ 692786 w 1000064"/>
              <a:gd name="connsiteY8" fmla="*/ 228433 h 2797799"/>
              <a:gd name="connsiteX9" fmla="*/ 789767 w 1000064"/>
              <a:gd name="connsiteY9" fmla="*/ 325415 h 2797799"/>
              <a:gd name="connsiteX10" fmla="*/ 484967 w 1000064"/>
              <a:gd name="connsiteY10" fmla="*/ 699488 h 2797799"/>
              <a:gd name="connsiteX11" fmla="*/ 581949 w 1000064"/>
              <a:gd name="connsiteY11" fmla="*/ 962724 h 2797799"/>
              <a:gd name="connsiteX12" fmla="*/ 775913 w 1000064"/>
              <a:gd name="connsiteY12" fmla="*/ 1101270 h 2797799"/>
              <a:gd name="connsiteX13" fmla="*/ 886749 w 1000064"/>
              <a:gd name="connsiteY13" fmla="*/ 1322942 h 2797799"/>
              <a:gd name="connsiteX14" fmla="*/ 997586 w 1000064"/>
              <a:gd name="connsiteY14" fmla="*/ 1627742 h 2797799"/>
              <a:gd name="connsiteX15" fmla="*/ 942167 w 1000064"/>
              <a:gd name="connsiteY15" fmla="*/ 1974106 h 2797799"/>
              <a:gd name="connsiteX16" fmla="*/ 706640 w 1000064"/>
              <a:gd name="connsiteY16" fmla="*/ 2265052 h 2797799"/>
              <a:gd name="connsiteX17" fmla="*/ 526531 w 1000064"/>
              <a:gd name="connsiteY17" fmla="*/ 2459015 h 2797799"/>
              <a:gd name="connsiteX18" fmla="*/ 346422 w 1000064"/>
              <a:gd name="connsiteY18" fmla="*/ 2777670 h 2797799"/>
              <a:gd name="connsiteX19" fmla="*/ 83186 w 1000064"/>
              <a:gd name="connsiteY19" fmla="*/ 2736106 h 2797799"/>
              <a:gd name="connsiteX20" fmla="*/ 27767 w 1000064"/>
              <a:gd name="connsiteY20" fmla="*/ 2500579 h 2797799"/>
              <a:gd name="connsiteX21" fmla="*/ 27767 w 1000064"/>
              <a:gd name="connsiteY21" fmla="*/ 2168070 h 2797799"/>
              <a:gd name="connsiteX22" fmla="*/ 110895 w 1000064"/>
              <a:gd name="connsiteY22" fmla="*/ 1683161 h 2797799"/>
              <a:gd name="connsiteX23" fmla="*/ 152458 w 1000064"/>
              <a:gd name="connsiteY23" fmla="*/ 1239815 h 2797799"/>
              <a:gd name="connsiteX24" fmla="*/ 69331 w 1000064"/>
              <a:gd name="connsiteY24" fmla="*/ 962724 h 2797799"/>
              <a:gd name="connsiteX25" fmla="*/ 27767 w 1000064"/>
              <a:gd name="connsiteY25" fmla="*/ 602506 h 2797799"/>
              <a:gd name="connsiteX26" fmla="*/ 27767 w 1000064"/>
              <a:gd name="connsiteY26" fmla="*/ 339270 h 2797799"/>
              <a:gd name="connsiteX27" fmla="*/ 27767 w 1000064"/>
              <a:gd name="connsiteY27" fmla="*/ 339270 h 279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000064" h="2797799">
                <a:moveTo>
                  <a:pt x="27767" y="768761"/>
                </a:moveTo>
                <a:cubicBezTo>
                  <a:pt x="50858" y="757215"/>
                  <a:pt x="73949" y="745670"/>
                  <a:pt x="69331" y="671779"/>
                </a:cubicBezTo>
                <a:cubicBezTo>
                  <a:pt x="64713" y="597888"/>
                  <a:pt x="-2251" y="424706"/>
                  <a:pt x="58" y="325415"/>
                </a:cubicBezTo>
                <a:cubicBezTo>
                  <a:pt x="2367" y="226124"/>
                  <a:pt x="55477" y="129142"/>
                  <a:pt x="83186" y="76033"/>
                </a:cubicBezTo>
                <a:cubicBezTo>
                  <a:pt x="110895" y="22924"/>
                  <a:pt x="129368" y="-16330"/>
                  <a:pt x="166313" y="6761"/>
                </a:cubicBezTo>
                <a:cubicBezTo>
                  <a:pt x="203258" y="29852"/>
                  <a:pt x="240204" y="173016"/>
                  <a:pt x="304858" y="214579"/>
                </a:cubicBezTo>
                <a:cubicBezTo>
                  <a:pt x="369512" y="256142"/>
                  <a:pt x="510367" y="272306"/>
                  <a:pt x="554240" y="256142"/>
                </a:cubicBezTo>
                <a:cubicBezTo>
                  <a:pt x="598113" y="239978"/>
                  <a:pt x="545004" y="122215"/>
                  <a:pt x="568095" y="117597"/>
                </a:cubicBezTo>
                <a:cubicBezTo>
                  <a:pt x="591186" y="112979"/>
                  <a:pt x="655841" y="193797"/>
                  <a:pt x="692786" y="228433"/>
                </a:cubicBezTo>
                <a:cubicBezTo>
                  <a:pt x="729731" y="263069"/>
                  <a:pt x="824403" y="246906"/>
                  <a:pt x="789767" y="325415"/>
                </a:cubicBezTo>
                <a:cubicBezTo>
                  <a:pt x="755131" y="403924"/>
                  <a:pt x="519603" y="593270"/>
                  <a:pt x="484967" y="699488"/>
                </a:cubicBezTo>
                <a:cubicBezTo>
                  <a:pt x="450331" y="805706"/>
                  <a:pt x="533458" y="895760"/>
                  <a:pt x="581949" y="962724"/>
                </a:cubicBezTo>
                <a:cubicBezTo>
                  <a:pt x="630440" y="1029688"/>
                  <a:pt x="725113" y="1041234"/>
                  <a:pt x="775913" y="1101270"/>
                </a:cubicBezTo>
                <a:cubicBezTo>
                  <a:pt x="826713" y="1161306"/>
                  <a:pt x="849804" y="1235197"/>
                  <a:pt x="886749" y="1322942"/>
                </a:cubicBezTo>
                <a:cubicBezTo>
                  <a:pt x="923695" y="1410687"/>
                  <a:pt x="988350" y="1519215"/>
                  <a:pt x="997586" y="1627742"/>
                </a:cubicBezTo>
                <a:cubicBezTo>
                  <a:pt x="1006822" y="1736269"/>
                  <a:pt x="990658" y="1867888"/>
                  <a:pt x="942167" y="1974106"/>
                </a:cubicBezTo>
                <a:cubicBezTo>
                  <a:pt x="893676" y="2080324"/>
                  <a:pt x="775913" y="2184234"/>
                  <a:pt x="706640" y="2265052"/>
                </a:cubicBezTo>
                <a:cubicBezTo>
                  <a:pt x="637367" y="2345870"/>
                  <a:pt x="586567" y="2373579"/>
                  <a:pt x="526531" y="2459015"/>
                </a:cubicBezTo>
                <a:cubicBezTo>
                  <a:pt x="466495" y="2544451"/>
                  <a:pt x="420313" y="2731488"/>
                  <a:pt x="346422" y="2777670"/>
                </a:cubicBezTo>
                <a:cubicBezTo>
                  <a:pt x="272531" y="2823852"/>
                  <a:pt x="136295" y="2782288"/>
                  <a:pt x="83186" y="2736106"/>
                </a:cubicBezTo>
                <a:cubicBezTo>
                  <a:pt x="30077" y="2689924"/>
                  <a:pt x="37003" y="2595252"/>
                  <a:pt x="27767" y="2500579"/>
                </a:cubicBezTo>
                <a:cubicBezTo>
                  <a:pt x="18531" y="2405906"/>
                  <a:pt x="13912" y="2304306"/>
                  <a:pt x="27767" y="2168070"/>
                </a:cubicBezTo>
                <a:cubicBezTo>
                  <a:pt x="41622" y="2031834"/>
                  <a:pt x="90113" y="1837870"/>
                  <a:pt x="110895" y="1683161"/>
                </a:cubicBezTo>
                <a:cubicBezTo>
                  <a:pt x="131677" y="1528452"/>
                  <a:pt x="159385" y="1359888"/>
                  <a:pt x="152458" y="1239815"/>
                </a:cubicBezTo>
                <a:cubicBezTo>
                  <a:pt x="145531" y="1119742"/>
                  <a:pt x="90113" y="1068942"/>
                  <a:pt x="69331" y="962724"/>
                </a:cubicBezTo>
                <a:cubicBezTo>
                  <a:pt x="48549" y="856506"/>
                  <a:pt x="34694" y="706415"/>
                  <a:pt x="27767" y="602506"/>
                </a:cubicBezTo>
                <a:cubicBezTo>
                  <a:pt x="20840" y="498597"/>
                  <a:pt x="27767" y="339270"/>
                  <a:pt x="27767" y="339270"/>
                </a:cubicBezTo>
                <a:lnTo>
                  <a:pt x="27767" y="339270"/>
                </a:lnTo>
              </a:path>
            </a:pathLst>
          </a:cu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9512" y="2996952"/>
            <a:ext cx="3312368" cy="8925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1560" y="0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36: THIÊN NHIÊN BẮC MĨ</a:t>
            </a:r>
          </a:p>
        </p:txBody>
      </p:sp>
    </p:spTree>
    <p:extLst>
      <p:ext uri="{BB962C8B-B14F-4D97-AF65-F5344CB8AC3E}">
        <p14:creationId xmlns:p14="http://schemas.microsoft.com/office/powerpoint/2010/main" val="352149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bg1"/>
          </a:solidFill>
        </p:spPr>
        <p:txBody>
          <a:bodyPr/>
          <a:lstStyle/>
          <a:p>
            <a:pPr marL="320040" indent="-32004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?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Xác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vị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trí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sông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Mit-xu-ri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Mi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-xi-xi-pi?</a:t>
            </a:r>
            <a:endParaRPr lang="vi-VN" sz="2800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9459" name="Picture 3" descr="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85800"/>
            <a:ext cx="9144000" cy="6248400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6436" name="Rectangle 4"/>
          <p:cNvSpPr>
            <a:spLocks noChangeArrowheads="1"/>
          </p:cNvSpPr>
          <p:nvPr/>
        </p:nvSpPr>
        <p:spPr bwMode="auto">
          <a:xfrm rot="3412490">
            <a:off x="3355975" y="3041651"/>
            <a:ext cx="193675" cy="406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vi-VN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6437" name="AutoShape 5"/>
          <p:cNvSpPr>
            <a:spLocks noChangeArrowheads="1"/>
          </p:cNvSpPr>
          <p:nvPr/>
        </p:nvSpPr>
        <p:spPr bwMode="auto">
          <a:xfrm>
            <a:off x="0" y="5105400"/>
            <a:ext cx="2209800" cy="609600"/>
          </a:xfrm>
          <a:prstGeom prst="wedgeRectCallout">
            <a:avLst>
              <a:gd name="adj1" fmla="val 91019"/>
              <a:gd name="adj2" fmla="val -3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sz="28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S.Mit-xu-ri</a:t>
            </a:r>
            <a:endParaRPr lang="vi-VN" sz="2800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dirty="0">
              <a:solidFill>
                <a:srgbClr val="FF3300"/>
              </a:solidFill>
            </a:endParaRPr>
          </a:p>
        </p:txBody>
      </p:sp>
      <p:sp>
        <p:nvSpPr>
          <p:cNvPr id="146438" name="AutoShape 6"/>
          <p:cNvSpPr>
            <a:spLocks noChangeArrowheads="1"/>
          </p:cNvSpPr>
          <p:nvPr/>
        </p:nvSpPr>
        <p:spPr bwMode="auto">
          <a:xfrm>
            <a:off x="6172200" y="1905000"/>
            <a:ext cx="2590800" cy="609600"/>
          </a:xfrm>
          <a:prstGeom prst="wedgeRectCallout">
            <a:avLst>
              <a:gd name="adj1" fmla="val -144912"/>
              <a:gd name="adj2" fmla="val 3708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sz="28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S.Mi</a:t>
            </a:r>
            <a:r>
              <a:rPr lang="en-US" sz="28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-xi-xi-pi</a:t>
            </a:r>
            <a:endParaRPr lang="en-US" sz="28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439" name="Freeform 7"/>
          <p:cNvSpPr>
            <a:spLocks/>
          </p:cNvSpPr>
          <p:nvPr/>
        </p:nvSpPr>
        <p:spPr bwMode="auto">
          <a:xfrm>
            <a:off x="2627313" y="3262313"/>
            <a:ext cx="1262062" cy="1527175"/>
          </a:xfrm>
          <a:custGeom>
            <a:avLst/>
            <a:gdLst>
              <a:gd name="T0" fmla="*/ 0 w 795"/>
              <a:gd name="T1" fmla="*/ 75 h 962"/>
              <a:gd name="T2" fmla="*/ 27 w 795"/>
              <a:gd name="T3" fmla="*/ 57 h 962"/>
              <a:gd name="T4" fmla="*/ 55 w 795"/>
              <a:gd name="T5" fmla="*/ 48 h 962"/>
              <a:gd name="T6" fmla="*/ 100 w 795"/>
              <a:gd name="T7" fmla="*/ 11 h 962"/>
              <a:gd name="T8" fmla="*/ 164 w 795"/>
              <a:gd name="T9" fmla="*/ 20 h 962"/>
              <a:gd name="T10" fmla="*/ 183 w 795"/>
              <a:gd name="T11" fmla="*/ 39 h 962"/>
              <a:gd name="T12" fmla="*/ 238 w 795"/>
              <a:gd name="T13" fmla="*/ 57 h 962"/>
              <a:gd name="T14" fmla="*/ 356 w 795"/>
              <a:gd name="T15" fmla="*/ 75 h 962"/>
              <a:gd name="T16" fmla="*/ 430 w 795"/>
              <a:gd name="T17" fmla="*/ 158 h 962"/>
              <a:gd name="T18" fmla="*/ 420 w 795"/>
              <a:gd name="T19" fmla="*/ 295 h 962"/>
              <a:gd name="T20" fmla="*/ 448 w 795"/>
              <a:gd name="T21" fmla="*/ 304 h 962"/>
              <a:gd name="T22" fmla="*/ 512 w 795"/>
              <a:gd name="T23" fmla="*/ 359 h 962"/>
              <a:gd name="T24" fmla="*/ 539 w 795"/>
              <a:gd name="T25" fmla="*/ 441 h 962"/>
              <a:gd name="T26" fmla="*/ 548 w 795"/>
              <a:gd name="T27" fmla="*/ 468 h 962"/>
              <a:gd name="T28" fmla="*/ 686 w 795"/>
              <a:gd name="T29" fmla="*/ 505 h 962"/>
              <a:gd name="T30" fmla="*/ 740 w 795"/>
              <a:gd name="T31" fmla="*/ 523 h 962"/>
              <a:gd name="T32" fmla="*/ 795 w 795"/>
              <a:gd name="T33" fmla="*/ 633 h 962"/>
              <a:gd name="T34" fmla="*/ 750 w 795"/>
              <a:gd name="T35" fmla="*/ 670 h 962"/>
              <a:gd name="T36" fmla="*/ 740 w 795"/>
              <a:gd name="T37" fmla="*/ 697 h 962"/>
              <a:gd name="T38" fmla="*/ 695 w 795"/>
              <a:gd name="T39" fmla="*/ 734 h 962"/>
              <a:gd name="T40" fmla="*/ 676 w 795"/>
              <a:gd name="T41" fmla="*/ 825 h 962"/>
              <a:gd name="T42" fmla="*/ 658 w 795"/>
              <a:gd name="T43" fmla="*/ 880 h 962"/>
              <a:gd name="T44" fmla="*/ 704 w 795"/>
              <a:gd name="T45" fmla="*/ 962 h 962"/>
              <a:gd name="T46" fmla="*/ 686 w 795"/>
              <a:gd name="T47" fmla="*/ 935 h 962"/>
              <a:gd name="T48" fmla="*/ 676 w 795"/>
              <a:gd name="T49" fmla="*/ 907 h 962"/>
              <a:gd name="T50" fmla="*/ 576 w 795"/>
              <a:gd name="T51" fmla="*/ 862 h 962"/>
              <a:gd name="T52" fmla="*/ 521 w 795"/>
              <a:gd name="T53" fmla="*/ 761 h 962"/>
              <a:gd name="T54" fmla="*/ 393 w 795"/>
              <a:gd name="T55" fmla="*/ 724 h 962"/>
              <a:gd name="T56" fmla="*/ 338 w 795"/>
              <a:gd name="T57" fmla="*/ 706 h 962"/>
              <a:gd name="T58" fmla="*/ 283 w 795"/>
              <a:gd name="T59" fmla="*/ 642 h 962"/>
              <a:gd name="T60" fmla="*/ 210 w 795"/>
              <a:gd name="T61" fmla="*/ 624 h 962"/>
              <a:gd name="T62" fmla="*/ 82 w 795"/>
              <a:gd name="T63" fmla="*/ 551 h 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95" h="962">
                <a:moveTo>
                  <a:pt x="0" y="75"/>
                </a:moveTo>
                <a:cubicBezTo>
                  <a:pt x="9" y="69"/>
                  <a:pt x="17" y="62"/>
                  <a:pt x="27" y="57"/>
                </a:cubicBezTo>
                <a:cubicBezTo>
                  <a:pt x="36" y="53"/>
                  <a:pt x="47" y="54"/>
                  <a:pt x="55" y="48"/>
                </a:cubicBezTo>
                <a:cubicBezTo>
                  <a:pt x="115" y="0"/>
                  <a:pt x="31" y="34"/>
                  <a:pt x="100" y="11"/>
                </a:cubicBezTo>
                <a:cubicBezTo>
                  <a:pt x="121" y="14"/>
                  <a:pt x="144" y="13"/>
                  <a:pt x="164" y="20"/>
                </a:cubicBezTo>
                <a:cubicBezTo>
                  <a:pt x="172" y="23"/>
                  <a:pt x="175" y="35"/>
                  <a:pt x="183" y="39"/>
                </a:cubicBezTo>
                <a:cubicBezTo>
                  <a:pt x="200" y="48"/>
                  <a:pt x="219" y="53"/>
                  <a:pt x="238" y="57"/>
                </a:cubicBezTo>
                <a:cubicBezTo>
                  <a:pt x="307" y="71"/>
                  <a:pt x="268" y="64"/>
                  <a:pt x="356" y="75"/>
                </a:cubicBezTo>
                <a:cubicBezTo>
                  <a:pt x="399" y="89"/>
                  <a:pt x="415" y="116"/>
                  <a:pt x="430" y="158"/>
                </a:cubicBezTo>
                <a:cubicBezTo>
                  <a:pt x="427" y="177"/>
                  <a:pt x="399" y="269"/>
                  <a:pt x="420" y="295"/>
                </a:cubicBezTo>
                <a:cubicBezTo>
                  <a:pt x="426" y="303"/>
                  <a:pt x="439" y="301"/>
                  <a:pt x="448" y="304"/>
                </a:cubicBezTo>
                <a:cubicBezTo>
                  <a:pt x="473" y="321"/>
                  <a:pt x="491" y="337"/>
                  <a:pt x="512" y="359"/>
                </a:cubicBezTo>
                <a:cubicBezTo>
                  <a:pt x="533" y="423"/>
                  <a:pt x="524" y="396"/>
                  <a:pt x="539" y="441"/>
                </a:cubicBezTo>
                <a:cubicBezTo>
                  <a:pt x="542" y="450"/>
                  <a:pt x="539" y="466"/>
                  <a:pt x="548" y="468"/>
                </a:cubicBezTo>
                <a:cubicBezTo>
                  <a:pt x="595" y="481"/>
                  <a:pt x="640" y="490"/>
                  <a:pt x="686" y="505"/>
                </a:cubicBezTo>
                <a:cubicBezTo>
                  <a:pt x="704" y="511"/>
                  <a:pt x="740" y="523"/>
                  <a:pt x="740" y="523"/>
                </a:cubicBezTo>
                <a:cubicBezTo>
                  <a:pt x="753" y="561"/>
                  <a:pt x="773" y="600"/>
                  <a:pt x="795" y="633"/>
                </a:cubicBezTo>
                <a:cubicBezTo>
                  <a:pt x="780" y="643"/>
                  <a:pt x="760" y="653"/>
                  <a:pt x="750" y="670"/>
                </a:cubicBezTo>
                <a:cubicBezTo>
                  <a:pt x="745" y="678"/>
                  <a:pt x="746" y="690"/>
                  <a:pt x="740" y="697"/>
                </a:cubicBezTo>
                <a:cubicBezTo>
                  <a:pt x="728" y="712"/>
                  <a:pt x="708" y="720"/>
                  <a:pt x="695" y="734"/>
                </a:cubicBezTo>
                <a:cubicBezTo>
                  <a:pt x="671" y="807"/>
                  <a:pt x="707" y="692"/>
                  <a:pt x="676" y="825"/>
                </a:cubicBezTo>
                <a:cubicBezTo>
                  <a:pt x="672" y="844"/>
                  <a:pt x="658" y="880"/>
                  <a:pt x="658" y="880"/>
                </a:cubicBezTo>
                <a:cubicBezTo>
                  <a:pt x="667" y="928"/>
                  <a:pt x="657" y="947"/>
                  <a:pt x="704" y="962"/>
                </a:cubicBezTo>
                <a:cubicBezTo>
                  <a:pt x="704" y="962"/>
                  <a:pt x="691" y="945"/>
                  <a:pt x="686" y="935"/>
                </a:cubicBezTo>
                <a:cubicBezTo>
                  <a:pt x="682" y="926"/>
                  <a:pt x="683" y="914"/>
                  <a:pt x="676" y="907"/>
                </a:cubicBezTo>
                <a:cubicBezTo>
                  <a:pt x="637" y="868"/>
                  <a:pt x="623" y="871"/>
                  <a:pt x="576" y="862"/>
                </a:cubicBezTo>
                <a:cubicBezTo>
                  <a:pt x="552" y="836"/>
                  <a:pt x="550" y="779"/>
                  <a:pt x="521" y="761"/>
                </a:cubicBezTo>
                <a:cubicBezTo>
                  <a:pt x="505" y="751"/>
                  <a:pt x="403" y="727"/>
                  <a:pt x="393" y="724"/>
                </a:cubicBezTo>
                <a:cubicBezTo>
                  <a:pt x="375" y="718"/>
                  <a:pt x="338" y="706"/>
                  <a:pt x="338" y="706"/>
                </a:cubicBezTo>
                <a:cubicBezTo>
                  <a:pt x="326" y="688"/>
                  <a:pt x="305" y="651"/>
                  <a:pt x="283" y="642"/>
                </a:cubicBezTo>
                <a:cubicBezTo>
                  <a:pt x="260" y="632"/>
                  <a:pt x="234" y="632"/>
                  <a:pt x="210" y="624"/>
                </a:cubicBezTo>
                <a:cubicBezTo>
                  <a:pt x="153" y="586"/>
                  <a:pt x="82" y="630"/>
                  <a:pt x="82" y="551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40" name="Freeform 8"/>
          <p:cNvSpPr>
            <a:spLocks/>
          </p:cNvSpPr>
          <p:nvPr/>
        </p:nvSpPr>
        <p:spPr bwMode="auto">
          <a:xfrm>
            <a:off x="2786063" y="3990975"/>
            <a:ext cx="914400" cy="522288"/>
          </a:xfrm>
          <a:custGeom>
            <a:avLst/>
            <a:gdLst>
              <a:gd name="T0" fmla="*/ 0 w 576"/>
              <a:gd name="T1" fmla="*/ 0 h 329"/>
              <a:gd name="T2" fmla="*/ 101 w 576"/>
              <a:gd name="T3" fmla="*/ 37 h 329"/>
              <a:gd name="T4" fmla="*/ 238 w 576"/>
              <a:gd name="T5" fmla="*/ 92 h 329"/>
              <a:gd name="T6" fmla="*/ 320 w 576"/>
              <a:gd name="T7" fmla="*/ 101 h 329"/>
              <a:gd name="T8" fmla="*/ 375 w 576"/>
              <a:gd name="T9" fmla="*/ 174 h 329"/>
              <a:gd name="T10" fmla="*/ 430 w 576"/>
              <a:gd name="T11" fmla="*/ 192 h 329"/>
              <a:gd name="T12" fmla="*/ 467 w 576"/>
              <a:gd name="T13" fmla="*/ 229 h 329"/>
              <a:gd name="T14" fmla="*/ 476 w 576"/>
              <a:gd name="T15" fmla="*/ 256 h 329"/>
              <a:gd name="T16" fmla="*/ 531 w 576"/>
              <a:gd name="T17" fmla="*/ 275 h 329"/>
              <a:gd name="T18" fmla="*/ 558 w 576"/>
              <a:gd name="T19" fmla="*/ 284 h 329"/>
              <a:gd name="T20" fmla="*/ 576 w 576"/>
              <a:gd name="T21" fmla="*/ 329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76" h="329">
                <a:moveTo>
                  <a:pt x="0" y="0"/>
                </a:moveTo>
                <a:cubicBezTo>
                  <a:pt x="31" y="31"/>
                  <a:pt x="56" y="30"/>
                  <a:pt x="101" y="37"/>
                </a:cubicBezTo>
                <a:cubicBezTo>
                  <a:pt x="140" y="50"/>
                  <a:pt x="199" y="88"/>
                  <a:pt x="238" y="92"/>
                </a:cubicBezTo>
                <a:cubicBezTo>
                  <a:pt x="265" y="95"/>
                  <a:pt x="293" y="98"/>
                  <a:pt x="320" y="101"/>
                </a:cubicBezTo>
                <a:cubicBezTo>
                  <a:pt x="342" y="122"/>
                  <a:pt x="346" y="165"/>
                  <a:pt x="375" y="174"/>
                </a:cubicBezTo>
                <a:cubicBezTo>
                  <a:pt x="393" y="180"/>
                  <a:pt x="430" y="192"/>
                  <a:pt x="430" y="192"/>
                </a:cubicBezTo>
                <a:cubicBezTo>
                  <a:pt x="442" y="205"/>
                  <a:pt x="458" y="214"/>
                  <a:pt x="467" y="229"/>
                </a:cubicBezTo>
                <a:cubicBezTo>
                  <a:pt x="472" y="237"/>
                  <a:pt x="468" y="250"/>
                  <a:pt x="476" y="256"/>
                </a:cubicBezTo>
                <a:cubicBezTo>
                  <a:pt x="492" y="267"/>
                  <a:pt x="513" y="269"/>
                  <a:pt x="531" y="275"/>
                </a:cubicBezTo>
                <a:cubicBezTo>
                  <a:pt x="540" y="278"/>
                  <a:pt x="558" y="284"/>
                  <a:pt x="558" y="284"/>
                </a:cubicBezTo>
                <a:cubicBezTo>
                  <a:pt x="569" y="317"/>
                  <a:pt x="563" y="303"/>
                  <a:pt x="576" y="329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41" name="Freeform 9"/>
          <p:cNvSpPr>
            <a:spLocks/>
          </p:cNvSpPr>
          <p:nvPr/>
        </p:nvSpPr>
        <p:spPr bwMode="auto">
          <a:xfrm>
            <a:off x="3624263" y="3556000"/>
            <a:ext cx="222250" cy="508000"/>
          </a:xfrm>
          <a:custGeom>
            <a:avLst/>
            <a:gdLst>
              <a:gd name="T0" fmla="*/ 67 w 140"/>
              <a:gd name="T1" fmla="*/ 0 h 320"/>
              <a:gd name="T2" fmla="*/ 12 w 140"/>
              <a:gd name="T3" fmla="*/ 27 h 320"/>
              <a:gd name="T4" fmla="*/ 67 w 140"/>
              <a:gd name="T5" fmla="*/ 91 h 320"/>
              <a:gd name="T6" fmla="*/ 122 w 140"/>
              <a:gd name="T7" fmla="*/ 155 h 320"/>
              <a:gd name="T8" fmla="*/ 76 w 140"/>
              <a:gd name="T9" fmla="*/ 265 h 320"/>
              <a:gd name="T10" fmla="*/ 67 w 140"/>
              <a:gd name="T11" fmla="*/ 320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" h="320">
                <a:moveTo>
                  <a:pt x="67" y="0"/>
                </a:moveTo>
                <a:cubicBezTo>
                  <a:pt x="56" y="4"/>
                  <a:pt x="17" y="13"/>
                  <a:pt x="12" y="27"/>
                </a:cubicBezTo>
                <a:cubicBezTo>
                  <a:pt x="0" y="58"/>
                  <a:pt x="47" y="85"/>
                  <a:pt x="67" y="91"/>
                </a:cubicBezTo>
                <a:cubicBezTo>
                  <a:pt x="87" y="112"/>
                  <a:pt x="101" y="135"/>
                  <a:pt x="122" y="155"/>
                </a:cubicBezTo>
                <a:cubicBezTo>
                  <a:pt x="140" y="211"/>
                  <a:pt x="121" y="235"/>
                  <a:pt x="76" y="265"/>
                </a:cubicBezTo>
                <a:cubicBezTo>
                  <a:pt x="64" y="302"/>
                  <a:pt x="67" y="283"/>
                  <a:pt x="67" y="320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42" name="Freeform 10"/>
          <p:cNvSpPr>
            <a:spLocks/>
          </p:cNvSpPr>
          <p:nvPr/>
        </p:nvSpPr>
        <p:spPr bwMode="auto">
          <a:xfrm>
            <a:off x="3810000" y="3886200"/>
            <a:ext cx="820738" cy="457200"/>
          </a:xfrm>
          <a:custGeom>
            <a:avLst/>
            <a:gdLst>
              <a:gd name="T0" fmla="*/ 0 w 517"/>
              <a:gd name="T1" fmla="*/ 288 h 288"/>
              <a:gd name="T2" fmla="*/ 156 w 517"/>
              <a:gd name="T3" fmla="*/ 233 h 288"/>
              <a:gd name="T4" fmla="*/ 192 w 517"/>
              <a:gd name="T5" fmla="*/ 224 h 288"/>
              <a:gd name="T6" fmla="*/ 247 w 517"/>
              <a:gd name="T7" fmla="*/ 206 h 288"/>
              <a:gd name="T8" fmla="*/ 293 w 517"/>
              <a:gd name="T9" fmla="*/ 215 h 288"/>
              <a:gd name="T10" fmla="*/ 320 w 517"/>
              <a:gd name="T11" fmla="*/ 224 h 288"/>
              <a:gd name="T12" fmla="*/ 375 w 517"/>
              <a:gd name="T13" fmla="*/ 206 h 288"/>
              <a:gd name="T14" fmla="*/ 393 w 517"/>
              <a:gd name="T15" fmla="*/ 187 h 288"/>
              <a:gd name="T16" fmla="*/ 421 w 517"/>
              <a:gd name="T17" fmla="*/ 178 h 288"/>
              <a:gd name="T18" fmla="*/ 430 w 517"/>
              <a:gd name="T19" fmla="*/ 151 h 288"/>
              <a:gd name="T20" fmla="*/ 457 w 517"/>
              <a:gd name="T21" fmla="*/ 123 h 288"/>
              <a:gd name="T22" fmla="*/ 485 w 517"/>
              <a:gd name="T23" fmla="*/ 41 h 288"/>
              <a:gd name="T24" fmla="*/ 512 w 517"/>
              <a:gd name="T25" fmla="*/ 41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17" h="288">
                <a:moveTo>
                  <a:pt x="0" y="288"/>
                </a:moveTo>
                <a:cubicBezTo>
                  <a:pt x="65" y="275"/>
                  <a:pt x="94" y="248"/>
                  <a:pt x="156" y="233"/>
                </a:cubicBezTo>
                <a:cubicBezTo>
                  <a:pt x="168" y="230"/>
                  <a:pt x="180" y="228"/>
                  <a:pt x="192" y="224"/>
                </a:cubicBezTo>
                <a:cubicBezTo>
                  <a:pt x="210" y="219"/>
                  <a:pt x="247" y="206"/>
                  <a:pt x="247" y="206"/>
                </a:cubicBezTo>
                <a:cubicBezTo>
                  <a:pt x="262" y="209"/>
                  <a:pt x="278" y="211"/>
                  <a:pt x="293" y="215"/>
                </a:cubicBezTo>
                <a:cubicBezTo>
                  <a:pt x="302" y="217"/>
                  <a:pt x="311" y="225"/>
                  <a:pt x="320" y="224"/>
                </a:cubicBezTo>
                <a:cubicBezTo>
                  <a:pt x="339" y="222"/>
                  <a:pt x="375" y="206"/>
                  <a:pt x="375" y="206"/>
                </a:cubicBezTo>
                <a:cubicBezTo>
                  <a:pt x="381" y="200"/>
                  <a:pt x="386" y="192"/>
                  <a:pt x="393" y="187"/>
                </a:cubicBezTo>
                <a:cubicBezTo>
                  <a:pt x="401" y="182"/>
                  <a:pt x="414" y="185"/>
                  <a:pt x="421" y="178"/>
                </a:cubicBezTo>
                <a:cubicBezTo>
                  <a:pt x="428" y="171"/>
                  <a:pt x="425" y="159"/>
                  <a:pt x="430" y="151"/>
                </a:cubicBezTo>
                <a:cubicBezTo>
                  <a:pt x="437" y="140"/>
                  <a:pt x="448" y="132"/>
                  <a:pt x="457" y="123"/>
                </a:cubicBezTo>
                <a:cubicBezTo>
                  <a:pt x="467" y="96"/>
                  <a:pt x="467" y="64"/>
                  <a:pt x="485" y="41"/>
                </a:cubicBezTo>
                <a:cubicBezTo>
                  <a:pt x="517" y="0"/>
                  <a:pt x="512" y="23"/>
                  <a:pt x="512" y="41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43" name="Freeform 11"/>
          <p:cNvSpPr>
            <a:spLocks/>
          </p:cNvSpPr>
          <p:nvPr/>
        </p:nvSpPr>
        <p:spPr bwMode="auto">
          <a:xfrm>
            <a:off x="2003425" y="3135313"/>
            <a:ext cx="420688" cy="479425"/>
          </a:xfrm>
          <a:custGeom>
            <a:avLst/>
            <a:gdLst>
              <a:gd name="T0" fmla="*/ 265 w 265"/>
              <a:gd name="T1" fmla="*/ 302 h 302"/>
              <a:gd name="T2" fmla="*/ 210 w 265"/>
              <a:gd name="T3" fmla="*/ 274 h 302"/>
              <a:gd name="T4" fmla="*/ 201 w 265"/>
              <a:gd name="T5" fmla="*/ 247 h 302"/>
              <a:gd name="T6" fmla="*/ 183 w 265"/>
              <a:gd name="T7" fmla="*/ 228 h 302"/>
              <a:gd name="T8" fmla="*/ 210 w 265"/>
              <a:gd name="T9" fmla="*/ 155 h 302"/>
              <a:gd name="T10" fmla="*/ 228 w 265"/>
              <a:gd name="T11" fmla="*/ 100 h 302"/>
              <a:gd name="T12" fmla="*/ 201 w 265"/>
              <a:gd name="T13" fmla="*/ 82 h 302"/>
              <a:gd name="T14" fmla="*/ 27 w 265"/>
              <a:gd name="T15" fmla="*/ 36 h 302"/>
              <a:gd name="T16" fmla="*/ 0 w 265"/>
              <a:gd name="T17" fmla="*/ 0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5" h="302">
                <a:moveTo>
                  <a:pt x="265" y="302"/>
                </a:moveTo>
                <a:cubicBezTo>
                  <a:pt x="248" y="296"/>
                  <a:pt x="222" y="289"/>
                  <a:pt x="210" y="274"/>
                </a:cubicBezTo>
                <a:cubicBezTo>
                  <a:pt x="204" y="267"/>
                  <a:pt x="206" y="255"/>
                  <a:pt x="201" y="247"/>
                </a:cubicBezTo>
                <a:cubicBezTo>
                  <a:pt x="197" y="239"/>
                  <a:pt x="189" y="234"/>
                  <a:pt x="183" y="228"/>
                </a:cubicBezTo>
                <a:cubicBezTo>
                  <a:pt x="167" y="186"/>
                  <a:pt x="164" y="170"/>
                  <a:pt x="210" y="155"/>
                </a:cubicBezTo>
                <a:cubicBezTo>
                  <a:pt x="216" y="137"/>
                  <a:pt x="222" y="118"/>
                  <a:pt x="228" y="100"/>
                </a:cubicBezTo>
                <a:cubicBezTo>
                  <a:pt x="231" y="90"/>
                  <a:pt x="211" y="86"/>
                  <a:pt x="201" y="82"/>
                </a:cubicBezTo>
                <a:cubicBezTo>
                  <a:pt x="145" y="58"/>
                  <a:pt x="86" y="45"/>
                  <a:pt x="27" y="36"/>
                </a:cubicBezTo>
                <a:cubicBezTo>
                  <a:pt x="7" y="5"/>
                  <a:pt x="17" y="17"/>
                  <a:pt x="0" y="0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44" name="Freeform 12"/>
          <p:cNvSpPr>
            <a:spLocks/>
          </p:cNvSpPr>
          <p:nvPr/>
        </p:nvSpPr>
        <p:spPr bwMode="auto">
          <a:xfrm>
            <a:off x="2627313" y="2859088"/>
            <a:ext cx="855662" cy="203200"/>
          </a:xfrm>
          <a:custGeom>
            <a:avLst/>
            <a:gdLst>
              <a:gd name="T0" fmla="*/ 539 w 539"/>
              <a:gd name="T1" fmla="*/ 119 h 128"/>
              <a:gd name="T2" fmla="*/ 375 w 539"/>
              <a:gd name="T3" fmla="*/ 73 h 128"/>
              <a:gd name="T4" fmla="*/ 283 w 539"/>
              <a:gd name="T5" fmla="*/ 82 h 128"/>
              <a:gd name="T6" fmla="*/ 247 w 539"/>
              <a:gd name="T7" fmla="*/ 101 h 128"/>
              <a:gd name="T8" fmla="*/ 91 w 539"/>
              <a:gd name="T9" fmla="*/ 0 h 128"/>
              <a:gd name="T10" fmla="*/ 0 w 539"/>
              <a:gd name="T11" fmla="*/ 9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9" h="128">
                <a:moveTo>
                  <a:pt x="539" y="119"/>
                </a:moveTo>
                <a:cubicBezTo>
                  <a:pt x="484" y="108"/>
                  <a:pt x="429" y="91"/>
                  <a:pt x="375" y="73"/>
                </a:cubicBezTo>
                <a:cubicBezTo>
                  <a:pt x="344" y="76"/>
                  <a:pt x="312" y="71"/>
                  <a:pt x="283" y="82"/>
                </a:cubicBezTo>
                <a:cubicBezTo>
                  <a:pt x="224" y="103"/>
                  <a:pt x="328" y="128"/>
                  <a:pt x="247" y="101"/>
                </a:cubicBezTo>
                <a:cubicBezTo>
                  <a:pt x="215" y="2"/>
                  <a:pt x="194" y="11"/>
                  <a:pt x="91" y="0"/>
                </a:cubicBezTo>
                <a:cubicBezTo>
                  <a:pt x="12" y="10"/>
                  <a:pt x="43" y="9"/>
                  <a:pt x="0" y="9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45" name="Freeform 13"/>
          <p:cNvSpPr>
            <a:spLocks/>
          </p:cNvSpPr>
          <p:nvPr/>
        </p:nvSpPr>
        <p:spPr bwMode="auto">
          <a:xfrm>
            <a:off x="2670175" y="3005138"/>
            <a:ext cx="769938" cy="144462"/>
          </a:xfrm>
          <a:custGeom>
            <a:avLst/>
            <a:gdLst>
              <a:gd name="T0" fmla="*/ 0 w 485"/>
              <a:gd name="T1" fmla="*/ 0 h 91"/>
              <a:gd name="T2" fmla="*/ 55 w 485"/>
              <a:gd name="T3" fmla="*/ 18 h 91"/>
              <a:gd name="T4" fmla="*/ 110 w 485"/>
              <a:gd name="T5" fmla="*/ 91 h 91"/>
              <a:gd name="T6" fmla="*/ 329 w 485"/>
              <a:gd name="T7" fmla="*/ 54 h 91"/>
              <a:gd name="T8" fmla="*/ 485 w 485"/>
              <a:gd name="T9" fmla="*/ 27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91">
                <a:moveTo>
                  <a:pt x="0" y="0"/>
                </a:moveTo>
                <a:cubicBezTo>
                  <a:pt x="18" y="6"/>
                  <a:pt x="44" y="2"/>
                  <a:pt x="55" y="18"/>
                </a:cubicBezTo>
                <a:cubicBezTo>
                  <a:pt x="76" y="50"/>
                  <a:pt x="78" y="70"/>
                  <a:pt x="110" y="91"/>
                </a:cubicBezTo>
                <a:cubicBezTo>
                  <a:pt x="295" y="81"/>
                  <a:pt x="228" y="91"/>
                  <a:pt x="329" y="54"/>
                </a:cubicBezTo>
                <a:cubicBezTo>
                  <a:pt x="376" y="10"/>
                  <a:pt x="414" y="27"/>
                  <a:pt x="485" y="27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46" name="Freeform 14"/>
          <p:cNvSpPr>
            <a:spLocks/>
          </p:cNvSpPr>
          <p:nvPr/>
        </p:nvSpPr>
        <p:spPr bwMode="auto">
          <a:xfrm>
            <a:off x="3513138" y="3251200"/>
            <a:ext cx="101600" cy="304800"/>
          </a:xfrm>
          <a:custGeom>
            <a:avLst/>
            <a:gdLst>
              <a:gd name="T0" fmla="*/ 0 w 64"/>
              <a:gd name="T1" fmla="*/ 192 h 192"/>
              <a:gd name="T2" fmla="*/ 27 w 64"/>
              <a:gd name="T3" fmla="*/ 91 h 192"/>
              <a:gd name="T4" fmla="*/ 64 w 64"/>
              <a:gd name="T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4" h="192">
                <a:moveTo>
                  <a:pt x="0" y="192"/>
                </a:moveTo>
                <a:cubicBezTo>
                  <a:pt x="5" y="168"/>
                  <a:pt x="14" y="111"/>
                  <a:pt x="27" y="91"/>
                </a:cubicBezTo>
                <a:cubicBezTo>
                  <a:pt x="45" y="63"/>
                  <a:pt x="64" y="35"/>
                  <a:pt x="64" y="0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47" name="Freeform 15"/>
          <p:cNvSpPr>
            <a:spLocks/>
          </p:cNvSpPr>
          <p:nvPr/>
        </p:nvSpPr>
        <p:spPr bwMode="auto">
          <a:xfrm>
            <a:off x="3614738" y="2816225"/>
            <a:ext cx="422275" cy="246063"/>
          </a:xfrm>
          <a:custGeom>
            <a:avLst/>
            <a:gdLst>
              <a:gd name="T0" fmla="*/ 0 w 266"/>
              <a:gd name="T1" fmla="*/ 155 h 155"/>
              <a:gd name="T2" fmla="*/ 9 w 266"/>
              <a:gd name="T3" fmla="*/ 100 h 155"/>
              <a:gd name="T4" fmla="*/ 82 w 266"/>
              <a:gd name="T5" fmla="*/ 82 h 155"/>
              <a:gd name="T6" fmla="*/ 256 w 266"/>
              <a:gd name="T7" fmla="*/ 36 h 155"/>
              <a:gd name="T8" fmla="*/ 265 w 266"/>
              <a:gd name="T9" fmla="*/ 18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6" h="155">
                <a:moveTo>
                  <a:pt x="0" y="155"/>
                </a:moveTo>
                <a:cubicBezTo>
                  <a:pt x="3" y="137"/>
                  <a:pt x="0" y="116"/>
                  <a:pt x="9" y="100"/>
                </a:cubicBezTo>
                <a:cubicBezTo>
                  <a:pt x="13" y="94"/>
                  <a:pt x="71" y="84"/>
                  <a:pt x="82" y="82"/>
                </a:cubicBezTo>
                <a:cubicBezTo>
                  <a:pt x="140" y="69"/>
                  <a:pt x="199" y="54"/>
                  <a:pt x="256" y="36"/>
                </a:cubicBezTo>
                <a:cubicBezTo>
                  <a:pt x="266" y="6"/>
                  <a:pt x="265" y="0"/>
                  <a:pt x="265" y="18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48" name="Freeform 16"/>
          <p:cNvSpPr>
            <a:spLocks/>
          </p:cNvSpPr>
          <p:nvPr/>
        </p:nvSpPr>
        <p:spPr bwMode="auto">
          <a:xfrm>
            <a:off x="2509838" y="4165600"/>
            <a:ext cx="639762" cy="841375"/>
          </a:xfrm>
          <a:custGeom>
            <a:avLst/>
            <a:gdLst>
              <a:gd name="T0" fmla="*/ 120 w 403"/>
              <a:gd name="T1" fmla="*/ 0 h 530"/>
              <a:gd name="T2" fmla="*/ 83 w 403"/>
              <a:gd name="T3" fmla="*/ 9 h 530"/>
              <a:gd name="T4" fmla="*/ 74 w 403"/>
              <a:gd name="T5" fmla="*/ 37 h 530"/>
              <a:gd name="T6" fmla="*/ 19 w 403"/>
              <a:gd name="T7" fmla="*/ 101 h 530"/>
              <a:gd name="T8" fmla="*/ 56 w 403"/>
              <a:gd name="T9" fmla="*/ 247 h 530"/>
              <a:gd name="T10" fmla="*/ 101 w 403"/>
              <a:gd name="T11" fmla="*/ 357 h 530"/>
              <a:gd name="T12" fmla="*/ 238 w 403"/>
              <a:gd name="T13" fmla="*/ 347 h 530"/>
              <a:gd name="T14" fmla="*/ 312 w 403"/>
              <a:gd name="T15" fmla="*/ 466 h 530"/>
              <a:gd name="T16" fmla="*/ 403 w 403"/>
              <a:gd name="T17" fmla="*/ 530 h 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3" h="530">
                <a:moveTo>
                  <a:pt x="120" y="0"/>
                </a:moveTo>
                <a:cubicBezTo>
                  <a:pt x="108" y="3"/>
                  <a:pt x="93" y="1"/>
                  <a:pt x="83" y="9"/>
                </a:cubicBezTo>
                <a:cubicBezTo>
                  <a:pt x="75" y="15"/>
                  <a:pt x="78" y="28"/>
                  <a:pt x="74" y="37"/>
                </a:cubicBezTo>
                <a:cubicBezTo>
                  <a:pt x="61" y="63"/>
                  <a:pt x="38" y="80"/>
                  <a:pt x="19" y="101"/>
                </a:cubicBezTo>
                <a:cubicBezTo>
                  <a:pt x="0" y="159"/>
                  <a:pt x="13" y="207"/>
                  <a:pt x="56" y="247"/>
                </a:cubicBezTo>
                <a:cubicBezTo>
                  <a:pt x="70" y="290"/>
                  <a:pt x="78" y="321"/>
                  <a:pt x="101" y="357"/>
                </a:cubicBezTo>
                <a:cubicBezTo>
                  <a:pt x="158" y="348"/>
                  <a:pt x="184" y="336"/>
                  <a:pt x="238" y="347"/>
                </a:cubicBezTo>
                <a:cubicBezTo>
                  <a:pt x="275" y="384"/>
                  <a:pt x="270" y="426"/>
                  <a:pt x="312" y="466"/>
                </a:cubicBezTo>
                <a:cubicBezTo>
                  <a:pt x="327" y="511"/>
                  <a:pt x="358" y="530"/>
                  <a:pt x="403" y="530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49" name="Freeform 17"/>
          <p:cNvSpPr>
            <a:spLocks/>
          </p:cNvSpPr>
          <p:nvPr/>
        </p:nvSpPr>
        <p:spPr bwMode="auto">
          <a:xfrm>
            <a:off x="2873375" y="1579563"/>
            <a:ext cx="327025" cy="1090612"/>
          </a:xfrm>
          <a:custGeom>
            <a:avLst/>
            <a:gdLst>
              <a:gd name="T0" fmla="*/ 128 w 206"/>
              <a:gd name="T1" fmla="*/ 687 h 687"/>
              <a:gd name="T2" fmla="*/ 192 w 206"/>
              <a:gd name="T3" fmla="*/ 632 h 687"/>
              <a:gd name="T4" fmla="*/ 156 w 206"/>
              <a:gd name="T5" fmla="*/ 477 h 687"/>
              <a:gd name="T6" fmla="*/ 55 w 206"/>
              <a:gd name="T7" fmla="*/ 450 h 687"/>
              <a:gd name="T8" fmla="*/ 0 w 206"/>
              <a:gd name="T9" fmla="*/ 386 h 687"/>
              <a:gd name="T10" fmla="*/ 28 w 206"/>
              <a:gd name="T11" fmla="*/ 248 h 687"/>
              <a:gd name="T12" fmla="*/ 9 w 206"/>
              <a:gd name="T13" fmla="*/ 84 h 687"/>
              <a:gd name="T14" fmla="*/ 55 w 206"/>
              <a:gd name="T15" fmla="*/ 20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6" h="687">
                <a:moveTo>
                  <a:pt x="128" y="687"/>
                </a:moveTo>
                <a:cubicBezTo>
                  <a:pt x="167" y="674"/>
                  <a:pt x="165" y="660"/>
                  <a:pt x="192" y="632"/>
                </a:cubicBezTo>
                <a:cubicBezTo>
                  <a:pt x="206" y="591"/>
                  <a:pt x="195" y="508"/>
                  <a:pt x="156" y="477"/>
                </a:cubicBezTo>
                <a:cubicBezTo>
                  <a:pt x="132" y="458"/>
                  <a:pt x="84" y="459"/>
                  <a:pt x="55" y="450"/>
                </a:cubicBezTo>
                <a:cubicBezTo>
                  <a:pt x="35" y="429"/>
                  <a:pt x="21" y="406"/>
                  <a:pt x="0" y="386"/>
                </a:cubicBezTo>
                <a:cubicBezTo>
                  <a:pt x="7" y="337"/>
                  <a:pt x="19" y="296"/>
                  <a:pt x="28" y="248"/>
                </a:cubicBezTo>
                <a:cubicBezTo>
                  <a:pt x="33" y="190"/>
                  <a:pt x="55" y="128"/>
                  <a:pt x="9" y="84"/>
                </a:cubicBezTo>
                <a:cubicBezTo>
                  <a:pt x="27" y="0"/>
                  <a:pt x="8" y="67"/>
                  <a:pt x="55" y="20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50" name="Freeform 18"/>
          <p:cNvSpPr>
            <a:spLocks/>
          </p:cNvSpPr>
          <p:nvPr/>
        </p:nvSpPr>
        <p:spPr bwMode="auto">
          <a:xfrm>
            <a:off x="2395538" y="2232025"/>
            <a:ext cx="492125" cy="76200"/>
          </a:xfrm>
          <a:custGeom>
            <a:avLst/>
            <a:gdLst>
              <a:gd name="T0" fmla="*/ 0 w 310"/>
              <a:gd name="T1" fmla="*/ 2 h 48"/>
              <a:gd name="T2" fmla="*/ 155 w 310"/>
              <a:gd name="T3" fmla="*/ 48 h 48"/>
              <a:gd name="T4" fmla="*/ 237 w 310"/>
              <a:gd name="T5" fmla="*/ 39 h 48"/>
              <a:gd name="T6" fmla="*/ 256 w 310"/>
              <a:gd name="T7" fmla="*/ 20 h 48"/>
              <a:gd name="T8" fmla="*/ 310 w 310"/>
              <a:gd name="T9" fmla="*/ 2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0" h="48">
                <a:moveTo>
                  <a:pt x="0" y="2"/>
                </a:moveTo>
                <a:cubicBezTo>
                  <a:pt x="121" y="12"/>
                  <a:pt x="87" y="0"/>
                  <a:pt x="155" y="48"/>
                </a:cubicBezTo>
                <a:cubicBezTo>
                  <a:pt x="182" y="45"/>
                  <a:pt x="211" y="46"/>
                  <a:pt x="237" y="39"/>
                </a:cubicBezTo>
                <a:cubicBezTo>
                  <a:pt x="246" y="37"/>
                  <a:pt x="248" y="24"/>
                  <a:pt x="256" y="20"/>
                </a:cubicBezTo>
                <a:cubicBezTo>
                  <a:pt x="273" y="11"/>
                  <a:pt x="293" y="10"/>
                  <a:pt x="310" y="2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51" name="Freeform 19"/>
          <p:cNvSpPr>
            <a:spLocks/>
          </p:cNvSpPr>
          <p:nvPr/>
        </p:nvSpPr>
        <p:spPr bwMode="auto">
          <a:xfrm>
            <a:off x="2105025" y="1219200"/>
            <a:ext cx="436563" cy="855663"/>
          </a:xfrm>
          <a:custGeom>
            <a:avLst/>
            <a:gdLst>
              <a:gd name="T0" fmla="*/ 183 w 275"/>
              <a:gd name="T1" fmla="*/ 539 h 539"/>
              <a:gd name="T2" fmla="*/ 210 w 275"/>
              <a:gd name="T3" fmla="*/ 485 h 539"/>
              <a:gd name="T4" fmla="*/ 274 w 275"/>
              <a:gd name="T5" fmla="*/ 256 h 539"/>
              <a:gd name="T6" fmla="*/ 265 w 275"/>
              <a:gd name="T7" fmla="*/ 192 h 539"/>
              <a:gd name="T8" fmla="*/ 237 w 275"/>
              <a:gd name="T9" fmla="*/ 183 h 539"/>
              <a:gd name="T10" fmla="*/ 183 w 275"/>
              <a:gd name="T11" fmla="*/ 146 h 539"/>
              <a:gd name="T12" fmla="*/ 155 w 275"/>
              <a:gd name="T13" fmla="*/ 128 h 539"/>
              <a:gd name="T14" fmla="*/ 100 w 275"/>
              <a:gd name="T15" fmla="*/ 110 h 539"/>
              <a:gd name="T16" fmla="*/ 45 w 275"/>
              <a:gd name="T17" fmla="*/ 46 h 539"/>
              <a:gd name="T18" fmla="*/ 0 w 275"/>
              <a:gd name="T19" fmla="*/ 0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5" h="539">
                <a:moveTo>
                  <a:pt x="183" y="539"/>
                </a:moveTo>
                <a:cubicBezTo>
                  <a:pt x="189" y="520"/>
                  <a:pt x="205" y="504"/>
                  <a:pt x="210" y="485"/>
                </a:cubicBezTo>
                <a:cubicBezTo>
                  <a:pt x="231" y="405"/>
                  <a:pt x="226" y="328"/>
                  <a:pt x="274" y="256"/>
                </a:cubicBezTo>
                <a:cubicBezTo>
                  <a:pt x="271" y="235"/>
                  <a:pt x="275" y="211"/>
                  <a:pt x="265" y="192"/>
                </a:cubicBezTo>
                <a:cubicBezTo>
                  <a:pt x="261" y="183"/>
                  <a:pt x="246" y="188"/>
                  <a:pt x="237" y="183"/>
                </a:cubicBezTo>
                <a:cubicBezTo>
                  <a:pt x="218" y="172"/>
                  <a:pt x="201" y="158"/>
                  <a:pt x="183" y="146"/>
                </a:cubicBezTo>
                <a:cubicBezTo>
                  <a:pt x="174" y="140"/>
                  <a:pt x="164" y="134"/>
                  <a:pt x="155" y="128"/>
                </a:cubicBezTo>
                <a:cubicBezTo>
                  <a:pt x="139" y="118"/>
                  <a:pt x="100" y="110"/>
                  <a:pt x="100" y="110"/>
                </a:cubicBezTo>
                <a:cubicBezTo>
                  <a:pt x="80" y="89"/>
                  <a:pt x="65" y="66"/>
                  <a:pt x="45" y="46"/>
                </a:cubicBezTo>
                <a:cubicBezTo>
                  <a:pt x="30" y="31"/>
                  <a:pt x="0" y="0"/>
                  <a:pt x="0" y="0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52" name="Freeform 20"/>
          <p:cNvSpPr>
            <a:spLocks/>
          </p:cNvSpPr>
          <p:nvPr/>
        </p:nvSpPr>
        <p:spPr bwMode="auto">
          <a:xfrm>
            <a:off x="2497138" y="1508125"/>
            <a:ext cx="312737" cy="146050"/>
          </a:xfrm>
          <a:custGeom>
            <a:avLst/>
            <a:gdLst>
              <a:gd name="T0" fmla="*/ 128 w 197"/>
              <a:gd name="T1" fmla="*/ 92 h 92"/>
              <a:gd name="T2" fmla="*/ 173 w 197"/>
              <a:gd name="T3" fmla="*/ 83 h 92"/>
              <a:gd name="T4" fmla="*/ 164 w 197"/>
              <a:gd name="T5" fmla="*/ 37 h 92"/>
              <a:gd name="T6" fmla="*/ 64 w 197"/>
              <a:gd name="T7" fmla="*/ 19 h 92"/>
              <a:gd name="T8" fmla="*/ 0 w 197"/>
              <a:gd name="T9" fmla="*/ 1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7" h="92">
                <a:moveTo>
                  <a:pt x="128" y="92"/>
                </a:moveTo>
                <a:cubicBezTo>
                  <a:pt x="143" y="89"/>
                  <a:pt x="160" y="91"/>
                  <a:pt x="173" y="83"/>
                </a:cubicBezTo>
                <a:cubicBezTo>
                  <a:pt x="197" y="67"/>
                  <a:pt x="177" y="45"/>
                  <a:pt x="164" y="37"/>
                </a:cubicBezTo>
                <a:cubicBezTo>
                  <a:pt x="143" y="24"/>
                  <a:pt x="71" y="20"/>
                  <a:pt x="64" y="19"/>
                </a:cubicBezTo>
                <a:cubicBezTo>
                  <a:pt x="6" y="0"/>
                  <a:pt x="28" y="1"/>
                  <a:pt x="0" y="1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77" name="Picture 21" descr="Dia cau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76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7" grpId="0" animBg="1" autoUpdateAnimBg="0"/>
      <p:bldP spid="146438" grpId="0" animBg="1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1454</TotalTime>
  <Words>1199</Words>
  <Application>Microsoft Office PowerPoint</Application>
  <PresentationFormat>On-screen Show (4:3)</PresentationFormat>
  <Paragraphs>146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Hình ảnh dãy núi Cooc –đi-e</vt:lpstr>
      <vt:lpstr>PowerPoint Presentation</vt:lpstr>
      <vt:lpstr> ? Xác định vị trí sông Mit-xu-ri và Mi-xi-xi-pi?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HP</cp:lastModifiedBy>
  <cp:revision>306</cp:revision>
  <dcterms:created xsi:type="dcterms:W3CDTF">2018-01-05T15:34:05Z</dcterms:created>
  <dcterms:modified xsi:type="dcterms:W3CDTF">2022-03-20T17:06:30Z</dcterms:modified>
</cp:coreProperties>
</file>