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7" r:id="rId2"/>
    <p:sldId id="257" r:id="rId3"/>
    <p:sldId id="278" r:id="rId4"/>
    <p:sldId id="280" r:id="rId5"/>
    <p:sldId id="281" r:id="rId6"/>
    <p:sldId id="283" r:id="rId7"/>
    <p:sldId id="298" r:id="rId8"/>
    <p:sldId id="285" r:id="rId9"/>
    <p:sldId id="286" r:id="rId10"/>
    <p:sldId id="289" r:id="rId11"/>
    <p:sldId id="288" r:id="rId12"/>
    <p:sldId id="299" r:id="rId13"/>
    <p:sldId id="290" r:id="rId14"/>
    <p:sldId id="260" r:id="rId15"/>
    <p:sldId id="297" r:id="rId16"/>
  </p:sldIdLst>
  <p:sldSz cx="12192000" cy="6858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Bodoni MT Black" panose="02070A03080606020203" pitchFamily="18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QOfMUv6SNgKwXG3IjwfFB/SzL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9E-2"/>
                  <c:y val="-2.3437498558224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58-4D4A-937F-6F532E86C76B}"/>
                </c:ext>
              </c:extLst>
            </c:dLbl>
            <c:dLbl>
              <c:idx val="1"/>
              <c:layout>
                <c:manualLayout>
                  <c:x val="1.6203703703703706E-2"/>
                  <c:y val="-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58-4D4A-937F-6F532E86C76B}"/>
                </c:ext>
              </c:extLst>
            </c:dLbl>
            <c:dLbl>
              <c:idx val="2"/>
              <c:layout>
                <c:manualLayout>
                  <c:x val="2.314814814814815E-2"/>
                  <c:y val="-3.281249798151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58-4D4A-937F-6F532E86C76B}"/>
                </c:ext>
              </c:extLst>
            </c:dLbl>
            <c:dLbl>
              <c:idx val="3"/>
              <c:layout>
                <c:manualLayout>
                  <c:x val="2.0833333333333339E-2"/>
                  <c:y val="-3.04687481256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58-4D4A-937F-6F532E86C76B}"/>
                </c:ext>
              </c:extLst>
            </c:dLbl>
            <c:dLbl>
              <c:idx val="4"/>
              <c:layout>
                <c:manualLayout>
                  <c:x val="2.0833333333333339E-2"/>
                  <c:y val="-1.8749998846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58-4D4A-937F-6F532E86C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Thế giới</c:v>
                </c:pt>
                <c:pt idx="1">
                  <c:v>Bắc Mĩ</c:v>
                </c:pt>
                <c:pt idx="2">
                  <c:v>Hoa Kì</c:v>
                </c:pt>
                <c:pt idx="3">
                  <c:v>Canada </c:v>
                </c:pt>
                <c:pt idx="4">
                  <c:v>Mê hi cô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81</c:v>
                </c:pt>
                <c:pt idx="2">
                  <c:v>82</c:v>
                </c:pt>
                <c:pt idx="3">
                  <c:v>82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58-4D4A-937F-6F532E86C7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1510400"/>
        <c:axId val="61511936"/>
        <c:axId val="0"/>
      </c:bar3DChart>
      <c:catAx>
        <c:axId val="6151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61511936"/>
        <c:crosses val="autoZero"/>
        <c:auto val="1"/>
        <c:lblAlgn val="ctr"/>
        <c:lblOffset val="100"/>
        <c:noMultiLvlLbl val="0"/>
      </c:catAx>
      <c:valAx>
        <c:axId val="6151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6151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6E-2"/>
                  <c:y val="-2.343749855822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67-400E-B168-E982D38AD58E}"/>
                </c:ext>
              </c:extLst>
            </c:dLbl>
            <c:dLbl>
              <c:idx val="1"/>
              <c:layout>
                <c:manualLayout>
                  <c:x val="1.6203703703703703E-2"/>
                  <c:y val="-2.5781248414047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7-400E-B168-E982D38AD58E}"/>
                </c:ext>
              </c:extLst>
            </c:dLbl>
            <c:dLbl>
              <c:idx val="2"/>
              <c:layout>
                <c:manualLayout>
                  <c:x val="2.3148148148148147E-2"/>
                  <c:y val="-3.28124979815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67-400E-B168-E982D38AD58E}"/>
                </c:ext>
              </c:extLst>
            </c:dLbl>
            <c:dLbl>
              <c:idx val="3"/>
              <c:layout>
                <c:manualLayout>
                  <c:x val="2.0833333333333336E-2"/>
                  <c:y val="-3.046874812569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67-400E-B168-E982D38AD58E}"/>
                </c:ext>
              </c:extLst>
            </c:dLbl>
            <c:dLbl>
              <c:idx val="4"/>
              <c:layout>
                <c:manualLayout>
                  <c:x val="2.0833333333333336E-2"/>
                  <c:y val="-1.8749998846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67-400E-B168-E982D38AD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Thế giới</c:v>
                </c:pt>
                <c:pt idx="1">
                  <c:v>Bắc Mĩ</c:v>
                </c:pt>
                <c:pt idx="2">
                  <c:v>Hoa Kì</c:v>
                </c:pt>
                <c:pt idx="3">
                  <c:v>Canada </c:v>
                </c:pt>
                <c:pt idx="4">
                  <c:v>Mê hi cô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81</c:v>
                </c:pt>
                <c:pt idx="2">
                  <c:v>82</c:v>
                </c:pt>
                <c:pt idx="3">
                  <c:v>82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67-400E-B168-E982D38AD5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3212928"/>
        <c:axId val="83218816"/>
        <c:axId val="0"/>
      </c:bar3DChart>
      <c:catAx>
        <c:axId val="83212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3218816"/>
        <c:crosses val="autoZero"/>
        <c:auto val="1"/>
        <c:lblAlgn val="ctr"/>
        <c:lblOffset val="100"/>
        <c:noMultiLvlLbl val="0"/>
      </c:catAx>
      <c:valAx>
        <c:axId val="8321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321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7571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10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ống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Dọc và Văn bả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ề Bản chiếu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Đầu trang của Phầ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i Nội dung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ép so sán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̉ Tiêu đề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ội dung với Chú thích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̉nh với Chú thích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êu đề và Văn bản Dọc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chart" Target="../charts/chart2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chart" Target="../charts/chart1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76" y="43544"/>
            <a:ext cx="4828540" cy="28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4276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16" y="0"/>
            <a:ext cx="4069184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Image result for DÂN CƯ ẢNH LO 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952"/>
            <a:ext cx="3543010" cy="176198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111303" y="3359221"/>
            <a:ext cx="738254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vi-VN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 37</a:t>
            </a:r>
          </a:p>
          <a:p>
            <a:pPr algn="ctr"/>
            <a:endParaRPr lang="vi-VN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vi-VN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DÂN CƯ BẮC MĨ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7" descr="Earth-1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408" y="3434952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5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0" y="43542"/>
            <a:ext cx="5666286" cy="6814458"/>
          </a:xfrm>
          <a:prstGeom prst="roundRect">
            <a:avLst>
              <a:gd name="adj" fmla="val 8726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oogle Shape;103;p2"/>
          <p:cNvGrpSpPr/>
          <p:nvPr/>
        </p:nvGrpSpPr>
        <p:grpSpPr>
          <a:xfrm>
            <a:off x="5212303" y="43542"/>
            <a:ext cx="6979697" cy="1422401"/>
            <a:chOff x="-274714" y="2191774"/>
            <a:chExt cx="6979697" cy="1879179"/>
          </a:xfrm>
        </p:grpSpPr>
        <p:grpSp>
          <p:nvGrpSpPr>
            <p:cNvPr id="3" name="Google Shape;104;p2"/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</p:grpSpPr>
          <p:pic>
            <p:nvPicPr>
              <p:cNvPr id="5" name="Google Shape;105;p2"/>
              <p:cNvPicPr preferRelativeResize="0"/>
              <p:nvPr/>
            </p:nvPicPr>
            <p:blipFill rotWithShape="1">
              <a:blip r:embed="rId2">
                <a:alphaModFix/>
              </a:blip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106;p2"/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6366232" h="935498" extrusionOk="0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Google Shape;10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0045" y="2489463"/>
              <a:ext cx="694790" cy="678449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985644" y="101599"/>
            <a:ext cx="457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Đặc điểm đô thị</a:t>
            </a:r>
            <a:endParaRPr lang="en-GB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314519492"/>
              </p:ext>
            </p:extLst>
          </p:nvPr>
        </p:nvGraphicFramePr>
        <p:xfrm>
          <a:off x="209862" y="101599"/>
          <a:ext cx="5486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4617" y="157706"/>
            <a:ext cx="133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%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-59958" y="5576341"/>
            <a:ext cx="572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libri" pitchFamily="34" charset="0"/>
                <a:cs typeface="Calibri" pitchFamily="34" charset="0"/>
              </a:rPr>
              <a:t>Biểu đồ tỉ lệ dân thành thị của các quốc gia Bắc Mĩ so với thế giới năm 2017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2594" y="1823380"/>
            <a:ext cx="60136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Đặc điểm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Tỉ lệ ĐTH cao (&gt;80%)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Trình độ đô thị hóa cao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ĐTH gắn với quá trình công nghiệp hóa</a:t>
            </a:r>
            <a:endParaRPr lang="en-GB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66286" y="4415718"/>
            <a:ext cx="2283730" cy="2406628"/>
            <a:chOff x="5683555" y="1277262"/>
            <a:chExt cx="3544336" cy="19848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555" y="1277262"/>
              <a:ext cx="3544336" cy="19848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107" y="2525490"/>
              <a:ext cx="1124427" cy="59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9893009" y="4434693"/>
            <a:ext cx="2298990" cy="2423308"/>
            <a:chOff x="7300687" y="3244067"/>
            <a:chExt cx="3519694" cy="1971029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687" y="3244067"/>
              <a:ext cx="3519694" cy="19710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560" y="3406240"/>
              <a:ext cx="663094" cy="663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891960" y="4441372"/>
            <a:ext cx="2069811" cy="2373090"/>
            <a:chOff x="9166353" y="1306290"/>
            <a:chExt cx="2949172" cy="198482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353" y="1306290"/>
              <a:ext cx="2949172" cy="19848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3975" y="1474264"/>
              <a:ext cx="848406" cy="485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3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;p2"/>
          <p:cNvGrpSpPr/>
          <p:nvPr/>
        </p:nvGrpSpPr>
        <p:grpSpPr>
          <a:xfrm>
            <a:off x="5212303" y="43542"/>
            <a:ext cx="6979697" cy="1422401"/>
            <a:chOff x="-274714" y="2191774"/>
            <a:chExt cx="6979697" cy="1879179"/>
          </a:xfrm>
        </p:grpSpPr>
        <p:grpSp>
          <p:nvGrpSpPr>
            <p:cNvPr id="3" name="Google Shape;104;p2"/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</p:grpSpPr>
          <p:pic>
            <p:nvPicPr>
              <p:cNvPr id="5" name="Google Shape;105;p2"/>
              <p:cNvPicPr preferRelativeResize="0"/>
              <p:nvPr/>
            </p:nvPicPr>
            <p:blipFill rotWithShape="1">
              <a:blip r:embed="rId2">
                <a:alphaModFix/>
              </a:blip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106;p2"/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6366232" h="935498" extrusionOk="0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Google Shape;10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0045" y="2489463"/>
              <a:ext cx="694790" cy="678449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985644" y="101599"/>
            <a:ext cx="457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Đặc điểm đô thị</a:t>
            </a:r>
            <a:endParaRPr lang="en-GB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844" y="352640"/>
            <a:ext cx="5428343" cy="5646561"/>
            <a:chOff x="0" y="838200"/>
            <a:chExt cx="5105400" cy="5334000"/>
          </a:xfrm>
        </p:grpSpPr>
        <p:pic>
          <p:nvPicPr>
            <p:cNvPr id="10" name="Picture 3" descr="Luoc do phan bo dan cu va do thi Bac M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8200"/>
              <a:ext cx="5105400" cy="533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14400" y="3733800"/>
              <a:ext cx="1905000" cy="1752600"/>
              <a:chOff x="576" y="2352"/>
              <a:chExt cx="1200" cy="1104"/>
            </a:xfrm>
          </p:grpSpPr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960" y="331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1632" y="235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838200" y="3505200"/>
              <a:ext cx="1905000" cy="381000"/>
              <a:chOff x="528" y="2208"/>
              <a:chExt cx="1200" cy="240"/>
            </a:xfrm>
          </p:grpSpPr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528" y="2256"/>
                <a:ext cx="96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143000" y="2819400"/>
              <a:ext cx="1295400" cy="2362200"/>
              <a:chOff x="720" y="1776"/>
              <a:chExt cx="816" cy="1488"/>
            </a:xfrm>
          </p:grpSpPr>
          <p:sp>
            <p:nvSpPr>
              <p:cNvPr id="18" name="Oval 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" name="Oval 1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838200" y="35814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605088" y="35052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auto">
            <a:xfrm>
              <a:off x="2133600" y="3733800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2576513" y="3976688"/>
              <a:ext cx="152400" cy="1524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-419211" y="6111459"/>
            <a:ext cx="65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/>
              <a:t>Hình 37.1. Lược đồ phân bố dân cư Bắc Mĩ</a:t>
            </a:r>
            <a:endParaRPr lang="en-GB" sz="1800" b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506">
            <a:off x="5842065" y="2212864"/>
            <a:ext cx="644610" cy="9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475653" y="1862838"/>
            <a:ext cx="5650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tên các đô thị có quy mô dân số trên </a:t>
            </a: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 triệu dân? 5-10 triệu dân?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Nhận xét </a:t>
            </a: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sự phân bố </a:t>
            </a:r>
            <a:r>
              <a:rPr lang="vi-VN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đô thị Bắc Mĩ?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22685" y="1198290"/>
            <a:ext cx="6203081" cy="489364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Tx/>
              <a:buChar char="-"/>
            </a:pP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Đặc điểm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Tỉ lệ đô thị hóa cao (&gt;80%)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Trình độ đô thị hóa cao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Đô thị hóa gắn với quá trình công nghiệp hóa</a:t>
            </a:r>
          </a:p>
          <a:p>
            <a:pPr>
              <a:lnSpc>
                <a:spcPct val="130000"/>
              </a:lnSpc>
            </a:pP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 Phân bố: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phần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lớn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nằm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Hồ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Lớn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Đại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Tây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Dương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Gồm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2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dải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siêu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đô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thị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Boston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đến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Wasington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từ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Montreal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đến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Chicago.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Nhiều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thành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phố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xuất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Thái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Bình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Dương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7582" y="340251"/>
            <a:ext cx="845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Newyork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TP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không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ngủ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4" y="1321637"/>
            <a:ext cx="9898743" cy="521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9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8" t="9904" r="30238" b="41117"/>
          <a:stretch/>
        </p:blipFill>
        <p:spPr bwMode="auto">
          <a:xfrm>
            <a:off x="333829" y="173088"/>
            <a:ext cx="3362379" cy="31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8" y="3611788"/>
            <a:ext cx="3362380" cy="293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23864" r="51957" b="18554"/>
          <a:stretch/>
        </p:blipFill>
        <p:spPr bwMode="auto">
          <a:xfrm>
            <a:off x="8945201" y="173088"/>
            <a:ext cx="2894053" cy="327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611788"/>
            <a:ext cx="3943375" cy="293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2" y="428383"/>
            <a:ext cx="3943375" cy="29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512" y="3611788"/>
            <a:ext cx="3483429" cy="305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8229599" y="129546"/>
            <a:ext cx="43543" cy="66849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63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420998" y="-1146619"/>
            <a:ext cx="5718548" cy="7075057"/>
            <a:chOff x="571507" y="1"/>
            <a:chExt cx="3206012" cy="6459888"/>
          </a:xfrm>
        </p:grpSpPr>
        <p:grpSp>
          <p:nvGrpSpPr>
            <p:cNvPr id="196" name="Google Shape;196;p5"/>
            <p:cNvGrpSpPr/>
            <p:nvPr/>
          </p:nvGrpSpPr>
          <p:grpSpPr>
            <a:xfrm>
              <a:off x="571507" y="1804854"/>
              <a:ext cx="3206012" cy="4655034"/>
              <a:chOff x="571507" y="1804854"/>
              <a:chExt cx="3206012" cy="4655034"/>
            </a:xfrm>
          </p:grpSpPr>
          <p:sp>
            <p:nvSpPr>
              <p:cNvPr id="197" name="Google Shape;197;p5"/>
              <p:cNvSpPr/>
              <p:nvPr/>
            </p:nvSpPr>
            <p:spPr>
              <a:xfrm rot="-176899">
                <a:off x="1679242" y="1852818"/>
                <a:ext cx="1982340" cy="4559107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8" name="Google Shape;19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1507" y="1978940"/>
                <a:ext cx="2834886" cy="44809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199" name="Google Shape;199;p5"/>
            <p:cNvGrpSpPr/>
            <p:nvPr/>
          </p:nvGrpSpPr>
          <p:grpSpPr>
            <a:xfrm>
              <a:off x="1590665" y="1"/>
              <a:ext cx="1034205" cy="2262204"/>
              <a:chOff x="1590665" y="123986"/>
              <a:chExt cx="1034205" cy="2107221"/>
            </a:xfrm>
          </p:grpSpPr>
          <p:pic>
            <p:nvPicPr>
              <p:cNvPr id="200" name="Google Shape;200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590665" y="1240413"/>
                <a:ext cx="1034205" cy="99079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1" name="Google Shape;201;p5"/>
              <p:cNvCxnSpPr/>
              <p:nvPr/>
            </p:nvCxnSpPr>
            <p:spPr>
              <a:xfrm>
                <a:off x="2107768" y="123986"/>
                <a:ext cx="0" cy="117787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8" name="Google Shape;208;p5"/>
          <p:cNvGrpSpPr/>
          <p:nvPr/>
        </p:nvGrpSpPr>
        <p:grpSpPr>
          <a:xfrm>
            <a:off x="6151707" y="-328255"/>
            <a:ext cx="5908115" cy="7004825"/>
            <a:chOff x="8363368" y="-37974"/>
            <a:chExt cx="3298772" cy="6607600"/>
          </a:xfrm>
        </p:grpSpPr>
        <p:sp>
          <p:nvSpPr>
            <p:cNvPr id="209" name="Google Shape;209;p5"/>
            <p:cNvSpPr/>
            <p:nvPr/>
          </p:nvSpPr>
          <p:spPr>
            <a:xfrm rot="-176899">
              <a:off x="9446698" y="1939860"/>
              <a:ext cx="2099582" cy="4559107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0" name="Google Shape;210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63368" y="1978940"/>
              <a:ext cx="2944623" cy="45906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1" name="Google Shape;211;p5"/>
            <p:cNvGrpSpPr/>
            <p:nvPr/>
          </p:nvGrpSpPr>
          <p:grpSpPr>
            <a:xfrm>
              <a:off x="9318576" y="-37974"/>
              <a:ext cx="1034205" cy="2300179"/>
              <a:chOff x="1590665" y="123986"/>
              <a:chExt cx="1034205" cy="2107221"/>
            </a:xfrm>
          </p:grpSpPr>
          <p:pic>
            <p:nvPicPr>
              <p:cNvPr id="212" name="Google Shape;212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590665" y="1240413"/>
                <a:ext cx="1034205" cy="99079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13" name="Google Shape;213;p5"/>
              <p:cNvCxnSpPr/>
              <p:nvPr/>
            </p:nvCxnSpPr>
            <p:spPr>
              <a:xfrm>
                <a:off x="2107768" y="123986"/>
                <a:ext cx="0" cy="1177872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1" name="TextBox 20"/>
          <p:cNvSpPr txBox="1"/>
          <p:nvPr/>
        </p:nvSpPr>
        <p:spPr>
          <a:xfrm>
            <a:off x="481215" y="1721444"/>
            <a:ext cx="5077757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  Sự phân bố dân cư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Dân số: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493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triệu người (2017)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Mật độ dân số thấp: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người/km</a:t>
            </a:r>
            <a:r>
              <a:rPr lang="vi-VN" sz="2400" baseline="30000" dirty="0">
                <a:latin typeface="Calibri" pitchFamily="34" charset="0"/>
                <a:cs typeface="Calibri" pitchFamily="34" charset="0"/>
              </a:rPr>
              <a:t>2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Dân cư phân bố không đồng đều 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giữa phía Bắc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phía Nam và giữa phía đông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phía tây.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Phân bố dân cư đang có sự thay đổi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6095" y="2036795"/>
            <a:ext cx="495687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 Đặc điểm đô thị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Tỉ lệ đô thị hóa cao (&gt;80%)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Trình độ đô thị hóa cao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Đô thị hóa gắn với quá trình công nghiệp hóa</a:t>
            </a:r>
          </a:p>
          <a:p>
            <a:pPr>
              <a:lnSpc>
                <a:spcPct val="130000"/>
              </a:lnSpc>
            </a:pPr>
            <a:r>
              <a:rPr lang="vi-VN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 Phân bố: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phần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lớn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nằm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Hồ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Lớn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Đại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Tây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Dương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Gồm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2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dải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siêu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đô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thị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Boston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đến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Wasington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từ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Montreal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đến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Chicago.</a:t>
            </a:r>
            <a:endParaRPr lang="vi-VN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Nhiều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thành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phố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xuất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hiện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ở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Thái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Bình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Dương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8570" y="-8793"/>
            <a:ext cx="5689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DÂN CƯ BẮC MĨ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383269" y="857313"/>
            <a:ext cx="4045782" cy="4049308"/>
            <a:chOff x="4383269" y="1374846"/>
            <a:chExt cx="4045782" cy="4049308"/>
          </a:xfrm>
        </p:grpSpPr>
        <p:grpSp>
          <p:nvGrpSpPr>
            <p:cNvPr id="3" name="Group 2"/>
            <p:cNvGrpSpPr/>
            <p:nvPr/>
          </p:nvGrpSpPr>
          <p:grpSpPr>
            <a:xfrm>
              <a:off x="4383269" y="1374846"/>
              <a:ext cx="4045782" cy="4049308"/>
              <a:chOff x="2308905" y="990600"/>
              <a:chExt cx="4633453" cy="463749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308905" y="990600"/>
                <a:ext cx="4633453" cy="4633451"/>
                <a:chOff x="2252833" y="1267124"/>
                <a:chExt cx="4633453" cy="4633451"/>
              </a:xfrm>
              <a:scene3d>
                <a:camera prst="perspectiveRelaxed" fov="4800000">
                  <a:rot lat="20706000" lon="20220000" rev="882000"/>
                </a:camera>
                <a:lightRig rig="threePt" dir="t">
                  <a:rot lat="0" lon="0" rev="15000000"/>
                </a:lightRig>
              </a:scene3d>
            </p:grpSpPr>
            <p:sp>
              <p:nvSpPr>
                <p:cNvPr id="9" name="Oval 2"/>
                <p:cNvSpPr/>
                <p:nvPr/>
              </p:nvSpPr>
              <p:spPr>
                <a:xfrm>
                  <a:off x="4625634" y="1267124"/>
                  <a:ext cx="2260652" cy="226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652" h="2260642">
                      <a:moveTo>
                        <a:pt x="0" y="0"/>
                      </a:moveTo>
                      <a:cubicBezTo>
                        <a:pt x="1243371" y="11781"/>
                        <a:pt x="2248869" y="1017272"/>
                        <a:pt x="2260652" y="2260642"/>
                      </a:cubicBezTo>
                      <a:lnTo>
                        <a:pt x="1498836" y="2260642"/>
                      </a:lnTo>
                      <a:cubicBezTo>
                        <a:pt x="1494318" y="1915818"/>
                        <a:pt x="1374410" y="1598825"/>
                        <a:pt x="1174825" y="1347204"/>
                      </a:cubicBezTo>
                      <a:cubicBezTo>
                        <a:pt x="1133996" y="1332086"/>
                        <a:pt x="1106383" y="1333065"/>
                        <a:pt x="1062361" y="1367914"/>
                      </a:cubicBezTo>
                      <a:lnTo>
                        <a:pt x="1049179" y="1379324"/>
                      </a:lnTo>
                      <a:cubicBezTo>
                        <a:pt x="1015475" y="1411131"/>
                        <a:pt x="997501" y="1449916"/>
                        <a:pt x="999506" y="1493727"/>
                      </a:cubicBezTo>
                      <a:cubicBezTo>
                        <a:pt x="1005229" y="1562783"/>
                        <a:pt x="981246" y="1633697"/>
                        <a:pt x="928317" y="1686626"/>
                      </a:cubicBezTo>
                      <a:cubicBezTo>
                        <a:pt x="831532" y="1783410"/>
                        <a:pt x="674613" y="1783411"/>
                        <a:pt x="577828" y="1686626"/>
                      </a:cubicBezTo>
                      <a:cubicBezTo>
                        <a:pt x="481044" y="1589842"/>
                        <a:pt x="481044" y="1432922"/>
                        <a:pt x="577829" y="1336138"/>
                      </a:cubicBezTo>
                      <a:cubicBezTo>
                        <a:pt x="630446" y="1283520"/>
                        <a:pt x="700837" y="1259508"/>
                        <a:pt x="769512" y="1264796"/>
                      </a:cubicBezTo>
                      <a:cubicBezTo>
                        <a:pt x="815356" y="1267078"/>
                        <a:pt x="855728" y="1247690"/>
                        <a:pt x="888494" y="1211390"/>
                      </a:cubicBezTo>
                      <a:lnTo>
                        <a:pt x="908816" y="1187913"/>
                      </a:lnTo>
                      <a:cubicBezTo>
                        <a:pt x="932421" y="1145103"/>
                        <a:pt x="928577" y="1118677"/>
                        <a:pt x="909040" y="1082585"/>
                      </a:cubicBezTo>
                      <a:cubicBezTo>
                        <a:pt x="658225" y="884883"/>
                        <a:pt x="342873" y="766296"/>
                        <a:pt x="0" y="761802"/>
                      </a:cubicBezTo>
                      <a:close/>
                    </a:path>
                  </a:pathLst>
                </a:custGeom>
                <a:solidFill>
                  <a:srgbClr val="36B000"/>
                </a:solidFill>
                <a:ln>
                  <a:noFill/>
                </a:ln>
                <a:sp3d extrusionH="508000" prstMaterial="plastic">
                  <a:bevelT w="19050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0" name="Oval 2"/>
                <p:cNvSpPr/>
                <p:nvPr/>
              </p:nvSpPr>
              <p:spPr>
                <a:xfrm rot="5400000">
                  <a:off x="4625636" y="3637490"/>
                  <a:ext cx="2260644" cy="2260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644" h="2260652">
                      <a:moveTo>
                        <a:pt x="0" y="761810"/>
                      </a:moveTo>
                      <a:lnTo>
                        <a:pt x="0" y="0"/>
                      </a:lnTo>
                      <a:cubicBezTo>
                        <a:pt x="1243372" y="11782"/>
                        <a:pt x="2248863" y="1017281"/>
                        <a:pt x="2260644" y="2260652"/>
                      </a:cubicBezTo>
                      <a:lnTo>
                        <a:pt x="1498837" y="2260652"/>
                      </a:lnTo>
                      <a:cubicBezTo>
                        <a:pt x="1494318" y="1915827"/>
                        <a:pt x="1374410" y="1598834"/>
                        <a:pt x="1174825" y="1347212"/>
                      </a:cubicBezTo>
                      <a:cubicBezTo>
                        <a:pt x="1133996" y="1332094"/>
                        <a:pt x="1106383" y="1333073"/>
                        <a:pt x="1062361" y="1367922"/>
                      </a:cubicBezTo>
                      <a:lnTo>
                        <a:pt x="1049179" y="1379332"/>
                      </a:lnTo>
                      <a:cubicBezTo>
                        <a:pt x="1015475" y="1411139"/>
                        <a:pt x="997501" y="1449924"/>
                        <a:pt x="999506" y="1493735"/>
                      </a:cubicBezTo>
                      <a:cubicBezTo>
                        <a:pt x="1005229" y="1562791"/>
                        <a:pt x="981246" y="1633705"/>
                        <a:pt x="928317" y="1686634"/>
                      </a:cubicBezTo>
                      <a:cubicBezTo>
                        <a:pt x="831532" y="1783418"/>
                        <a:pt x="674613" y="1783419"/>
                        <a:pt x="577828" y="1686634"/>
                      </a:cubicBezTo>
                      <a:cubicBezTo>
                        <a:pt x="481044" y="1589850"/>
                        <a:pt x="481044" y="1432930"/>
                        <a:pt x="577829" y="1336146"/>
                      </a:cubicBezTo>
                      <a:cubicBezTo>
                        <a:pt x="630446" y="1283528"/>
                        <a:pt x="700837" y="1259516"/>
                        <a:pt x="769512" y="1264804"/>
                      </a:cubicBezTo>
                      <a:cubicBezTo>
                        <a:pt x="815356" y="1267086"/>
                        <a:pt x="855728" y="1247698"/>
                        <a:pt x="888494" y="1211398"/>
                      </a:cubicBezTo>
                      <a:lnTo>
                        <a:pt x="908816" y="1187921"/>
                      </a:lnTo>
                      <a:cubicBezTo>
                        <a:pt x="932421" y="1145111"/>
                        <a:pt x="928577" y="1118685"/>
                        <a:pt x="909040" y="1082593"/>
                      </a:cubicBezTo>
                      <a:cubicBezTo>
                        <a:pt x="658225" y="884891"/>
                        <a:pt x="342873" y="766304"/>
                        <a:pt x="0" y="761810"/>
                      </a:cubicBezTo>
                      <a:close/>
                    </a:path>
                  </a:pathLst>
                </a:custGeom>
                <a:solidFill>
                  <a:srgbClr val="F8D500"/>
                </a:solidFill>
                <a:ln>
                  <a:noFill/>
                </a:ln>
                <a:sp3d extrusionH="508000" prstMaterial="plastic">
                  <a:bevelT w="19050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1" name="Oval 2"/>
                <p:cNvSpPr/>
                <p:nvPr/>
              </p:nvSpPr>
              <p:spPr>
                <a:xfrm flipH="1">
                  <a:off x="2252833" y="1267124"/>
                  <a:ext cx="2260651" cy="226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651" h="2260642">
                      <a:moveTo>
                        <a:pt x="0" y="0"/>
                      </a:moveTo>
                      <a:lnTo>
                        <a:pt x="0" y="761802"/>
                      </a:lnTo>
                      <a:cubicBezTo>
                        <a:pt x="342873" y="766296"/>
                        <a:pt x="658224" y="884884"/>
                        <a:pt x="909039" y="1082585"/>
                      </a:cubicBezTo>
                      <a:cubicBezTo>
                        <a:pt x="928576" y="1118677"/>
                        <a:pt x="932420" y="1145103"/>
                        <a:pt x="908815" y="1187913"/>
                      </a:cubicBezTo>
                      <a:lnTo>
                        <a:pt x="888493" y="1211390"/>
                      </a:lnTo>
                      <a:cubicBezTo>
                        <a:pt x="855727" y="1247690"/>
                        <a:pt x="815355" y="1267078"/>
                        <a:pt x="769511" y="1264796"/>
                      </a:cubicBezTo>
                      <a:cubicBezTo>
                        <a:pt x="700836" y="1259508"/>
                        <a:pt x="630445" y="1283520"/>
                        <a:pt x="577828" y="1336138"/>
                      </a:cubicBezTo>
                      <a:cubicBezTo>
                        <a:pt x="481043" y="1432922"/>
                        <a:pt x="481043" y="1589842"/>
                        <a:pt x="577827" y="1686626"/>
                      </a:cubicBezTo>
                      <a:cubicBezTo>
                        <a:pt x="674612" y="1783411"/>
                        <a:pt x="831531" y="1783410"/>
                        <a:pt x="928316" y="1686626"/>
                      </a:cubicBezTo>
                      <a:cubicBezTo>
                        <a:pt x="981245" y="1633697"/>
                        <a:pt x="1005228" y="1562783"/>
                        <a:pt x="999505" y="1493727"/>
                      </a:cubicBezTo>
                      <a:cubicBezTo>
                        <a:pt x="997500" y="1449916"/>
                        <a:pt x="1015474" y="1411131"/>
                        <a:pt x="1049178" y="1379324"/>
                      </a:cubicBezTo>
                      <a:lnTo>
                        <a:pt x="1062360" y="1367914"/>
                      </a:lnTo>
                      <a:cubicBezTo>
                        <a:pt x="1106382" y="1333065"/>
                        <a:pt x="1133995" y="1332086"/>
                        <a:pt x="1174824" y="1347204"/>
                      </a:cubicBezTo>
                      <a:cubicBezTo>
                        <a:pt x="1374409" y="1598825"/>
                        <a:pt x="1494317" y="1915818"/>
                        <a:pt x="1498835" y="2260642"/>
                      </a:cubicBezTo>
                      <a:lnTo>
                        <a:pt x="2260651" y="2260642"/>
                      </a:lnTo>
                      <a:cubicBezTo>
                        <a:pt x="2248868" y="1017273"/>
                        <a:pt x="1243371" y="11782"/>
                        <a:pt x="0" y="0"/>
                      </a:cubicBezTo>
                      <a:close/>
                    </a:path>
                  </a:pathLst>
                </a:custGeom>
                <a:solidFill>
                  <a:srgbClr val="F72525"/>
                </a:solidFill>
                <a:ln>
                  <a:noFill/>
                </a:ln>
                <a:sp3d extrusionH="508000" prstMaterial="plastic">
                  <a:bevelT w="19050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12" name="Oval 2"/>
                <p:cNvSpPr/>
                <p:nvPr/>
              </p:nvSpPr>
              <p:spPr>
                <a:xfrm rot="16200000" flipH="1">
                  <a:off x="2253979" y="3638648"/>
                  <a:ext cx="2263080" cy="2260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080" h="2260773">
                      <a:moveTo>
                        <a:pt x="0" y="0"/>
                      </a:moveTo>
                      <a:lnTo>
                        <a:pt x="0" y="761829"/>
                      </a:lnTo>
                      <a:cubicBezTo>
                        <a:pt x="343814" y="765864"/>
                        <a:pt x="660067" y="884545"/>
                        <a:pt x="911476" y="1082715"/>
                      </a:cubicBezTo>
                      <a:cubicBezTo>
                        <a:pt x="931013" y="1118807"/>
                        <a:pt x="934857" y="1145233"/>
                        <a:pt x="911252" y="1188043"/>
                      </a:cubicBezTo>
                      <a:lnTo>
                        <a:pt x="890930" y="1211520"/>
                      </a:lnTo>
                      <a:cubicBezTo>
                        <a:pt x="858164" y="1247820"/>
                        <a:pt x="817792" y="1267208"/>
                        <a:pt x="771948" y="1264926"/>
                      </a:cubicBezTo>
                      <a:cubicBezTo>
                        <a:pt x="703273" y="1259638"/>
                        <a:pt x="632882" y="1283650"/>
                        <a:pt x="580265" y="1336268"/>
                      </a:cubicBezTo>
                      <a:cubicBezTo>
                        <a:pt x="483480" y="1433052"/>
                        <a:pt x="483480" y="1589972"/>
                        <a:pt x="580264" y="1686756"/>
                      </a:cubicBezTo>
                      <a:cubicBezTo>
                        <a:pt x="677049" y="1783541"/>
                        <a:pt x="833968" y="1783540"/>
                        <a:pt x="930753" y="1686756"/>
                      </a:cubicBezTo>
                      <a:cubicBezTo>
                        <a:pt x="983682" y="1633827"/>
                        <a:pt x="1007665" y="1562913"/>
                        <a:pt x="1001942" y="1493857"/>
                      </a:cubicBezTo>
                      <a:cubicBezTo>
                        <a:pt x="999937" y="1450046"/>
                        <a:pt x="1017911" y="1411261"/>
                        <a:pt x="1051615" y="1379454"/>
                      </a:cubicBezTo>
                      <a:lnTo>
                        <a:pt x="1064797" y="1368044"/>
                      </a:lnTo>
                      <a:cubicBezTo>
                        <a:pt x="1108819" y="1333195"/>
                        <a:pt x="1136432" y="1332216"/>
                        <a:pt x="1177261" y="1347334"/>
                      </a:cubicBezTo>
                      <a:cubicBezTo>
                        <a:pt x="1376846" y="1598955"/>
                        <a:pt x="1496754" y="1915948"/>
                        <a:pt x="1501272" y="2260773"/>
                      </a:cubicBezTo>
                      <a:lnTo>
                        <a:pt x="2263080" y="2260773"/>
                      </a:lnTo>
                      <a:cubicBezTo>
                        <a:pt x="2251291" y="1016590"/>
                        <a:pt x="1244493" y="10590"/>
                        <a:pt x="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sp3d extrusionH="508000" prstMaterial="plastic">
                  <a:bevelT w="19050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" name="Oval 24"/>
                <p:cNvSpPr>
                  <a:spLocks noChangeAspect="1"/>
                </p:cNvSpPr>
                <p:nvPr/>
              </p:nvSpPr>
              <p:spPr>
                <a:xfrm>
                  <a:off x="3039676" y="2053966"/>
                  <a:ext cx="3059766" cy="3059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766" h="3059766">
                      <a:moveTo>
                        <a:pt x="1529883" y="0"/>
                      </a:moveTo>
                      <a:cubicBezTo>
                        <a:pt x="1902799" y="0"/>
                        <a:pt x="2244551" y="133425"/>
                        <a:pt x="2509745" y="355454"/>
                      </a:cubicBezTo>
                      <a:cubicBezTo>
                        <a:pt x="2509352" y="369197"/>
                        <a:pt x="2504297" y="383801"/>
                        <a:pt x="2494774" y="401071"/>
                      </a:cubicBezTo>
                      <a:lnTo>
                        <a:pt x="2474452" y="424548"/>
                      </a:lnTo>
                      <a:cubicBezTo>
                        <a:pt x="2441686" y="460848"/>
                        <a:pt x="2401314" y="480236"/>
                        <a:pt x="2355470" y="477954"/>
                      </a:cubicBezTo>
                      <a:cubicBezTo>
                        <a:pt x="2286795" y="472666"/>
                        <a:pt x="2216404" y="496678"/>
                        <a:pt x="2163787" y="549296"/>
                      </a:cubicBezTo>
                      <a:cubicBezTo>
                        <a:pt x="2067002" y="646080"/>
                        <a:pt x="2067002" y="803000"/>
                        <a:pt x="2163786" y="899784"/>
                      </a:cubicBezTo>
                      <a:cubicBezTo>
                        <a:pt x="2260571" y="996569"/>
                        <a:pt x="2417490" y="996568"/>
                        <a:pt x="2514275" y="899784"/>
                      </a:cubicBezTo>
                      <a:cubicBezTo>
                        <a:pt x="2567204" y="846855"/>
                        <a:pt x="2591187" y="775941"/>
                        <a:pt x="2585464" y="706885"/>
                      </a:cubicBezTo>
                      <a:cubicBezTo>
                        <a:pt x="2583459" y="663074"/>
                        <a:pt x="2601433" y="624289"/>
                        <a:pt x="2635137" y="592482"/>
                      </a:cubicBezTo>
                      <a:lnTo>
                        <a:pt x="2648319" y="581072"/>
                      </a:lnTo>
                      <a:cubicBezTo>
                        <a:pt x="2670473" y="563535"/>
                        <a:pt x="2688471" y="554575"/>
                        <a:pt x="2706097" y="551984"/>
                      </a:cubicBezTo>
                      <a:cubicBezTo>
                        <a:pt x="2927022" y="816962"/>
                        <a:pt x="3059766" y="1157921"/>
                        <a:pt x="3059766" y="1529883"/>
                      </a:cubicBezTo>
                      <a:cubicBezTo>
                        <a:pt x="3059766" y="1901751"/>
                        <a:pt x="2927090" y="2242631"/>
                        <a:pt x="2706274" y="2507587"/>
                      </a:cubicBezTo>
                      <a:cubicBezTo>
                        <a:pt x="2691987" y="2507407"/>
                        <a:pt x="2676804" y="2502334"/>
                        <a:pt x="2658687" y="2492344"/>
                      </a:cubicBezTo>
                      <a:lnTo>
                        <a:pt x="2635210" y="2472022"/>
                      </a:lnTo>
                      <a:cubicBezTo>
                        <a:pt x="2598910" y="2439256"/>
                        <a:pt x="2579522" y="2398884"/>
                        <a:pt x="2581804" y="2353040"/>
                      </a:cubicBezTo>
                      <a:cubicBezTo>
                        <a:pt x="2587092" y="2284365"/>
                        <a:pt x="2563080" y="2213974"/>
                        <a:pt x="2510462" y="2161357"/>
                      </a:cubicBezTo>
                      <a:cubicBezTo>
                        <a:pt x="2413678" y="2064572"/>
                        <a:pt x="2256758" y="2064572"/>
                        <a:pt x="2159974" y="2161356"/>
                      </a:cubicBezTo>
                      <a:cubicBezTo>
                        <a:pt x="2063189" y="2258141"/>
                        <a:pt x="2063190" y="2415060"/>
                        <a:pt x="2159974" y="2511845"/>
                      </a:cubicBezTo>
                      <a:cubicBezTo>
                        <a:pt x="2212903" y="2564774"/>
                        <a:pt x="2283817" y="2588757"/>
                        <a:pt x="2352873" y="2583034"/>
                      </a:cubicBezTo>
                      <a:cubicBezTo>
                        <a:pt x="2396684" y="2581029"/>
                        <a:pt x="2435469" y="2599003"/>
                        <a:pt x="2467276" y="2632707"/>
                      </a:cubicBezTo>
                      <a:lnTo>
                        <a:pt x="2478686" y="2645889"/>
                      </a:lnTo>
                      <a:cubicBezTo>
                        <a:pt x="2497029" y="2669060"/>
                        <a:pt x="2505988" y="2687685"/>
                        <a:pt x="2507743" y="2706133"/>
                      </a:cubicBezTo>
                      <a:cubicBezTo>
                        <a:pt x="2242769" y="2927036"/>
                        <a:pt x="1901827" y="3059766"/>
                        <a:pt x="1529883" y="3059766"/>
                      </a:cubicBezTo>
                      <a:cubicBezTo>
                        <a:pt x="1159113" y="3059766"/>
                        <a:pt x="819148" y="2927871"/>
                        <a:pt x="554441" y="2708330"/>
                      </a:cubicBezTo>
                      <a:cubicBezTo>
                        <a:pt x="556276" y="2689962"/>
                        <a:pt x="565237" y="2671397"/>
                        <a:pt x="583501" y="2648326"/>
                      </a:cubicBezTo>
                      <a:lnTo>
                        <a:pt x="594911" y="2635144"/>
                      </a:lnTo>
                      <a:cubicBezTo>
                        <a:pt x="626718" y="2601440"/>
                        <a:pt x="665503" y="2583466"/>
                        <a:pt x="709314" y="2585471"/>
                      </a:cubicBezTo>
                      <a:cubicBezTo>
                        <a:pt x="778370" y="2591194"/>
                        <a:pt x="849284" y="2567211"/>
                        <a:pt x="902213" y="2514282"/>
                      </a:cubicBezTo>
                      <a:cubicBezTo>
                        <a:pt x="998997" y="2417497"/>
                        <a:pt x="998998" y="2260578"/>
                        <a:pt x="902213" y="2163793"/>
                      </a:cubicBezTo>
                      <a:cubicBezTo>
                        <a:pt x="805429" y="2067009"/>
                        <a:pt x="648509" y="2067009"/>
                        <a:pt x="551725" y="2163794"/>
                      </a:cubicBezTo>
                      <a:cubicBezTo>
                        <a:pt x="499107" y="2216411"/>
                        <a:pt x="475095" y="2286802"/>
                        <a:pt x="480383" y="2355477"/>
                      </a:cubicBezTo>
                      <a:cubicBezTo>
                        <a:pt x="482665" y="2401321"/>
                        <a:pt x="463277" y="2441693"/>
                        <a:pt x="426977" y="2474459"/>
                      </a:cubicBezTo>
                      <a:lnTo>
                        <a:pt x="403500" y="2494781"/>
                      </a:lnTo>
                      <a:cubicBezTo>
                        <a:pt x="385303" y="2504814"/>
                        <a:pt x="370067" y="2509888"/>
                        <a:pt x="355729" y="2510049"/>
                      </a:cubicBezTo>
                      <a:cubicBezTo>
                        <a:pt x="133531" y="2244821"/>
                        <a:pt x="0" y="1902946"/>
                        <a:pt x="0" y="1529883"/>
                      </a:cubicBezTo>
                      <a:cubicBezTo>
                        <a:pt x="0" y="1157920"/>
                        <a:pt x="132745" y="816961"/>
                        <a:pt x="353670" y="551983"/>
                      </a:cubicBezTo>
                      <a:cubicBezTo>
                        <a:pt x="371296" y="554574"/>
                        <a:pt x="389294" y="563534"/>
                        <a:pt x="411447" y="581071"/>
                      </a:cubicBezTo>
                      <a:lnTo>
                        <a:pt x="424629" y="592481"/>
                      </a:lnTo>
                      <a:cubicBezTo>
                        <a:pt x="458333" y="624288"/>
                        <a:pt x="476307" y="663073"/>
                        <a:pt x="474302" y="706884"/>
                      </a:cubicBezTo>
                      <a:cubicBezTo>
                        <a:pt x="468579" y="775940"/>
                        <a:pt x="492562" y="846854"/>
                        <a:pt x="545491" y="899783"/>
                      </a:cubicBezTo>
                      <a:cubicBezTo>
                        <a:pt x="642276" y="996567"/>
                        <a:pt x="799195" y="996568"/>
                        <a:pt x="895980" y="899783"/>
                      </a:cubicBezTo>
                      <a:cubicBezTo>
                        <a:pt x="992764" y="802999"/>
                        <a:pt x="992764" y="646079"/>
                        <a:pt x="895979" y="549295"/>
                      </a:cubicBezTo>
                      <a:cubicBezTo>
                        <a:pt x="843362" y="496677"/>
                        <a:pt x="772971" y="472665"/>
                        <a:pt x="704296" y="477953"/>
                      </a:cubicBezTo>
                      <a:cubicBezTo>
                        <a:pt x="658452" y="480235"/>
                        <a:pt x="618080" y="460847"/>
                        <a:pt x="585314" y="424547"/>
                      </a:cubicBezTo>
                      <a:lnTo>
                        <a:pt x="564992" y="401070"/>
                      </a:lnTo>
                      <a:cubicBezTo>
                        <a:pt x="555470" y="383801"/>
                        <a:pt x="550414" y="369197"/>
                        <a:pt x="550021" y="355454"/>
                      </a:cubicBezTo>
                      <a:cubicBezTo>
                        <a:pt x="815216" y="133425"/>
                        <a:pt x="1156968" y="0"/>
                        <a:pt x="152988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p3d extrusionH="508000" prstMaterial="plastic">
                  <a:bevelT w="190500" h="1206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600" b="1" dirty="0">
                      <a:solidFill>
                        <a:srgbClr val="92D050"/>
                      </a:solidFill>
                      <a:latin typeface="Arial Black" pitchFamily="34" charset="0"/>
                    </a:rPr>
                    <a:t>CRM</a:t>
                  </a:r>
                  <a:endParaRPr lang="en-US" sz="1600" dirty="0"/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 rot="18720000">
                <a:off x="2473747" y="2185477"/>
                <a:ext cx="1723549" cy="1046195"/>
              </a:xfrm>
              <a:prstGeom prst="rect">
                <a:avLst/>
              </a:prstGeom>
              <a:noFill/>
              <a:scene3d>
                <a:camera prst="perspectiveContrastingRightFacing" fov="2700000">
                  <a:rot lat="238412" lon="365640" rev="614679"/>
                </a:camera>
                <a:lightRig rig="threePt" dir="t"/>
              </a:scene3d>
            </p:spPr>
            <p:txBody>
              <a:bodyPr wrap="none" rtlCol="0">
                <a:prstTxWarp prst="textArchUp">
                  <a:avLst>
                    <a:gd name="adj" fmla="val 9935011"/>
                  </a:avLst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SALES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2700000">
                <a:off x="2740092" y="4210658"/>
                <a:ext cx="1975617" cy="859251"/>
              </a:xfrm>
              <a:prstGeom prst="rect">
                <a:avLst/>
              </a:prstGeom>
              <a:noFill/>
              <a:scene3d>
                <a:camera prst="perspectiveContrastingRightFacing" fov="2700000">
                  <a:rot lat="238412" lon="365640" rev="614679"/>
                </a:camera>
                <a:lightRig rig="threePt" dir="t"/>
              </a:scene3d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QUALITY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8420000">
                <a:off x="4624114" y="3723140"/>
                <a:ext cx="2175362" cy="1025252"/>
              </a:xfrm>
              <a:prstGeom prst="rect">
                <a:avLst/>
              </a:prstGeom>
              <a:noFill/>
              <a:scene3d>
                <a:camera prst="perspectiveContrastingRightFacing" fov="2700000">
                  <a:rot lat="128711" lon="956398" rev="646286"/>
                </a:camera>
                <a:lightRig rig="threePt" dir="t"/>
              </a:scene3d>
            </p:spPr>
            <p:txBody>
              <a:bodyPr wrap="none" rtlCol="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SUPPORT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2820000">
                <a:off x="4013337" y="1949458"/>
                <a:ext cx="2243144" cy="1046195"/>
              </a:xfrm>
              <a:prstGeom prst="rect">
                <a:avLst/>
              </a:prstGeom>
              <a:noFill/>
              <a:scene3d>
                <a:camera prst="perspectiveContrastingRightFacing" fov="2700000">
                  <a:rot lat="238412" lon="365640" rev="614679"/>
                </a:camera>
                <a:lightRig rig="threePt" dir="t"/>
              </a:scene3d>
            </p:spPr>
            <p:txBody>
              <a:bodyPr wrap="none" rtlCol="0">
                <a:prstTxWarp prst="textArchUp">
                  <a:avLst>
                    <a:gd name="adj" fmla="val 9935011"/>
                  </a:avLst>
                </a:prstTxWarp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SERVICE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214516" y="3013860"/>
              <a:ext cx="2140330" cy="8309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vi-VN" sz="2400" b="1" dirty="0"/>
                <a:t>HƯỚNG DẪN</a:t>
              </a:r>
            </a:p>
            <a:p>
              <a:pPr algn="ctr"/>
              <a:r>
                <a:rPr lang="vi-VN" sz="2400" b="1" dirty="0"/>
                <a:t> VỀ NHÀ</a:t>
              </a:r>
              <a:endParaRPr lang="en-GB" sz="24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91459" y="1181631"/>
            <a:ext cx="396093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Bài tập 1,2 sgk và bài tập tập bản đồ</a:t>
            </a:r>
            <a:endParaRPr lang="en-GB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149872" y="3858604"/>
            <a:ext cx="3920232" cy="830997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Bài tập trắc nghiệm trên web trường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361" y="3858604"/>
            <a:ext cx="3860744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Đọc bài mới</a:t>
            </a:r>
            <a:endParaRPr lang="en-GB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944193"/>
            <a:ext cx="4412242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Tìm hiểu về thu nhập và hoạt động sản xuất nông nghiệp của nông dân Hoa Kì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3105" y="5103078"/>
            <a:ext cx="42869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Tìm</a:t>
            </a:r>
            <a:r>
              <a:rPr lang="en-GB" sz="2400" b="1" dirty="0"/>
              <a:t> </a:t>
            </a:r>
            <a:r>
              <a:rPr lang="en-GB" sz="2400" b="1" dirty="0" err="1"/>
              <a:t>hiểu</a:t>
            </a:r>
            <a:r>
              <a:rPr lang="en-GB" sz="2400" b="1" dirty="0"/>
              <a:t> </a:t>
            </a:r>
            <a:r>
              <a:rPr lang="en-GB" sz="2400" b="1" dirty="0" err="1"/>
              <a:t>về</a:t>
            </a:r>
            <a:r>
              <a:rPr lang="en-GB" sz="2400" b="1" dirty="0"/>
              <a:t> ý </a:t>
            </a:r>
            <a:r>
              <a:rPr lang="en-GB" sz="2400" b="1" dirty="0" err="1"/>
              <a:t>nghĩa</a:t>
            </a:r>
            <a:r>
              <a:rPr lang="en-GB" sz="2400" b="1" dirty="0"/>
              <a:t> </a:t>
            </a:r>
            <a:r>
              <a:rPr lang="en-GB" sz="2400" b="1" dirty="0" err="1"/>
              <a:t>quốc</a:t>
            </a:r>
            <a:r>
              <a:rPr lang="en-GB" sz="2400" b="1" dirty="0"/>
              <a:t> </a:t>
            </a:r>
            <a:r>
              <a:rPr lang="en-GB" sz="2400" b="1" dirty="0" err="1"/>
              <a:t>kì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thủ</a:t>
            </a:r>
            <a:r>
              <a:rPr lang="en-GB" sz="2400" b="1" dirty="0"/>
              <a:t> </a:t>
            </a:r>
            <a:r>
              <a:rPr lang="en-GB" sz="2400" b="1" dirty="0" err="1"/>
              <a:t>đô</a:t>
            </a:r>
            <a:r>
              <a:rPr lang="en-GB" sz="2400" b="1" dirty="0"/>
              <a:t> </a:t>
            </a:r>
            <a:r>
              <a:rPr lang="en-GB" sz="2400" b="1" dirty="0" err="1"/>
              <a:t>các</a:t>
            </a:r>
            <a:r>
              <a:rPr lang="en-GB" sz="2400" b="1" dirty="0"/>
              <a:t> </a:t>
            </a:r>
            <a:r>
              <a:rPr lang="en-GB" sz="2400" b="1" dirty="0" err="1"/>
              <a:t>nước</a:t>
            </a:r>
            <a:r>
              <a:rPr lang="en-GB" sz="2400" b="1" dirty="0"/>
              <a:t> </a:t>
            </a:r>
            <a:r>
              <a:rPr lang="en-GB" sz="2400" b="1" dirty="0" err="1"/>
              <a:t>Bắc</a:t>
            </a:r>
            <a:r>
              <a:rPr lang="en-GB" sz="2400" b="1" dirty="0"/>
              <a:t> </a:t>
            </a:r>
            <a:r>
              <a:rPr lang="en-GB" sz="2400" b="1" dirty="0" err="1"/>
              <a:t>Mĩ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6137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BDB"/>
            </a:gs>
            <a:gs pos="46000">
              <a:srgbClr val="A8A8A8"/>
            </a:gs>
            <a:gs pos="100000">
              <a:srgbClr val="6363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044" y="166944"/>
            <a:ext cx="1260405" cy="7979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2"/>
          <p:cNvGrpSpPr/>
          <p:nvPr/>
        </p:nvGrpSpPr>
        <p:grpSpPr>
          <a:xfrm>
            <a:off x="-393867" y="4252756"/>
            <a:ext cx="6979697" cy="1879179"/>
            <a:chOff x="-274714" y="2191774"/>
            <a:chExt cx="6979697" cy="1879179"/>
          </a:xfrm>
        </p:grpSpPr>
        <p:grpSp>
          <p:nvGrpSpPr>
            <p:cNvPr id="104" name="Google Shape;104;p2"/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</p:grpSpPr>
          <p:pic>
            <p:nvPicPr>
              <p:cNvPr id="105" name="Google Shape;105;p2"/>
              <p:cNvPicPr preferRelativeResize="0"/>
              <p:nvPr/>
            </p:nvPicPr>
            <p:blipFill rotWithShape="1">
              <a:blip r:embed="rId4">
                <a:alphaModFix/>
              </a:blip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2"/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6366232" h="935498" extrusionOk="0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07" name="Google Shape;107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40045" y="2489463"/>
              <a:ext cx="694790" cy="678449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</p:pic>
      </p:grpSp>
      <p:sp>
        <p:nvSpPr>
          <p:cNvPr id="2" name="Rounded Rectangle 1"/>
          <p:cNvSpPr/>
          <p:nvPr/>
        </p:nvSpPr>
        <p:spPr>
          <a:xfrm>
            <a:off x="2471706" y="301855"/>
            <a:ext cx="7869836" cy="7924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/>
              <a:t>NỘI DUNG BÀI HỌC</a:t>
            </a:r>
            <a:endParaRPr lang="en-GB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968287" y="2616391"/>
            <a:ext cx="6979697" cy="1879179"/>
            <a:chOff x="5535822" y="3467117"/>
            <a:chExt cx="6979697" cy="1879179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5535822" y="3467117"/>
              <a:ext cx="6979697" cy="1879179"/>
              <a:chOff x="5535822" y="3467117"/>
              <a:chExt cx="6979697" cy="1879179"/>
            </a:xfrm>
          </p:grpSpPr>
          <p:grpSp>
            <p:nvGrpSpPr>
              <p:cNvPr id="109" name="Google Shape;109;p2"/>
              <p:cNvGrpSpPr/>
              <p:nvPr/>
            </p:nvGrpSpPr>
            <p:grpSpPr>
              <a:xfrm>
                <a:off x="5535822" y="3467117"/>
                <a:ext cx="6979697" cy="1879179"/>
                <a:chOff x="5489437" y="1671145"/>
                <a:chExt cx="6979697" cy="1460794"/>
              </a:xfrm>
            </p:grpSpPr>
            <p:pic>
              <p:nvPicPr>
                <p:cNvPr id="110" name="Google Shape;110;p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37138"/>
                <a:stretch/>
              </p:blipFill>
              <p:spPr>
                <a:xfrm>
                  <a:off x="5555671" y="1786758"/>
                  <a:ext cx="6913463" cy="134518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11" name="Google Shape;111;p2"/>
                <p:cNvSpPr/>
                <p:nvPr/>
              </p:nvSpPr>
              <p:spPr>
                <a:xfrm>
                  <a:off x="5489437" y="1671145"/>
                  <a:ext cx="6366232" cy="932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6232" h="935498" extrusionOk="0">
                      <a:moveTo>
                        <a:pt x="101633" y="0"/>
                      </a:moveTo>
                      <a:lnTo>
                        <a:pt x="5819695" y="21096"/>
                      </a:lnTo>
                      <a:lnTo>
                        <a:pt x="5819695" y="21097"/>
                      </a:lnTo>
                      <a:lnTo>
                        <a:pt x="6366232" y="457056"/>
                      </a:lnTo>
                      <a:lnTo>
                        <a:pt x="5819695" y="935498"/>
                      </a:lnTo>
                      <a:lnTo>
                        <a:pt x="5819695" y="935496"/>
                      </a:lnTo>
                      <a:lnTo>
                        <a:pt x="154185" y="935496"/>
                      </a:lnTo>
                      <a:cubicBezTo>
                        <a:pt x="38572" y="715081"/>
                        <a:pt x="-98063" y="568506"/>
                        <a:pt x="101633" y="0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12" name="Google Shape;112;p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11817" y="3771892"/>
                <a:ext cx="694807" cy="70917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</p:pic>
        </p:grpSp>
        <p:sp>
          <p:nvSpPr>
            <p:cNvPr id="3" name="Rounded Rectangle 2"/>
            <p:cNvSpPr/>
            <p:nvPr/>
          </p:nvSpPr>
          <p:spPr>
            <a:xfrm>
              <a:off x="5784820" y="3808625"/>
              <a:ext cx="524081" cy="6124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n-GB" sz="4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75359" y="2840067"/>
            <a:ext cx="4616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Sự phân bố dân cư</a:t>
            </a:r>
            <a:endParaRPr lang="en-GB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311" y="4401482"/>
            <a:ext cx="457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Đặc điểm đô thị</a:t>
            </a:r>
            <a:endParaRPr lang="en-GB" sz="4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97" y="4026863"/>
            <a:ext cx="3242509" cy="26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14" y="1873602"/>
            <a:ext cx="3443000" cy="22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62" y="98521"/>
            <a:ext cx="6979697" cy="1193250"/>
            <a:chOff x="95662" y="98521"/>
            <a:chExt cx="6979697" cy="1628680"/>
          </a:xfrm>
        </p:grpSpPr>
        <p:grpSp>
          <p:nvGrpSpPr>
            <p:cNvPr id="2" name="Group 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02734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Sự phân bố dân cư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76271"/>
              </p:ext>
            </p:extLst>
          </p:nvPr>
        </p:nvGraphicFramePr>
        <p:xfrm>
          <a:off x="5819704" y="1051620"/>
          <a:ext cx="631424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Quốc</a:t>
                      </a:r>
                      <a:r>
                        <a:rPr lang="vi-VN" sz="2000" b="1" baseline="0" dirty="0"/>
                        <a:t> gia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Dân</a:t>
                      </a:r>
                      <a:r>
                        <a:rPr lang="vi-VN" sz="2000" b="1" baseline="0" dirty="0"/>
                        <a:t> số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600" b="1" baseline="0" dirty="0"/>
                        <a:t> (triệu người)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Diện</a:t>
                      </a:r>
                      <a:r>
                        <a:rPr lang="vi-VN" sz="2000" b="1" baseline="0" dirty="0"/>
                        <a:t> tích </a:t>
                      </a:r>
                      <a:r>
                        <a:rPr lang="vi-VN" sz="1800" b="1" baseline="0" dirty="0"/>
                        <a:t>(triệu km</a:t>
                      </a:r>
                      <a:r>
                        <a:rPr lang="vi-VN" sz="1800" b="1" baseline="30000" dirty="0"/>
                        <a:t>2</a:t>
                      </a:r>
                      <a:r>
                        <a:rPr lang="vi-VN" sz="1800" b="1" baseline="0" dirty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Mật độ</a:t>
                      </a:r>
                      <a:r>
                        <a:rPr lang="vi-VN" sz="2000" b="1" baseline="0" dirty="0"/>
                        <a:t> DS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baseline="0" dirty="0"/>
                        <a:t>(người/km</a:t>
                      </a:r>
                      <a:r>
                        <a:rPr lang="vi-VN" sz="1800" b="1" baseline="30000" dirty="0"/>
                        <a:t>2</a:t>
                      </a:r>
                      <a:r>
                        <a:rPr lang="vi-VN" sz="1800" b="1" baseline="0" dirty="0"/>
                        <a:t>)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/>
                        <a:t>Hoa Kì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326.5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9.83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Mêhico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130.2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1.97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Cannada</a:t>
                      </a:r>
                      <a:r>
                        <a:rPr lang="vi-VN" sz="2000" b="1" baseline="0" dirty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36.3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9.98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Bắc</a:t>
                      </a:r>
                      <a:r>
                        <a:rPr lang="vi-VN" sz="2000" b="1" baseline="0" dirty="0"/>
                        <a:t> Mĩ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493.0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21.78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9036" y="269292"/>
            <a:ext cx="59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C00000"/>
                </a:solidFill>
              </a:rPr>
              <a:t>Bảng dân số, diện tích của các quốc gia Bắc Mĩ </a:t>
            </a:r>
          </a:p>
          <a:p>
            <a:pPr algn="ctr"/>
            <a:r>
              <a:rPr lang="vi-VN" sz="2000" b="1" dirty="0">
                <a:solidFill>
                  <a:srgbClr val="C00000"/>
                </a:solidFill>
              </a:rPr>
              <a:t>năm 2017</a:t>
            </a:r>
            <a:endParaRPr lang="en-GB" sz="20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850" y="4695218"/>
            <a:ext cx="441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Tính mật độ dân số các quốc gia Bắc Mĩ năm 2017?</a:t>
            </a:r>
          </a:p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Nhận xét.</a:t>
            </a:r>
            <a:endParaRPr lang="en-GB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4773633"/>
            <a:ext cx="1609414" cy="100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868741" y="1422400"/>
                <a:ext cx="3732124" cy="11901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MĐ DS </a:t>
                </a:r>
                <a:r>
                  <a:rPr lang="vi-VN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Â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Ố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𝑫𝑰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Ệ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Í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𝑪𝑯</m:t>
                        </m:r>
                      </m:den>
                    </m:f>
                  </m:oMath>
                </a14:m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1" y="1422400"/>
                <a:ext cx="3732124" cy="119017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016340" y="202779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33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16340" y="26125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66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2371" y="315455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4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33828" y="369420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23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62" y="98521"/>
            <a:ext cx="6979697" cy="1193250"/>
            <a:chOff x="95662" y="98521"/>
            <a:chExt cx="6979697" cy="1628680"/>
          </a:xfrm>
        </p:grpSpPr>
        <p:grpSp>
          <p:nvGrpSpPr>
            <p:cNvPr id="2" name="Group 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02734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Sự phân bố dân cư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2578"/>
              </p:ext>
            </p:extLst>
          </p:nvPr>
        </p:nvGraphicFramePr>
        <p:xfrm>
          <a:off x="5819704" y="1051620"/>
          <a:ext cx="6314240" cy="287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Quốc</a:t>
                      </a:r>
                      <a:r>
                        <a:rPr lang="vi-VN" sz="2000" b="1" baseline="0" dirty="0"/>
                        <a:t> gia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Dân</a:t>
                      </a:r>
                      <a:r>
                        <a:rPr lang="vi-VN" sz="2000" b="1" baseline="0" dirty="0"/>
                        <a:t> số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600" b="1" baseline="0" dirty="0"/>
                        <a:t> (triệu người)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Diện</a:t>
                      </a:r>
                      <a:r>
                        <a:rPr lang="vi-VN" sz="2000" b="1" baseline="0" dirty="0"/>
                        <a:t> tích </a:t>
                      </a:r>
                      <a:r>
                        <a:rPr lang="vi-VN" sz="1800" b="1" baseline="0" dirty="0"/>
                        <a:t>(triệu km</a:t>
                      </a:r>
                      <a:r>
                        <a:rPr lang="vi-VN" sz="1800" b="1" baseline="30000" dirty="0"/>
                        <a:t>2</a:t>
                      </a:r>
                      <a:r>
                        <a:rPr lang="vi-VN" sz="1800" b="1" baseline="0" dirty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Mật độ</a:t>
                      </a:r>
                      <a:r>
                        <a:rPr lang="vi-VN" sz="2000" b="1" baseline="0" dirty="0"/>
                        <a:t> DS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 baseline="0" dirty="0"/>
                        <a:t>(người/km</a:t>
                      </a:r>
                      <a:r>
                        <a:rPr lang="vi-VN" sz="1800" b="1" baseline="30000" dirty="0"/>
                        <a:t>2</a:t>
                      </a:r>
                      <a:r>
                        <a:rPr lang="vi-VN" sz="1800" b="1" baseline="0" dirty="0"/>
                        <a:t>)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/>
                        <a:t>Hoa Kì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326.5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9.83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Mêhico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130.2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1.97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Cannada</a:t>
                      </a:r>
                      <a:r>
                        <a:rPr lang="vi-VN" sz="2000" b="1" baseline="0" dirty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36.3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9.98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Bắc</a:t>
                      </a:r>
                      <a:r>
                        <a:rPr lang="vi-VN" sz="2000" b="1" baseline="0" dirty="0"/>
                        <a:t> Mĩ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493.0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/>
                        <a:t>21.78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9036" y="269292"/>
            <a:ext cx="590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C00000"/>
                </a:solidFill>
              </a:rPr>
              <a:t>Bảng dân số, diện tích của các quốc gia Bắc Mĩ </a:t>
            </a:r>
          </a:p>
          <a:p>
            <a:pPr algn="ctr"/>
            <a:r>
              <a:rPr lang="vi-VN" sz="2000" b="1" dirty="0">
                <a:solidFill>
                  <a:srgbClr val="C00000"/>
                </a:solidFill>
              </a:rPr>
              <a:t>năm 2017</a:t>
            </a:r>
            <a:endParaRPr lang="en-GB" sz="2000" b="1" dirty="0">
              <a:solidFill>
                <a:srgbClr val="C00000"/>
              </a:solidFill>
              <a:latin typeface="Bodoni MT Blac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7185113" y="4615543"/>
                <a:ext cx="3732124" cy="1190172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MĐ DS </a:t>
                </a:r>
                <a:r>
                  <a:rPr lang="vi-VN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Â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Ố</m:t>
                        </m:r>
                      </m:num>
                      <m:den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𝑫𝑰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Ệ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Í</m:t>
                        </m:r>
                        <m:r>
                          <a:rPr lang="vi-VN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𝑪𝑯</m:t>
                        </m:r>
                      </m:den>
                    </m:f>
                  </m:oMath>
                </a14:m>
                <a:endParaRPr lang="en-GB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113" y="4615543"/>
                <a:ext cx="3732124" cy="1190172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016340" y="202779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33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16340" y="261257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66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2371" y="315455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4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33828" y="3694203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23</a:t>
            </a:r>
            <a:endParaRPr lang="en-GB" sz="2400" b="1" dirty="0">
              <a:solidFill>
                <a:srgbClr val="C000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896" y="1321155"/>
            <a:ext cx="5193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Dân số: </a:t>
            </a:r>
          </a:p>
          <a:p>
            <a:pPr marL="285750" indent="-285750"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+ 415,1 triệu người (2001)</a:t>
            </a:r>
          </a:p>
          <a:p>
            <a:pPr marL="285750" indent="-285750">
              <a:lnSpc>
                <a:spcPct val="150000"/>
              </a:lnSpc>
            </a:pP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+ 493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triệu người (2017)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dirty="0">
                <a:latin typeface="Calibri" pitchFamily="34" charset="0"/>
                <a:cs typeface="Calibri" pitchFamily="34" charset="0"/>
              </a:rPr>
              <a:t>Mật độ dân số thấp: </a:t>
            </a:r>
          </a:p>
          <a:p>
            <a:pPr marL="285750" indent="-285750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người/km</a:t>
            </a:r>
            <a:r>
              <a:rPr lang="vi-VN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(2001)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người/km</a:t>
            </a:r>
            <a:r>
              <a:rPr lang="vi-VN" sz="2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(2017)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5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62" y="98521"/>
            <a:ext cx="6979697" cy="1193250"/>
            <a:chOff x="95662" y="98521"/>
            <a:chExt cx="6979697" cy="1628680"/>
          </a:xfrm>
        </p:grpSpPr>
        <p:grpSp>
          <p:nvGrpSpPr>
            <p:cNvPr id="2" name="Group 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02734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Sự phân bố dân cư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" r="2260"/>
          <a:stretch/>
        </p:blipFill>
        <p:spPr bwMode="auto">
          <a:xfrm>
            <a:off x="6821714" y="436420"/>
            <a:ext cx="4978400" cy="345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921829" y="0"/>
            <a:ext cx="65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/>
              <a:t>Hình 37.1. Lược đồ phân bố dân cư Bắc Mĩ</a:t>
            </a:r>
            <a:endParaRPr lang="en-GB" sz="18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79143"/>
              </p:ext>
            </p:extLst>
          </p:nvPr>
        </p:nvGraphicFramePr>
        <p:xfrm>
          <a:off x="161896" y="1160682"/>
          <a:ext cx="6093761" cy="4824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3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1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người</a:t>
                      </a:r>
                      <a:r>
                        <a:rPr lang="en-US" sz="1400" dirty="0">
                          <a:effectLst/>
                        </a:rPr>
                        <a:t>/km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Khu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vực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bố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Nguyên nhân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Dưới</a:t>
                      </a:r>
                      <a:r>
                        <a:rPr lang="en-US" sz="1800" dirty="0">
                          <a:effectLst/>
                        </a:rPr>
                        <a:t> 1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1 </a:t>
                      </a:r>
                      <a:r>
                        <a:rPr lang="en-US" sz="1800" dirty="0" err="1">
                          <a:effectLst/>
                        </a:rPr>
                        <a:t>đến</a:t>
                      </a:r>
                      <a:r>
                        <a:rPr lang="en-US" sz="1800" dirty="0">
                          <a:effectLst/>
                        </a:rPr>
                        <a:t> 10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11 </a:t>
                      </a:r>
                      <a:r>
                        <a:rPr lang="en-US" sz="1800" dirty="0" err="1">
                          <a:effectLst/>
                        </a:rPr>
                        <a:t>đến</a:t>
                      </a:r>
                      <a:r>
                        <a:rPr lang="en-US" sz="1800" dirty="0">
                          <a:effectLst/>
                        </a:rPr>
                        <a:t> 50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GB" sz="1200">
                        <a:effectLst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Từ</a:t>
                      </a:r>
                      <a:r>
                        <a:rPr lang="en-US" sz="1800" dirty="0">
                          <a:effectLst/>
                        </a:rPr>
                        <a:t> 51 </a:t>
                      </a:r>
                      <a:r>
                        <a:rPr lang="en-US" sz="1800" dirty="0" err="1">
                          <a:effectLst/>
                        </a:rPr>
                        <a:t>đến</a:t>
                      </a:r>
                      <a:r>
                        <a:rPr lang="en-US" sz="1800" dirty="0">
                          <a:effectLst/>
                        </a:rPr>
                        <a:t> 100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105">
                <a:tc>
                  <a:txBody>
                    <a:bodyPr/>
                    <a:lstStyle/>
                    <a:p>
                      <a:pPr marL="0" marR="0" indent="18034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vi-VN" sz="1800" dirty="0">
                          <a:effectLst/>
                        </a:rPr>
                        <a:t>rên</a:t>
                      </a:r>
                      <a:r>
                        <a:rPr lang="vi-VN" sz="1800" baseline="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100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 Box 133"/>
          <p:cNvSpPr txBox="1">
            <a:spLocks noChangeArrowheads="1"/>
          </p:cNvSpPr>
          <p:nvPr/>
        </p:nvSpPr>
        <p:spPr bwMode="auto">
          <a:xfrm>
            <a:off x="1643735" y="2031996"/>
            <a:ext cx="2162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Bán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đảo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A-la-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xca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Bắc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Ca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-da</a:t>
            </a:r>
          </a:p>
        </p:txBody>
      </p:sp>
      <p:sp>
        <p:nvSpPr>
          <p:cNvPr id="25" name="Text Box 134"/>
          <p:cNvSpPr txBox="1">
            <a:spLocks noChangeArrowheads="1"/>
          </p:cNvSpPr>
          <p:nvPr/>
        </p:nvSpPr>
        <p:spPr bwMode="auto">
          <a:xfrm>
            <a:off x="1716305" y="2860671"/>
            <a:ext cx="2013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tây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thuộc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hệ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thống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cooc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-di-e</a:t>
            </a:r>
          </a:p>
        </p:txBody>
      </p:sp>
      <p:sp>
        <p:nvSpPr>
          <p:cNvPr id="26" name="Text Box 135"/>
          <p:cNvSpPr txBox="1">
            <a:spLocks noChangeArrowheads="1"/>
          </p:cNvSpPr>
          <p:nvPr/>
        </p:nvSpPr>
        <p:spPr bwMode="auto">
          <a:xfrm>
            <a:off x="1763477" y="3661224"/>
            <a:ext cx="2013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Đồng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bằng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Thái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Bình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Dương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136"/>
          <p:cNvSpPr txBox="1">
            <a:spLocks noChangeArrowheads="1"/>
          </p:cNvSpPr>
          <p:nvPr/>
        </p:nvSpPr>
        <p:spPr bwMode="auto">
          <a:xfrm>
            <a:off x="1716306" y="4459512"/>
            <a:ext cx="2205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Đông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Tây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Hoa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Kì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Mêhico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Box 137"/>
          <p:cNvSpPr txBox="1">
            <a:spLocks noChangeArrowheads="1"/>
          </p:cNvSpPr>
          <p:nvPr/>
        </p:nvSpPr>
        <p:spPr bwMode="auto">
          <a:xfrm>
            <a:off x="1716305" y="5295441"/>
            <a:ext cx="2109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Phía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Nam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Hồ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Lớn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ven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Đại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Tây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Dương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28" descr="Image associé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10" y="3911819"/>
            <a:ext cx="2862461" cy="29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47" y="3926332"/>
            <a:ext cx="2822835" cy="295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40"/>
          <p:cNvSpPr txBox="1">
            <a:spLocks noChangeArrowheads="1"/>
          </p:cNvSpPr>
          <p:nvPr/>
        </p:nvSpPr>
        <p:spPr bwMode="auto">
          <a:xfrm>
            <a:off x="4132919" y="2031996"/>
            <a:ext cx="2006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Khí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hậu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giá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lạnh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141"/>
          <p:cNvSpPr txBox="1">
            <a:spLocks noChangeArrowheads="1"/>
          </p:cNvSpPr>
          <p:nvPr/>
        </p:nvSpPr>
        <p:spPr bwMode="auto">
          <a:xfrm>
            <a:off x="4036760" y="2692841"/>
            <a:ext cx="22883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800" b="1" dirty="0" err="1">
                <a:latin typeface="Calibri" pitchFamily="34" charset="0"/>
                <a:cs typeface="Calibri" pitchFamily="34" charset="0"/>
              </a:rPr>
              <a:t>Địa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hình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hiểm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err="1">
                <a:latin typeface="Calibri" pitchFamily="34" charset="0"/>
                <a:cs typeface="Calibri" pitchFamily="34" charset="0"/>
              </a:rPr>
              <a:t>trở</a:t>
            </a:r>
            <a:r>
              <a:rPr lang="vi-VN" sz="1800" b="1" dirty="0">
                <a:latin typeface="Calibri" pitchFamily="34" charset="0"/>
                <a:cs typeface="Calibri" pitchFamily="34" charset="0"/>
              </a:rPr>
              <a:t> 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vi-VN" sz="1800" b="1" dirty="0">
                <a:latin typeface="Calibri" pitchFamily="34" charset="0"/>
                <a:cs typeface="Calibri" pitchFamily="34" charset="0"/>
              </a:rPr>
              <a:t>Khí hậu </a:t>
            </a:r>
            <a:r>
              <a:rPr lang="en-GB" sz="1800" b="1" dirty="0" err="1">
                <a:latin typeface="Calibri" pitchFamily="34" charset="0"/>
                <a:cs typeface="Calibri" pitchFamily="34" charset="0"/>
              </a:rPr>
              <a:t>khắc</a:t>
            </a:r>
            <a:r>
              <a:rPr lang="en-GB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b="1" dirty="0" err="1">
                <a:latin typeface="Calibri" pitchFamily="34" charset="0"/>
                <a:cs typeface="Calibri" pitchFamily="34" charset="0"/>
              </a:rPr>
              <a:t>nghiệt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143"/>
          <p:cNvSpPr txBox="1">
            <a:spLocks noChangeArrowheads="1"/>
          </p:cNvSpPr>
          <p:nvPr/>
        </p:nvSpPr>
        <p:spPr bwMode="auto">
          <a:xfrm>
            <a:off x="4118405" y="3635826"/>
            <a:ext cx="2006623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vi-VN" sz="1800" b="1" dirty="0">
                <a:latin typeface="Calibri" pitchFamily="34" charset="0"/>
                <a:cs typeface="Calibri" pitchFamily="34" charset="0"/>
              </a:rPr>
              <a:t>Khí hậu cận nhiệt</a:t>
            </a:r>
          </a:p>
          <a:p>
            <a:pPr eaLnBrk="1" hangingPunct="1">
              <a:spcBef>
                <a:spcPts val="600"/>
              </a:spcBef>
            </a:pPr>
            <a:r>
              <a:rPr lang="vi-VN" sz="1800" b="1" dirty="0">
                <a:latin typeface="Calibri" pitchFamily="34" charset="0"/>
                <a:cs typeface="Calibri" pitchFamily="34" charset="0"/>
              </a:rPr>
              <a:t>Ven biển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144"/>
          <p:cNvSpPr txBox="1">
            <a:spLocks noChangeArrowheads="1"/>
          </p:cNvSpPr>
          <p:nvPr/>
        </p:nvSpPr>
        <p:spPr bwMode="auto">
          <a:xfrm>
            <a:off x="4007733" y="4532082"/>
            <a:ext cx="21608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công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nghiệp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phát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triển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sớm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tốc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đô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thị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hóa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cao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563">
            <a:off x="321854" y="5941771"/>
            <a:ext cx="644610" cy="9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001011" y="6220663"/>
            <a:ext cx="565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Nhận xét về sự phân bố dân cư Bắc Mĩ?</a:t>
            </a:r>
            <a:endParaRPr lang="en-GB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62" y="98521"/>
            <a:ext cx="6979697" cy="1193250"/>
            <a:chOff x="95662" y="98521"/>
            <a:chExt cx="6979697" cy="1628680"/>
          </a:xfrm>
        </p:grpSpPr>
        <p:grpSp>
          <p:nvGrpSpPr>
            <p:cNvPr id="2" name="Group 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02734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Sự phân bố dân cư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" r="2260"/>
          <a:stretch/>
        </p:blipFill>
        <p:spPr bwMode="auto">
          <a:xfrm>
            <a:off x="5819704" y="859937"/>
            <a:ext cx="6299200" cy="5079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921829" y="348336"/>
            <a:ext cx="65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/>
              <a:t>Hình 37.1. Lược đồ phân bố dân cư Bắc Mĩ</a:t>
            </a:r>
            <a:endParaRPr lang="en-GB" sz="1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9326" y="1263099"/>
            <a:ext cx="5469647" cy="5078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Dân số: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493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triệu người (2017)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Mật độ dân số thấp: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23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 người/km</a:t>
            </a:r>
            <a:r>
              <a:rPr lang="vi-VN" sz="2400" baseline="30000" dirty="0">
                <a:latin typeface="Calibri" pitchFamily="34" charset="0"/>
                <a:cs typeface="Calibri" pitchFamily="34" charset="0"/>
              </a:rPr>
              <a:t>2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Phân bố dân cư: </a:t>
            </a:r>
            <a:r>
              <a:rPr lang="vi-V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không đồng đều 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giữa phía Bắc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phía Nam và giữa phía đông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-</a:t>
            </a:r>
            <a:r>
              <a:rPr lang="nl-NL" sz="2400" dirty="0">
                <a:latin typeface="Calibri" pitchFamily="34" charset="0"/>
                <a:cs typeface="Calibri" pitchFamily="34" charset="0"/>
              </a:rPr>
              <a:t> phía tây.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nl-NL" sz="2400" dirty="0">
                <a:latin typeface="Calibri" pitchFamily="34" charset="0"/>
                <a:cs typeface="Calibri" pitchFamily="34" charset="0"/>
              </a:rPr>
              <a:t>Phía đông Hoa Kì là nơi đông dân nhất </a:t>
            </a:r>
            <a:endParaRPr lang="vi-VN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6"/>
              </a:buBlip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Alaska và Bắc Canada thưa dân nhất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Calibri" pitchFamily="34" charset="0"/>
                <a:cs typeface="Calibri" pitchFamily="34" charset="0"/>
              </a:rPr>
              <a:t>=&gt; Nguyên nhân: do sự phân hóa tự nhiên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và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sự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phát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triển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kinh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tế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9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" y="156936"/>
            <a:ext cx="508408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0" y="3893458"/>
            <a:ext cx="49804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7148" y="3014436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Miền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Tây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30" y="888318"/>
            <a:ext cx="6313714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13439" y="5745078"/>
            <a:ext cx="3724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Miền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Đông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71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5662" y="98521"/>
            <a:ext cx="6979697" cy="1193250"/>
            <a:chOff x="95662" y="98521"/>
            <a:chExt cx="6979697" cy="1628680"/>
          </a:xfrm>
        </p:grpSpPr>
        <p:grpSp>
          <p:nvGrpSpPr>
            <p:cNvPr id="2" name="Group 1"/>
            <p:cNvGrpSpPr/>
            <p:nvPr/>
          </p:nvGrpSpPr>
          <p:grpSpPr>
            <a:xfrm>
              <a:off x="95662" y="98521"/>
              <a:ext cx="6979697" cy="1628680"/>
              <a:chOff x="5535822" y="3467117"/>
              <a:chExt cx="6979697" cy="1879179"/>
            </a:xfrm>
          </p:grpSpPr>
          <p:grpSp>
            <p:nvGrpSpPr>
              <p:cNvPr id="3" name="Google Shape;108;p2"/>
              <p:cNvGrpSpPr/>
              <p:nvPr/>
            </p:nvGrpSpPr>
            <p:grpSpPr>
              <a:xfrm>
                <a:off x="5535822" y="3467117"/>
                <a:ext cx="6979697" cy="1879179"/>
                <a:chOff x="5535822" y="3467117"/>
                <a:chExt cx="6979697" cy="1879179"/>
              </a:xfrm>
            </p:grpSpPr>
            <p:grpSp>
              <p:nvGrpSpPr>
                <p:cNvPr id="5" name="Google Shape;109;p2"/>
                <p:cNvGrpSpPr/>
                <p:nvPr/>
              </p:nvGrpSpPr>
              <p:grpSpPr>
                <a:xfrm>
                  <a:off x="5535822" y="3467117"/>
                  <a:ext cx="6979697" cy="1879179"/>
                  <a:chOff x="5489437" y="1671145"/>
                  <a:chExt cx="6979697" cy="1460794"/>
                </a:xfrm>
              </p:grpSpPr>
              <p:pic>
                <p:nvPicPr>
                  <p:cNvPr id="7" name="Google Shape;110;p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t="37138"/>
                  <a:stretch/>
                </p:blipFill>
                <p:spPr>
                  <a:xfrm>
                    <a:off x="5555671" y="1786758"/>
                    <a:ext cx="6913463" cy="13451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8" name="Google Shape;111;p2"/>
                  <p:cNvSpPr/>
                  <p:nvPr/>
                </p:nvSpPr>
                <p:spPr>
                  <a:xfrm>
                    <a:off x="5489437" y="1671145"/>
                    <a:ext cx="5535881" cy="932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66232" h="935498" extrusionOk="0">
                        <a:moveTo>
                          <a:pt x="101633" y="0"/>
                        </a:moveTo>
                        <a:lnTo>
                          <a:pt x="5819695" y="21096"/>
                        </a:lnTo>
                        <a:lnTo>
                          <a:pt x="5819695" y="21097"/>
                        </a:lnTo>
                        <a:lnTo>
                          <a:pt x="6366232" y="457056"/>
                        </a:lnTo>
                        <a:lnTo>
                          <a:pt x="5819695" y="935498"/>
                        </a:lnTo>
                        <a:lnTo>
                          <a:pt x="5819695" y="935496"/>
                        </a:lnTo>
                        <a:lnTo>
                          <a:pt x="154185" y="935496"/>
                        </a:lnTo>
                        <a:cubicBezTo>
                          <a:pt x="38572" y="715081"/>
                          <a:pt x="-98063" y="568506"/>
                          <a:pt x="101633" y="0"/>
                        </a:cubicBezTo>
                        <a:close/>
                      </a:path>
                    </a:pathLst>
                  </a:custGeom>
                  <a:solidFill>
                    <a:srgbClr val="33CC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6" name="Google Shape;112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5711817" y="3771892"/>
                  <a:ext cx="694807" cy="709177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</p:pic>
          </p:grpSp>
          <p:sp>
            <p:nvSpPr>
              <p:cNvPr id="4" name="Rounded Rectangle 3"/>
              <p:cNvSpPr/>
              <p:nvPr/>
            </p:nvSpPr>
            <p:spPr>
              <a:xfrm>
                <a:off x="5784820" y="3808625"/>
                <a:ext cx="524081" cy="6124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en-GB" sz="40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202734" y="116250"/>
              <a:ext cx="4616970" cy="966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Sự phân bố dân cư</a:t>
              </a:r>
              <a:endParaRPr lang="en-GB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" r="2260"/>
          <a:stretch/>
        </p:blipFill>
        <p:spPr bwMode="auto">
          <a:xfrm>
            <a:off x="5819704" y="859937"/>
            <a:ext cx="6299200" cy="5380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921829" y="348336"/>
            <a:ext cx="65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b="1" dirty="0"/>
              <a:t>Hình 37.1. Lược đồ phân bố dân cư Bắc Mĩ</a:t>
            </a:r>
            <a:endParaRPr lang="en-GB" sz="1800" b="1" dirty="0"/>
          </a:p>
        </p:txBody>
      </p:sp>
      <p:sp>
        <p:nvSpPr>
          <p:cNvPr id="11" name="Left Arrow 10"/>
          <p:cNvSpPr/>
          <p:nvPr/>
        </p:nvSpPr>
        <p:spPr>
          <a:xfrm rot="19621614">
            <a:off x="7281652" y="4034027"/>
            <a:ext cx="1054065" cy="537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563">
            <a:off x="2297612" y="5850073"/>
            <a:ext cx="644610" cy="9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63601" y="6298990"/>
            <a:ext cx="834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Sự phân bố dân cư Bắc Mĩ đang có sự thay đổi như thế nào?</a:t>
            </a:r>
            <a:endParaRPr lang="en-GB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4" descr="http://tamnhin.net/stores/news_dataimages/nguyenhai/102014/15/21/145e15f38c38161b9e62b3594b6b96ed_SP-Vietnam-2014-F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7" y="1117607"/>
            <a:ext cx="5318167" cy="208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6801" y="3212462"/>
            <a:ext cx="492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 dirty="0"/>
              <a:t>Số người Việt Nam nhập cư vào Mĩ</a:t>
            </a:r>
            <a:endParaRPr lang="en-GB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76858" y="3611499"/>
            <a:ext cx="5631543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Phân bố dân cư đang có </a:t>
            </a:r>
            <a:r>
              <a:rPr lang="nl-NL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sự thay đổi </a:t>
            </a:r>
            <a:r>
              <a:rPr lang="nl-NL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cùng với sự chuyển biến trong nền kinh tế của Bắc Mỹ.</a:t>
            </a:r>
            <a:endParaRPr lang="vi-VN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Hoa Kì: phía nam Hồ Lớn, ĐB, ven ĐTD =&gt; phía Nam và ven Thái Bình Dương</a:t>
            </a:r>
          </a:p>
          <a:p>
            <a:r>
              <a:rPr lang="vi-V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 Di dân từ Mehico và các nước khác đến Hoa Kì</a:t>
            </a:r>
            <a:endParaRPr lang="en-GB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431314" y="4950327"/>
            <a:ext cx="377371" cy="5796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08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0" y="43542"/>
            <a:ext cx="5666286" cy="6814458"/>
          </a:xfrm>
          <a:prstGeom prst="roundRect">
            <a:avLst>
              <a:gd name="adj" fmla="val 8726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oogle Shape;103;p2"/>
          <p:cNvGrpSpPr/>
          <p:nvPr/>
        </p:nvGrpSpPr>
        <p:grpSpPr>
          <a:xfrm>
            <a:off x="5212303" y="43542"/>
            <a:ext cx="6979697" cy="1422401"/>
            <a:chOff x="-274714" y="2191774"/>
            <a:chExt cx="6979697" cy="1879179"/>
          </a:xfrm>
        </p:grpSpPr>
        <p:grpSp>
          <p:nvGrpSpPr>
            <p:cNvPr id="3" name="Google Shape;104;p2"/>
            <p:cNvGrpSpPr/>
            <p:nvPr/>
          </p:nvGrpSpPr>
          <p:grpSpPr>
            <a:xfrm flipH="1">
              <a:off x="-274714" y="2191774"/>
              <a:ext cx="6979697" cy="1879179"/>
              <a:chOff x="5489437" y="1671145"/>
              <a:chExt cx="6979697" cy="1460794"/>
            </a:xfrm>
          </p:grpSpPr>
          <p:pic>
            <p:nvPicPr>
              <p:cNvPr id="5" name="Google Shape;105;p2"/>
              <p:cNvPicPr preferRelativeResize="0"/>
              <p:nvPr/>
            </p:nvPicPr>
            <p:blipFill rotWithShape="1">
              <a:blip r:embed="rId2">
                <a:alphaModFix/>
              </a:blip>
              <a:srcRect t="37138"/>
              <a:stretch/>
            </p:blipFill>
            <p:spPr>
              <a:xfrm>
                <a:off x="5555671" y="1786758"/>
                <a:ext cx="6913463" cy="134518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Google Shape;106;p2"/>
              <p:cNvSpPr/>
              <p:nvPr/>
            </p:nvSpPr>
            <p:spPr>
              <a:xfrm>
                <a:off x="5489437" y="1671145"/>
                <a:ext cx="6366232" cy="932137"/>
              </a:xfrm>
              <a:custGeom>
                <a:avLst/>
                <a:gdLst/>
                <a:ahLst/>
                <a:cxnLst/>
                <a:rect l="l" t="t" r="r" b="b"/>
                <a:pathLst>
                  <a:path w="6366232" h="935498" extrusionOk="0">
                    <a:moveTo>
                      <a:pt x="101633" y="0"/>
                    </a:moveTo>
                    <a:lnTo>
                      <a:pt x="5819695" y="21096"/>
                    </a:lnTo>
                    <a:lnTo>
                      <a:pt x="5819695" y="21097"/>
                    </a:lnTo>
                    <a:lnTo>
                      <a:pt x="6366232" y="457056"/>
                    </a:lnTo>
                    <a:lnTo>
                      <a:pt x="5819695" y="935498"/>
                    </a:lnTo>
                    <a:lnTo>
                      <a:pt x="5819695" y="935496"/>
                    </a:lnTo>
                    <a:lnTo>
                      <a:pt x="154185" y="935496"/>
                    </a:lnTo>
                    <a:cubicBezTo>
                      <a:pt x="38572" y="715081"/>
                      <a:pt x="-98063" y="568506"/>
                      <a:pt x="101633" y="0"/>
                    </a:cubicBezTo>
                    <a:close/>
                  </a:path>
                </a:pathLst>
              </a:custGeom>
              <a:solidFill>
                <a:srgbClr val="CC66FF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4" name="Google Shape;10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40045" y="2489463"/>
              <a:ext cx="694790" cy="678449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6985644" y="101599"/>
            <a:ext cx="457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Đặc điểm đô thị</a:t>
            </a:r>
            <a:endParaRPr lang="en-GB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2437982531"/>
              </p:ext>
            </p:extLst>
          </p:nvPr>
        </p:nvGraphicFramePr>
        <p:xfrm>
          <a:off x="209862" y="101599"/>
          <a:ext cx="5486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4617" y="157706"/>
            <a:ext cx="1334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/>
              <a:t>%</a:t>
            </a:r>
            <a:endParaRPr lang="en-GB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-59958" y="5576341"/>
            <a:ext cx="572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libri" pitchFamily="34" charset="0"/>
                <a:cs typeface="Calibri" pitchFamily="34" charset="0"/>
              </a:rPr>
              <a:t>Biểu đồ tỉ lệ dân thành thị của các quốc gia Bắc Mĩ so với thế giới năm 2017</a:t>
            </a:r>
            <a:endParaRPr lang="en-GB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506">
            <a:off x="5957929" y="5549009"/>
            <a:ext cx="644610" cy="9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577003" y="5765029"/>
            <a:ext cx="565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Nhận xét về tỉ lệ đô thị hóa và trình độ </a:t>
            </a:r>
          </a:p>
          <a:p>
            <a:r>
              <a:rPr lang="vi-V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đô thị hóa của Bắc Mĩ</a:t>
            </a:r>
            <a:endParaRPr lang="en-GB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55" y="1465944"/>
            <a:ext cx="3544336" cy="198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53" y="1494972"/>
            <a:ext cx="2949172" cy="1984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87" y="3432749"/>
            <a:ext cx="3519694" cy="1971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07" y="2714172"/>
            <a:ext cx="1124427" cy="59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60" y="3594922"/>
            <a:ext cx="663094" cy="6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975" y="1662946"/>
            <a:ext cx="848406" cy="4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0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952</Words>
  <Application>Microsoft Office PowerPoint</Application>
  <PresentationFormat>Widescreen</PresentationFormat>
  <Paragraphs>177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Times New Roman</vt:lpstr>
      <vt:lpstr>Calibri</vt:lpstr>
      <vt:lpstr>Bodoni MT Black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nguyệt nguyễn</dc:creator>
  <cp:lastModifiedBy>HP</cp:lastModifiedBy>
  <cp:revision>27</cp:revision>
  <dcterms:created xsi:type="dcterms:W3CDTF">2019-07-24T10:08:16Z</dcterms:created>
  <dcterms:modified xsi:type="dcterms:W3CDTF">2022-03-20T17:17:02Z</dcterms:modified>
</cp:coreProperties>
</file>