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81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1D9D-70C9-40AD-8721-56AC7FAE25A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67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3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10.wav"/><Relationship Id="rId12" Type="http://schemas.openxmlformats.org/officeDocument/2006/relationships/image" Target="../media/image21.gif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9.wav"/><Relationship Id="rId11" Type="http://schemas.openxmlformats.org/officeDocument/2006/relationships/image" Target="../media/image20.gif"/><Relationship Id="rId5" Type="http://schemas.openxmlformats.org/officeDocument/2006/relationships/audio" Target="../media/audio1.wav"/><Relationship Id="rId10" Type="http://schemas.openxmlformats.org/officeDocument/2006/relationships/image" Target="../media/image18.wmf"/><Relationship Id="rId4" Type="http://schemas.openxmlformats.org/officeDocument/2006/relationships/audio" Target="../media/audio8.wav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05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LẠI KIẾN THỨC CŨ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547688" y="1219200"/>
            <a:ext cx="8458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762000" y="4566016"/>
            <a:ext cx="1524000" cy="557213"/>
          </a:xfrm>
          <a:prstGeom prst="rect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 = F.s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2374412" y="4636477"/>
            <a:ext cx="1762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graphicFrame>
        <p:nvGraphicFramePr>
          <p:cNvPr id="1228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800163"/>
              </p:ext>
            </p:extLst>
          </p:nvPr>
        </p:nvGraphicFramePr>
        <p:xfrm>
          <a:off x="3886200" y="4114800"/>
          <a:ext cx="37306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64885" imgH="215619" progId="Equation.3">
                  <p:embed/>
                </p:oleObj>
              </mc:Choice>
              <mc:Fallback>
                <p:oleObj name="Equation" r:id="rId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114800"/>
                        <a:ext cx="373063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4158029" y="4566016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F. (J)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4136537" y="4046903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(N)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4129088" y="5100760"/>
            <a:ext cx="41005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(m)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12531" y="3276600"/>
            <a:ext cx="44577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</a:rPr>
              <a:t>: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4107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73484270"/>
      </p:ext>
    </p:extLst>
  </p:cSld>
  <p:clrMapOvr>
    <a:masterClrMapping/>
  </p:clrMapOvr>
  <p:transition advTm="34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/>
      <p:bldP spid="122884" grpId="0" animBg="1"/>
      <p:bldP spid="122885" grpId="0"/>
      <p:bldP spid="122887" grpId="0"/>
      <p:bldP spid="122888" grpId="0"/>
      <p:bldP spid="122889" grpId="0"/>
      <p:bldP spid="1228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2416175" cy="38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sym typeface="Webdings" pitchFamily="18" charset="2"/>
              </a:rPr>
              <a:t>II - CÔNG SUẤT:</a:t>
            </a:r>
            <a:endParaRPr lang="en-US" sz="1800" dirty="0" smtClean="0">
              <a:latin typeface="Times New Roman" pitchFamily="18" charset="0"/>
              <a:sym typeface="Webdings" pitchFamily="18" charset="2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928688" y="2617788"/>
            <a:ext cx="1050925" cy="865187"/>
            <a:chOff x="1429" y="2731"/>
            <a:chExt cx="662" cy="545"/>
          </a:xfrm>
        </p:grpSpPr>
        <p:grpSp>
          <p:nvGrpSpPr>
            <p:cNvPr id="14351" name="Group 4"/>
            <p:cNvGrpSpPr>
              <a:grpSpLocks/>
            </p:cNvGrpSpPr>
            <p:nvPr/>
          </p:nvGrpSpPr>
          <p:grpSpPr bwMode="auto">
            <a:xfrm>
              <a:off x="1819" y="2731"/>
              <a:ext cx="272" cy="545"/>
              <a:chOff x="1819" y="2568"/>
              <a:chExt cx="272" cy="545"/>
            </a:xfrm>
          </p:grpSpPr>
          <p:grpSp>
            <p:nvGrpSpPr>
              <p:cNvPr id="14353" name="Group 5"/>
              <p:cNvGrpSpPr>
                <a:grpSpLocks/>
              </p:cNvGrpSpPr>
              <p:nvPr/>
            </p:nvGrpSpPr>
            <p:grpSpPr bwMode="auto">
              <a:xfrm>
                <a:off x="1819" y="2568"/>
                <a:ext cx="272" cy="288"/>
                <a:chOff x="1819" y="2568"/>
                <a:chExt cx="272" cy="288"/>
              </a:xfrm>
            </p:grpSpPr>
            <p:sp>
              <p:nvSpPr>
                <p:cNvPr id="14355" name="Line 6"/>
                <p:cNvSpPr>
                  <a:spLocks noChangeShapeType="1"/>
                </p:cNvSpPr>
                <p:nvPr/>
              </p:nvSpPr>
              <p:spPr bwMode="auto">
                <a:xfrm>
                  <a:off x="1819" y="2840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37" y="2568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426" tIns="45714" rIns="91426" bIns="45714">
                  <a:spAutoFit/>
                </a:bodyPr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>
                      <a:solidFill>
                        <a:srgbClr val="FF3300"/>
                      </a:solidFill>
                      <a:latin typeface="Arial" charset="0"/>
                      <a:cs typeface="Times New Roman" pitchFamily="18" charset="0"/>
                    </a:rPr>
                    <a:t>A</a:t>
                  </a:r>
                </a:p>
              </p:txBody>
            </p:sp>
          </p:grpSp>
          <p:sp>
            <p:nvSpPr>
              <p:cNvPr id="14354" name="Text Box 8"/>
              <p:cNvSpPr txBox="1">
                <a:spLocks noChangeArrowheads="1"/>
              </p:cNvSpPr>
              <p:nvPr/>
            </p:nvSpPr>
            <p:spPr bwMode="auto">
              <a:xfrm>
                <a:off x="1873" y="2825"/>
                <a:ext cx="1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6" tIns="45714" rIns="91426" bIns="45714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FF3300"/>
                    </a:solidFill>
                    <a:latin typeface="Arial" charset="0"/>
                    <a:cs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14352" name="Text Box 9"/>
            <p:cNvSpPr txBox="1">
              <a:spLocks noChangeArrowheads="1"/>
            </p:cNvSpPr>
            <p:nvPr/>
          </p:nvSpPr>
          <p:spPr bwMode="auto">
            <a:xfrm>
              <a:off x="1429" y="2858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400">
                  <a:solidFill>
                    <a:srgbClr val="FF3300"/>
                  </a:solidFill>
                  <a:latin typeface="VNI-Commerce" pitchFamily="2" charset="0"/>
                  <a:cs typeface="Times New Roman" pitchFamily="18" charset="0"/>
                  <a:sym typeface="Webdings" pitchFamily="18" charset="2"/>
                </a:rPr>
                <a:t>P</a:t>
              </a:r>
              <a:r>
                <a:rPr lang="en-US" sz="2400" b="0">
                  <a:solidFill>
                    <a:srgbClr val="FF3300"/>
                  </a:solidFill>
                  <a:latin typeface="VNI-Commerce" pitchFamily="2" charset="0"/>
                  <a:cs typeface="Times New Roman" pitchFamily="18" charset="0"/>
                  <a:sym typeface="Webdings" pitchFamily="18" charset="2"/>
                </a:rPr>
                <a:t> </a:t>
              </a:r>
              <a:r>
                <a:rPr lang="en-US" sz="2400" b="0">
                  <a:solidFill>
                    <a:srgbClr val="0066FF"/>
                  </a:solidFill>
                  <a:latin typeface="Arial" charset="0"/>
                  <a:cs typeface="Times New Roman" pitchFamily="18" charset="0"/>
                  <a:sym typeface="Webdings" pitchFamily="18" charset="2"/>
                </a:rPr>
                <a:t>=</a:t>
              </a:r>
              <a:endParaRPr lang="en-US" sz="2400" b="0">
                <a:solidFill>
                  <a:srgbClr val="0066FF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287215" y="1143000"/>
            <a:ext cx="8839200" cy="95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 i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Công</a:t>
            </a:r>
            <a:r>
              <a:rPr lang="en-US" b="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b="0" i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thực</a:t>
            </a:r>
            <a:r>
              <a:rPr lang="en-US" b="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b="0" i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hiện</a:t>
            </a:r>
            <a:r>
              <a:rPr lang="en-US" b="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b="0" i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được</a:t>
            </a:r>
            <a:r>
              <a:rPr lang="en-US" b="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b="0" i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trong</a:t>
            </a:r>
            <a:r>
              <a:rPr lang="en-US" b="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b="0" i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một</a:t>
            </a:r>
            <a:r>
              <a:rPr lang="en-US" b="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b="0" i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đơn</a:t>
            </a:r>
            <a:r>
              <a:rPr lang="en-US" b="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b="0" i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vị</a:t>
            </a:r>
            <a:r>
              <a:rPr lang="en-US" b="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b="0" i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thời</a:t>
            </a:r>
            <a:r>
              <a:rPr lang="en-US" b="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b="0" i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gian</a:t>
            </a:r>
            <a:r>
              <a:rPr lang="en-US" b="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endParaRPr lang="en-US" b="0" dirty="0" smtClean="0"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  <a:p>
            <a:r>
              <a:rPr lang="en-US" b="0" dirty="0" err="1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được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gọi</a:t>
            </a:r>
            <a:r>
              <a:rPr lang="en-US" b="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là</a:t>
            </a:r>
            <a:r>
              <a:rPr lang="en-US" b="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b="0" i="1" u="sng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công</a:t>
            </a:r>
            <a:r>
              <a:rPr lang="en-US" b="0" i="1" u="sng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b="0" i="1" u="sng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suất</a:t>
            </a:r>
            <a:r>
              <a:rPr lang="en-US" b="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.</a:t>
            </a:r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381000" y="2095141"/>
            <a:ext cx="360045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Công</a:t>
            </a:r>
            <a:r>
              <a:rPr lang="en-US" sz="24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thức</a:t>
            </a:r>
            <a:r>
              <a:rPr lang="en-US" sz="24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tính</a:t>
            </a:r>
            <a:r>
              <a:rPr lang="en-US" sz="24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công</a:t>
            </a:r>
            <a:r>
              <a:rPr lang="en-US" sz="24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suất</a:t>
            </a:r>
            <a:r>
              <a:rPr lang="en-US" sz="24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:</a:t>
            </a:r>
            <a:endParaRPr lang="en-US" sz="24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3124200" y="3193884"/>
            <a:ext cx="6096000" cy="120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>
                <a:solidFill>
                  <a:srgbClr val="FF3300"/>
                </a:solidFill>
                <a:latin typeface="Blackadder ITC" pitchFamily="82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J )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 )</a:t>
            </a:r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0" y="3962400"/>
            <a:ext cx="3429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solidFill>
                  <a:schemeClr val="hlink"/>
                </a:solidFill>
                <a:latin typeface="Times New Roman" pitchFamily="18" charset="0"/>
                <a:sym typeface="Webdings" pitchFamily="18" charset="2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sym typeface="Webdings" pitchFamily="18" charset="2"/>
              </a:rPr>
              <a:t>III – ĐƠN VỊ CÔNG SUẤT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515815" y="4473574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J/s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1547813" y="4927600"/>
            <a:ext cx="6840537" cy="138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J/s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b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kilôoát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W.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b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mêgaoát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1000000</a:t>
            </a:r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7"/>
          <p:cNvSpPr txBox="1">
            <a:spLocks noChangeArrowheads="1"/>
          </p:cNvSpPr>
          <p:nvPr/>
        </p:nvSpPr>
        <p:spPr bwMode="auto">
          <a:xfrm>
            <a:off x="762000" y="2633366"/>
            <a:ext cx="1524000" cy="784818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2590800" y="76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15. CÔNG SUẤT</a:t>
            </a:r>
          </a:p>
        </p:txBody>
      </p:sp>
      <p:sp>
        <p:nvSpPr>
          <p:cNvPr id="14349" name="Text Box 19"/>
          <p:cNvSpPr txBox="1">
            <a:spLocks noChangeArrowheads="1"/>
          </p:cNvSpPr>
          <p:nvPr/>
        </p:nvSpPr>
        <p:spPr bwMode="auto">
          <a:xfrm>
            <a:off x="152400" y="471488"/>
            <a:ext cx="342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AI LÀM VIỆC KHOẺ HƠN?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6108" y="25475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vi-VN" dirty="0" smtClean="0"/>
              <a:t>A= </a:t>
            </a:r>
            <a:r>
              <a:rPr lang="en-US" dirty="0" smtClean="0">
                <a:latin typeface="Blackadder ITC" pitchFamily="82" charset="0"/>
                <a:cs typeface="Times New Roman" pitchFamily="18" charset="0"/>
              </a:rPr>
              <a:t>P</a:t>
            </a:r>
            <a:r>
              <a:rPr lang="vi-VN" dirty="0" smtClean="0"/>
              <a:t>.t</a:t>
            </a:r>
          </a:p>
          <a:p>
            <a:pPr marL="285750" indent="-285750">
              <a:buFont typeface="Symbol"/>
              <a:buChar char="Þ"/>
            </a:pPr>
            <a:r>
              <a:rPr lang="vi-VN" dirty="0" smtClean="0">
                <a:solidFill>
                  <a:schemeClr val="accent2">
                    <a:lumMod val="75000"/>
                  </a:schemeClr>
                </a:solidFill>
              </a:rPr>
              <a:t>t=A: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lackadder ITC" pitchFamily="82" charset="0"/>
                <a:cs typeface="Times New Roman" pitchFamily="18" charset="0"/>
              </a:rPr>
              <a:t> P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20" descr="Book-09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366">
            <a:off x="4069881" y="412069"/>
            <a:ext cx="14208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193144"/>
      </p:ext>
    </p:extLst>
  </p:cSld>
  <p:clrMapOvr>
    <a:masterClrMapping/>
  </p:clrMapOvr>
  <p:transition advTm="14492">
    <p:pull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6" grpId="0"/>
      <p:bldP spid="14347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>
            <a:grpSpLocks/>
          </p:cNvGrpSpPr>
          <p:nvPr/>
        </p:nvGrpSpPr>
        <p:grpSpPr bwMode="auto">
          <a:xfrm>
            <a:off x="1295400" y="914400"/>
            <a:ext cx="6400800" cy="3810000"/>
            <a:chOff x="1817" y="1056"/>
            <a:chExt cx="2579" cy="2832"/>
          </a:xfrm>
        </p:grpSpPr>
        <p:pic>
          <p:nvPicPr>
            <p:cNvPr id="15366" name="Picture 3" descr="roman_horse_chariot_lg_wm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24" y="1056"/>
              <a:ext cx="2568" cy="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Rectangle 4"/>
            <p:cNvSpPr>
              <a:spLocks noChangeArrowheads="1"/>
            </p:cNvSpPr>
            <p:nvPr/>
          </p:nvSpPr>
          <p:spPr bwMode="auto">
            <a:xfrm>
              <a:off x="1817" y="3264"/>
              <a:ext cx="2579" cy="62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914400" y="4953000"/>
            <a:ext cx="7924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Ngoài đơn vị Oát, công suất còn có đơn vị là mã lực (sức ngựa). 1 mã lực Pháp (1CV) xấp xỉ bằng 736W, 1 mã lực Anh (1HP) xấp xỉ bằng 746W.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2971800" y="3048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i="1">
                <a:solidFill>
                  <a:srgbClr val="FF0066"/>
                </a:solidFill>
                <a:latin typeface="Times New Roman" pitchFamily="18" charset="0"/>
              </a:rPr>
              <a:t>Có thể em chưa biết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964478"/>
      </p:ext>
    </p:extLst>
  </p:cSld>
  <p:clrMapOvr>
    <a:masterClrMapping/>
  </p:clrMapOvr>
  <p:transition spd="slow" advTm="23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35000"/>
            <a:ext cx="38671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2000250" y="889000"/>
            <a:ext cx="4429125" cy="482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200" b="0" smtClean="0">
              <a:latin typeface="Times New Roman" pitchFamily="18" charset="0"/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57200" y="4648200"/>
            <a:ext cx="7858125" cy="154196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0" dirty="0" err="1" smtClean="0">
                <a:latin typeface="Times New Roman" pitchFamily="18" charset="0"/>
              </a:rPr>
              <a:t>Máy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bơm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có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công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suất</a:t>
            </a:r>
            <a:r>
              <a:rPr lang="en-US" sz="3200" b="0" dirty="0" smtClean="0">
                <a:latin typeface="Times New Roman" pitchFamily="18" charset="0"/>
              </a:rPr>
              <a:t> 700W( hay 0,7KW) </a:t>
            </a:r>
            <a:r>
              <a:rPr lang="en-US" sz="3200" b="0" dirty="0" err="1" smtClean="0">
                <a:latin typeface="Times New Roman" pitchFamily="18" charset="0"/>
              </a:rPr>
              <a:t>nghĩa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là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máy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có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khả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năng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thực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công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trong</a:t>
            </a:r>
            <a:r>
              <a:rPr lang="en-US" sz="3200" b="0" dirty="0" smtClean="0">
                <a:latin typeface="Times New Roman" pitchFamily="18" charset="0"/>
              </a:rPr>
              <a:t> 1 </a:t>
            </a:r>
            <a:r>
              <a:rPr lang="en-US" sz="3200" b="0" dirty="0" err="1" smtClean="0">
                <a:latin typeface="Times New Roman" pitchFamily="18" charset="0"/>
              </a:rPr>
              <a:t>giây</a:t>
            </a:r>
            <a:r>
              <a:rPr lang="en-US" sz="3200" b="0" dirty="0" smtClean="0">
                <a:latin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</a:rPr>
              <a:t>là</a:t>
            </a:r>
            <a:r>
              <a:rPr lang="en-US" sz="3200" b="0" dirty="0" smtClean="0">
                <a:latin typeface="Times New Roman" pitchFamily="18" charset="0"/>
              </a:rPr>
              <a:t> ………..</a:t>
            </a:r>
          </a:p>
        </p:txBody>
      </p:sp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1095375" y="1397000"/>
            <a:ext cx="1714500" cy="1143000"/>
          </a:xfrm>
          <a:prstGeom prst="ellips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ffectLst>
            <a:prstShdw prst="shdw17" dist="17961" dir="2700000">
              <a:srgbClr val="5C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133600" y="5633085"/>
            <a:ext cx="1095375" cy="5570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0" dirty="0" smtClean="0">
                <a:solidFill>
                  <a:srgbClr val="0000FF"/>
                </a:solidFill>
              </a:rPr>
              <a:t>700</a:t>
            </a:r>
            <a:r>
              <a:rPr lang="en-US" sz="3200" b="0" dirty="0" smtClean="0">
                <a:solidFill>
                  <a:srgbClr val="0000FF"/>
                </a:solidFill>
                <a:latin typeface="Times New Roman" pitchFamily="18" charset="0"/>
              </a:rPr>
              <a:t>J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635000"/>
            <a:ext cx="38671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619250" y="3810000"/>
            <a:ext cx="6457950" cy="4955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So</a:t>
            </a:r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sánh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khả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máy</a:t>
            </a:r>
            <a:endParaRPr lang="en-US" sz="2800" b="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601132"/>
      </p:ext>
    </p:extLst>
  </p:cSld>
  <p:clrMapOvr>
    <a:masterClrMapping/>
  </p:clrMapOvr>
  <p:transition spd="slow" advTm="200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/>
      <p:bldP spid="154628" grpId="1"/>
      <p:bldP spid="154629" grpId="0" animBg="1"/>
      <p:bldP spid="154629" grpId="1" animBg="1"/>
      <p:bldP spid="154630" grpId="0"/>
      <p:bldP spid="1546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4419600" y="1828800"/>
            <a:ext cx="44640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1400" b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0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iải</a:t>
            </a:r>
          </a:p>
          <a:p>
            <a:pPr eaLnBrk="1" hangingPunct="1"/>
            <a:endParaRPr lang="en-US" sz="2400" b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0">
                <a:latin typeface="Times New Roman" pitchFamily="18" charset="0"/>
                <a:cs typeface="Times New Roman" pitchFamily="18" charset="0"/>
              </a:rPr>
              <a:t>Công suất làm việc của  anh </a:t>
            </a:r>
            <a:r>
              <a:rPr lang="en-US" sz="24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:           </a:t>
            </a:r>
          </a:p>
          <a:p>
            <a:pPr algn="ctr" eaLnBrk="1" hangingPunct="1"/>
            <a:r>
              <a:rPr lang="en-US" sz="2400" b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endParaRPr lang="en-US" sz="2400" b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0">
                <a:latin typeface="Times New Roman" pitchFamily="18" charset="0"/>
                <a:cs typeface="Times New Roman" pitchFamily="18" charset="0"/>
              </a:rPr>
              <a:t>Công suất làm việc của anh </a:t>
            </a:r>
            <a:r>
              <a:rPr lang="en-US" sz="24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endParaRPr lang="en-US" sz="2400" b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836613"/>
            <a:ext cx="6226175" cy="9921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latin typeface="Times New Roman" pitchFamily="18" charset="0"/>
              </a:rPr>
              <a:t> </a:t>
            </a:r>
            <a:r>
              <a:rPr lang="en-US" smtClean="0">
                <a:solidFill>
                  <a:srgbClr val="FF3300"/>
                </a:solidFill>
                <a:latin typeface="Times New Roman" pitchFamily="18" charset="0"/>
              </a:rPr>
              <a:t>C4.</a:t>
            </a:r>
            <a:r>
              <a:rPr lang="en-US" b="1" smtClean="0">
                <a:latin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</a:rPr>
              <a:t>Tính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công suất</a:t>
            </a:r>
            <a:r>
              <a:rPr lang="en-US" smtClean="0">
                <a:latin typeface="Times New Roman" pitchFamily="18" charset="0"/>
              </a:rPr>
              <a:t> của anh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An</a:t>
            </a:r>
            <a:r>
              <a:rPr lang="en-US" smtClean="0">
                <a:latin typeface="Times New Roman" pitchFamily="18" charset="0"/>
              </a:rPr>
              <a:t> và anh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Dũng</a:t>
            </a:r>
            <a:r>
              <a:rPr lang="en-US" smtClean="0">
                <a:latin typeface="Times New Roman" pitchFamily="18" charset="0"/>
              </a:rPr>
              <a:t> trong ví dụ ở đầu bài học.  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81075"/>
            <a:ext cx="2362200" cy="2219325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</a:rPr>
              <a:t>I. AI LÀM VIỆC KHỎE HƠN ?</a:t>
            </a:r>
          </a:p>
          <a:p>
            <a:pPr marL="711200" indent="-711200" eaLnBrk="1" hangingPunct="1">
              <a:buFontTx/>
              <a:buNone/>
            </a:pP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</a:rPr>
              <a:t>II. CÔNG SUẤT</a:t>
            </a:r>
          </a:p>
          <a:p>
            <a:pPr marL="711200" indent="-711200" eaLnBrk="1" hangingPunct="1">
              <a:buFontTx/>
              <a:buNone/>
            </a:pP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</a:rPr>
              <a:t>III. ĐƠN VỊ CÔNG SUẤT</a:t>
            </a:r>
          </a:p>
          <a:p>
            <a:pPr marL="711200" indent="-711200" eaLnBrk="1" hangingPunct="1">
              <a:buFontTx/>
              <a:buNone/>
            </a:pP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</a:rPr>
              <a:t>IV. VẬN DỤNG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2555875" y="838200"/>
            <a:ext cx="0" cy="518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>
            <a:off x="4284663" y="2378075"/>
            <a:ext cx="0" cy="3671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2743200" y="2286000"/>
            <a:ext cx="15113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b="0"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pPr eaLnBrk="1" hangingPunct="1"/>
            <a:r>
              <a:rPr lang="en-US" sz="2400" b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b="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= 640J      </a:t>
            </a:r>
          </a:p>
          <a:p>
            <a:pPr eaLnBrk="1" hangingPunct="1"/>
            <a:r>
              <a:rPr lang="en-US" sz="2400" b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400" b="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= 50s                     </a:t>
            </a:r>
          </a:p>
          <a:p>
            <a:pPr eaLnBrk="1" hangingPunct="1"/>
            <a:r>
              <a:rPr lang="en-US" sz="2400" b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b="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= 960J</a:t>
            </a:r>
          </a:p>
          <a:p>
            <a:pPr eaLnBrk="1" hangingPunct="1"/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= 60s</a:t>
            </a:r>
          </a:p>
          <a:p>
            <a:pPr eaLnBrk="1" hangingPunct="1"/>
            <a:r>
              <a:rPr lang="en-US" sz="2400" b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eaLnBrk="1" hangingPunct="1"/>
            <a:r>
              <a:rPr lang="en-US" sz="2400" b="0">
                <a:solidFill>
                  <a:srgbClr val="0000FF"/>
                </a:solidFill>
                <a:latin typeface="Blackadder ITC" pitchFamily="82" charset="0"/>
                <a:cs typeface="Times New Roman" pitchFamily="18" charset="0"/>
              </a:rPr>
              <a:t>P1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= ?(</a:t>
            </a:r>
            <a:r>
              <a:rPr lang="en-US" sz="24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endParaRPr lang="en-US" sz="2400" b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0">
                <a:solidFill>
                  <a:srgbClr val="0000FF"/>
                </a:solidFill>
                <a:latin typeface="Blackadder ITC" pitchFamily="82" charset="0"/>
                <a:cs typeface="Times New Roman" pitchFamily="18" charset="0"/>
              </a:rPr>
              <a:t>P2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= ?(</a:t>
            </a:r>
            <a:r>
              <a:rPr lang="en-US" sz="24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33131" name="Group 11"/>
          <p:cNvGrpSpPr>
            <a:grpSpLocks/>
          </p:cNvGrpSpPr>
          <p:nvPr/>
        </p:nvGrpSpPr>
        <p:grpSpPr bwMode="auto">
          <a:xfrm>
            <a:off x="4953000" y="3048000"/>
            <a:ext cx="3473450" cy="1006475"/>
            <a:chOff x="2784" y="2208"/>
            <a:chExt cx="2188" cy="634"/>
          </a:xfrm>
        </p:grpSpPr>
        <p:sp>
          <p:nvSpPr>
            <p:cNvPr id="17430" name="Text Box 12"/>
            <p:cNvSpPr txBox="1">
              <a:spLocks noChangeArrowheads="1"/>
            </p:cNvSpPr>
            <p:nvPr/>
          </p:nvSpPr>
          <p:spPr bwMode="auto">
            <a:xfrm>
              <a:off x="2784" y="2400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 b="0">
                  <a:solidFill>
                    <a:srgbClr val="0000FF"/>
                  </a:solidFill>
                  <a:latin typeface="VNI-Commerce" pitchFamily="2" charset="0"/>
                  <a:cs typeface="Times New Roman" pitchFamily="18" charset="0"/>
                  <a:sym typeface="Webdings" pitchFamily="18" charset="2"/>
                </a:rPr>
                <a:t>P 1</a:t>
              </a:r>
              <a:r>
                <a:rPr lang="en-US" sz="2000" b="0" baseline="-25000">
                  <a:solidFill>
                    <a:srgbClr val="0000FF"/>
                  </a:solidFill>
                  <a:latin typeface=".VnPark" pitchFamily="34" charset="0"/>
                  <a:cs typeface="Times New Roman" pitchFamily="18" charset="0"/>
                </a:rPr>
                <a:t> </a:t>
              </a:r>
              <a:r>
                <a:rPr lang="en-US" sz="2000" b="0">
                  <a:latin typeface="Arial" charset="0"/>
                  <a:cs typeface="Times New Roman" pitchFamily="18" charset="0"/>
                  <a:sym typeface="Webdings" pitchFamily="18" charset="2"/>
                </a:rPr>
                <a:t>= </a:t>
              </a:r>
            </a:p>
          </p:txBody>
        </p:sp>
        <p:sp>
          <p:nvSpPr>
            <p:cNvPr id="17431" name="Text Box 13"/>
            <p:cNvSpPr txBox="1">
              <a:spLocks noChangeArrowheads="1"/>
            </p:cNvSpPr>
            <p:nvPr/>
          </p:nvSpPr>
          <p:spPr bwMode="auto">
            <a:xfrm>
              <a:off x="4191" y="2400"/>
              <a:ext cx="7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0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12,8W</a:t>
              </a:r>
              <a:r>
                <a:rPr lang="en-US" sz="2000" b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7432" name="Text Box 14"/>
            <p:cNvSpPr txBox="1">
              <a:spLocks noChangeArrowheads="1"/>
            </p:cNvSpPr>
            <p:nvPr/>
          </p:nvSpPr>
          <p:spPr bwMode="auto">
            <a:xfrm>
              <a:off x="3168" y="2208"/>
              <a:ext cx="3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Arial" charset="0"/>
                  <a:cs typeface="Times New Roman" pitchFamily="18" charset="0"/>
                </a:rPr>
                <a:t>A</a:t>
              </a:r>
              <a:r>
                <a:rPr lang="en-US" sz="2000" b="0" baseline="-25000">
                  <a:latin typeface="Arial" charset="0"/>
                  <a:cs typeface="Times New Roman" pitchFamily="18" charset="0"/>
                </a:rPr>
                <a:t>1</a:t>
              </a:r>
              <a:endParaRPr lang="en-US" sz="2000" b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7433" name="Text Box 15"/>
            <p:cNvSpPr txBox="1">
              <a:spLocks noChangeArrowheads="1"/>
            </p:cNvSpPr>
            <p:nvPr/>
          </p:nvSpPr>
          <p:spPr bwMode="auto">
            <a:xfrm>
              <a:off x="3216" y="2592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Arial" charset="0"/>
                  <a:cs typeface="Times New Roman" pitchFamily="18" charset="0"/>
                </a:rPr>
                <a:t>t</a:t>
              </a:r>
              <a:r>
                <a:rPr lang="en-US" sz="2000" b="0" baseline="-25000">
                  <a:latin typeface="Arial" charset="0"/>
                  <a:cs typeface="Times New Roman" pitchFamily="18" charset="0"/>
                </a:rPr>
                <a:t>1</a:t>
              </a:r>
              <a:endParaRPr lang="en-US" sz="2000" b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7434" name="Line 16"/>
            <p:cNvSpPr>
              <a:spLocks noChangeShapeType="1"/>
            </p:cNvSpPr>
            <p:nvPr/>
          </p:nvSpPr>
          <p:spPr bwMode="auto">
            <a:xfrm>
              <a:off x="3264" y="2515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Text Box 17"/>
            <p:cNvSpPr txBox="1">
              <a:spLocks noChangeArrowheads="1"/>
            </p:cNvSpPr>
            <p:nvPr/>
          </p:nvSpPr>
          <p:spPr bwMode="auto">
            <a:xfrm>
              <a:off x="3504" y="2380"/>
              <a:ext cx="1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latin typeface="Times New Roman" pitchFamily="18" charset="0"/>
                  <a:cs typeface="Times New Roman" pitchFamily="18" charset="0"/>
                </a:rPr>
                <a:t>═</a:t>
              </a:r>
            </a:p>
          </p:txBody>
        </p:sp>
        <p:sp>
          <p:nvSpPr>
            <p:cNvPr id="17436" name="Line 18"/>
            <p:cNvSpPr>
              <a:spLocks noChangeShapeType="1"/>
            </p:cNvSpPr>
            <p:nvPr/>
          </p:nvSpPr>
          <p:spPr bwMode="auto">
            <a:xfrm>
              <a:off x="3779" y="2510"/>
              <a:ext cx="395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Text Box 19"/>
            <p:cNvSpPr txBox="1">
              <a:spLocks noChangeArrowheads="1"/>
            </p:cNvSpPr>
            <p:nvPr/>
          </p:nvSpPr>
          <p:spPr bwMode="auto">
            <a:xfrm>
              <a:off x="3744" y="2208"/>
              <a:ext cx="3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Arial" charset="0"/>
                  <a:cs typeface="Times New Roman" pitchFamily="18" charset="0"/>
                </a:rPr>
                <a:t>640</a:t>
              </a:r>
            </a:p>
          </p:txBody>
        </p:sp>
        <p:sp>
          <p:nvSpPr>
            <p:cNvPr id="17438" name="Text Box 20"/>
            <p:cNvSpPr txBox="1">
              <a:spLocks noChangeArrowheads="1"/>
            </p:cNvSpPr>
            <p:nvPr/>
          </p:nvSpPr>
          <p:spPr bwMode="auto">
            <a:xfrm>
              <a:off x="3792" y="2592"/>
              <a:ext cx="3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Arial" charset="0"/>
                  <a:cs typeface="Times New Roman" pitchFamily="18" charset="0"/>
                </a:rPr>
                <a:t>50</a:t>
              </a:r>
            </a:p>
          </p:txBody>
        </p:sp>
      </p:grpSp>
      <p:grpSp>
        <p:nvGrpSpPr>
          <p:cNvPr id="133141" name="Group 21"/>
          <p:cNvGrpSpPr>
            <a:grpSpLocks/>
          </p:cNvGrpSpPr>
          <p:nvPr/>
        </p:nvGrpSpPr>
        <p:grpSpPr bwMode="auto">
          <a:xfrm>
            <a:off x="5029200" y="4419600"/>
            <a:ext cx="3473450" cy="1006475"/>
            <a:chOff x="2784" y="2208"/>
            <a:chExt cx="2188" cy="634"/>
          </a:xfrm>
        </p:grpSpPr>
        <p:sp>
          <p:nvSpPr>
            <p:cNvPr id="17421" name="Text Box 22"/>
            <p:cNvSpPr txBox="1">
              <a:spLocks noChangeArrowheads="1"/>
            </p:cNvSpPr>
            <p:nvPr/>
          </p:nvSpPr>
          <p:spPr bwMode="auto">
            <a:xfrm>
              <a:off x="2784" y="2400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 b="0">
                  <a:solidFill>
                    <a:srgbClr val="0000FF"/>
                  </a:solidFill>
                  <a:latin typeface="VNI-Commerce" pitchFamily="2" charset="0"/>
                  <a:cs typeface="Times New Roman" pitchFamily="18" charset="0"/>
                  <a:sym typeface="Webdings" pitchFamily="18" charset="2"/>
                </a:rPr>
                <a:t>P 2</a:t>
              </a:r>
              <a:r>
                <a:rPr lang="en-US" sz="2000" b="0">
                  <a:solidFill>
                    <a:srgbClr val="0000FF"/>
                  </a:solidFill>
                  <a:latin typeface=".VnPark" pitchFamily="34" charset="0"/>
                  <a:cs typeface="Times New Roman" pitchFamily="18" charset="0"/>
                  <a:sym typeface="Webdings" pitchFamily="18" charset="2"/>
                </a:rPr>
                <a:t> </a:t>
              </a:r>
              <a:r>
                <a:rPr lang="en-US" sz="2000" b="0">
                  <a:latin typeface="Arial" charset="0"/>
                  <a:cs typeface="Times New Roman" pitchFamily="18" charset="0"/>
                  <a:sym typeface="Webdings" pitchFamily="18" charset="2"/>
                </a:rPr>
                <a:t>= </a:t>
              </a:r>
            </a:p>
          </p:txBody>
        </p:sp>
        <p:sp>
          <p:nvSpPr>
            <p:cNvPr id="17422" name="Text Box 23"/>
            <p:cNvSpPr txBox="1">
              <a:spLocks noChangeArrowheads="1"/>
            </p:cNvSpPr>
            <p:nvPr/>
          </p:nvSpPr>
          <p:spPr bwMode="auto">
            <a:xfrm>
              <a:off x="4191" y="2400"/>
              <a:ext cx="7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0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16W</a:t>
              </a:r>
              <a:r>
                <a:rPr lang="en-US" sz="2000" b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7423" name="Text Box 24"/>
            <p:cNvSpPr txBox="1">
              <a:spLocks noChangeArrowheads="1"/>
            </p:cNvSpPr>
            <p:nvPr/>
          </p:nvSpPr>
          <p:spPr bwMode="auto">
            <a:xfrm>
              <a:off x="3168" y="2208"/>
              <a:ext cx="3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Arial" charset="0"/>
                  <a:cs typeface="Times New Roman" pitchFamily="18" charset="0"/>
                </a:rPr>
                <a:t>A</a:t>
              </a:r>
              <a:r>
                <a:rPr lang="en-US" sz="2000" b="0" baseline="-25000">
                  <a:latin typeface="Arial" charset="0"/>
                  <a:cs typeface="Times New Roman" pitchFamily="18" charset="0"/>
                </a:rPr>
                <a:t>2</a:t>
              </a:r>
              <a:endParaRPr lang="en-US" sz="2000" b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7424" name="Text Box 25"/>
            <p:cNvSpPr txBox="1">
              <a:spLocks noChangeArrowheads="1"/>
            </p:cNvSpPr>
            <p:nvPr/>
          </p:nvSpPr>
          <p:spPr bwMode="auto">
            <a:xfrm>
              <a:off x="3216" y="2592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Arial" charset="0"/>
                  <a:cs typeface="Times New Roman" pitchFamily="18" charset="0"/>
                </a:rPr>
                <a:t>t</a:t>
              </a:r>
              <a:r>
                <a:rPr lang="en-US" sz="2000" b="0" baseline="-25000">
                  <a:latin typeface="Arial" charset="0"/>
                  <a:cs typeface="Times New Roman" pitchFamily="18" charset="0"/>
                </a:rPr>
                <a:t>2</a:t>
              </a:r>
              <a:endParaRPr lang="en-US" sz="2000" b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7425" name="Line 26"/>
            <p:cNvSpPr>
              <a:spLocks noChangeShapeType="1"/>
            </p:cNvSpPr>
            <p:nvPr/>
          </p:nvSpPr>
          <p:spPr bwMode="auto">
            <a:xfrm>
              <a:off x="3264" y="2515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Text Box 27"/>
            <p:cNvSpPr txBox="1">
              <a:spLocks noChangeArrowheads="1"/>
            </p:cNvSpPr>
            <p:nvPr/>
          </p:nvSpPr>
          <p:spPr bwMode="auto">
            <a:xfrm>
              <a:off x="3504" y="2380"/>
              <a:ext cx="1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latin typeface="Times New Roman" pitchFamily="18" charset="0"/>
                  <a:cs typeface="Times New Roman" pitchFamily="18" charset="0"/>
                </a:rPr>
                <a:t>═</a:t>
              </a:r>
            </a:p>
          </p:txBody>
        </p:sp>
        <p:sp>
          <p:nvSpPr>
            <p:cNvPr id="17427" name="Line 28"/>
            <p:cNvSpPr>
              <a:spLocks noChangeShapeType="1"/>
            </p:cNvSpPr>
            <p:nvPr/>
          </p:nvSpPr>
          <p:spPr bwMode="auto">
            <a:xfrm>
              <a:off x="3779" y="2510"/>
              <a:ext cx="395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Text Box 29"/>
            <p:cNvSpPr txBox="1">
              <a:spLocks noChangeArrowheads="1"/>
            </p:cNvSpPr>
            <p:nvPr/>
          </p:nvSpPr>
          <p:spPr bwMode="auto">
            <a:xfrm>
              <a:off x="3744" y="2208"/>
              <a:ext cx="3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Arial" charset="0"/>
                  <a:cs typeface="Times New Roman" pitchFamily="18" charset="0"/>
                </a:rPr>
                <a:t>960</a:t>
              </a:r>
            </a:p>
          </p:txBody>
        </p:sp>
        <p:sp>
          <p:nvSpPr>
            <p:cNvPr id="17429" name="Text Box 30"/>
            <p:cNvSpPr txBox="1">
              <a:spLocks noChangeArrowheads="1"/>
            </p:cNvSpPr>
            <p:nvPr/>
          </p:nvSpPr>
          <p:spPr bwMode="auto">
            <a:xfrm>
              <a:off x="3792" y="2592"/>
              <a:ext cx="3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Arial" charset="0"/>
                  <a:cs typeface="Times New Roman" pitchFamily="18" charset="0"/>
                </a:rPr>
                <a:t>60</a:t>
              </a:r>
            </a:p>
          </p:txBody>
        </p:sp>
      </p:grpSp>
      <p:sp>
        <p:nvSpPr>
          <p:cNvPr id="17418" name="Text Box 33"/>
          <p:cNvSpPr txBox="1">
            <a:spLocks noChangeArrowheads="1"/>
          </p:cNvSpPr>
          <p:nvPr/>
        </p:nvSpPr>
        <p:spPr bwMode="auto">
          <a:xfrm>
            <a:off x="2590800" y="76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15. CÔNG SUẤT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0072964"/>
      </p:ext>
    </p:extLst>
  </p:cSld>
  <p:clrMapOvr>
    <a:masterClrMapping/>
  </p:clrMapOvr>
  <p:transition advTm="53289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9" grpId="0" animBg="1"/>
      <p:bldP spid="133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4187825" y="2971800"/>
            <a:ext cx="4956175" cy="193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rgbClr val="FF3300"/>
                </a:solidFill>
                <a:latin typeface="Blackadder ITC" pitchFamily="82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A/t</a:t>
            </a:r>
            <a:r>
              <a:rPr lang="en-US" sz="2000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A/120  (1)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FF3300"/>
                </a:solidFill>
                <a:latin typeface="Blackadder ITC" pitchFamily="82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A/t</a:t>
            </a:r>
            <a:r>
              <a:rPr lang="en-US" sz="2000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A/20  (2)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9213" y="990600"/>
            <a:ext cx="2362200" cy="5678488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I. AI LÀM VIỆC</a:t>
            </a:r>
          </a:p>
          <a:p>
            <a:pPr marL="711200" indent="-711200" eaLnBrk="1" hangingPunct="1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KHỎE HƠN ?</a:t>
            </a:r>
          </a:p>
          <a:p>
            <a:pPr marL="711200" indent="-711200" eaLnBrk="1" hangingPunct="1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II. CÔNG SUẤT</a:t>
            </a:r>
          </a:p>
          <a:p>
            <a:pPr marL="711200" indent="-711200" eaLnBrk="1" hangingPunct="1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III. ĐƠN VỊ CÔNG SUẤT</a:t>
            </a:r>
          </a:p>
          <a:p>
            <a:pPr marL="711200" indent="-711200" eaLnBrk="1" hangingPunct="1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IV. VẬN DỤNG</a:t>
            </a: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2057400" y="762000"/>
            <a:ext cx="0" cy="561498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>
            <a:off x="4038600" y="3505200"/>
            <a:ext cx="0" cy="30924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2133600" y="3886200"/>
            <a:ext cx="1905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b="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sz="2000" b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eaLnBrk="1" hangingPunct="1"/>
            <a:r>
              <a:rPr lang="en-US" sz="2000" b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000" b="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000" b="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>
                <a:latin typeface="Times New Roman" pitchFamily="18" charset="0"/>
                <a:cs typeface="Times New Roman" pitchFamily="18" charset="0"/>
              </a:rPr>
              <a:t>=A     </a:t>
            </a:r>
            <a:r>
              <a:rPr lang="en-US" sz="20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>
                <a:latin typeface="Times New Roman" pitchFamily="18" charset="0"/>
                <a:cs typeface="Times New Roman" pitchFamily="18" charset="0"/>
              </a:rPr>
              <a:t>=2 h=120 phút                    </a:t>
            </a:r>
          </a:p>
          <a:p>
            <a:pPr eaLnBrk="1" hangingPunct="1"/>
            <a:r>
              <a:rPr lang="en-US" sz="20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>
                <a:latin typeface="Times New Roman" pitchFamily="18" charset="0"/>
                <a:cs typeface="Times New Roman" pitchFamily="18" charset="0"/>
              </a:rPr>
              <a:t> = 20 phút</a:t>
            </a:r>
          </a:p>
          <a:p>
            <a:pPr eaLnBrk="1" hangingPunct="1"/>
            <a:r>
              <a:rPr lang="en-US" sz="2000" b="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  <a:r>
              <a:rPr lang="en-US" sz="2000" b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eaLnBrk="1" hangingPunct="1"/>
            <a:r>
              <a:rPr lang="en-US" sz="20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>
                <a:solidFill>
                  <a:srgbClr val="0000FF"/>
                </a:solidFill>
                <a:latin typeface="Blackadder ITC" pitchFamily="82" charset="0"/>
                <a:cs typeface="Times New Roman" pitchFamily="18" charset="0"/>
              </a:rPr>
              <a:t>P</a:t>
            </a:r>
            <a:r>
              <a:rPr lang="en-US" sz="2000" b="0" baseline="-25000">
                <a:solidFill>
                  <a:srgbClr val="0000FF"/>
                </a:solidFill>
                <a:latin typeface="Blackadder ITC" pitchFamily="82" charset="0"/>
                <a:cs typeface="Times New Roman" pitchFamily="18" charset="0"/>
              </a:rPr>
              <a:t>1</a:t>
            </a:r>
            <a:r>
              <a:rPr lang="en-US" sz="2000" b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000" b="0">
                <a:solidFill>
                  <a:srgbClr val="0000FF"/>
                </a:solidFill>
                <a:latin typeface="Blackadder ITC" pitchFamily="82" charset="0"/>
                <a:cs typeface="Times New Roman" pitchFamily="18" charset="0"/>
              </a:rPr>
              <a:t>P</a:t>
            </a:r>
            <a:r>
              <a:rPr lang="en-US" sz="2000" b="0" baseline="-25000">
                <a:solidFill>
                  <a:srgbClr val="0000FF"/>
                </a:solidFill>
                <a:latin typeface="Blackadder ITC" pitchFamily="82" charset="0"/>
                <a:cs typeface="Times New Roman" pitchFamily="18" charset="0"/>
              </a:rPr>
              <a:t>2</a:t>
            </a:r>
            <a:endParaRPr lang="en-US" sz="2000" b="0">
              <a:solidFill>
                <a:srgbClr val="0000FF"/>
              </a:solidFill>
              <a:latin typeface="Blackadder ITC" pitchFamily="82" charset="0"/>
              <a:cs typeface="Times New Roman" pitchFamily="18" charset="0"/>
            </a:endParaRPr>
          </a:p>
        </p:txBody>
      </p:sp>
      <p:grpSp>
        <p:nvGrpSpPr>
          <p:cNvPr id="134155" name="Group 11"/>
          <p:cNvGrpSpPr>
            <a:grpSpLocks/>
          </p:cNvGrpSpPr>
          <p:nvPr/>
        </p:nvGrpSpPr>
        <p:grpSpPr bwMode="auto">
          <a:xfrm>
            <a:off x="4416425" y="5300540"/>
            <a:ext cx="762000" cy="777875"/>
            <a:chOff x="2736" y="3168"/>
            <a:chExt cx="480" cy="490"/>
          </a:xfrm>
        </p:grpSpPr>
        <p:sp>
          <p:nvSpPr>
            <p:cNvPr id="18456" name="Line 12"/>
            <p:cNvSpPr>
              <a:spLocks noChangeShapeType="1"/>
            </p:cNvSpPr>
            <p:nvPr/>
          </p:nvSpPr>
          <p:spPr bwMode="auto">
            <a:xfrm>
              <a:off x="2736" y="340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Text Box 13"/>
            <p:cNvSpPr txBox="1">
              <a:spLocks noChangeArrowheads="1"/>
            </p:cNvSpPr>
            <p:nvPr/>
          </p:nvSpPr>
          <p:spPr bwMode="auto">
            <a:xfrm>
              <a:off x="2806" y="3168"/>
              <a:ext cx="4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VNI-Commerce" pitchFamily="2" charset="0"/>
                  <a:cs typeface="Times New Roman" pitchFamily="18" charset="0"/>
                </a:rPr>
                <a:t>P</a:t>
              </a:r>
              <a:r>
                <a:rPr lang="en-US" sz="2000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dirty="0">
                <a:solidFill>
                  <a:srgbClr val="0000FF"/>
                </a:solidFill>
                <a:latin typeface="VNI-Commerce" pitchFamily="2" charset="0"/>
                <a:cs typeface="Times New Roman" pitchFamily="18" charset="0"/>
              </a:endParaRPr>
            </a:p>
          </p:txBody>
        </p:sp>
        <p:sp>
          <p:nvSpPr>
            <p:cNvPr id="18458" name="Text Box 14"/>
            <p:cNvSpPr txBox="1">
              <a:spLocks noChangeArrowheads="1"/>
            </p:cNvSpPr>
            <p:nvPr/>
          </p:nvSpPr>
          <p:spPr bwMode="auto">
            <a:xfrm>
              <a:off x="2832" y="340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  <a:latin typeface="VNI-Commerce" pitchFamily="2" charset="0"/>
                  <a:cs typeface="Times New Roman" pitchFamily="18" charset="0"/>
                </a:rPr>
                <a:t>P</a:t>
              </a:r>
              <a:r>
                <a:rPr lang="en-US" sz="2000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>
                <a:solidFill>
                  <a:srgbClr val="0000FF"/>
                </a:solidFill>
                <a:latin typeface="VNI-Commerce" pitchFamily="2" charset="0"/>
                <a:cs typeface="Times New Roman" pitchFamily="18" charset="0"/>
              </a:endParaRPr>
            </a:p>
          </p:txBody>
        </p:sp>
      </p:grpSp>
      <p:grpSp>
        <p:nvGrpSpPr>
          <p:cNvPr id="134159" name="Group 15"/>
          <p:cNvGrpSpPr>
            <a:grpSpLocks/>
          </p:cNvGrpSpPr>
          <p:nvPr/>
        </p:nvGrpSpPr>
        <p:grpSpPr bwMode="auto">
          <a:xfrm>
            <a:off x="5629275" y="5300540"/>
            <a:ext cx="744538" cy="722313"/>
            <a:chOff x="3500" y="3180"/>
            <a:chExt cx="469" cy="455"/>
          </a:xfrm>
        </p:grpSpPr>
        <p:sp>
          <p:nvSpPr>
            <p:cNvPr id="18452" name="Text Box 16"/>
            <p:cNvSpPr txBox="1">
              <a:spLocks noChangeArrowheads="1"/>
            </p:cNvSpPr>
            <p:nvPr/>
          </p:nvSpPr>
          <p:spPr bwMode="auto">
            <a:xfrm>
              <a:off x="3515" y="3180"/>
              <a:ext cx="3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Arial" charset="0"/>
                  <a:cs typeface="Times New Roman" pitchFamily="18" charset="0"/>
                </a:rPr>
                <a:t>120</a:t>
              </a:r>
            </a:p>
          </p:txBody>
        </p:sp>
        <p:grpSp>
          <p:nvGrpSpPr>
            <p:cNvPr id="18453" name="Group 17"/>
            <p:cNvGrpSpPr>
              <a:grpSpLocks/>
            </p:cNvGrpSpPr>
            <p:nvPr/>
          </p:nvGrpSpPr>
          <p:grpSpPr bwMode="auto">
            <a:xfrm>
              <a:off x="3500" y="3385"/>
              <a:ext cx="469" cy="250"/>
              <a:chOff x="3500" y="3385"/>
              <a:chExt cx="469" cy="250"/>
            </a:xfrm>
          </p:grpSpPr>
          <p:sp>
            <p:nvSpPr>
              <p:cNvPr id="18454" name="Line 18"/>
              <p:cNvSpPr>
                <a:spLocks noChangeShapeType="1"/>
              </p:cNvSpPr>
              <p:nvPr/>
            </p:nvSpPr>
            <p:spPr bwMode="auto">
              <a:xfrm>
                <a:off x="3500" y="3409"/>
                <a:ext cx="4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Text Box 19"/>
              <p:cNvSpPr txBox="1">
                <a:spLocks noChangeArrowheads="1"/>
              </p:cNvSpPr>
              <p:nvPr/>
            </p:nvSpPr>
            <p:spPr bwMode="auto">
              <a:xfrm>
                <a:off x="3560" y="3385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6" tIns="45714" rIns="91426" bIns="45714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latin typeface="Arial" charset="0"/>
                    <a:cs typeface="Times New Roman" pitchFamily="18" charset="0"/>
                  </a:rPr>
                  <a:t>20</a:t>
                </a:r>
              </a:p>
            </p:txBody>
          </p:sp>
        </p:grpSp>
      </p:grpSp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5292725" y="5479880"/>
            <a:ext cx="193675" cy="4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Arial" charset="0"/>
                <a:cs typeface="Times New Roman" pitchFamily="18" charset="0"/>
              </a:rPr>
              <a:t>=</a:t>
            </a: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6425284" y="5421860"/>
            <a:ext cx="28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Arial" charset="0"/>
                <a:cs typeface="Times New Roman" pitchFamily="18" charset="0"/>
              </a:rPr>
              <a:t>=</a:t>
            </a:r>
          </a:p>
        </p:txBody>
      </p:sp>
      <p:sp>
        <p:nvSpPr>
          <p:cNvPr id="134166" name="Text Box 22"/>
          <p:cNvSpPr txBox="1">
            <a:spLocks noChangeArrowheads="1"/>
          </p:cNvSpPr>
          <p:nvPr/>
        </p:nvSpPr>
        <p:spPr bwMode="auto">
          <a:xfrm>
            <a:off x="6737655" y="5421859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66FF"/>
                </a:solidFill>
                <a:latin typeface="Arial" charset="0"/>
                <a:cs typeface="Times New Roman" pitchFamily="18" charset="0"/>
              </a:rPr>
              <a:t>6 </a:t>
            </a:r>
            <a:r>
              <a:rPr lang="en-US" sz="2000" dirty="0" err="1">
                <a:solidFill>
                  <a:srgbClr val="0066FF"/>
                </a:solidFill>
                <a:latin typeface="Arial" charset="0"/>
                <a:cs typeface="Times New Roman" pitchFamily="18" charset="0"/>
              </a:rPr>
              <a:t>lần</a:t>
            </a:r>
            <a:endParaRPr lang="en-US" sz="2000" dirty="0">
              <a:solidFill>
                <a:srgbClr val="0066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4407388" y="6049962"/>
            <a:ext cx="4262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3300"/>
                </a:solidFill>
                <a:latin typeface="Blackadder ITC" pitchFamily="82" charset="0"/>
                <a:cs typeface="Times New Roman" pitchFamily="18" charset="0"/>
              </a:rPr>
              <a:t>P</a:t>
            </a:r>
            <a:r>
              <a:rPr lang="en-US" sz="2000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6</a:t>
            </a:r>
            <a:r>
              <a:rPr lang="en-US" sz="2000" dirty="0">
                <a:solidFill>
                  <a:srgbClr val="FF3300"/>
                </a:solidFill>
                <a:latin typeface="Blackadder ITC" pitchFamily="82" charset="0"/>
                <a:cs typeface="Times New Roman" pitchFamily="18" charset="0"/>
              </a:rPr>
              <a:t>P</a:t>
            </a:r>
            <a:r>
              <a:rPr lang="en-US" sz="2000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4168" name="Text Box 24"/>
          <p:cNvSpPr txBox="1">
            <a:spLocks noChangeArrowheads="1"/>
          </p:cNvSpPr>
          <p:nvPr/>
        </p:nvSpPr>
        <p:spPr bwMode="auto">
          <a:xfrm>
            <a:off x="4797425" y="4960204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Từ (1) và (2) ta có</a:t>
            </a:r>
          </a:p>
        </p:txBody>
      </p:sp>
      <p:sp>
        <p:nvSpPr>
          <p:cNvPr id="18446" name="Text Box 26"/>
          <p:cNvSpPr txBox="1">
            <a:spLocks noChangeArrowheads="1"/>
          </p:cNvSpPr>
          <p:nvPr/>
        </p:nvSpPr>
        <p:spPr bwMode="auto">
          <a:xfrm>
            <a:off x="2590800" y="76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15. CÔNG SUẤT</a:t>
            </a:r>
          </a:p>
        </p:txBody>
      </p:sp>
      <p:pic>
        <p:nvPicPr>
          <p:cNvPr id="13417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31242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7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3230563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73" name="Rectangle 29"/>
          <p:cNvSpPr>
            <a:spLocks noChangeArrowheads="1"/>
          </p:cNvSpPr>
          <p:nvPr/>
        </p:nvSpPr>
        <p:spPr bwMode="auto">
          <a:xfrm>
            <a:off x="2133600" y="2743200"/>
            <a:ext cx="7010400" cy="434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30616" tIns="65308" rIns="130616" bIns="65308">
            <a:spAutoFit/>
          </a:bodyPr>
          <a:lstStyle/>
          <a:p>
            <a:pPr defTabSz="1306513">
              <a:defRPr/>
            </a:pPr>
            <a:r>
              <a:rPr lang="en-US" sz="2000" b="0">
                <a:solidFill>
                  <a:srgbClr val="0000FF"/>
                </a:solidFill>
                <a:latin typeface="Times New Roman" pitchFamily="18" charset="0"/>
              </a:rPr>
              <a:t>Trâu hay máy cày có công suất lớn hơn và lớn hơn bao nhiêu lần?</a:t>
            </a:r>
          </a:p>
        </p:txBody>
      </p:sp>
      <p:sp>
        <p:nvSpPr>
          <p:cNvPr id="134174" name="Text Box 30"/>
          <p:cNvSpPr txBox="1">
            <a:spLocks noChangeArrowheads="1"/>
          </p:cNvSpPr>
          <p:nvPr/>
        </p:nvSpPr>
        <p:spPr bwMode="auto">
          <a:xfrm>
            <a:off x="3962400" y="533400"/>
            <a:ext cx="3352800" cy="465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30616" tIns="65308" rIns="130616" bIns="65308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b="0" smtClean="0">
                <a:solidFill>
                  <a:srgbClr val="FF3300"/>
                </a:solidFill>
                <a:latin typeface="Times New Roman" pitchFamily="18" charset="0"/>
              </a:rPr>
              <a:t>C5.</a:t>
            </a:r>
            <a:r>
              <a:rPr lang="en-US" sz="2200" b="0" smtClean="0">
                <a:latin typeface="Times New Roman" pitchFamily="18" charset="0"/>
              </a:rPr>
              <a:t> </a:t>
            </a:r>
            <a:r>
              <a:rPr lang="en-US" sz="2200" b="0" smtClean="0">
                <a:solidFill>
                  <a:srgbClr val="0000FF"/>
                </a:solidFill>
                <a:latin typeface="Times New Roman" pitchFamily="18" charset="0"/>
              </a:rPr>
              <a:t>Cày cùng một sào đất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301048"/>
      </p:ext>
    </p:extLst>
  </p:cSld>
  <p:clrMapOvr>
    <a:masterClrMapping/>
  </p:clrMapOvr>
  <p:transition advTm="71623">
    <p:wipe dir="r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allAtOnce"/>
      <p:bldP spid="134153" grpId="0" animBg="1"/>
      <p:bldP spid="134154" grpId="0"/>
      <p:bldP spid="134164" grpId="0"/>
      <p:bldP spid="134165" grpId="0"/>
      <p:bldP spid="134166" grpId="0"/>
      <p:bldP spid="134167" grpId="0"/>
      <p:bldP spid="134168" grpId="0"/>
      <p:bldP spid="134173" grpId="0"/>
      <p:bldP spid="1341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4067174" y="2369527"/>
            <a:ext cx="52292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1400" b="0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                </a:t>
            </a:r>
            <a:r>
              <a:rPr lang="en-US" sz="2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lphaLcParenR"/>
            </a:pP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3600s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) con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9km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9000m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 = F.s = 200.9000 = 1800000 (J)</a:t>
            </a:r>
          </a:p>
          <a:p>
            <a:pPr eaLnBrk="1" hangingPunct="1"/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eaLnBrk="1" hangingPunct="1"/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minh : </a:t>
            </a:r>
            <a:r>
              <a:rPr lang="en-US" sz="20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latin typeface="Arial" charset="0"/>
                <a:cs typeface="Times New Roman" pitchFamily="18" charset="0"/>
              </a:rPr>
              <a:t>      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11413" y="360362"/>
            <a:ext cx="6408738" cy="615571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  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C6.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</a:rPr>
              <a:t>ngựa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vận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tốc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9km/h</a:t>
            </a:r>
            <a:r>
              <a:rPr lang="en-US" sz="2400" dirty="0" smtClean="0">
                <a:latin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ngựa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200N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Times New Roman" pitchFamily="18" charset="0"/>
              </a:rPr>
              <a:t>	a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vi-VN" dirty="0">
                <a:latin typeface="+mj-lt"/>
              </a:rPr>
              <a:t>Tính</a:t>
            </a:r>
            <a:r>
              <a:rPr lang="en-US" sz="1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Blackadder ITC" pitchFamily="82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/>
          </a:p>
          <a:p>
            <a:pPr marL="400050" lvl="1" indent="0">
              <a:buNone/>
            </a:pPr>
            <a:r>
              <a:rPr lang="vi-VN" dirty="0" smtClean="0">
                <a:latin typeface="Times New Roman" pitchFamily="18" charset="0"/>
              </a:rPr>
              <a:t>	b) </a:t>
            </a:r>
            <a:r>
              <a:rPr lang="en-US" dirty="0" err="1" smtClean="0">
                <a:latin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minh </a:t>
            </a:r>
            <a:r>
              <a:rPr lang="en-US" dirty="0" err="1">
                <a:latin typeface="Times New Roman" pitchFamily="18" charset="0"/>
              </a:rPr>
              <a:t>rằng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Script MT Bold" pitchFamily="66" charset="0"/>
              </a:rPr>
              <a:t>P</a:t>
            </a:r>
            <a:r>
              <a:rPr lang="en-US" sz="2000" dirty="0">
                <a:latin typeface="Times New Roman" pitchFamily="18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en-US" sz="2000" dirty="0" err="1">
                <a:latin typeface="Times New Roman" pitchFamily="18" charset="0"/>
              </a:rPr>
              <a:t>.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sz="2000" dirty="0">
                <a:latin typeface="Times New Roman" pitchFamily="18" charset="0"/>
              </a:rPr>
              <a:t>.</a:t>
            </a:r>
            <a:r>
              <a:rPr lang="en-US" sz="1600" b="1" dirty="0"/>
              <a:t>    </a:t>
            </a:r>
            <a:endParaRPr lang="vi-VN" sz="1600" b="1" dirty="0" smtClean="0"/>
          </a:p>
          <a:p>
            <a:pPr marL="400050" lvl="1" indent="0">
              <a:buNone/>
            </a:pPr>
            <a:r>
              <a:rPr lang="vi-VN" sz="1600" b="1" dirty="0"/>
              <a:t>	</a:t>
            </a:r>
            <a:r>
              <a:rPr lang="en-US" sz="2400" dirty="0" smtClean="0">
                <a:latin typeface="Times New Roman" pitchFamily="18" charset="0"/>
              </a:rPr>
              <a:t>     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Times New Roman" pitchFamily="18" charset="0"/>
              </a:rPr>
              <a:t>	</a:t>
            </a:r>
            <a:endParaRPr lang="en-US" sz="1600" b="1" dirty="0" smtClean="0"/>
          </a:p>
          <a:p>
            <a:pPr marL="400050" lvl="1" indent="0">
              <a:buNone/>
            </a:pPr>
            <a:endParaRPr lang="en-US" sz="1600" b="1" dirty="0"/>
          </a:p>
          <a:p>
            <a:pPr marL="400050" lvl="1" indent="0">
              <a:buNone/>
            </a:pPr>
            <a:endParaRPr lang="en-US" sz="1600" b="1" dirty="0" smtClean="0"/>
          </a:p>
          <a:p>
            <a:pPr marL="400050" lvl="1" indent="0">
              <a:buNone/>
            </a:pPr>
            <a:endParaRPr lang="en-US" sz="1600" b="1" dirty="0" smtClean="0"/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2362200" cy="220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I. AI LÀM VIỆC</a:t>
            </a:r>
          </a:p>
          <a:p>
            <a:pPr marL="711200" indent="-711200" eaLnBrk="1" hangingPunct="1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KHỎE HƠN ?</a:t>
            </a:r>
          </a:p>
          <a:p>
            <a:pPr marL="711200" indent="-711200" eaLnBrk="1" hangingPunct="1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II. CÔNG SUẤT</a:t>
            </a:r>
          </a:p>
          <a:p>
            <a:pPr marL="711200" indent="-711200" eaLnBrk="1" hangingPunct="1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III. ĐƠN VỊ CÔNG SUẤT</a:t>
            </a:r>
          </a:p>
          <a:p>
            <a:pPr marL="711200" indent="-711200" eaLnBrk="1" hangingPunct="1"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IV. VẬN DỤNG</a:t>
            </a: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2411413" y="876300"/>
            <a:ext cx="0" cy="568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>
            <a:off x="3962400" y="2590800"/>
            <a:ext cx="0" cy="403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2438400" y="2971800"/>
            <a:ext cx="1511300" cy="34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= 9km/h </a:t>
            </a:r>
            <a:endParaRPr lang="vi-VN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0" dirty="0" smtClean="0">
                <a:latin typeface="Times New Roman" pitchFamily="18" charset="0"/>
                <a:cs typeface="Times New Roman" pitchFamily="18" charset="0"/>
              </a:rPr>
              <a:t>   = 2,5m/s</a:t>
            </a:r>
          </a:p>
          <a:p>
            <a:pPr eaLnBrk="1" hangingPunct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= 200N                     </a:t>
            </a:r>
          </a:p>
          <a:p>
            <a:pPr eaLnBrk="1" hangingPunct="1"/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eaLnBrk="1" hangingPunct="1"/>
            <a:r>
              <a:rPr lang="en-US" sz="2000" b="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vi-VN" sz="2000" b="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000" b="0" dirty="0">
                <a:solidFill>
                  <a:srgbClr val="0000FF"/>
                </a:solidFill>
                <a:latin typeface="Blackadder ITC" pitchFamily="82" charset="0"/>
                <a:cs typeface="Times New Roman" pitchFamily="18" charset="0"/>
              </a:rPr>
              <a:t>P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000" b="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0" dirty="0">
                <a:solidFill>
                  <a:srgbClr val="0000FF"/>
                </a:solidFill>
                <a:latin typeface="Blackadder ITC" pitchFamily="82" charset="0"/>
                <a:cs typeface="Times New Roman" pitchFamily="18" charset="0"/>
              </a:rPr>
              <a:t>P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? W</a:t>
            </a:r>
          </a:p>
        </p:txBody>
      </p:sp>
      <p:grpSp>
        <p:nvGrpSpPr>
          <p:cNvPr id="135179" name="Group 11"/>
          <p:cNvGrpSpPr>
            <a:grpSpLocks/>
          </p:cNvGrpSpPr>
          <p:nvPr/>
        </p:nvGrpSpPr>
        <p:grpSpPr bwMode="auto">
          <a:xfrm>
            <a:off x="4761036" y="4236792"/>
            <a:ext cx="533400" cy="700087"/>
            <a:chOff x="1020" y="2922"/>
            <a:chExt cx="336" cy="441"/>
          </a:xfrm>
        </p:grpSpPr>
        <p:sp>
          <p:nvSpPr>
            <p:cNvPr id="19501" name="Line 12"/>
            <p:cNvSpPr>
              <a:spLocks noChangeShapeType="1"/>
            </p:cNvSpPr>
            <p:nvPr/>
          </p:nvSpPr>
          <p:spPr bwMode="auto">
            <a:xfrm>
              <a:off x="1020" y="3147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Text Box 13"/>
            <p:cNvSpPr txBox="1">
              <a:spLocks noChangeArrowheads="1"/>
            </p:cNvSpPr>
            <p:nvPr/>
          </p:nvSpPr>
          <p:spPr bwMode="auto">
            <a:xfrm>
              <a:off x="1057" y="2922"/>
              <a:ext cx="2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9503" name="Text Box 14"/>
            <p:cNvSpPr txBox="1">
              <a:spLocks noChangeArrowheads="1"/>
            </p:cNvSpPr>
            <p:nvPr/>
          </p:nvSpPr>
          <p:spPr bwMode="auto">
            <a:xfrm>
              <a:off x="1083" y="3113"/>
              <a:ext cx="2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t</a:t>
              </a:r>
            </a:p>
          </p:txBody>
        </p:sp>
      </p:grpSp>
      <p:grpSp>
        <p:nvGrpSpPr>
          <p:cNvPr id="135183" name="Group 15"/>
          <p:cNvGrpSpPr>
            <a:grpSpLocks/>
          </p:cNvGrpSpPr>
          <p:nvPr/>
        </p:nvGrpSpPr>
        <p:grpSpPr bwMode="auto">
          <a:xfrm>
            <a:off x="5553753" y="4192158"/>
            <a:ext cx="1522413" cy="719138"/>
            <a:chOff x="521" y="2568"/>
            <a:chExt cx="959" cy="453"/>
          </a:xfrm>
        </p:grpSpPr>
        <p:sp>
          <p:nvSpPr>
            <p:cNvPr id="19498" name="Line 16"/>
            <p:cNvSpPr>
              <a:spLocks noChangeShapeType="1"/>
            </p:cNvSpPr>
            <p:nvPr/>
          </p:nvSpPr>
          <p:spPr bwMode="auto">
            <a:xfrm>
              <a:off x="531" y="2795"/>
              <a:ext cx="8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Text Box 17"/>
            <p:cNvSpPr txBox="1">
              <a:spLocks noChangeArrowheads="1"/>
            </p:cNvSpPr>
            <p:nvPr/>
          </p:nvSpPr>
          <p:spPr bwMode="auto">
            <a:xfrm>
              <a:off x="521" y="2568"/>
              <a:ext cx="9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1800000</a:t>
              </a:r>
            </a:p>
          </p:txBody>
        </p:sp>
        <p:sp>
          <p:nvSpPr>
            <p:cNvPr id="19500" name="Text Box 18"/>
            <p:cNvSpPr txBox="1">
              <a:spLocks noChangeArrowheads="1"/>
            </p:cNvSpPr>
            <p:nvPr/>
          </p:nvSpPr>
          <p:spPr bwMode="auto">
            <a:xfrm>
              <a:off x="628" y="2771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3600</a:t>
              </a:r>
            </a:p>
          </p:txBody>
        </p:sp>
      </p:grp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7445375" y="4266406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500W.</a:t>
            </a:r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4187825" y="4389437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 dirty="0">
                <a:solidFill>
                  <a:srgbClr val="FF3300"/>
                </a:solidFill>
                <a:latin typeface="Script MT Bold" pitchFamily="66" charset="0"/>
                <a:cs typeface="Times New Roman" pitchFamily="18" charset="0"/>
              </a:rPr>
              <a:t>P </a:t>
            </a:r>
            <a:r>
              <a:rPr lang="en-US" sz="2000" b="0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=</a:t>
            </a:r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5305425" y="4378872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cs typeface="Times New Roman" pitchFamily="18" charset="0"/>
              </a:rPr>
              <a:t>=</a:t>
            </a:r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7104002" y="4313175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Times New Roman" pitchFamily="18" charset="0"/>
              </a:rPr>
              <a:t>=</a:t>
            </a:r>
          </a:p>
        </p:txBody>
      </p:sp>
      <p:sp>
        <p:nvSpPr>
          <p:cNvPr id="135191" name="Text Box 23"/>
          <p:cNvSpPr txBox="1">
            <a:spLocks noChangeArrowheads="1"/>
          </p:cNvSpPr>
          <p:nvPr/>
        </p:nvSpPr>
        <p:spPr bwMode="auto">
          <a:xfrm>
            <a:off x="4187949" y="561962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3300"/>
                </a:solidFill>
                <a:latin typeface="Script MT Bold" pitchFamily="66" charset="0"/>
                <a:cs typeface="Times New Roman" pitchFamily="18" charset="0"/>
              </a:rPr>
              <a:t>P</a:t>
            </a:r>
            <a:r>
              <a:rPr lang="en-US" sz="2000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=</a:t>
            </a:r>
          </a:p>
        </p:txBody>
      </p:sp>
      <p:sp>
        <p:nvSpPr>
          <p:cNvPr id="135192" name="Text Box 24"/>
          <p:cNvSpPr txBox="1">
            <a:spLocks noChangeArrowheads="1"/>
          </p:cNvSpPr>
          <p:nvPr/>
        </p:nvSpPr>
        <p:spPr bwMode="auto">
          <a:xfrm>
            <a:off x="6349998" y="5541962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cs typeface="Times New Roman" pitchFamily="18" charset="0"/>
              </a:rPr>
              <a:t>=</a:t>
            </a:r>
          </a:p>
        </p:txBody>
      </p:sp>
      <p:sp>
        <p:nvSpPr>
          <p:cNvPr id="135199" name="Text Box 31"/>
          <p:cNvSpPr txBox="1">
            <a:spLocks noChangeArrowheads="1"/>
          </p:cNvSpPr>
          <p:nvPr/>
        </p:nvSpPr>
        <p:spPr bwMode="auto">
          <a:xfrm>
            <a:off x="5313363" y="5591235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=</a:t>
            </a:r>
            <a:endParaRPr lang="en-US" sz="2000" dirty="0">
              <a:solidFill>
                <a:srgbClr val="FF3300"/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135200" name="Group 32"/>
          <p:cNvGrpSpPr>
            <a:grpSpLocks/>
          </p:cNvGrpSpPr>
          <p:nvPr/>
        </p:nvGrpSpPr>
        <p:grpSpPr bwMode="auto">
          <a:xfrm>
            <a:off x="5663839" y="5414228"/>
            <a:ext cx="642937" cy="750888"/>
            <a:chOff x="4970" y="3748"/>
            <a:chExt cx="405" cy="473"/>
          </a:xfrm>
        </p:grpSpPr>
        <p:sp>
          <p:nvSpPr>
            <p:cNvPr id="19490" name="Line 33"/>
            <p:cNvSpPr>
              <a:spLocks noChangeShapeType="1"/>
            </p:cNvSpPr>
            <p:nvPr/>
          </p:nvSpPr>
          <p:spPr bwMode="auto">
            <a:xfrm>
              <a:off x="4970" y="3983"/>
              <a:ext cx="4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 Box 34"/>
            <p:cNvSpPr txBox="1">
              <a:spLocks noChangeArrowheads="1"/>
            </p:cNvSpPr>
            <p:nvPr/>
          </p:nvSpPr>
          <p:spPr bwMode="auto">
            <a:xfrm>
              <a:off x="5003" y="3748"/>
              <a:ext cx="3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F.s</a:t>
              </a:r>
            </a:p>
          </p:txBody>
        </p:sp>
        <p:sp>
          <p:nvSpPr>
            <p:cNvPr id="19492" name="Text Box 35"/>
            <p:cNvSpPr txBox="1">
              <a:spLocks noChangeArrowheads="1"/>
            </p:cNvSpPr>
            <p:nvPr/>
          </p:nvSpPr>
          <p:spPr bwMode="auto">
            <a:xfrm>
              <a:off x="5073" y="3971"/>
              <a:ext cx="2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t</a:t>
              </a:r>
            </a:p>
          </p:txBody>
        </p:sp>
      </p:grpSp>
      <p:sp>
        <p:nvSpPr>
          <p:cNvPr id="135204" name="Text Box 36"/>
          <p:cNvSpPr txBox="1">
            <a:spLocks noChangeArrowheads="1"/>
          </p:cNvSpPr>
          <p:nvPr/>
        </p:nvSpPr>
        <p:spPr bwMode="auto">
          <a:xfrm>
            <a:off x="4811836" y="6084887"/>
            <a:ext cx="3646364" cy="4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F.v</a:t>
            </a:r>
            <a:r>
              <a:rPr lang="en-US" sz="2000" dirty="0" smtClean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vi-VN" sz="2000" smtClean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(</a:t>
            </a:r>
            <a:r>
              <a:rPr lang="en-US" sz="2000" dirty="0">
                <a:solidFill>
                  <a:srgbClr val="FF0000"/>
                </a:solidFill>
                <a:latin typeface="Script MT Bold" pitchFamily="66" charset="0"/>
              </a:rPr>
              <a:t>P</a:t>
            </a:r>
            <a:r>
              <a:rPr lang="vi-VN" sz="2000" dirty="0" smtClean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= 200N.2,5m/s=500W)</a:t>
            </a:r>
            <a:endParaRPr lang="en-US" sz="2000" dirty="0">
              <a:solidFill>
                <a:srgbClr val="FF33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5205" name="Text Box 37"/>
          <p:cNvSpPr txBox="1">
            <a:spLocks noChangeArrowheads="1"/>
          </p:cNvSpPr>
          <p:nvPr/>
        </p:nvSpPr>
        <p:spPr bwMode="auto">
          <a:xfrm>
            <a:off x="6620553" y="555325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F.</a:t>
            </a:r>
          </a:p>
        </p:txBody>
      </p:sp>
      <p:grpSp>
        <p:nvGrpSpPr>
          <p:cNvPr id="135206" name="Group 38"/>
          <p:cNvGrpSpPr>
            <a:grpSpLocks/>
          </p:cNvGrpSpPr>
          <p:nvPr/>
        </p:nvGrpSpPr>
        <p:grpSpPr bwMode="auto">
          <a:xfrm>
            <a:off x="6917416" y="5372099"/>
            <a:ext cx="431800" cy="712788"/>
            <a:chOff x="476" y="2759"/>
            <a:chExt cx="272" cy="449"/>
          </a:xfrm>
        </p:grpSpPr>
        <p:sp>
          <p:nvSpPr>
            <p:cNvPr id="19486" name="Text Box 39"/>
            <p:cNvSpPr txBox="1">
              <a:spLocks noChangeArrowheads="1"/>
            </p:cNvSpPr>
            <p:nvPr/>
          </p:nvSpPr>
          <p:spPr bwMode="auto">
            <a:xfrm>
              <a:off x="512" y="2958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t</a:t>
              </a:r>
            </a:p>
          </p:txBody>
        </p:sp>
        <p:grpSp>
          <p:nvGrpSpPr>
            <p:cNvPr id="19487" name="Group 40"/>
            <p:cNvGrpSpPr>
              <a:grpSpLocks/>
            </p:cNvGrpSpPr>
            <p:nvPr/>
          </p:nvGrpSpPr>
          <p:grpSpPr bwMode="auto">
            <a:xfrm>
              <a:off x="476" y="2759"/>
              <a:ext cx="272" cy="250"/>
              <a:chOff x="476" y="2759"/>
              <a:chExt cx="272" cy="250"/>
            </a:xfrm>
          </p:grpSpPr>
          <p:sp>
            <p:nvSpPr>
              <p:cNvPr id="19488" name="Line 41"/>
              <p:cNvSpPr>
                <a:spLocks noChangeShapeType="1"/>
              </p:cNvSpPr>
              <p:nvPr/>
            </p:nvSpPr>
            <p:spPr bwMode="auto">
              <a:xfrm>
                <a:off x="476" y="298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Text Box 42"/>
              <p:cNvSpPr txBox="1">
                <a:spLocks noChangeArrowheads="1"/>
              </p:cNvSpPr>
              <p:nvPr/>
            </p:nvSpPr>
            <p:spPr bwMode="auto">
              <a:xfrm>
                <a:off x="485" y="2759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6" tIns="45714" rIns="91426" bIns="45714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  <a:latin typeface="Arial" charset="0"/>
                    <a:cs typeface="Times New Roman" pitchFamily="18" charset="0"/>
                  </a:rPr>
                  <a:t>s</a:t>
                </a:r>
              </a:p>
            </p:txBody>
          </p:sp>
        </p:grpSp>
      </p:grpSp>
      <p:sp>
        <p:nvSpPr>
          <p:cNvPr id="135211" name="Text Box 43"/>
          <p:cNvSpPr txBox="1">
            <a:spLocks noChangeArrowheads="1"/>
          </p:cNvSpPr>
          <p:nvPr/>
        </p:nvSpPr>
        <p:spPr bwMode="auto">
          <a:xfrm>
            <a:off x="4487987" y="611920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cs typeface="Times New Roman" pitchFamily="18" charset="0"/>
              </a:rPr>
              <a:t>=</a:t>
            </a:r>
          </a:p>
        </p:txBody>
      </p:sp>
      <p:grpSp>
        <p:nvGrpSpPr>
          <p:cNvPr id="135212" name="Group 44"/>
          <p:cNvGrpSpPr>
            <a:grpSpLocks/>
          </p:cNvGrpSpPr>
          <p:nvPr/>
        </p:nvGrpSpPr>
        <p:grpSpPr bwMode="auto">
          <a:xfrm>
            <a:off x="4775690" y="5418197"/>
            <a:ext cx="533400" cy="700088"/>
            <a:chOff x="1020" y="2922"/>
            <a:chExt cx="336" cy="441"/>
          </a:xfrm>
        </p:grpSpPr>
        <p:sp>
          <p:nvSpPr>
            <p:cNvPr id="19483" name="Line 45"/>
            <p:cNvSpPr>
              <a:spLocks noChangeShapeType="1"/>
            </p:cNvSpPr>
            <p:nvPr/>
          </p:nvSpPr>
          <p:spPr bwMode="auto">
            <a:xfrm>
              <a:off x="1020" y="3147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Text Box 46"/>
            <p:cNvSpPr txBox="1">
              <a:spLocks noChangeArrowheads="1"/>
            </p:cNvSpPr>
            <p:nvPr/>
          </p:nvSpPr>
          <p:spPr bwMode="auto">
            <a:xfrm>
              <a:off x="1057" y="2922"/>
              <a:ext cx="2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9485" name="Text Box 47"/>
            <p:cNvSpPr txBox="1">
              <a:spLocks noChangeArrowheads="1"/>
            </p:cNvSpPr>
            <p:nvPr/>
          </p:nvSpPr>
          <p:spPr bwMode="auto">
            <a:xfrm>
              <a:off x="1083" y="3113"/>
              <a:ext cx="2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  <a:latin typeface="Arial" charset="0"/>
                  <a:cs typeface="Times New Roman" pitchFamily="18" charset="0"/>
                </a:rPr>
                <a:t>t</a:t>
              </a:r>
            </a:p>
          </p:txBody>
        </p:sp>
      </p:grpSp>
      <p:sp>
        <p:nvSpPr>
          <p:cNvPr id="19480" name="Text Box 49"/>
          <p:cNvSpPr txBox="1">
            <a:spLocks noChangeArrowheads="1"/>
          </p:cNvSpPr>
          <p:nvPr/>
        </p:nvSpPr>
        <p:spPr bwMode="auto">
          <a:xfrm>
            <a:off x="2590800" y="76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15. CÔNG SUẤT</a:t>
            </a:r>
          </a:p>
        </p:txBody>
      </p:sp>
      <p:pic>
        <p:nvPicPr>
          <p:cNvPr id="135218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2286000" cy="23764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1644" y="6111426"/>
            <a:ext cx="57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</a:t>
            </a:r>
            <a:r>
              <a:rPr lang="en-US" dirty="0" smtClean="0">
                <a:solidFill>
                  <a:srgbClr val="FF0000"/>
                </a:solidFill>
                <a:latin typeface="Script MT Bold" pitchFamily="66" charset="0"/>
              </a:rPr>
              <a:t>P</a:t>
            </a:r>
            <a:endParaRPr lang="en-US" dirty="0">
              <a:solidFill>
                <a:srgbClr val="FF0000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81964"/>
      </p:ext>
    </p:extLst>
  </p:cSld>
  <p:clrMapOvr>
    <a:masterClrMapping/>
  </p:clrMapOvr>
  <p:transition advTm="766">
    <p:zoom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3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3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nimBg="1"/>
      <p:bldP spid="135178" grpId="0"/>
      <p:bldP spid="135187" grpId="0"/>
      <p:bldP spid="135188" grpId="0"/>
      <p:bldP spid="135189" grpId="0"/>
      <p:bldP spid="135190" grpId="0"/>
      <p:bldP spid="135191" grpId="0"/>
      <p:bldP spid="135192" grpId="0"/>
      <p:bldP spid="135199" grpId="0"/>
      <p:bldP spid="135204" grpId="0"/>
      <p:bldP spid="135205" grpId="0"/>
      <p:bldP spid="1352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59"/>
          <p:cNvSpPr>
            <a:spLocks/>
          </p:cNvSpPr>
          <p:nvPr/>
        </p:nvSpPr>
        <p:spPr bwMode="gray">
          <a:xfrm>
            <a:off x="1185863" y="6053138"/>
            <a:ext cx="768350" cy="312737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3" name="Freeform 47"/>
          <p:cNvSpPr>
            <a:spLocks/>
          </p:cNvSpPr>
          <p:nvPr/>
        </p:nvSpPr>
        <p:spPr bwMode="gray">
          <a:xfrm>
            <a:off x="882650" y="3495675"/>
            <a:ext cx="776288" cy="40640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5714" name="Group 178"/>
          <p:cNvGrpSpPr>
            <a:grpSpLocks/>
          </p:cNvGrpSpPr>
          <p:nvPr/>
        </p:nvGrpSpPr>
        <p:grpSpPr bwMode="auto">
          <a:xfrm>
            <a:off x="685800" y="3352800"/>
            <a:ext cx="8458200" cy="990600"/>
            <a:chOff x="528" y="2112"/>
            <a:chExt cx="5088" cy="624"/>
          </a:xfrm>
        </p:grpSpPr>
        <p:sp>
          <p:nvSpPr>
            <p:cNvPr id="20587" name="AutoShape 45"/>
            <p:cNvSpPr>
              <a:spLocks noChangeArrowheads="1"/>
            </p:cNvSpPr>
            <p:nvPr/>
          </p:nvSpPr>
          <p:spPr bwMode="gray">
            <a:xfrm>
              <a:off x="528" y="2112"/>
              <a:ext cx="5088" cy="624"/>
            </a:xfrm>
            <a:prstGeom prst="roundRect">
              <a:avLst>
                <a:gd name="adj" fmla="val 10889"/>
              </a:avLst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r">
                <a:spcBef>
                  <a:spcPct val="50000"/>
                </a:spcBef>
              </a:pPr>
              <a:r>
                <a:rPr lang="en-US" sz="2400" b="0" dirty="0"/>
                <a:t>                   </a:t>
              </a:r>
              <a:r>
                <a:rPr lang="en-US" sz="2400" b="0" dirty="0" err="1">
                  <a:latin typeface="Times New Roman" pitchFamily="18" charset="0"/>
                </a:rPr>
                <a:t>Công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suất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được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xác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định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bằng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lực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tác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dụng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trong</a:t>
              </a:r>
              <a:r>
                <a:rPr lang="en-US" sz="2400" b="0" dirty="0">
                  <a:latin typeface="Times New Roman" pitchFamily="18" charset="0"/>
                </a:rPr>
                <a:t> 1 </a:t>
              </a:r>
              <a:r>
                <a:rPr lang="en-US" sz="2400" b="0" dirty="0" err="1">
                  <a:latin typeface="Times New Roman" pitchFamily="18" charset="0"/>
                </a:rPr>
                <a:t>giây</a:t>
              </a:r>
              <a:r>
                <a:rPr lang="en-US" sz="2400" b="0" dirty="0">
                  <a:latin typeface="Times New Roman" pitchFamily="18" charset="0"/>
                </a:rPr>
                <a:t>. </a:t>
              </a:r>
              <a:r>
                <a:rPr lang="en-US" sz="2400" b="0" dirty="0"/>
                <a:t> </a:t>
              </a:r>
            </a:p>
            <a:p>
              <a:pPr algn="r"/>
              <a:endParaRPr lang="en-US" sz="2400" b="0" dirty="0"/>
            </a:p>
          </p:txBody>
        </p:sp>
        <p:sp>
          <p:nvSpPr>
            <p:cNvPr id="65582" name="AutoShape 46"/>
            <p:cNvSpPr>
              <a:spLocks noChangeArrowheads="1"/>
            </p:cNvSpPr>
            <p:nvPr/>
          </p:nvSpPr>
          <p:spPr bwMode="gray">
            <a:xfrm>
              <a:off x="576" y="2160"/>
              <a:ext cx="609" cy="51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gray">
            <a:xfrm>
              <a:off x="736" y="2218"/>
              <a:ext cx="265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</p:grpSp>
      <p:sp>
        <p:nvSpPr>
          <p:cNvPr id="20485" name="Text Box 49"/>
          <p:cNvSpPr txBox="1">
            <a:spLocks noChangeArrowheads="1"/>
          </p:cNvSpPr>
          <p:nvPr/>
        </p:nvSpPr>
        <p:spPr bwMode="gray">
          <a:xfrm>
            <a:off x="2555875" y="3508375"/>
            <a:ext cx="5935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endParaRPr lang="en-US" sz="3200" b="0">
              <a:solidFill>
                <a:srgbClr val="0000FF"/>
              </a:solidFill>
            </a:endParaRPr>
          </a:p>
        </p:txBody>
      </p:sp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64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85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6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65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6554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4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4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79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8" name="Oval 12"/>
              <p:cNvSpPr>
                <a:spLocks noChangeArrowheads="1"/>
              </p:cNvSpPr>
              <p:nvPr/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82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550" name="Oval 14"/>
              <p:cNvSpPr>
                <a:spLocks noChangeArrowheads="1"/>
              </p:cNvSpPr>
              <p:nvPr/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84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566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6555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5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5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70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1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8" name="Oval 22"/>
              <p:cNvSpPr>
                <a:spLocks noChangeArrowheads="1"/>
              </p:cNvSpPr>
              <p:nvPr/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73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560" name="Oval 24"/>
              <p:cNvSpPr>
                <a:spLocks noChangeArrowheads="1"/>
              </p:cNvSpPr>
              <p:nvPr/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75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5562" name="AutoShape 26"/>
          <p:cNvSpPr>
            <a:spLocks noChangeArrowheads="1"/>
          </p:cNvSpPr>
          <p:nvPr/>
        </p:nvSpPr>
        <p:spPr bwMode="gray">
          <a:xfrm>
            <a:off x="33338" y="76200"/>
            <a:ext cx="8958262" cy="152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91426" tIns="45714" rIns="91426" bIns="45714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 b="0">
                <a:solidFill>
                  <a:srgbClr val="990000"/>
                </a:solidFill>
                <a:latin typeface="Times New Roman" pitchFamily="18" charset="0"/>
              </a:rPr>
              <a:t>Câu 1</a:t>
            </a:r>
            <a:r>
              <a:rPr lang="en-US" b="0">
                <a:latin typeface="Times New Roman" pitchFamily="18" charset="0"/>
              </a:rPr>
              <a:t>. Điều nào sau đậy </a:t>
            </a:r>
            <a:r>
              <a:rPr lang="en-US" b="0" u="sng">
                <a:solidFill>
                  <a:srgbClr val="0000FF"/>
                </a:solidFill>
                <a:latin typeface="Times New Roman" pitchFamily="18" charset="0"/>
              </a:rPr>
              <a:t>không đúng</a:t>
            </a:r>
            <a:r>
              <a:rPr lang="en-US" b="0">
                <a:latin typeface="Times New Roman" pitchFamily="18" charset="0"/>
              </a:rPr>
              <a:t> </a:t>
            </a:r>
          </a:p>
          <a:p>
            <a:pPr algn="ctr"/>
            <a:r>
              <a:rPr lang="en-US" b="0">
                <a:latin typeface="Times New Roman" pitchFamily="18" charset="0"/>
              </a:rPr>
              <a:t>khi nói về công suất. </a:t>
            </a:r>
            <a:r>
              <a:rPr lang="en-US" b="0"/>
              <a:t> </a:t>
            </a:r>
          </a:p>
          <a:p>
            <a:pPr algn="ctr"/>
            <a:endParaRPr lang="en-US" sz="2400" b="0">
              <a:solidFill>
                <a:srgbClr val="FF3300"/>
              </a:solidFill>
            </a:endParaRPr>
          </a:p>
        </p:txBody>
      </p:sp>
      <p:sp>
        <p:nvSpPr>
          <p:cNvPr id="65564" name="Freeform 28"/>
          <p:cNvSpPr>
            <a:spLocks/>
          </p:cNvSpPr>
          <p:nvPr/>
        </p:nvSpPr>
        <p:spPr bwMode="gray">
          <a:xfrm>
            <a:off x="1055688" y="1982788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567" name="Freeform 31"/>
          <p:cNvSpPr>
            <a:spLocks/>
          </p:cNvSpPr>
          <p:nvPr/>
        </p:nvSpPr>
        <p:spPr bwMode="gray">
          <a:xfrm>
            <a:off x="1033463" y="1960563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90" name="Text Box 33"/>
          <p:cNvSpPr txBox="1">
            <a:spLocks noChangeArrowheads="1"/>
          </p:cNvSpPr>
          <p:nvPr/>
        </p:nvSpPr>
        <p:spPr bwMode="gray">
          <a:xfrm>
            <a:off x="2689225" y="1973263"/>
            <a:ext cx="588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endParaRPr lang="en-US" sz="3200" b="0"/>
          </a:p>
        </p:txBody>
      </p:sp>
      <p:grpSp>
        <p:nvGrpSpPr>
          <p:cNvPr id="65614" name="Group 78"/>
          <p:cNvGrpSpPr>
            <a:grpSpLocks/>
          </p:cNvGrpSpPr>
          <p:nvPr/>
        </p:nvGrpSpPr>
        <p:grpSpPr bwMode="auto">
          <a:xfrm rot="5400000">
            <a:off x="0" y="3352800"/>
            <a:ext cx="1066800" cy="914400"/>
            <a:chOff x="1872" y="1824"/>
            <a:chExt cx="2014" cy="1821"/>
          </a:xfrm>
        </p:grpSpPr>
        <p:sp>
          <p:nvSpPr>
            <p:cNvPr id="65615" name="AutoShape 79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16" name="AutoShape 80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17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58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9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0" name="Oval 84"/>
            <p:cNvSpPr>
              <a:spLocks noChangeArrowheads="1"/>
            </p:cNvSpPr>
            <p:nvPr/>
          </p:nvSpPr>
          <p:spPr bwMode="gray">
            <a:xfrm>
              <a:off x="2253" y="2017"/>
              <a:ext cx="1265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61" name="Oval 85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22" name="Oval 86"/>
            <p:cNvSpPr>
              <a:spLocks noChangeArrowheads="1"/>
            </p:cNvSpPr>
            <p:nvPr/>
          </p:nvSpPr>
          <p:spPr bwMode="gray">
            <a:xfrm>
              <a:off x="2337" y="2099"/>
              <a:ext cx="1097" cy="109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63" name="Oval 87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0492" name="Picture 100" descr="dongh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37" name="Oval 10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r>
              <a:rPr lang="en-US" sz="900" b="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6563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r>
              <a:rPr lang="en-US" sz="2400" b="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6563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6564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6564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6564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6564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6564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6564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6564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6564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r>
              <a:rPr lang="en-US" sz="2400" b="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6564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endParaRPr lang="en-US" sz="4800" b="0">
              <a:latin typeface=".VnBodoniH" pitchFamily="34" charset="0"/>
            </a:endParaRPr>
          </a:p>
        </p:txBody>
      </p:sp>
      <p:graphicFrame>
        <p:nvGraphicFramePr>
          <p:cNvPr id="20505" name="Object 128"/>
          <p:cNvGraphicFramePr>
            <a:graphicFrameLocks noGrp="1" noChangeAspect="1"/>
          </p:cNvGraphicFramePr>
          <p:nvPr>
            <p:ph sz="half" idx="1"/>
          </p:nvPr>
        </p:nvGraphicFramePr>
        <p:xfrm>
          <a:off x="2451100" y="3824288"/>
          <a:ext cx="49213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9" imgW="114102" imgH="177492" progId="Equation.DSMT4">
                  <p:embed/>
                </p:oleObj>
              </mc:Choice>
              <mc:Fallback>
                <p:oleObj name="Equation" r:id="rId9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824288"/>
                        <a:ext cx="49213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11" name="Freeform 75"/>
          <p:cNvSpPr>
            <a:spLocks/>
          </p:cNvSpPr>
          <p:nvPr/>
        </p:nvSpPr>
        <p:spPr bwMode="gray">
          <a:xfrm>
            <a:off x="1333500" y="7175500"/>
            <a:ext cx="752475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670" name="Rectangle 134"/>
          <p:cNvSpPr>
            <a:spLocks noChangeArrowheads="1"/>
          </p:cNvSpPr>
          <p:nvPr/>
        </p:nvSpPr>
        <p:spPr bwMode="auto">
          <a:xfrm>
            <a:off x="304800" y="3429000"/>
            <a:ext cx="60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r>
              <a:rPr lang="en-US" sz="6000" b="0">
                <a:solidFill>
                  <a:srgbClr val="FF0066"/>
                </a:solidFill>
                <a:latin typeface="Times New Roman" pitchFamily="18" charset="0"/>
                <a:sym typeface="Wingdings" pitchFamily="2" charset="2"/>
              </a:rPr>
              <a:t></a:t>
            </a:r>
            <a:endParaRPr lang="en-US" sz="6000" b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5675" name="Freeform 139"/>
          <p:cNvSpPr>
            <a:spLocks/>
          </p:cNvSpPr>
          <p:nvPr/>
        </p:nvSpPr>
        <p:spPr bwMode="gray">
          <a:xfrm>
            <a:off x="1187450" y="4802188"/>
            <a:ext cx="776288" cy="43656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697" name="Picture 161" descr="asan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968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98" name="Picture 162" descr="Hoa chuo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704" name="Group 168"/>
          <p:cNvGrpSpPr>
            <a:grpSpLocks/>
          </p:cNvGrpSpPr>
          <p:nvPr/>
        </p:nvGrpSpPr>
        <p:grpSpPr bwMode="auto">
          <a:xfrm>
            <a:off x="838200" y="1981200"/>
            <a:ext cx="8001000" cy="1066800"/>
            <a:chOff x="528" y="1248"/>
            <a:chExt cx="5040" cy="672"/>
          </a:xfrm>
        </p:grpSpPr>
        <p:sp>
          <p:nvSpPr>
            <p:cNvPr id="20552" name="AutoShape 29"/>
            <p:cNvSpPr>
              <a:spLocks noChangeArrowheads="1"/>
            </p:cNvSpPr>
            <p:nvPr/>
          </p:nvSpPr>
          <p:spPr bwMode="gray">
            <a:xfrm>
              <a:off x="528" y="1248"/>
              <a:ext cx="5040" cy="672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  <a:p>
              <a:pPr algn="ctr">
                <a:spcBef>
                  <a:spcPct val="50000"/>
                </a:spcBef>
              </a:pPr>
              <a:r>
                <a:rPr lang="en-US" sz="2400" b="0">
                  <a:latin typeface="Times New Roman" pitchFamily="18" charset="0"/>
                </a:rPr>
                <a:t>Công suất được xác định bằng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 b="0">
                  <a:latin typeface="Times New Roman" pitchFamily="18" charset="0"/>
                </a:rPr>
                <a:t>công thực hiện được trong 1 giây</a:t>
              </a:r>
            </a:p>
            <a:p>
              <a:pPr algn="ctr">
                <a:spcBef>
                  <a:spcPct val="50000"/>
                </a:spcBef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65703" name="AutoShape 167"/>
            <p:cNvSpPr>
              <a:spLocks noChangeArrowheads="1"/>
            </p:cNvSpPr>
            <p:nvPr/>
          </p:nvSpPr>
          <p:spPr bwMode="gray">
            <a:xfrm>
              <a:off x="624" y="1344"/>
              <a:ext cx="609" cy="51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68" name="Text Box 32"/>
            <p:cNvSpPr txBox="1">
              <a:spLocks noChangeArrowheads="1"/>
            </p:cNvSpPr>
            <p:nvPr/>
          </p:nvSpPr>
          <p:spPr bwMode="gray">
            <a:xfrm>
              <a:off x="778" y="1450"/>
              <a:ext cx="278" cy="32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</p:grpSp>
      <p:grpSp>
        <p:nvGrpSpPr>
          <p:cNvPr id="65570" name="Group 34"/>
          <p:cNvGrpSpPr>
            <a:grpSpLocks/>
          </p:cNvGrpSpPr>
          <p:nvPr/>
        </p:nvGrpSpPr>
        <p:grpSpPr bwMode="auto">
          <a:xfrm>
            <a:off x="111125" y="1905000"/>
            <a:ext cx="879475" cy="992188"/>
            <a:chOff x="250" y="1291"/>
            <a:chExt cx="586" cy="625"/>
          </a:xfrm>
        </p:grpSpPr>
        <p:sp>
          <p:nvSpPr>
            <p:cNvPr id="65571" name="AutoShape 3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72" name="AutoShape 3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73" name="AutoShape 37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46" name="Oval 38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7" name="Oval 39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6" name="Oval 40"/>
            <p:cNvSpPr>
              <a:spLocks noChangeArrowheads="1"/>
            </p:cNvSpPr>
            <p:nvPr/>
          </p:nvSpPr>
          <p:spPr bwMode="gray">
            <a:xfrm rot="5400000">
              <a:off x="380" y="1398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49" name="Oval 41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578" name="Oval 42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51" name="Oval 43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5712" name="Group 176"/>
          <p:cNvGrpSpPr>
            <a:grpSpLocks/>
          </p:cNvGrpSpPr>
          <p:nvPr/>
        </p:nvGrpSpPr>
        <p:grpSpPr bwMode="auto">
          <a:xfrm>
            <a:off x="838200" y="5791200"/>
            <a:ext cx="6019800" cy="914400"/>
            <a:chOff x="528" y="3744"/>
            <a:chExt cx="5040" cy="480"/>
          </a:xfrm>
        </p:grpSpPr>
        <p:sp>
          <p:nvSpPr>
            <p:cNvPr id="20540" name="AutoShape 57"/>
            <p:cNvSpPr>
              <a:spLocks noChangeArrowheads="1"/>
            </p:cNvSpPr>
            <p:nvPr/>
          </p:nvSpPr>
          <p:spPr bwMode="gray">
            <a:xfrm>
              <a:off x="528" y="3744"/>
              <a:ext cx="5040" cy="480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r" eaLnBrk="0" hangingPunct="0"/>
              <a:r>
                <a:rPr lang="en-US" sz="2400" b="0">
                  <a:latin typeface="Times New Roman" pitchFamily="18" charset="0"/>
                </a:rPr>
                <a:t>Đơn vị công suất là Jun trên giây (J/s)</a:t>
              </a:r>
            </a:p>
          </p:txBody>
        </p:sp>
        <p:sp>
          <p:nvSpPr>
            <p:cNvPr id="65710" name="AutoShape 174"/>
            <p:cNvSpPr>
              <a:spLocks noChangeArrowheads="1"/>
            </p:cNvSpPr>
            <p:nvPr/>
          </p:nvSpPr>
          <p:spPr bwMode="gray">
            <a:xfrm>
              <a:off x="576" y="3792"/>
              <a:ext cx="610" cy="41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711" name="Text Box 175"/>
            <p:cNvSpPr txBox="1">
              <a:spLocks noChangeArrowheads="1"/>
            </p:cNvSpPr>
            <p:nvPr/>
          </p:nvSpPr>
          <p:spPr bwMode="gray">
            <a:xfrm>
              <a:off x="686" y="3802"/>
              <a:ext cx="369" cy="2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</a:p>
          </p:txBody>
        </p:sp>
      </p:grpSp>
      <p:grpSp>
        <p:nvGrpSpPr>
          <p:cNvPr id="65598" name="Group 62"/>
          <p:cNvGrpSpPr>
            <a:grpSpLocks/>
          </p:cNvGrpSpPr>
          <p:nvPr/>
        </p:nvGrpSpPr>
        <p:grpSpPr bwMode="auto">
          <a:xfrm rot="5400000">
            <a:off x="53182" y="5845969"/>
            <a:ext cx="992187" cy="879475"/>
            <a:chOff x="1872" y="1824"/>
            <a:chExt cx="2014" cy="1821"/>
          </a:xfrm>
        </p:grpSpPr>
        <p:sp>
          <p:nvSpPr>
            <p:cNvPr id="65599" name="AutoShape 63"/>
            <p:cNvSpPr>
              <a:spLocks noChangeArrowheads="1"/>
            </p:cNvSpPr>
            <p:nvPr/>
          </p:nvSpPr>
          <p:spPr bwMode="gray">
            <a:xfrm rot="16200000" flipH="1">
              <a:off x="1821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00" name="AutoShape 64"/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01" name="AutoShape 65"/>
            <p:cNvSpPr>
              <a:spLocks noChangeArrowheads="1"/>
            </p:cNvSpPr>
            <p:nvPr/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4" name="Oval 6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Oval 6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4" name="Oval 68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7" name="Oval 6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06" name="Oval 70"/>
            <p:cNvSpPr>
              <a:spLocks noChangeArrowheads="1"/>
            </p:cNvSpPr>
            <p:nvPr/>
          </p:nvSpPr>
          <p:spPr bwMode="gray">
            <a:xfrm>
              <a:off x="2336" y="2084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9" name="Oval 7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5649" name="Group 113"/>
          <p:cNvGrpSpPr>
            <a:grpSpLocks/>
          </p:cNvGrpSpPr>
          <p:nvPr/>
        </p:nvGrpSpPr>
        <p:grpSpPr bwMode="auto">
          <a:xfrm rot="5400000">
            <a:off x="53182" y="4550569"/>
            <a:ext cx="992187" cy="879475"/>
            <a:chOff x="1872" y="1824"/>
            <a:chExt cx="2014" cy="1821"/>
          </a:xfrm>
        </p:grpSpPr>
        <p:sp>
          <p:nvSpPr>
            <p:cNvPr id="65650" name="AutoShape 114"/>
            <p:cNvSpPr>
              <a:spLocks noChangeArrowheads="1"/>
            </p:cNvSpPr>
            <p:nvPr/>
          </p:nvSpPr>
          <p:spPr bwMode="gray">
            <a:xfrm rot="16200000" flipH="1">
              <a:off x="1821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51" name="AutoShape 115"/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52" name="AutoShape 116"/>
            <p:cNvSpPr>
              <a:spLocks noChangeArrowheads="1"/>
            </p:cNvSpPr>
            <p:nvPr/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25" name="Oval 11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Oval 11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5" name="Oval 11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28" name="Oval 12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57" name="Oval 121"/>
            <p:cNvSpPr>
              <a:spLocks noChangeArrowheads="1"/>
            </p:cNvSpPr>
            <p:nvPr/>
          </p:nvSpPr>
          <p:spPr bwMode="gray">
            <a:xfrm>
              <a:off x="2336" y="2084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0" name="Oval 12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5729" name="Group 193"/>
          <p:cNvGrpSpPr>
            <a:grpSpLocks/>
          </p:cNvGrpSpPr>
          <p:nvPr/>
        </p:nvGrpSpPr>
        <p:grpSpPr bwMode="auto">
          <a:xfrm>
            <a:off x="838200" y="4495800"/>
            <a:ext cx="7620000" cy="990600"/>
            <a:chOff x="528" y="2112"/>
            <a:chExt cx="5088" cy="624"/>
          </a:xfr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20519" name="AutoShape 194"/>
            <p:cNvSpPr>
              <a:spLocks noChangeArrowheads="1"/>
            </p:cNvSpPr>
            <p:nvPr/>
          </p:nvSpPr>
          <p:spPr bwMode="gray">
            <a:xfrm>
              <a:off x="528" y="2112"/>
              <a:ext cx="5088" cy="624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r">
                <a:spcBef>
                  <a:spcPct val="50000"/>
                </a:spcBef>
              </a:pPr>
              <a:r>
                <a:rPr lang="en-US" sz="2400" b="0"/>
                <a:t>   </a:t>
              </a:r>
              <a:r>
                <a:rPr lang="en-US" sz="2400" b="0">
                  <a:latin typeface="Times New Roman" pitchFamily="18" charset="0"/>
                </a:rPr>
                <a:t>Công suất được xác định bằng  công thức: </a:t>
              </a:r>
              <a:r>
                <a:rPr lang="en-US" sz="2400" b="0">
                  <a:latin typeface="Blackadder ITC" pitchFamily="82" charset="0"/>
                </a:rPr>
                <a:t>P</a:t>
              </a:r>
              <a:r>
                <a:rPr lang="en-US" sz="2400" b="0">
                  <a:latin typeface="Times New Roman" pitchFamily="18" charset="0"/>
                </a:rPr>
                <a:t> = A/t </a:t>
              </a:r>
              <a:r>
                <a:rPr lang="en-US" sz="2400" b="0"/>
                <a:t> </a:t>
              </a:r>
            </a:p>
            <a:p>
              <a:pPr algn="r"/>
              <a:endParaRPr lang="en-US" sz="2400" b="0"/>
            </a:p>
          </p:txBody>
        </p:sp>
        <p:sp>
          <p:nvSpPr>
            <p:cNvPr id="65731" name="AutoShape 195"/>
            <p:cNvSpPr>
              <a:spLocks noChangeArrowheads="1"/>
            </p:cNvSpPr>
            <p:nvPr/>
          </p:nvSpPr>
          <p:spPr bwMode="gray">
            <a:xfrm>
              <a:off x="576" y="2160"/>
              <a:ext cx="609" cy="511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732" name="Text Box 196"/>
            <p:cNvSpPr txBox="1">
              <a:spLocks noChangeArrowheads="1"/>
            </p:cNvSpPr>
            <p:nvPr/>
          </p:nvSpPr>
          <p:spPr bwMode="gray">
            <a:xfrm>
              <a:off x="722" y="2218"/>
              <a:ext cx="295" cy="327"/>
            </a:xfrm>
            <a:prstGeom prst="rect">
              <a:avLst/>
            </a:prstGeom>
            <a:grp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</p:grpSp>
      <p:sp>
        <p:nvSpPr>
          <p:cNvPr id="20517" name="Text Box 197"/>
          <p:cNvSpPr txBox="1">
            <a:spLocks noChangeArrowheads="1"/>
          </p:cNvSpPr>
          <p:nvPr/>
        </p:nvSpPr>
        <p:spPr bwMode="auto">
          <a:xfrm>
            <a:off x="2590800" y="228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CỦNG CỐ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10517333"/>
      </p:ext>
    </p:extLst>
  </p:cSld>
  <p:clrMapOvr>
    <a:masterClrMapping/>
  </p:clrMapOvr>
  <p:transition spd="slow" advTm="44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5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5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5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55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55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55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8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65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6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6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6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500"/>
                                        <p:tgtEl>
                                          <p:spTgt spid="6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6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65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6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65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65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65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5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ta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6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97"/>
                  </p:tgtEl>
                </p:cond>
              </p:nextCondLst>
            </p:seq>
          </p:childTnLst>
        </p:cTn>
      </p:par>
    </p:tnLst>
    <p:bldLst>
      <p:bldP spid="65562" grpId="0" build="allAtOnce" animBg="1"/>
      <p:bldP spid="65637" grpId="0" build="allAtOnce" animBg="1"/>
      <p:bldP spid="65648" grpId="0" animBg="1"/>
      <p:bldP spid="656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667000" y="762000"/>
            <a:ext cx="3962400" cy="1143000"/>
          </a:xfrm>
          <a:prstGeom prst="flowChartAlternateProcess">
            <a:avLst/>
          </a:prstGeom>
          <a:solidFill>
            <a:schemeClr val="bg1">
              <a:alpha val="85097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426" tIns="45714" rIns="91426" bIns="45714" anchor="ctr"/>
          <a:lstStyle/>
          <a:p>
            <a:r>
              <a:rPr lang="en-US" b="0" u="sng">
                <a:solidFill>
                  <a:srgbClr val="FF3300"/>
                </a:solidFill>
                <a:latin typeface="Times New Roman" pitchFamily="18" charset="0"/>
              </a:rPr>
              <a:t>Câu 2: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de-DE" b="0">
                <a:solidFill>
                  <a:srgbClr val="0000FF"/>
                </a:solidFill>
                <a:latin typeface="Times New Roman" pitchFamily="18" charset="0"/>
              </a:rPr>
              <a:t>Công suất là:</a:t>
            </a:r>
            <a:endParaRPr lang="en-US" b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905000" y="5257800"/>
            <a:ext cx="6553200" cy="9144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2076450" y="5410200"/>
            <a:ext cx="998538" cy="6096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algn="ctr"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16250" y="5176838"/>
            <a:ext cx="5508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/>
          <a:p>
            <a:r>
              <a:rPr lang="de-DE" sz="2500" b="0">
                <a:latin typeface="Times New Roman" pitchFamily="18" charset="0"/>
              </a:rPr>
              <a:t>Công thực hiện được trong một đơn vị thời gian</a:t>
            </a:r>
            <a:endParaRPr lang="en-US" sz="2500" b="0">
              <a:latin typeface="Times New Roman" pitchFamily="18" charset="0"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1871663" y="2971800"/>
            <a:ext cx="6586537" cy="9144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139271" name="AutoShape 7"/>
          <p:cNvSpPr>
            <a:spLocks noChangeArrowheads="1"/>
          </p:cNvSpPr>
          <p:nvPr/>
        </p:nvSpPr>
        <p:spPr bwMode="auto">
          <a:xfrm>
            <a:off x="2079625" y="3124200"/>
            <a:ext cx="1041400" cy="6096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algn="ctr"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057525" y="2890838"/>
            <a:ext cx="5353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/>
          <a:p>
            <a:r>
              <a:rPr lang="de-DE" sz="2500" b="0">
                <a:latin typeface="Times New Roman" pitchFamily="18" charset="0"/>
              </a:rPr>
              <a:t>Quãng đường đi được trong một đơn vị thời gian</a:t>
            </a:r>
            <a:endParaRPr lang="en-US" sz="2500" b="0">
              <a:latin typeface="Times New Roman" pitchFamily="18" charset="0"/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871663" y="4081463"/>
            <a:ext cx="6586537" cy="9144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2090738" y="4252913"/>
            <a:ext cx="1019175" cy="6096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algn="ctr"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097213" y="4222750"/>
            <a:ext cx="53689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/>
          <a:p>
            <a:r>
              <a:rPr lang="de-DE" sz="2500" b="0">
                <a:latin typeface="Times New Roman" pitchFamily="18" charset="0"/>
              </a:rPr>
              <a:t>Công của lực cản.</a:t>
            </a:r>
            <a:endParaRPr lang="en-US" sz="2500" b="0">
              <a:latin typeface="Times New Roman" pitchFamily="18" charset="0"/>
            </a:endParaRP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1905000" y="1905000"/>
            <a:ext cx="6443663" cy="914400"/>
            <a:chOff x="1221" y="3312"/>
            <a:chExt cx="3648" cy="576"/>
          </a:xfrm>
        </p:grpSpPr>
        <p:sp>
          <p:nvSpPr>
            <p:cNvPr id="21562" name="AutoShape 13"/>
            <p:cNvSpPr>
              <a:spLocks noChangeArrowheads="1"/>
            </p:cNvSpPr>
            <p:nvPr/>
          </p:nvSpPr>
          <p:spPr bwMode="auto">
            <a:xfrm>
              <a:off x="1221" y="3312"/>
              <a:ext cx="3648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 anchor="ctr"/>
            <a:lstStyle/>
            <a:p>
              <a:pPr algn="ctr"/>
              <a:endParaRPr lang="en-US" sz="1400" b="0">
                <a:latin typeface="Arial" charset="0"/>
              </a:endParaRPr>
            </a:p>
          </p:txBody>
        </p:sp>
        <p:sp>
          <p:nvSpPr>
            <p:cNvPr id="139278" name="AutoShape 14"/>
            <p:cNvSpPr>
              <a:spLocks noChangeArrowheads="1"/>
            </p:cNvSpPr>
            <p:nvPr/>
          </p:nvSpPr>
          <p:spPr bwMode="auto">
            <a:xfrm>
              <a:off x="1314" y="3369"/>
              <a:ext cx="555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21564" name="Rectangle 15"/>
            <p:cNvSpPr>
              <a:spLocks noChangeArrowheads="1"/>
            </p:cNvSpPr>
            <p:nvPr/>
          </p:nvSpPr>
          <p:spPr bwMode="auto">
            <a:xfrm>
              <a:off x="1872" y="3414"/>
              <a:ext cx="297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/>
            <a:p>
              <a:r>
                <a:rPr lang="de-DE" sz="2500" b="0">
                  <a:latin typeface="Times New Roman" pitchFamily="18" charset="0"/>
                </a:rPr>
                <a:t>Đại lượng vectơ.</a:t>
              </a:r>
              <a:endParaRPr lang="en-US" sz="2500" b="0">
                <a:latin typeface="Times New Roman" pitchFamily="18" charset="0"/>
              </a:endParaRPr>
            </a:p>
          </p:txBody>
        </p:sp>
      </p:grpSp>
      <p:grpSp>
        <p:nvGrpSpPr>
          <p:cNvPr id="21517" name="Group 16"/>
          <p:cNvGrpSpPr>
            <a:grpSpLocks/>
          </p:cNvGrpSpPr>
          <p:nvPr/>
        </p:nvGrpSpPr>
        <p:grpSpPr bwMode="auto">
          <a:xfrm>
            <a:off x="533400" y="1828800"/>
            <a:ext cx="993775" cy="4297363"/>
            <a:chOff x="252" y="1461"/>
            <a:chExt cx="626" cy="2707"/>
          </a:xfrm>
        </p:grpSpPr>
        <p:sp>
          <p:nvSpPr>
            <p:cNvPr id="21521" name="Rectangle 17"/>
            <p:cNvSpPr>
              <a:spLocks noChangeArrowheads="1"/>
            </p:cNvSpPr>
            <p:nvPr/>
          </p:nvSpPr>
          <p:spPr bwMode="gray">
            <a:xfrm rot="5400000">
              <a:off x="-672" y="2736"/>
              <a:ext cx="2544" cy="14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22" name="Group 18"/>
            <p:cNvGrpSpPr>
              <a:grpSpLocks/>
            </p:cNvGrpSpPr>
            <p:nvPr/>
          </p:nvGrpSpPr>
          <p:grpSpPr bwMode="auto">
            <a:xfrm rot="5400000">
              <a:off x="232" y="1481"/>
              <a:ext cx="625" cy="586"/>
              <a:chOff x="1872" y="1824"/>
              <a:chExt cx="2014" cy="1821"/>
            </a:xfrm>
          </p:grpSpPr>
          <p:sp>
            <p:nvSpPr>
              <p:cNvPr id="139283" name="AutoShape 19"/>
              <p:cNvSpPr>
                <a:spLocks noChangeArrowheads="1"/>
              </p:cNvSpPr>
              <p:nvPr/>
            </p:nvSpPr>
            <p:spPr bwMode="gray">
              <a:xfrm rot="16200000" flipH="1">
                <a:off x="1818" y="251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84" name="AutoShape 2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85" name="AutoShape 21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3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56" name="Oval 2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7" name="Oval 2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88" name="Oval 2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59" name="Oval 25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290" name="Oval 26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61" name="Oval 27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523" name="Group 28"/>
            <p:cNvGrpSpPr>
              <a:grpSpLocks/>
            </p:cNvGrpSpPr>
            <p:nvPr/>
          </p:nvGrpSpPr>
          <p:grpSpPr bwMode="auto">
            <a:xfrm rot="5400000">
              <a:off x="268" y="2180"/>
              <a:ext cx="625" cy="586"/>
              <a:chOff x="1872" y="1824"/>
              <a:chExt cx="2014" cy="1821"/>
            </a:xfrm>
          </p:grpSpPr>
          <p:sp>
            <p:nvSpPr>
              <p:cNvPr id="139293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18" y="251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94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95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3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7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8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8" name="Oval 3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50" name="Oval 35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300" name="Oval 36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52" name="Oval 37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524" name="Group 38"/>
            <p:cNvGrpSpPr>
              <a:grpSpLocks/>
            </p:cNvGrpSpPr>
            <p:nvPr/>
          </p:nvGrpSpPr>
          <p:grpSpPr bwMode="auto">
            <a:xfrm rot="5400000">
              <a:off x="261" y="2852"/>
              <a:ext cx="625" cy="586"/>
              <a:chOff x="1872" y="1824"/>
              <a:chExt cx="2014" cy="1821"/>
            </a:xfrm>
          </p:grpSpPr>
          <p:sp>
            <p:nvSpPr>
              <p:cNvPr id="139303" name="AutoShape 39"/>
              <p:cNvSpPr>
                <a:spLocks noChangeArrowheads="1"/>
              </p:cNvSpPr>
              <p:nvPr/>
            </p:nvSpPr>
            <p:spPr bwMode="gray">
              <a:xfrm rot="16200000" flipH="1">
                <a:off x="1818" y="251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04" name="AutoShape 4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05" name="AutoShape 41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3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38" name="Oval 4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9" name="Oval 4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8" name="Oval 4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1" name="Oval 45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310" name="Oval 46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3" name="Oval 47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525" name="Group 48"/>
            <p:cNvGrpSpPr>
              <a:grpSpLocks/>
            </p:cNvGrpSpPr>
            <p:nvPr/>
          </p:nvGrpSpPr>
          <p:grpSpPr bwMode="auto">
            <a:xfrm rot="5400000">
              <a:off x="272" y="3563"/>
              <a:ext cx="625" cy="586"/>
              <a:chOff x="1872" y="1824"/>
              <a:chExt cx="2014" cy="1821"/>
            </a:xfrm>
          </p:grpSpPr>
          <p:sp>
            <p:nvSpPr>
              <p:cNvPr id="139313" name="AutoShape 49"/>
              <p:cNvSpPr>
                <a:spLocks noChangeArrowheads="1"/>
              </p:cNvSpPr>
              <p:nvPr/>
            </p:nvSpPr>
            <p:spPr bwMode="gray">
              <a:xfrm rot="16200000" flipH="1">
                <a:off x="1818" y="251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14" name="AutoShape 5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15" name="AutoShape 51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3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29" name="Oval 5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0" name="Oval 5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18" name="Oval 5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32" name="Oval 55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320" name="Oval 56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34" name="Oval 57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9322" name="Text Box 58"/>
          <p:cNvSpPr txBox="1">
            <a:spLocks noChangeArrowheads="1"/>
          </p:cNvSpPr>
          <p:nvPr/>
        </p:nvSpPr>
        <p:spPr bwMode="auto">
          <a:xfrm>
            <a:off x="800100" y="4864100"/>
            <a:ext cx="83978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latin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21519" name="Text Box 59"/>
          <p:cNvSpPr txBox="1">
            <a:spLocks noChangeArrowheads="1"/>
          </p:cNvSpPr>
          <p:nvPr/>
        </p:nvSpPr>
        <p:spPr bwMode="auto">
          <a:xfrm>
            <a:off x="3048000" y="228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CỦNG CỐ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007630"/>
      </p:ext>
    </p:extLst>
  </p:cSld>
  <p:clrMapOvr>
    <a:masterClrMapping/>
  </p:clrMapOvr>
  <p:transition advTm="21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0" y="762000"/>
            <a:ext cx="8896350" cy="1066800"/>
          </a:xfrm>
          <a:prstGeom prst="flowChartAlternateProcess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431" tIns="45716" rIns="91431" bIns="45716" anchor="ctr"/>
          <a:lstStyle/>
          <a:p>
            <a:r>
              <a:rPr lang="en-US" b="0" u="sng">
                <a:solidFill>
                  <a:srgbClr val="990000"/>
                </a:solidFill>
                <a:latin typeface="Times New Roman" pitchFamily="18" charset="0"/>
              </a:rPr>
              <a:t>Câu 3: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b="0">
                <a:latin typeface="Arial" charset="0"/>
              </a:rPr>
              <a:t>Đơn vị nào </a:t>
            </a:r>
            <a:r>
              <a:rPr lang="en-US" b="0" i="1">
                <a:solidFill>
                  <a:srgbClr val="990000"/>
                </a:solidFill>
                <a:latin typeface="Arial" charset="0"/>
              </a:rPr>
              <a:t>không phải</a:t>
            </a:r>
            <a:r>
              <a:rPr lang="en-US" b="0">
                <a:latin typeface="Arial" charset="0"/>
              </a:rPr>
              <a:t> là đơn vị của công suất</a:t>
            </a:r>
            <a:r>
              <a:rPr lang="en-US" sz="2500" b="0">
                <a:latin typeface="Arial" charset="0"/>
              </a:rPr>
              <a:t>: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1143000" y="2443163"/>
            <a:ext cx="8001000" cy="914400"/>
            <a:chOff x="720" y="1152"/>
            <a:chExt cx="5040" cy="576"/>
          </a:xfrm>
        </p:grpSpPr>
        <p:sp>
          <p:nvSpPr>
            <p:cNvPr id="22589" name="AutoShape 4"/>
            <p:cNvSpPr>
              <a:spLocks noChangeArrowheads="1"/>
            </p:cNvSpPr>
            <p:nvPr/>
          </p:nvSpPr>
          <p:spPr bwMode="auto">
            <a:xfrm>
              <a:off x="720" y="1152"/>
              <a:ext cx="5040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40293" name="AutoShape 5"/>
            <p:cNvSpPr>
              <a:spLocks noChangeArrowheads="1"/>
            </p:cNvSpPr>
            <p:nvPr/>
          </p:nvSpPr>
          <p:spPr bwMode="auto">
            <a:xfrm>
              <a:off x="768" y="1248"/>
              <a:ext cx="432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22591" name="Rectangle 6"/>
            <p:cNvSpPr>
              <a:spLocks noChangeArrowheads="1"/>
            </p:cNvSpPr>
            <p:nvPr/>
          </p:nvSpPr>
          <p:spPr bwMode="auto">
            <a:xfrm>
              <a:off x="1281" y="1248"/>
              <a:ext cx="41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1" tIns="45716" rIns="91431" bIns="45716">
              <a:spAutoFit/>
            </a:bodyPr>
            <a:lstStyle/>
            <a:p>
              <a:r>
                <a:rPr lang="en-US" b="0">
                  <a:latin typeface="Arial" charset="0"/>
                </a:rPr>
                <a:t>Jun trên giây (J/s)</a:t>
              </a:r>
            </a:p>
          </p:txBody>
        </p:sp>
      </p:grp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1143000" y="3505200"/>
            <a:ext cx="8001000" cy="919163"/>
            <a:chOff x="720" y="1833"/>
            <a:chExt cx="5040" cy="579"/>
          </a:xfrm>
        </p:grpSpPr>
        <p:sp>
          <p:nvSpPr>
            <p:cNvPr id="22586" name="AutoShape 8"/>
            <p:cNvSpPr>
              <a:spLocks noChangeArrowheads="1"/>
            </p:cNvSpPr>
            <p:nvPr/>
          </p:nvSpPr>
          <p:spPr bwMode="auto">
            <a:xfrm>
              <a:off x="720" y="1836"/>
              <a:ext cx="5040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40297" name="AutoShape 9"/>
            <p:cNvSpPr>
              <a:spLocks noChangeArrowheads="1"/>
            </p:cNvSpPr>
            <p:nvPr/>
          </p:nvSpPr>
          <p:spPr bwMode="auto">
            <a:xfrm>
              <a:off x="837" y="1968"/>
              <a:ext cx="411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22588" name="Rectangle 10"/>
            <p:cNvSpPr>
              <a:spLocks noChangeArrowheads="1"/>
            </p:cNvSpPr>
            <p:nvPr/>
          </p:nvSpPr>
          <p:spPr bwMode="auto">
            <a:xfrm>
              <a:off x="1287" y="1833"/>
              <a:ext cx="4455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1" tIns="45716" rIns="91431" bIns="45716">
              <a:spAutoFit/>
            </a:bodyPr>
            <a:lstStyle/>
            <a:p>
              <a:endParaRPr lang="en-US" sz="1000" b="0">
                <a:latin typeface="Arial" charset="0"/>
              </a:endParaRPr>
            </a:p>
            <a:p>
              <a:r>
                <a:rPr lang="en-US" b="0">
                  <a:latin typeface="Arial" charset="0"/>
                </a:rPr>
                <a:t>Oát (W)</a:t>
              </a:r>
            </a:p>
          </p:txBody>
        </p:sp>
      </p:grpSp>
      <p:grpSp>
        <p:nvGrpSpPr>
          <p:cNvPr id="22533" name="Group 11"/>
          <p:cNvGrpSpPr>
            <a:grpSpLocks/>
          </p:cNvGrpSpPr>
          <p:nvPr/>
        </p:nvGrpSpPr>
        <p:grpSpPr bwMode="auto">
          <a:xfrm>
            <a:off x="1143000" y="4572000"/>
            <a:ext cx="8001000" cy="919163"/>
            <a:chOff x="711" y="2544"/>
            <a:chExt cx="5040" cy="579"/>
          </a:xfrm>
        </p:grpSpPr>
        <p:sp>
          <p:nvSpPr>
            <p:cNvPr id="22583" name="AutoShape 12"/>
            <p:cNvSpPr>
              <a:spLocks noChangeArrowheads="1"/>
            </p:cNvSpPr>
            <p:nvPr/>
          </p:nvSpPr>
          <p:spPr bwMode="auto">
            <a:xfrm>
              <a:off x="711" y="2547"/>
              <a:ext cx="5040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40301" name="AutoShape 13"/>
            <p:cNvSpPr>
              <a:spLocks noChangeArrowheads="1"/>
            </p:cNvSpPr>
            <p:nvPr/>
          </p:nvSpPr>
          <p:spPr bwMode="auto">
            <a:xfrm>
              <a:off x="825" y="2655"/>
              <a:ext cx="423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22585" name="Rectangle 14"/>
            <p:cNvSpPr>
              <a:spLocks noChangeArrowheads="1"/>
            </p:cNvSpPr>
            <p:nvPr/>
          </p:nvSpPr>
          <p:spPr bwMode="auto">
            <a:xfrm>
              <a:off x="1359" y="2544"/>
              <a:ext cx="43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1" tIns="45716" rIns="91431" bIns="45716">
              <a:spAutoFit/>
            </a:bodyPr>
            <a:lstStyle/>
            <a:p>
              <a:r>
                <a:rPr lang="en-US" b="0">
                  <a:latin typeface="Arial" charset="0"/>
                </a:rPr>
                <a:t>kW</a:t>
              </a:r>
            </a:p>
          </p:txBody>
        </p:sp>
      </p:grpSp>
      <p:grpSp>
        <p:nvGrpSpPr>
          <p:cNvPr id="22534" name="Group 15"/>
          <p:cNvGrpSpPr>
            <a:grpSpLocks/>
          </p:cNvGrpSpPr>
          <p:nvPr/>
        </p:nvGrpSpPr>
        <p:grpSpPr bwMode="auto">
          <a:xfrm>
            <a:off x="1219200" y="5638800"/>
            <a:ext cx="7924800" cy="862013"/>
            <a:chOff x="768" y="3249"/>
            <a:chExt cx="4992" cy="543"/>
          </a:xfrm>
        </p:grpSpPr>
        <p:sp>
          <p:nvSpPr>
            <p:cNvPr id="22580" name="AutoShape 16"/>
            <p:cNvSpPr>
              <a:spLocks noChangeArrowheads="1"/>
            </p:cNvSpPr>
            <p:nvPr/>
          </p:nvSpPr>
          <p:spPr bwMode="auto">
            <a:xfrm>
              <a:off x="768" y="3264"/>
              <a:ext cx="4992" cy="528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40305" name="AutoShape 17"/>
            <p:cNvSpPr>
              <a:spLocks noChangeArrowheads="1"/>
            </p:cNvSpPr>
            <p:nvPr/>
          </p:nvSpPr>
          <p:spPr bwMode="auto">
            <a:xfrm>
              <a:off x="861" y="3366"/>
              <a:ext cx="435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22582" name="Rectangle 18"/>
            <p:cNvSpPr>
              <a:spLocks noChangeArrowheads="1"/>
            </p:cNvSpPr>
            <p:nvPr/>
          </p:nvSpPr>
          <p:spPr bwMode="auto">
            <a:xfrm>
              <a:off x="1350" y="3249"/>
              <a:ext cx="4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1" tIns="45716" rIns="91431" bIns="45716">
              <a:spAutoFit/>
            </a:bodyPr>
            <a:lstStyle/>
            <a:p>
              <a:r>
                <a:rPr lang="en-US" b="0">
                  <a:latin typeface="Arial" charset="0"/>
                </a:rPr>
                <a:t>Oát giây (W.s)</a:t>
              </a:r>
            </a:p>
          </p:txBody>
        </p:sp>
      </p:grpSp>
      <p:grpSp>
        <p:nvGrpSpPr>
          <p:cNvPr id="22535" name="Group 19"/>
          <p:cNvGrpSpPr>
            <a:grpSpLocks/>
          </p:cNvGrpSpPr>
          <p:nvPr/>
        </p:nvGrpSpPr>
        <p:grpSpPr bwMode="auto">
          <a:xfrm>
            <a:off x="0" y="2362200"/>
            <a:ext cx="993775" cy="4297363"/>
            <a:chOff x="252" y="1461"/>
            <a:chExt cx="626" cy="2707"/>
          </a:xfrm>
        </p:grpSpPr>
        <p:sp>
          <p:nvSpPr>
            <p:cNvPr id="22539" name="Rectangle 20"/>
            <p:cNvSpPr>
              <a:spLocks noChangeArrowheads="1"/>
            </p:cNvSpPr>
            <p:nvPr/>
          </p:nvSpPr>
          <p:spPr bwMode="gray">
            <a:xfrm rot="5400000">
              <a:off x="-672" y="2736"/>
              <a:ext cx="2544" cy="14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40" name="Group 21"/>
            <p:cNvGrpSpPr>
              <a:grpSpLocks/>
            </p:cNvGrpSpPr>
            <p:nvPr/>
          </p:nvGrpSpPr>
          <p:grpSpPr bwMode="auto">
            <a:xfrm rot="5400000">
              <a:off x="232" y="1481"/>
              <a:ext cx="625" cy="586"/>
              <a:chOff x="1872" y="1824"/>
              <a:chExt cx="2014" cy="1821"/>
            </a:xfrm>
          </p:grpSpPr>
          <p:sp>
            <p:nvSpPr>
              <p:cNvPr id="140310" name="AutoShape 22"/>
              <p:cNvSpPr>
                <a:spLocks noChangeArrowheads="1"/>
              </p:cNvSpPr>
              <p:nvPr/>
            </p:nvSpPr>
            <p:spPr bwMode="gray">
              <a:xfrm rot="16200000" flipH="1">
                <a:off x="1818" y="251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11" name="AutoShape 23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12" name="AutoShape 24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3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4" name="Oval 2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5" name="Oval 2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Oval 2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7" name="Oval 28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17" name="Oval 29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9" name="Oval 30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541" name="Group 31"/>
            <p:cNvGrpSpPr>
              <a:grpSpLocks/>
            </p:cNvGrpSpPr>
            <p:nvPr/>
          </p:nvGrpSpPr>
          <p:grpSpPr bwMode="auto">
            <a:xfrm rot="5400000">
              <a:off x="268" y="2180"/>
              <a:ext cx="625" cy="586"/>
              <a:chOff x="1872" y="1824"/>
              <a:chExt cx="2014" cy="1821"/>
            </a:xfrm>
          </p:grpSpPr>
          <p:sp>
            <p:nvSpPr>
              <p:cNvPr id="140320" name="AutoShape 32"/>
              <p:cNvSpPr>
                <a:spLocks noChangeArrowheads="1"/>
              </p:cNvSpPr>
              <p:nvPr/>
            </p:nvSpPr>
            <p:spPr bwMode="gray">
              <a:xfrm rot="16200000" flipH="1">
                <a:off x="1818" y="251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21" name="AutoShape 33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22" name="AutoShape 34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3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5" name="Oval 3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6" name="Oval 3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5" name="Oval 3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8" name="Oval 38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27" name="Oval 39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0" name="Oval 40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542" name="Group 41"/>
            <p:cNvGrpSpPr>
              <a:grpSpLocks/>
            </p:cNvGrpSpPr>
            <p:nvPr/>
          </p:nvGrpSpPr>
          <p:grpSpPr bwMode="auto">
            <a:xfrm rot="5400000">
              <a:off x="261" y="2852"/>
              <a:ext cx="625" cy="586"/>
              <a:chOff x="1872" y="1824"/>
              <a:chExt cx="2014" cy="1821"/>
            </a:xfrm>
          </p:grpSpPr>
          <p:sp>
            <p:nvSpPr>
              <p:cNvPr id="140330" name="AutoShape 42"/>
              <p:cNvSpPr>
                <a:spLocks noChangeArrowheads="1"/>
              </p:cNvSpPr>
              <p:nvPr/>
            </p:nvSpPr>
            <p:spPr bwMode="gray">
              <a:xfrm rot="16200000" flipH="1">
                <a:off x="1818" y="251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31" name="AutoShape 43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32" name="AutoShape 44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3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6" name="Oval 4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7" name="Oval 4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5" name="Oval 4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9" name="Oval 48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37" name="Oval 49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1" name="Oval 50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543" name="Group 51"/>
            <p:cNvGrpSpPr>
              <a:grpSpLocks/>
            </p:cNvGrpSpPr>
            <p:nvPr/>
          </p:nvGrpSpPr>
          <p:grpSpPr bwMode="auto">
            <a:xfrm rot="5400000">
              <a:off x="272" y="3563"/>
              <a:ext cx="625" cy="586"/>
              <a:chOff x="1872" y="1824"/>
              <a:chExt cx="2014" cy="1821"/>
            </a:xfrm>
          </p:grpSpPr>
          <p:sp>
            <p:nvSpPr>
              <p:cNvPr id="140340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18" y="251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41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42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3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7" name="Oval 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8" name="Oval 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45" name="Oval 5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0" name="Oval 58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47" name="Oval 59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2" name="Oval 60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40349" name="Text Box 61"/>
          <p:cNvSpPr txBox="1">
            <a:spLocks noChangeArrowheads="1"/>
          </p:cNvSpPr>
          <p:nvPr/>
        </p:nvSpPr>
        <p:spPr bwMode="auto">
          <a:xfrm>
            <a:off x="271463" y="5389563"/>
            <a:ext cx="838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rgbClr val="0033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22537" name="Text Box 62"/>
          <p:cNvSpPr txBox="1">
            <a:spLocks noChangeArrowheads="1"/>
          </p:cNvSpPr>
          <p:nvPr/>
        </p:nvSpPr>
        <p:spPr bwMode="auto">
          <a:xfrm>
            <a:off x="2819400" y="1524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CỦNG CỐ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300696"/>
      </p:ext>
    </p:extLst>
  </p:cSld>
  <p:clrMapOvr>
    <a:masterClrMapping/>
  </p:clrMapOvr>
  <p:transition advTm="18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>
                <a:solidFill>
                  <a:srgbClr val="990000"/>
                </a:solidFill>
                <a:latin typeface="Times New Roman" pitchFamily="18" charset="0"/>
              </a:rPr>
              <a:t>Câu 4:</a:t>
            </a:r>
            <a:r>
              <a:rPr lang="en-US" b="0"/>
              <a:t>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vật thực hiện được một công 1000J; thời gian 20 giây. Công suất của vật là.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19200" y="1905000"/>
            <a:ext cx="67056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A. 	100W.</a:t>
            </a:r>
          </a:p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B.	150W.</a:t>
            </a:r>
          </a:p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C.	200W</a:t>
            </a:r>
          </a:p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D.	50J/s.</a:t>
            </a:r>
          </a:p>
        </p:txBody>
      </p:sp>
      <p:sp>
        <p:nvSpPr>
          <p:cNvPr id="136196" name="Oval 4"/>
          <p:cNvSpPr>
            <a:spLocks noChangeArrowheads="1"/>
          </p:cNvSpPr>
          <p:nvPr/>
        </p:nvSpPr>
        <p:spPr bwMode="auto">
          <a:xfrm>
            <a:off x="1219200" y="3886200"/>
            <a:ext cx="4572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 anchor="ctr"/>
          <a:lstStyle/>
          <a:p>
            <a:pPr algn="ctr"/>
            <a:endParaRPr lang="en-US" b="0">
              <a:solidFill>
                <a:srgbClr val="FF3300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90800" y="228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CỦNG CỐ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5483630"/>
      </p:ext>
    </p:extLst>
  </p:cSld>
  <p:clrMapOvr>
    <a:masterClrMapping/>
  </p:clrMapOvr>
  <p:transition spd="slow" advTm="24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257800" y="51816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Máy cày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914400" y="52578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Trâu cày</a:t>
            </a:r>
          </a:p>
        </p:txBody>
      </p:sp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657600" cy="350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687763" cy="350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2743200" y="533400"/>
            <a:ext cx="3810000" cy="5667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lIns="130616" tIns="65308" rIns="130616" bIns="65308">
            <a:spAutoFit/>
          </a:bodyPr>
          <a:lstStyle>
            <a:lvl1pPr defTabSz="1306513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0">
                <a:latin typeface="Times New Roman" pitchFamily="18" charset="0"/>
              </a:rPr>
              <a:t>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Cày cùng một sào đất</a:t>
            </a:r>
          </a:p>
        </p:txBody>
      </p:sp>
      <p:pic>
        <p:nvPicPr>
          <p:cNvPr id="5127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082966"/>
      </p:ext>
    </p:extLst>
  </p:cSld>
  <p:clrMapOvr>
    <a:masterClrMapping/>
  </p:clrMapOvr>
  <p:transition spd="slow" advTm="1455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Oval 2"/>
          <p:cNvSpPr>
            <a:spLocks noChangeArrowheads="1"/>
          </p:cNvSpPr>
          <p:nvPr/>
        </p:nvSpPr>
        <p:spPr bwMode="auto">
          <a:xfrm>
            <a:off x="1371600" y="3124200"/>
            <a:ext cx="4572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371600" y="1371600"/>
            <a:ext cx="75438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 dirty="0" err="1">
                <a:solidFill>
                  <a:srgbClr val="990000"/>
                </a:solidFill>
                <a:latin typeface="Times New Roman" pitchFamily="18" charset="0"/>
              </a:rPr>
              <a:t>Câu</a:t>
            </a:r>
            <a:r>
              <a:rPr lang="en-US" b="0" u="sng" dirty="0">
                <a:solidFill>
                  <a:srgbClr val="990000"/>
                </a:solidFill>
                <a:latin typeface="Times New Roman" pitchFamily="18" charset="0"/>
              </a:rPr>
              <a:t> 5:</a:t>
            </a:r>
            <a:r>
              <a:rPr lang="en-US" b="0" dirty="0"/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200W,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20s.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A.	400J.</a:t>
            </a:r>
          </a:p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B.	4000N.m</a:t>
            </a:r>
          </a:p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C.	3500J.</a:t>
            </a:r>
          </a:p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D.	3500N.m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90800" y="609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CỦNG CỐ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063895"/>
      </p:ext>
    </p:extLst>
  </p:cSld>
  <p:clrMapOvr>
    <a:masterClrMapping/>
  </p:clrMapOvr>
  <p:transition spd="slow" advTm="309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/>
      <p:bldP spid="1372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"/>
          <a:stretch>
            <a:fillRect/>
          </a:stretch>
        </p:blipFill>
        <p:spPr bwMode="auto">
          <a:xfrm>
            <a:off x="152400" y="2224088"/>
            <a:ext cx="29718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9804" r="1588"/>
          <a:stretch>
            <a:fillRect/>
          </a:stretch>
        </p:blipFill>
        <p:spPr bwMode="auto">
          <a:xfrm>
            <a:off x="6172200" y="2590800"/>
            <a:ext cx="28956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56" name="Group 4"/>
          <p:cNvGrpSpPr>
            <a:grpSpLocks/>
          </p:cNvGrpSpPr>
          <p:nvPr/>
        </p:nvGrpSpPr>
        <p:grpSpPr bwMode="auto">
          <a:xfrm>
            <a:off x="7620000" y="3375025"/>
            <a:ext cx="533400" cy="2492375"/>
            <a:chOff x="2878" y="1920"/>
            <a:chExt cx="336" cy="1570"/>
          </a:xfrm>
        </p:grpSpPr>
        <p:grpSp>
          <p:nvGrpSpPr>
            <p:cNvPr id="6188" name="Group 5"/>
            <p:cNvGrpSpPr>
              <a:grpSpLocks/>
            </p:cNvGrpSpPr>
            <p:nvPr/>
          </p:nvGrpSpPr>
          <p:grpSpPr bwMode="auto">
            <a:xfrm>
              <a:off x="2928" y="1920"/>
              <a:ext cx="192" cy="1560"/>
              <a:chOff x="2928" y="1920"/>
              <a:chExt cx="192" cy="1560"/>
            </a:xfrm>
          </p:grpSpPr>
          <p:sp>
            <p:nvSpPr>
              <p:cNvPr id="6190" name="Line 6"/>
              <p:cNvSpPr>
                <a:spLocks noChangeShapeType="1"/>
              </p:cNvSpPr>
              <p:nvPr/>
            </p:nvSpPr>
            <p:spPr bwMode="auto">
              <a:xfrm>
                <a:off x="3024" y="1920"/>
                <a:ext cx="1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91" name="Group 7"/>
              <p:cNvGrpSpPr>
                <a:grpSpLocks/>
              </p:cNvGrpSpPr>
              <p:nvPr/>
            </p:nvGrpSpPr>
            <p:grpSpPr bwMode="auto">
              <a:xfrm>
                <a:off x="2928" y="3264"/>
                <a:ext cx="192" cy="216"/>
                <a:chOff x="4336" y="3864"/>
                <a:chExt cx="288" cy="360"/>
              </a:xfrm>
            </p:grpSpPr>
            <p:sp>
              <p:nvSpPr>
                <p:cNvPr id="6192" name="AutoShape 8"/>
                <p:cNvSpPr>
                  <a:spLocks noChangeArrowheads="1"/>
                </p:cNvSpPr>
                <p:nvPr/>
              </p:nvSpPr>
              <p:spPr bwMode="auto">
                <a:xfrm>
                  <a:off x="4336" y="3864"/>
                  <a:ext cx="288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27AF4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3" name="Line 9"/>
                <p:cNvSpPr>
                  <a:spLocks noChangeShapeType="1"/>
                </p:cNvSpPr>
                <p:nvPr/>
              </p:nvSpPr>
              <p:spPr bwMode="auto">
                <a:xfrm>
                  <a:off x="4376" y="38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189" name="Text Box 10"/>
            <p:cNvSpPr txBox="1">
              <a:spLocks noChangeArrowheads="1"/>
            </p:cNvSpPr>
            <p:nvPr/>
          </p:nvSpPr>
          <p:spPr bwMode="auto">
            <a:xfrm>
              <a:off x="2878" y="3278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sp>
        <p:nvSpPr>
          <p:cNvPr id="6149" name="Line 11"/>
          <p:cNvSpPr>
            <a:spLocks noChangeShapeType="1"/>
          </p:cNvSpPr>
          <p:nvPr/>
        </p:nvSpPr>
        <p:spPr bwMode="auto">
          <a:xfrm>
            <a:off x="8153400" y="3367088"/>
            <a:ext cx="381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7" t="3828" r="43529" b="71291"/>
          <a:stretch>
            <a:fillRect/>
          </a:stretch>
        </p:blipFill>
        <p:spPr bwMode="auto">
          <a:xfrm>
            <a:off x="7543800" y="2247900"/>
            <a:ext cx="352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65" name="Group 13"/>
          <p:cNvGrpSpPr>
            <a:grpSpLocks/>
          </p:cNvGrpSpPr>
          <p:nvPr/>
        </p:nvGrpSpPr>
        <p:grpSpPr bwMode="auto">
          <a:xfrm>
            <a:off x="7848600" y="3224213"/>
            <a:ext cx="309563" cy="304800"/>
            <a:chOff x="2496" y="2448"/>
            <a:chExt cx="195" cy="192"/>
          </a:xfrm>
        </p:grpSpPr>
        <p:sp>
          <p:nvSpPr>
            <p:cNvPr id="6185" name="Oval 14"/>
            <p:cNvSpPr>
              <a:spLocks noChangeArrowheads="1"/>
            </p:cNvSpPr>
            <p:nvPr/>
          </p:nvSpPr>
          <p:spPr bwMode="auto">
            <a:xfrm>
              <a:off x="2496" y="2448"/>
              <a:ext cx="192" cy="192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Oval 15"/>
            <p:cNvSpPr>
              <a:spLocks noChangeArrowheads="1"/>
            </p:cNvSpPr>
            <p:nvPr/>
          </p:nvSpPr>
          <p:spPr bwMode="auto">
            <a:xfrm>
              <a:off x="2521" y="2471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Oval 16"/>
            <p:cNvSpPr>
              <a:spLocks noChangeArrowheads="1"/>
            </p:cNvSpPr>
            <p:nvPr/>
          </p:nvSpPr>
          <p:spPr bwMode="auto">
            <a:xfrm>
              <a:off x="2643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2" name="Line 17"/>
          <p:cNvSpPr>
            <a:spLocks noChangeShapeType="1"/>
          </p:cNvSpPr>
          <p:nvPr/>
        </p:nvSpPr>
        <p:spPr bwMode="auto">
          <a:xfrm>
            <a:off x="8304213" y="1381125"/>
            <a:ext cx="15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0" name="AutoShape 18"/>
          <p:cNvSpPr>
            <a:spLocks noChangeArrowheads="1"/>
          </p:cNvSpPr>
          <p:nvPr/>
        </p:nvSpPr>
        <p:spPr bwMode="auto">
          <a:xfrm>
            <a:off x="7983538" y="3124200"/>
            <a:ext cx="74612" cy="217488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4" name="Oval 19"/>
          <p:cNvSpPr>
            <a:spLocks noChangeArrowheads="1"/>
          </p:cNvSpPr>
          <p:nvPr/>
        </p:nvSpPr>
        <p:spPr bwMode="auto">
          <a:xfrm>
            <a:off x="7967663" y="3328988"/>
            <a:ext cx="96837" cy="87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972" name="Group 20"/>
          <p:cNvGrpSpPr>
            <a:grpSpLocks/>
          </p:cNvGrpSpPr>
          <p:nvPr/>
        </p:nvGrpSpPr>
        <p:grpSpPr bwMode="auto">
          <a:xfrm>
            <a:off x="1676400" y="3400425"/>
            <a:ext cx="533400" cy="2492375"/>
            <a:chOff x="2878" y="1920"/>
            <a:chExt cx="336" cy="1570"/>
          </a:xfrm>
        </p:grpSpPr>
        <p:grpSp>
          <p:nvGrpSpPr>
            <p:cNvPr id="6179" name="Group 21"/>
            <p:cNvGrpSpPr>
              <a:grpSpLocks/>
            </p:cNvGrpSpPr>
            <p:nvPr/>
          </p:nvGrpSpPr>
          <p:grpSpPr bwMode="auto">
            <a:xfrm>
              <a:off x="2928" y="1920"/>
              <a:ext cx="192" cy="1560"/>
              <a:chOff x="2928" y="1920"/>
              <a:chExt cx="192" cy="1560"/>
            </a:xfrm>
          </p:grpSpPr>
          <p:sp>
            <p:nvSpPr>
              <p:cNvPr id="6181" name="Line 22"/>
              <p:cNvSpPr>
                <a:spLocks noChangeShapeType="1"/>
              </p:cNvSpPr>
              <p:nvPr/>
            </p:nvSpPr>
            <p:spPr bwMode="auto">
              <a:xfrm>
                <a:off x="3024" y="1920"/>
                <a:ext cx="1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82" name="Group 23"/>
              <p:cNvGrpSpPr>
                <a:grpSpLocks/>
              </p:cNvGrpSpPr>
              <p:nvPr/>
            </p:nvGrpSpPr>
            <p:grpSpPr bwMode="auto">
              <a:xfrm>
                <a:off x="2928" y="3264"/>
                <a:ext cx="192" cy="216"/>
                <a:chOff x="4336" y="3864"/>
                <a:chExt cx="288" cy="360"/>
              </a:xfrm>
            </p:grpSpPr>
            <p:sp>
              <p:nvSpPr>
                <p:cNvPr id="6183" name="AutoShape 24"/>
                <p:cNvSpPr>
                  <a:spLocks noChangeArrowheads="1"/>
                </p:cNvSpPr>
                <p:nvPr/>
              </p:nvSpPr>
              <p:spPr bwMode="auto">
                <a:xfrm>
                  <a:off x="4336" y="3864"/>
                  <a:ext cx="288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27AF4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4" name="Line 25"/>
                <p:cNvSpPr>
                  <a:spLocks noChangeShapeType="1"/>
                </p:cNvSpPr>
                <p:nvPr/>
              </p:nvSpPr>
              <p:spPr bwMode="auto">
                <a:xfrm>
                  <a:off x="4376" y="38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180" name="Text Box 26"/>
            <p:cNvSpPr txBox="1">
              <a:spLocks noChangeArrowheads="1"/>
            </p:cNvSpPr>
            <p:nvPr/>
          </p:nvSpPr>
          <p:spPr bwMode="auto">
            <a:xfrm>
              <a:off x="2878" y="3278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sp>
        <p:nvSpPr>
          <p:cNvPr id="6156" name="Line 27"/>
          <p:cNvSpPr>
            <a:spLocks noChangeShapeType="1"/>
          </p:cNvSpPr>
          <p:nvPr/>
        </p:nvSpPr>
        <p:spPr bwMode="auto">
          <a:xfrm>
            <a:off x="2209800" y="3367088"/>
            <a:ext cx="381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7" t="3828" r="43529" b="71291"/>
          <a:stretch>
            <a:fillRect/>
          </a:stretch>
        </p:blipFill>
        <p:spPr bwMode="auto">
          <a:xfrm>
            <a:off x="1676400" y="2376488"/>
            <a:ext cx="38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81" name="Group 29"/>
          <p:cNvGrpSpPr>
            <a:grpSpLocks/>
          </p:cNvGrpSpPr>
          <p:nvPr/>
        </p:nvGrpSpPr>
        <p:grpSpPr bwMode="auto">
          <a:xfrm>
            <a:off x="1905000" y="3214688"/>
            <a:ext cx="309563" cy="304800"/>
            <a:chOff x="2496" y="2448"/>
            <a:chExt cx="195" cy="192"/>
          </a:xfrm>
        </p:grpSpPr>
        <p:sp>
          <p:nvSpPr>
            <p:cNvPr id="6176" name="Oval 30"/>
            <p:cNvSpPr>
              <a:spLocks noChangeArrowheads="1"/>
            </p:cNvSpPr>
            <p:nvPr/>
          </p:nvSpPr>
          <p:spPr bwMode="auto">
            <a:xfrm>
              <a:off x="2496" y="2448"/>
              <a:ext cx="192" cy="192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Oval 31"/>
            <p:cNvSpPr>
              <a:spLocks noChangeArrowheads="1"/>
            </p:cNvSpPr>
            <p:nvPr/>
          </p:nvSpPr>
          <p:spPr bwMode="auto">
            <a:xfrm>
              <a:off x="2521" y="2471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Oval 32"/>
            <p:cNvSpPr>
              <a:spLocks noChangeArrowheads="1"/>
            </p:cNvSpPr>
            <p:nvPr/>
          </p:nvSpPr>
          <p:spPr bwMode="auto">
            <a:xfrm>
              <a:off x="2643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9" name="Line 33"/>
          <p:cNvSpPr>
            <a:spLocks noChangeShapeType="1"/>
          </p:cNvSpPr>
          <p:nvPr/>
        </p:nvSpPr>
        <p:spPr bwMode="auto">
          <a:xfrm>
            <a:off x="2360613" y="1371600"/>
            <a:ext cx="15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86" name="AutoShape 34"/>
          <p:cNvSpPr>
            <a:spLocks noChangeArrowheads="1"/>
          </p:cNvSpPr>
          <p:nvPr/>
        </p:nvSpPr>
        <p:spPr bwMode="auto">
          <a:xfrm>
            <a:off x="2039938" y="3138488"/>
            <a:ext cx="74612" cy="21748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1" name="Oval 35"/>
          <p:cNvSpPr>
            <a:spLocks noChangeArrowheads="1"/>
          </p:cNvSpPr>
          <p:nvPr/>
        </p:nvSpPr>
        <p:spPr bwMode="auto">
          <a:xfrm>
            <a:off x="2024063" y="3319463"/>
            <a:ext cx="96837" cy="87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36"/>
          <p:cNvSpPr>
            <a:spLocks noChangeArrowheads="1"/>
          </p:cNvSpPr>
          <p:nvPr/>
        </p:nvSpPr>
        <p:spPr bwMode="auto">
          <a:xfrm>
            <a:off x="76200" y="0"/>
            <a:ext cx="9067800" cy="762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Text Box 37"/>
          <p:cNvSpPr txBox="1">
            <a:spLocks noChangeArrowheads="1"/>
          </p:cNvSpPr>
          <p:nvPr/>
        </p:nvSpPr>
        <p:spPr bwMode="auto">
          <a:xfrm>
            <a:off x="152400" y="6096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 An</a:t>
            </a:r>
          </a:p>
        </p:txBody>
      </p:sp>
      <p:sp>
        <p:nvSpPr>
          <p:cNvPr id="6164" name="Text Box 38"/>
          <p:cNvSpPr txBox="1">
            <a:spLocks noChangeArrowheads="1"/>
          </p:cNvSpPr>
          <p:nvPr/>
        </p:nvSpPr>
        <p:spPr bwMode="auto">
          <a:xfrm>
            <a:off x="7543800" y="6096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 Dũng</a:t>
            </a:r>
          </a:p>
        </p:txBody>
      </p:sp>
      <p:sp>
        <p:nvSpPr>
          <p:cNvPr id="6165" name="Line 39"/>
          <p:cNvSpPr>
            <a:spLocks noChangeShapeType="1"/>
          </p:cNvSpPr>
          <p:nvPr/>
        </p:nvSpPr>
        <p:spPr bwMode="auto">
          <a:xfrm flipV="1">
            <a:off x="-95250" y="4267200"/>
            <a:ext cx="923925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40"/>
          <p:cNvSpPr>
            <a:spLocks noChangeShapeType="1"/>
          </p:cNvSpPr>
          <p:nvPr/>
        </p:nvSpPr>
        <p:spPr bwMode="auto">
          <a:xfrm flipV="1">
            <a:off x="-76200" y="5867400"/>
            <a:ext cx="922020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7" name="Group 41"/>
          <p:cNvGrpSpPr>
            <a:grpSpLocks/>
          </p:cNvGrpSpPr>
          <p:nvPr/>
        </p:nvGrpSpPr>
        <p:grpSpPr bwMode="auto">
          <a:xfrm>
            <a:off x="3200400" y="4267200"/>
            <a:ext cx="838200" cy="1600200"/>
            <a:chOff x="2112" y="1687"/>
            <a:chExt cx="528" cy="1008"/>
          </a:xfrm>
        </p:grpSpPr>
        <p:sp>
          <p:nvSpPr>
            <p:cNvPr id="6174" name="Line 42"/>
            <p:cNvSpPr>
              <a:spLocks noChangeShapeType="1"/>
            </p:cNvSpPr>
            <p:nvPr/>
          </p:nvSpPr>
          <p:spPr bwMode="auto">
            <a:xfrm>
              <a:off x="2112" y="1687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Text Box 43"/>
            <p:cNvSpPr txBox="1">
              <a:spLocks noChangeArrowheads="1"/>
            </p:cNvSpPr>
            <p:nvPr/>
          </p:nvSpPr>
          <p:spPr bwMode="auto">
            <a:xfrm>
              <a:off x="2112" y="2121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4m</a:t>
              </a:r>
            </a:p>
          </p:txBody>
        </p:sp>
      </p:grpSp>
      <p:sp>
        <p:nvSpPr>
          <p:cNvPr id="6168" name="Text Box 44"/>
          <p:cNvSpPr txBox="1">
            <a:spLocks noChangeArrowheads="1"/>
          </p:cNvSpPr>
          <p:nvPr/>
        </p:nvSpPr>
        <p:spPr bwMode="auto">
          <a:xfrm>
            <a:off x="3124200" y="4495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viên gạch nặng 16N</a:t>
            </a:r>
          </a:p>
        </p:txBody>
      </p:sp>
      <p:sp>
        <p:nvSpPr>
          <p:cNvPr id="6169" name="Text Box 45"/>
          <p:cNvSpPr txBox="1">
            <a:spLocks noChangeArrowheads="1"/>
          </p:cNvSpPr>
          <p:nvPr/>
        </p:nvSpPr>
        <p:spPr bwMode="auto">
          <a:xfrm>
            <a:off x="2590800" y="76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15. CÔNG SUẤT</a:t>
            </a:r>
          </a:p>
        </p:txBody>
      </p:sp>
      <p:sp>
        <p:nvSpPr>
          <p:cNvPr id="7194" name="Text Box 46"/>
          <p:cNvSpPr txBox="1">
            <a:spLocks noChangeArrowheads="1"/>
          </p:cNvSpPr>
          <p:nvPr/>
        </p:nvSpPr>
        <p:spPr bwMode="auto">
          <a:xfrm>
            <a:off x="76200" y="762000"/>
            <a:ext cx="9067800" cy="1689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sz="2600" b="0">
                <a:latin typeface="Times New Roman" pitchFamily="18" charset="0"/>
                <a:cs typeface="Times New Roman" pitchFamily="18" charset="0"/>
              </a:rPr>
              <a:t>Anh An và anh Dũng dùng </a:t>
            </a:r>
            <a:r>
              <a:rPr lang="en-US" sz="2600" b="0">
                <a:latin typeface="Times New Roman" pitchFamily="18" charset="0"/>
              </a:rPr>
              <a:t>dùng ròng rọc cố định</a:t>
            </a:r>
            <a:r>
              <a:rPr lang="en-US" sz="2600" b="0">
                <a:latin typeface="Times New Roman" pitchFamily="18" charset="0"/>
                <a:cs typeface="Times New Roman" pitchFamily="18" charset="0"/>
              </a:rPr>
              <a:t> để đưa gạch lên tầng 2 cao 4m, mỗi viên gạch đều nặng 16N.</a:t>
            </a:r>
          </a:p>
          <a:p>
            <a:pPr algn="just"/>
            <a:r>
              <a:rPr lang="en-US" sz="2600" b="0">
                <a:latin typeface="Times New Roman" pitchFamily="18" charset="0"/>
                <a:cs typeface="Times New Roman" pitchFamily="18" charset="0"/>
              </a:rPr>
              <a:t>Mỗi lần anh An kéo được 10 viên gạch mất 50s. Còn anh Dũng mỗi lần kéo được 15 viên gạch mất 60s.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95" name="Text Box 47"/>
          <p:cNvSpPr txBox="1">
            <a:spLocks noChangeArrowheads="1"/>
          </p:cNvSpPr>
          <p:nvPr/>
        </p:nvSpPr>
        <p:spPr bwMode="auto">
          <a:xfrm>
            <a:off x="152400" y="471488"/>
            <a:ext cx="594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AI LÀM VIỆC KHOẺ HƠN?</a:t>
            </a:r>
          </a:p>
        </p:txBody>
      </p:sp>
      <p:sp>
        <p:nvSpPr>
          <p:cNvPr id="126000" name="Text Box 48"/>
          <p:cNvSpPr txBox="1">
            <a:spLocks noChangeArrowheads="1"/>
          </p:cNvSpPr>
          <p:nvPr/>
        </p:nvSpPr>
        <p:spPr bwMode="auto">
          <a:xfrm>
            <a:off x="1143000" y="6400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C1. </a:t>
            </a:r>
            <a:r>
              <a:rPr lang="en-US" sz="2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Tính công thực hiện của anh An và anh Dũng.</a:t>
            </a:r>
          </a:p>
        </p:txBody>
      </p:sp>
      <p:pic>
        <p:nvPicPr>
          <p:cNvPr id="6173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808499"/>
      </p:ext>
    </p:extLst>
  </p:cSld>
  <p:clrMapOvr>
    <a:masterClrMapping/>
  </p:clrMapOvr>
  <p:transition spd="slow" advTm="44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2.77556E-17 -0.2294 " pathEditMode="relative" rAng="0" ptsTypes="AA">
                                      <p:cBhvr>
                                        <p:cTn id="22" dur="1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8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80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2.77556E-17 -0.2294 " pathEditMode="relative" rAng="0" ptsTypes="AA">
                                      <p:cBhvr>
                                        <p:cTn id="26" dur="8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 animBg="1"/>
      <p:bldP spid="7195" grpId="0"/>
      <p:bldP spid="1260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" y="914400"/>
            <a:ext cx="7467600" cy="1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dirty="0">
                <a:latin typeface="Times New Roman" pitchFamily="18" charset="0"/>
              </a:rPr>
              <a:t>C</a:t>
            </a:r>
            <a:r>
              <a:rPr lang="en-US" baseline="-25000" dirty="0">
                <a:latin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</a:rPr>
              <a:t> : </a:t>
            </a:r>
            <a:r>
              <a:rPr lang="en-US" b="0" dirty="0" err="1">
                <a:latin typeface="Times New Roman" pitchFamily="18" charset="0"/>
              </a:rPr>
              <a:t>Tóm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tắt</a:t>
            </a:r>
            <a:r>
              <a:rPr lang="en-US" b="0" dirty="0">
                <a:latin typeface="Times New Roman" pitchFamily="18" charset="0"/>
              </a:rPr>
              <a:t>:    </a:t>
            </a:r>
          </a:p>
          <a:p>
            <a:pPr eaLnBrk="1" hangingPunct="1"/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chemeClr val="accent2"/>
                </a:solidFill>
                <a:latin typeface="Times New Roman" pitchFamily="18" charset="0"/>
              </a:rPr>
              <a:t>Anh</a:t>
            </a:r>
            <a:r>
              <a:rPr lang="en-US" b="0" dirty="0">
                <a:solidFill>
                  <a:schemeClr val="accent2"/>
                </a:solidFill>
                <a:latin typeface="Times New Roman" pitchFamily="18" charset="0"/>
              </a:rPr>
              <a:t> An</a:t>
            </a:r>
            <a:r>
              <a:rPr lang="en-US" b="0" dirty="0">
                <a:latin typeface="Times New Roman" pitchFamily="18" charset="0"/>
              </a:rPr>
              <a:t>: P</a:t>
            </a:r>
            <a:r>
              <a:rPr lang="en-US" b="0" baseline="-25000" dirty="0">
                <a:latin typeface="Times New Roman" pitchFamily="18" charset="0"/>
              </a:rPr>
              <a:t>1</a:t>
            </a:r>
            <a:r>
              <a:rPr lang="en-US" b="0" dirty="0">
                <a:latin typeface="Times New Roman" pitchFamily="18" charset="0"/>
              </a:rPr>
              <a:t> = 10.16 = 160 (N); h = 4m; t</a:t>
            </a:r>
            <a:r>
              <a:rPr lang="en-US" b="0" baseline="-25000" dirty="0">
                <a:latin typeface="Times New Roman" pitchFamily="18" charset="0"/>
              </a:rPr>
              <a:t>1</a:t>
            </a:r>
            <a:r>
              <a:rPr lang="en-US" b="0" dirty="0">
                <a:latin typeface="Times New Roman" pitchFamily="18" charset="0"/>
              </a:rPr>
              <a:t>= 50s</a:t>
            </a:r>
          </a:p>
          <a:p>
            <a:pPr eaLnBrk="1" hangingPunct="1"/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chemeClr val="accent2"/>
                </a:solidFill>
                <a:latin typeface="Times New Roman" pitchFamily="18" charset="0"/>
              </a:rPr>
              <a:t>Anh</a:t>
            </a:r>
            <a:r>
              <a:rPr lang="en-US" b="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chemeClr val="accent2"/>
                </a:solidFill>
                <a:latin typeface="Times New Roman" pitchFamily="18" charset="0"/>
              </a:rPr>
              <a:t>Dũng</a:t>
            </a:r>
            <a:r>
              <a:rPr lang="en-US" b="0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r>
              <a:rPr lang="en-US" b="0" dirty="0">
                <a:latin typeface="Times New Roman" pitchFamily="18" charset="0"/>
              </a:rPr>
              <a:t> P</a:t>
            </a:r>
            <a:r>
              <a:rPr lang="en-US" b="0" baseline="-25000" dirty="0">
                <a:latin typeface="Times New Roman" pitchFamily="18" charset="0"/>
              </a:rPr>
              <a:t>2</a:t>
            </a:r>
            <a:r>
              <a:rPr lang="en-US" b="0" dirty="0">
                <a:latin typeface="Times New Roman" pitchFamily="18" charset="0"/>
              </a:rPr>
              <a:t> = 15.16 = 240 (N); h = 4m; t</a:t>
            </a:r>
            <a:r>
              <a:rPr lang="en-US" b="0" baseline="-25000" dirty="0">
                <a:latin typeface="Times New Roman" pitchFamily="18" charset="0"/>
              </a:rPr>
              <a:t>2</a:t>
            </a:r>
            <a:r>
              <a:rPr lang="en-US" b="0" dirty="0">
                <a:latin typeface="Times New Roman" pitchFamily="18" charset="0"/>
              </a:rPr>
              <a:t>= 60s</a:t>
            </a:r>
          </a:p>
          <a:p>
            <a:pPr eaLnBrk="1" hangingPunct="1"/>
            <a:r>
              <a:rPr lang="en-US" b="0" dirty="0">
                <a:latin typeface="Times New Roman" pitchFamily="18" charset="0"/>
              </a:rPr>
              <a:t>A</a:t>
            </a:r>
            <a:r>
              <a:rPr lang="en-US" b="0" baseline="-25000" dirty="0">
                <a:latin typeface="Times New Roman" pitchFamily="18" charset="0"/>
              </a:rPr>
              <a:t>1</a:t>
            </a:r>
            <a:r>
              <a:rPr lang="en-US" b="0" dirty="0">
                <a:latin typeface="Times New Roman" pitchFamily="18" charset="0"/>
              </a:rPr>
              <a:t> = ?(J)       A</a:t>
            </a:r>
            <a:r>
              <a:rPr lang="en-US" b="0" baseline="-25000" dirty="0">
                <a:latin typeface="Times New Roman" pitchFamily="18" charset="0"/>
              </a:rPr>
              <a:t>2</a:t>
            </a:r>
            <a:r>
              <a:rPr lang="en-US" b="0" dirty="0">
                <a:latin typeface="Times New Roman" pitchFamily="18" charset="0"/>
              </a:rPr>
              <a:t> = ?(J)</a:t>
            </a:r>
            <a:r>
              <a:rPr lang="en-US" sz="2400" dirty="0">
                <a:latin typeface="Arial" charset="0"/>
              </a:rPr>
              <a:t>                              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15815" y="3633800"/>
            <a:ext cx="8229600" cy="24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</a:rPr>
              <a:t>	</a:t>
            </a:r>
            <a:r>
              <a:rPr lang="en-US" b="0" dirty="0" err="1">
                <a:latin typeface="Times New Roman" pitchFamily="18" charset="0"/>
              </a:rPr>
              <a:t>Công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anh</a:t>
            </a:r>
            <a:r>
              <a:rPr lang="en-US" b="0" dirty="0">
                <a:latin typeface="Times New Roman" pitchFamily="18" charset="0"/>
              </a:rPr>
              <a:t> An </a:t>
            </a:r>
            <a:r>
              <a:rPr lang="en-US" b="0" dirty="0" err="1">
                <a:latin typeface="Times New Roman" pitchFamily="18" charset="0"/>
              </a:rPr>
              <a:t>thực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hiện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được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là</a:t>
            </a:r>
            <a:r>
              <a:rPr lang="en-US" b="0" dirty="0">
                <a:latin typeface="Times New Roman" pitchFamily="18" charset="0"/>
              </a:rPr>
              <a:t>:  </a:t>
            </a:r>
          </a:p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</a:rPr>
              <a:t>  		 A</a:t>
            </a:r>
            <a:r>
              <a:rPr lang="en-US" b="0" baseline="-25000" dirty="0">
                <a:latin typeface="Times New Roman" pitchFamily="18" charset="0"/>
              </a:rPr>
              <a:t>1 </a:t>
            </a:r>
            <a:r>
              <a:rPr lang="en-US" b="0" dirty="0">
                <a:latin typeface="Times New Roman" pitchFamily="18" charset="0"/>
              </a:rPr>
              <a:t>=F</a:t>
            </a:r>
            <a:r>
              <a:rPr lang="en-US" b="0" baseline="-25000" dirty="0">
                <a:latin typeface="Times New Roman" pitchFamily="18" charset="0"/>
              </a:rPr>
              <a:t>1.</a:t>
            </a:r>
            <a:r>
              <a:rPr lang="en-US" b="0" dirty="0">
                <a:latin typeface="Times New Roman" pitchFamily="18" charset="0"/>
              </a:rPr>
              <a:t>s = P</a:t>
            </a:r>
            <a:r>
              <a:rPr lang="en-US" b="0" baseline="-25000" dirty="0">
                <a:latin typeface="Times New Roman" pitchFamily="18" charset="0"/>
              </a:rPr>
              <a:t>1</a:t>
            </a:r>
            <a:r>
              <a:rPr lang="en-US" b="0" dirty="0">
                <a:latin typeface="Times New Roman" pitchFamily="18" charset="0"/>
              </a:rPr>
              <a:t>.h = 160.4 = 640 (J)</a:t>
            </a:r>
          </a:p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</a:rPr>
              <a:t> 	 </a:t>
            </a:r>
            <a:r>
              <a:rPr lang="en-US" b="0" dirty="0" err="1">
                <a:latin typeface="Times New Roman" pitchFamily="18" charset="0"/>
              </a:rPr>
              <a:t>Công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anh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Dũng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thực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hiện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được</a:t>
            </a:r>
            <a:r>
              <a:rPr lang="en-US" b="0" dirty="0">
                <a:latin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</a:rPr>
              <a:t>là</a:t>
            </a:r>
            <a:r>
              <a:rPr lang="en-US" b="0" dirty="0">
                <a:latin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b="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</a:rPr>
              <a:t>   		A</a:t>
            </a:r>
            <a:r>
              <a:rPr lang="en-US" b="0" baseline="-25000" dirty="0">
                <a:latin typeface="Times New Roman" pitchFamily="18" charset="0"/>
              </a:rPr>
              <a:t>2</a:t>
            </a:r>
            <a:r>
              <a:rPr lang="en-US" b="0" dirty="0">
                <a:latin typeface="Times New Roman" pitchFamily="18" charset="0"/>
              </a:rPr>
              <a:t> =F</a:t>
            </a:r>
            <a:r>
              <a:rPr lang="en-US" b="0" baseline="-25000" dirty="0">
                <a:latin typeface="Times New Roman" pitchFamily="18" charset="0"/>
              </a:rPr>
              <a:t>2.</a:t>
            </a:r>
            <a:r>
              <a:rPr lang="en-US" b="0" dirty="0">
                <a:latin typeface="Times New Roman" pitchFamily="18" charset="0"/>
              </a:rPr>
              <a:t>.s = P</a:t>
            </a:r>
            <a:r>
              <a:rPr lang="en-US" b="0" baseline="-25000" dirty="0">
                <a:latin typeface="Times New Roman" pitchFamily="18" charset="0"/>
              </a:rPr>
              <a:t>2</a:t>
            </a:r>
            <a:r>
              <a:rPr lang="en-US" b="0" dirty="0">
                <a:latin typeface="Times New Roman" pitchFamily="18" charset="0"/>
              </a:rPr>
              <a:t>.h = 240.4 = 960 (J) 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581400" y="2819400"/>
            <a:ext cx="1596884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04800" y="2286000"/>
            <a:ext cx="7315200" cy="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2569308" y="76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15. CÔNG SUẤT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52400" y="471488"/>
            <a:ext cx="365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AI LÀM VIỆC KHOẺ HƠN?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7687429"/>
      </p:ext>
    </p:extLst>
  </p:cSld>
  <p:clrMapOvr>
    <a:masterClrMapping/>
  </p:clrMapOvr>
  <p:transition spd="slow" advTm="608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/>
      <p:bldP spid="71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76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/>
              <a:t> </a:t>
            </a:r>
            <a:r>
              <a:rPr lang="en-US" sz="3200" b="0">
                <a:latin typeface="Times New Roman" pitchFamily="18" charset="0"/>
              </a:rPr>
              <a:t>Anh An thực hiện công 640J trong 50(s)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0">
                <a:latin typeface="Times New Roman" pitchFamily="18" charset="0"/>
              </a:rPr>
              <a:t>Anh Dũng thực hiện công 960J trong 60(s)</a:t>
            </a:r>
            <a:r>
              <a:rPr lang="en-US" sz="3200">
                <a:latin typeface="Times New Roman" pitchFamily="18" charset="0"/>
              </a:rPr>
              <a:t> 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981200" y="3938588"/>
            <a:ext cx="47228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6600" b="0">
                <a:solidFill>
                  <a:srgbClr val="0000FF"/>
                </a:solidFill>
                <a:latin typeface="Times New Roman" pitchFamily="18" charset="0"/>
              </a:rPr>
              <a:t>Ai khỏe hơn?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590800" y="76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15. CÔNG SUẤT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52400" y="471488"/>
            <a:ext cx="594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AI LÀM VIỆC KHOẺ HƠN?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911001"/>
      </p:ext>
    </p:extLst>
  </p:cSld>
  <p:clrMapOvr>
    <a:masterClrMapping/>
  </p:clrMapOvr>
  <p:transition spd="slow" advTm="14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529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C2.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Trong các phương án sau đây, có thể chọn những phương án nào để biết </a:t>
            </a:r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là người làm việc </a:t>
            </a:r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 hơn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81534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. So sánh</a:t>
            </a:r>
            <a:r>
              <a:rPr lang="en-US" sz="2400" b="0" i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thực hiện được </a:t>
            </a:r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hai người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, ai thực hiện được công lớn hơn thì người đó làm việc khỏe hơn.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. So sánh </a:t>
            </a:r>
            <a:r>
              <a:rPr lang="en-US" sz="2400" b="0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kéo gạch lên cao </a:t>
            </a:r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hai người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, ai làm mất ít thời gian hơn thì người đó </a:t>
            </a:r>
            <a:r>
              <a:rPr lang="en-US" sz="2400" b="0">
                <a:latin typeface="Times New Roman" pitchFamily="18" charset="0"/>
              </a:rPr>
              <a:t>làm việc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khỏe hơn.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. So sánh </a:t>
            </a:r>
            <a:r>
              <a:rPr lang="en-US" sz="2400" b="0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hai người </a:t>
            </a:r>
            <a:r>
              <a:rPr lang="en-US" sz="2400" b="0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thực hiện được cùng một công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, ai làm việc mất ít thời gian hơn (thực hiện công nhanh hơn) thì người đó </a:t>
            </a:r>
            <a:r>
              <a:rPr lang="en-US" sz="2400" b="0">
                <a:latin typeface="Times New Roman" pitchFamily="18" charset="0"/>
              </a:rPr>
              <a:t>làm việc 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hơn.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. So sánh </a:t>
            </a:r>
            <a:r>
              <a:rPr lang="en-US" sz="2400" b="0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hai người </a:t>
            </a:r>
            <a:r>
              <a:rPr lang="en-US" sz="2400" b="0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hiện được trong cùng một thời gian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, ai thực hiện được công lớn hơn thì người đó </a:t>
            </a:r>
            <a:r>
              <a:rPr lang="en-US" sz="2400" b="0">
                <a:latin typeface="Times New Roman" pitchFamily="18" charset="0"/>
              </a:rPr>
              <a:t>làm việc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khỏe hơn.</a:t>
            </a:r>
          </a:p>
        </p:txBody>
      </p:sp>
      <p:sp>
        <p:nvSpPr>
          <p:cNvPr id="126984" name="AutoShape 8"/>
          <p:cNvSpPr>
            <a:spLocks noChangeArrowheads="1"/>
          </p:cNvSpPr>
          <p:nvPr/>
        </p:nvSpPr>
        <p:spPr bwMode="auto">
          <a:xfrm>
            <a:off x="533400" y="5105400"/>
            <a:ext cx="431800" cy="431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07" y="10800"/>
                </a:moveTo>
                <a:cubicBezTo>
                  <a:pt x="1607" y="15877"/>
                  <a:pt x="5723" y="19993"/>
                  <a:pt x="10800" y="19993"/>
                </a:cubicBezTo>
                <a:cubicBezTo>
                  <a:pt x="15877" y="19993"/>
                  <a:pt x="19993" y="15877"/>
                  <a:pt x="19993" y="10800"/>
                </a:cubicBezTo>
                <a:cubicBezTo>
                  <a:pt x="19993" y="5723"/>
                  <a:pt x="15877" y="1607"/>
                  <a:pt x="10800" y="1607"/>
                </a:cubicBezTo>
                <a:cubicBezTo>
                  <a:pt x="5723" y="1607"/>
                  <a:pt x="1607" y="5723"/>
                  <a:pt x="1607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533400" y="3810000"/>
            <a:ext cx="431800" cy="431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07" y="10800"/>
                </a:moveTo>
                <a:cubicBezTo>
                  <a:pt x="1607" y="15877"/>
                  <a:pt x="5723" y="19993"/>
                  <a:pt x="10800" y="19993"/>
                </a:cubicBezTo>
                <a:cubicBezTo>
                  <a:pt x="15877" y="19993"/>
                  <a:pt x="19993" y="15877"/>
                  <a:pt x="19993" y="10800"/>
                </a:cubicBezTo>
                <a:cubicBezTo>
                  <a:pt x="19993" y="5723"/>
                  <a:pt x="15877" y="1607"/>
                  <a:pt x="10800" y="1607"/>
                </a:cubicBezTo>
                <a:cubicBezTo>
                  <a:pt x="5723" y="1607"/>
                  <a:pt x="1607" y="5723"/>
                  <a:pt x="1607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2590800" y="76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15. CÔNG SUẤT</a:t>
            </a: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152400" y="471488"/>
            <a:ext cx="594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AI LÀM VIỆC KHOẺ HƠN?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6821912"/>
      </p:ext>
    </p:extLst>
  </p:cSld>
  <p:clrMapOvr>
    <a:masterClrMapping/>
  </p:clrMapOvr>
  <p:transition advTm="46435">
    <p:comb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  <p:bldP spid="126983" grpId="0"/>
      <p:bldP spid="126984" grpId="0" animBg="1"/>
      <p:bldP spid="1269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28600" y="2790825"/>
            <a:ext cx="88392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>
                <a:latin typeface="Times New Roman" pitchFamily="18" charset="0"/>
              </a:rPr>
              <a:t>Anh An thực hiện công </a:t>
            </a:r>
            <a:r>
              <a:rPr lang="en-US" sz="3200" u="sng">
                <a:solidFill>
                  <a:srgbClr val="0000FF"/>
                </a:solidFill>
                <a:latin typeface="Times New Roman" pitchFamily="18" charset="0"/>
              </a:rPr>
              <a:t>1J</a:t>
            </a:r>
            <a:r>
              <a:rPr lang="en-US" sz="3200">
                <a:latin typeface="Times New Roman" pitchFamily="18" charset="0"/>
              </a:rPr>
              <a:t> trong thời gian là:</a:t>
            </a:r>
          </a:p>
          <a:p>
            <a:pPr eaLnBrk="1" hangingPunct="1"/>
            <a:endParaRPr lang="en-US" sz="3200">
              <a:latin typeface="Times New Roman" pitchFamily="18" charset="0"/>
            </a:endParaRPr>
          </a:p>
          <a:p>
            <a:pPr eaLnBrk="1" hangingPunct="1"/>
            <a:endParaRPr lang="en-US" sz="3200"/>
          </a:p>
          <a:p>
            <a:pPr eaLnBrk="1" hangingPunct="1"/>
            <a:endParaRPr lang="en-US" sz="3200"/>
          </a:p>
          <a:p>
            <a:pPr eaLnBrk="1" hangingPunct="1"/>
            <a:r>
              <a:rPr lang="en-US">
                <a:latin typeface="Times New Roman" pitchFamily="18" charset="0"/>
              </a:rPr>
              <a:t>Anh Dũng thực hiện công </a:t>
            </a:r>
            <a:r>
              <a:rPr lang="en-US" u="sng">
                <a:solidFill>
                  <a:srgbClr val="0000FF"/>
                </a:solidFill>
                <a:latin typeface="Times New Roman" pitchFamily="18" charset="0"/>
              </a:rPr>
              <a:t>1J</a:t>
            </a:r>
            <a:r>
              <a:rPr lang="en-US">
                <a:latin typeface="Times New Roman" pitchFamily="18" charset="0"/>
              </a:rPr>
              <a:t> trong thời gian là:</a:t>
            </a:r>
          </a:p>
          <a:p>
            <a:pPr eaLnBrk="1" hangingPunct="1"/>
            <a:endParaRPr lang="en-US">
              <a:latin typeface="Times New Roman" pitchFamily="18" charset="0"/>
            </a:endParaRPr>
          </a:p>
          <a:p>
            <a:pPr eaLnBrk="1" hangingPunct="1"/>
            <a:r>
              <a:rPr lang="en-US" sz="3200"/>
              <a:t> 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Thấy t</a:t>
            </a:r>
            <a:r>
              <a:rPr lang="en-US" sz="3200" baseline="-25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&lt; t</a:t>
            </a:r>
            <a:r>
              <a:rPr lang="en-US" sz="3200" baseline="-25000">
                <a:latin typeface="Times New Roman" pitchFamily="18" charset="0"/>
              </a:rPr>
              <a:t>1</a:t>
            </a:r>
            <a:r>
              <a:rPr lang="en-US" sz="3200">
                <a:latin typeface="Times New Roman" pitchFamily="18" charset="0"/>
              </a:rPr>
              <a:t>. Vậy anh Dũng làm việc khỏe hơn.</a:t>
            </a:r>
          </a:p>
        </p:txBody>
      </p:sp>
      <p:pic>
        <p:nvPicPr>
          <p:cNvPr id="10243" name="Picture 5" descr="DAIS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1477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9511" name="Object 7"/>
          <p:cNvGraphicFramePr>
            <a:graphicFrameLocks noChangeAspect="1"/>
          </p:cNvGraphicFramePr>
          <p:nvPr/>
        </p:nvGraphicFramePr>
        <p:xfrm>
          <a:off x="990600" y="3581400"/>
          <a:ext cx="35814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5" imgW="1231366" imgH="393529" progId="Equation.DSMT4">
                  <p:embed/>
                </p:oleObj>
              </mc:Choice>
              <mc:Fallback>
                <p:oleObj name="Equation" r:id="rId5" imgW="123136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35814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2" name="Object 8"/>
          <p:cNvGraphicFramePr>
            <a:graphicFrameLocks noChangeAspect="1"/>
          </p:cNvGraphicFramePr>
          <p:nvPr/>
        </p:nvGraphicFramePr>
        <p:xfrm>
          <a:off x="1219200" y="5181600"/>
          <a:ext cx="35052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7" imgW="1333500" imgH="393700" progId="Equation.DSMT4">
                  <p:embed/>
                </p:oleObj>
              </mc:Choice>
              <mc:Fallback>
                <p:oleObj name="Equation" r:id="rId7" imgW="1333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81600"/>
                        <a:ext cx="35052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9514" name="AutoShape 10"/>
          <p:cNvSpPr>
            <a:spLocks noChangeArrowheads="1"/>
          </p:cNvSpPr>
          <p:nvPr/>
        </p:nvSpPr>
        <p:spPr bwMode="auto">
          <a:xfrm>
            <a:off x="3505200" y="0"/>
            <a:ext cx="5638800" cy="2133600"/>
          </a:xfrm>
          <a:prstGeom prst="cloudCallout">
            <a:avLst>
              <a:gd name="adj1" fmla="val -30125"/>
              <a:gd name="adj2" fmla="val 712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/>
          <a:lstStyle/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Anh An:</a:t>
            </a: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640J mất thời gian 50s</a:t>
            </a: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1J    mất thời gian ? (s)</a:t>
            </a:r>
          </a:p>
          <a:p>
            <a:pPr algn="ctr"/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9515" name="AutoShape 11"/>
          <p:cNvSpPr>
            <a:spLocks noChangeArrowheads="1"/>
          </p:cNvSpPr>
          <p:nvPr/>
        </p:nvSpPr>
        <p:spPr bwMode="auto">
          <a:xfrm>
            <a:off x="3657600" y="533400"/>
            <a:ext cx="5638800" cy="2133600"/>
          </a:xfrm>
          <a:prstGeom prst="cloudCallout">
            <a:avLst>
              <a:gd name="adj1" fmla="val -30574"/>
              <a:gd name="adj2" fmla="val 1801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/>
          <a:lstStyle/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Anh Dũng:</a:t>
            </a: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960J mất thời gian 60s</a:t>
            </a: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1J    mất thời gian ? (s)</a:t>
            </a:r>
          </a:p>
          <a:p>
            <a:pPr algn="ctr"/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55073376"/>
      </p:ext>
    </p:extLst>
  </p:cSld>
  <p:clrMapOvr>
    <a:masterClrMapping/>
  </p:clrMapOvr>
  <p:transition spd="slow" advTm="47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9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9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9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 animBg="1"/>
      <p:bldP spid="149514" grpId="1" animBg="1"/>
      <p:bldP spid="149515" grpId="0" animBg="1"/>
      <p:bldP spid="1495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0" y="609600"/>
            <a:ext cx="8305800" cy="2133600"/>
          </a:xfrm>
          <a:prstGeom prst="cloudCallout">
            <a:avLst>
              <a:gd name="adj1" fmla="val 45449"/>
              <a:gd name="adj2" fmla="val 30134"/>
            </a:avLst>
          </a:prstGeom>
          <a:solidFill>
            <a:schemeClr val="bg1"/>
          </a:soli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/>
          <a:lstStyle/>
          <a:p>
            <a:r>
              <a:rPr lang="en-US">
                <a:latin typeface="Times New Roman" pitchFamily="18" charset="0"/>
              </a:rPr>
              <a:t>Anh An:   640J trong thời gian 50s</a:t>
            </a:r>
          </a:p>
          <a:p>
            <a:r>
              <a:rPr lang="en-US">
                <a:latin typeface="Times New Roman" pitchFamily="18" charset="0"/>
              </a:rPr>
              <a:t>                   </a:t>
            </a:r>
            <a:r>
              <a:rPr lang="en-US">
                <a:solidFill>
                  <a:srgbClr val="9900CC"/>
                </a:solidFill>
                <a:latin typeface="Times New Roman" pitchFamily="18" charset="0"/>
              </a:rPr>
              <a:t>?</a:t>
            </a:r>
            <a:r>
              <a:rPr lang="en-US">
                <a:latin typeface="Times New Roman" pitchFamily="18" charset="0"/>
              </a:rPr>
              <a:t> J trong thời gian 1 (s)</a:t>
            </a:r>
          </a:p>
          <a:p>
            <a:pPr algn="ctr"/>
            <a:endParaRPr lang="en-US">
              <a:latin typeface="Times New Roman" pitchFamily="18" charset="0"/>
            </a:endParaRPr>
          </a:p>
        </p:txBody>
      </p:sp>
      <p:grpSp>
        <p:nvGrpSpPr>
          <p:cNvPr id="11267" name="Group 5"/>
          <p:cNvGrpSpPr>
            <a:grpSpLocks/>
          </p:cNvGrpSpPr>
          <p:nvPr/>
        </p:nvGrpSpPr>
        <p:grpSpPr bwMode="auto">
          <a:xfrm>
            <a:off x="7543800" y="0"/>
            <a:ext cx="1600200" cy="1447800"/>
            <a:chOff x="3936" y="285"/>
            <a:chExt cx="1824" cy="1587"/>
          </a:xfrm>
        </p:grpSpPr>
        <p:pic>
          <p:nvPicPr>
            <p:cNvPr id="11279" name="Picture 6" descr="bu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85"/>
              <a:ext cx="182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Oval 7"/>
            <p:cNvSpPr>
              <a:spLocks noChangeArrowheads="1"/>
            </p:cNvSpPr>
            <p:nvPr/>
          </p:nvSpPr>
          <p:spPr bwMode="auto">
            <a:xfrm>
              <a:off x="4992" y="677"/>
              <a:ext cx="384" cy="37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Oval 8"/>
            <p:cNvSpPr>
              <a:spLocks noChangeArrowheads="1"/>
            </p:cNvSpPr>
            <p:nvPr/>
          </p:nvSpPr>
          <p:spPr bwMode="auto">
            <a:xfrm rot="-2601805">
              <a:off x="5184" y="624"/>
              <a:ext cx="171" cy="48"/>
            </a:xfrm>
            <a:prstGeom prst="ellipse">
              <a:avLst/>
            </a:prstGeom>
            <a:solidFill>
              <a:srgbClr val="27AF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Oval 9"/>
            <p:cNvSpPr>
              <a:spLocks noChangeArrowheads="1"/>
            </p:cNvSpPr>
            <p:nvPr/>
          </p:nvSpPr>
          <p:spPr bwMode="auto">
            <a:xfrm rot="2601805" flipH="1">
              <a:off x="5040" y="576"/>
              <a:ext cx="171" cy="83"/>
            </a:xfrm>
            <a:prstGeom prst="ellipse">
              <a:avLst/>
            </a:prstGeom>
            <a:solidFill>
              <a:srgbClr val="27AF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4" rIns="91426" bIns="45714" anchor="ctr"/>
            <a:lstStyle/>
            <a:p>
              <a:pPr algn="ctr"/>
              <a:r>
                <a:rPr lang="en-US" b="0"/>
                <a:t>+</a:t>
              </a:r>
            </a:p>
          </p:txBody>
        </p:sp>
        <p:sp>
          <p:nvSpPr>
            <p:cNvPr id="11283" name="Freeform 10"/>
            <p:cNvSpPr>
              <a:spLocks/>
            </p:cNvSpPr>
            <p:nvPr/>
          </p:nvSpPr>
          <p:spPr bwMode="auto">
            <a:xfrm>
              <a:off x="5184" y="528"/>
              <a:ext cx="86" cy="146"/>
            </a:xfrm>
            <a:custGeom>
              <a:avLst/>
              <a:gdLst>
                <a:gd name="T0" fmla="*/ 0 w 96"/>
                <a:gd name="T1" fmla="*/ 83 h 168"/>
                <a:gd name="T2" fmla="*/ 28 w 96"/>
                <a:gd name="T3" fmla="*/ 12 h 168"/>
                <a:gd name="T4" fmla="*/ 56 w 96"/>
                <a:gd name="T5" fmla="*/ 12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168">
                  <a:moveTo>
                    <a:pt x="0" y="168"/>
                  </a:moveTo>
                  <a:cubicBezTo>
                    <a:pt x="16" y="108"/>
                    <a:pt x="32" y="48"/>
                    <a:pt x="48" y="24"/>
                  </a:cubicBezTo>
                  <a:cubicBezTo>
                    <a:pt x="64" y="0"/>
                    <a:pt x="80" y="12"/>
                    <a:pt x="96" y="24"/>
                  </a:cubicBezTo>
                </a:path>
              </a:pathLst>
            </a:custGeom>
            <a:noFill/>
            <a:ln w="38100" cmpd="sng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4" name="Group 11"/>
            <p:cNvGrpSpPr>
              <a:grpSpLocks/>
            </p:cNvGrpSpPr>
            <p:nvPr/>
          </p:nvGrpSpPr>
          <p:grpSpPr bwMode="auto">
            <a:xfrm>
              <a:off x="4464" y="1197"/>
              <a:ext cx="768" cy="675"/>
              <a:chOff x="4224" y="1968"/>
              <a:chExt cx="432" cy="552"/>
            </a:xfrm>
          </p:grpSpPr>
          <p:sp>
            <p:nvSpPr>
              <p:cNvPr id="11285" name="Oval 12"/>
              <p:cNvSpPr>
                <a:spLocks noChangeArrowheads="1"/>
              </p:cNvSpPr>
              <p:nvPr/>
            </p:nvSpPr>
            <p:spPr bwMode="auto">
              <a:xfrm>
                <a:off x="4224" y="208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Oval 13"/>
              <p:cNvSpPr>
                <a:spLocks noChangeArrowheads="1"/>
              </p:cNvSpPr>
              <p:nvPr/>
            </p:nvSpPr>
            <p:spPr bwMode="auto">
              <a:xfrm rot="-2601805">
                <a:off x="4454" y="2052"/>
                <a:ext cx="192" cy="55"/>
              </a:xfrm>
              <a:prstGeom prst="ellipse">
                <a:avLst/>
              </a:prstGeom>
              <a:solidFill>
                <a:srgbClr val="27AF4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Oval 14"/>
              <p:cNvSpPr>
                <a:spLocks noChangeArrowheads="1"/>
              </p:cNvSpPr>
              <p:nvPr/>
            </p:nvSpPr>
            <p:spPr bwMode="auto">
              <a:xfrm rot="2601805" flipH="1">
                <a:off x="4306" y="2010"/>
                <a:ext cx="192" cy="96"/>
              </a:xfrm>
              <a:prstGeom prst="ellipse">
                <a:avLst/>
              </a:prstGeom>
              <a:solidFill>
                <a:srgbClr val="27AF4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Freeform 15"/>
              <p:cNvSpPr>
                <a:spLocks/>
              </p:cNvSpPr>
              <p:nvPr/>
            </p:nvSpPr>
            <p:spPr bwMode="auto">
              <a:xfrm>
                <a:off x="4464" y="1968"/>
                <a:ext cx="96" cy="168"/>
              </a:xfrm>
              <a:custGeom>
                <a:avLst/>
                <a:gdLst>
                  <a:gd name="T0" fmla="*/ 0 w 96"/>
                  <a:gd name="T1" fmla="*/ 168 h 168"/>
                  <a:gd name="T2" fmla="*/ 48 w 96"/>
                  <a:gd name="T3" fmla="*/ 24 h 168"/>
                  <a:gd name="T4" fmla="*/ 96 w 96"/>
                  <a:gd name="T5" fmla="*/ 2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68">
                    <a:moveTo>
                      <a:pt x="0" y="168"/>
                    </a:moveTo>
                    <a:cubicBezTo>
                      <a:pt x="16" y="108"/>
                      <a:pt x="32" y="48"/>
                      <a:pt x="48" y="24"/>
                    </a:cubicBezTo>
                    <a:cubicBezTo>
                      <a:pt x="64" y="0"/>
                      <a:pt x="80" y="12"/>
                      <a:pt x="96" y="24"/>
                    </a:cubicBezTo>
                  </a:path>
                </a:pathLst>
              </a:custGeom>
              <a:noFill/>
              <a:ln w="285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150566" name="Group 38"/>
          <p:cNvGraphicFramePr>
            <a:graphicFrameLocks noGrp="1"/>
          </p:cNvGraphicFramePr>
          <p:nvPr/>
        </p:nvGraphicFramePr>
        <p:xfrm>
          <a:off x="0" y="3017838"/>
          <a:ext cx="207964" cy="517762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2" marR="91282" marT="45521" marB="4552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0550" name="Object 22"/>
          <p:cNvGraphicFramePr>
            <a:graphicFrameLocks noChangeAspect="1"/>
          </p:cNvGraphicFramePr>
          <p:nvPr/>
        </p:nvGraphicFramePr>
        <p:xfrm>
          <a:off x="762000" y="7620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1307532" imgH="393529" progId="Equation.DSMT4">
                  <p:embed/>
                </p:oleObj>
              </mc:Choice>
              <mc:Fallback>
                <p:oleObj name="Equation" r:id="rId5" imgW="130753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3276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65" name="Group 37"/>
          <p:cNvGraphicFramePr>
            <a:graphicFrameLocks noGrp="1"/>
          </p:cNvGraphicFramePr>
          <p:nvPr/>
        </p:nvGraphicFramePr>
        <p:xfrm>
          <a:off x="0" y="3017838"/>
          <a:ext cx="207964" cy="517762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2" marR="91282" marT="45521" marB="4552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557" name="Text Box 29"/>
          <p:cNvSpPr txBox="1">
            <a:spLocks noChangeArrowheads="1"/>
          </p:cNvSpPr>
          <p:nvPr/>
        </p:nvSpPr>
        <p:spPr bwMode="auto">
          <a:xfrm>
            <a:off x="457200" y="381000"/>
            <a:ext cx="7696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D.Trong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anh An thực hiện được </a:t>
            </a:r>
            <a:r>
              <a:rPr lang="en-US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công</a:t>
            </a:r>
            <a:r>
              <a:rPr lang="en-US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là:  </a:t>
            </a:r>
          </a:p>
          <a:p>
            <a:pPr eaLnBrk="1" hangingPunct="1"/>
            <a:endParaRPr lang="en-US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Trong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1s</a:t>
            </a: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 anh Dũng thực hiện được </a:t>
            </a:r>
            <a:r>
              <a:rPr lang="en-US" b="0">
                <a:solidFill>
                  <a:srgbClr val="FF0000"/>
                </a:solidFill>
                <a:latin typeface="Times New Roman" pitchFamily="18" charset="0"/>
              </a:rPr>
              <a:t>một công</a:t>
            </a:r>
            <a:r>
              <a:rPr lang="en-US" b="0">
                <a:solidFill>
                  <a:srgbClr val="000000"/>
                </a:solidFill>
                <a:latin typeface="Times New Roman" pitchFamily="18" charset="0"/>
              </a:rPr>
              <a:t> là:</a:t>
            </a:r>
            <a:r>
              <a:rPr lang="en-US" b="0">
                <a:solidFill>
                  <a:srgbClr val="000000"/>
                </a:solidFill>
              </a:rPr>
              <a:t>  </a:t>
            </a:r>
          </a:p>
          <a:p>
            <a:pPr eaLnBrk="1" hangingPunct="1"/>
            <a:endParaRPr lang="en-US" b="0">
              <a:solidFill>
                <a:srgbClr val="000000"/>
              </a:solidFill>
            </a:endParaRPr>
          </a:p>
          <a:p>
            <a:pPr eaLnBrk="1" hangingPunct="1"/>
            <a:endParaRPr lang="en-US" b="0"/>
          </a:p>
        </p:txBody>
      </p:sp>
      <p:graphicFrame>
        <p:nvGraphicFramePr>
          <p:cNvPr id="150558" name="Object 30"/>
          <p:cNvGraphicFramePr>
            <a:graphicFrameLocks noChangeAspect="1"/>
          </p:cNvGraphicFramePr>
          <p:nvPr/>
        </p:nvGraphicFramePr>
        <p:xfrm>
          <a:off x="588963" y="2286000"/>
          <a:ext cx="3678237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7" imgW="1193800" imgH="393700" progId="Equation.DSMT4">
                  <p:embed/>
                </p:oleObj>
              </mc:Choice>
              <mc:Fallback>
                <p:oleObj name="Equation" r:id="rId7" imgW="1193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2286000"/>
                        <a:ext cx="3678237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59" name="Text Box 31"/>
          <p:cNvSpPr txBox="1">
            <a:spLocks noChangeArrowheads="1"/>
          </p:cNvSpPr>
          <p:nvPr/>
        </p:nvSpPr>
        <p:spPr bwMode="auto">
          <a:xfrm>
            <a:off x="228600" y="3581400"/>
            <a:ext cx="8551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Thấy A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&gt; A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Vậy anh Dũng làm việc khỏe hơn anh An</a:t>
            </a:r>
            <a:endParaRPr lang="en-US"/>
          </a:p>
        </p:txBody>
      </p:sp>
      <p:sp>
        <p:nvSpPr>
          <p:cNvPr id="150560" name="AutoShape 32"/>
          <p:cNvSpPr>
            <a:spLocks noChangeArrowheads="1"/>
          </p:cNvSpPr>
          <p:nvPr/>
        </p:nvSpPr>
        <p:spPr bwMode="auto">
          <a:xfrm>
            <a:off x="123825" y="3200400"/>
            <a:ext cx="8763000" cy="2133600"/>
          </a:xfrm>
          <a:prstGeom prst="cloudCallout">
            <a:avLst>
              <a:gd name="adj1" fmla="val -47065"/>
              <a:gd name="adj2" fmla="val -54986"/>
            </a:avLst>
          </a:prstGeom>
          <a:solidFill>
            <a:schemeClr val="bg1"/>
          </a:soli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/>
          <a:lstStyle/>
          <a:p>
            <a:pPr algn="ctr"/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Anh Dũng: 960J trong thời gian 60s</a:t>
            </a: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                  ? J  trong thời gian 1 (s)</a:t>
            </a:r>
          </a:p>
          <a:p>
            <a:pPr algn="ctr"/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0561" name="Text Box 33"/>
          <p:cNvSpPr txBox="1">
            <a:spLocks noChangeArrowheads="1"/>
          </p:cNvSpPr>
          <p:nvPr/>
        </p:nvSpPr>
        <p:spPr bwMode="auto">
          <a:xfrm>
            <a:off x="0" y="5637213"/>
            <a:ext cx="9177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Tính công thực hiện trong 1 giây của anh An và anh Dũng?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79757879"/>
      </p:ext>
    </p:extLst>
  </p:cSld>
  <p:clrMapOvr>
    <a:masterClrMapping/>
  </p:clrMapOvr>
  <p:transition spd="slow" advTm="347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50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50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50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0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nimBg="1"/>
      <p:bldP spid="150532" grpId="1" animBg="1"/>
      <p:bldP spid="150559" grpId="0"/>
      <p:bldP spid="150560" grpId="0" animBg="1"/>
      <p:bldP spid="150560" grpId="1" animBg="1"/>
      <p:bldP spid="150561" grpId="0"/>
      <p:bldP spid="15056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33363" y="1447800"/>
            <a:ext cx="528637" cy="366713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C2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503238" cy="366713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C1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58763" y="4618038"/>
            <a:ext cx="503237" cy="36671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C3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966787" y="4495800"/>
            <a:ext cx="78200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C2,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…………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0" dirty="0">
                <a:latin typeface="Arial" charset="0"/>
                <a:cs typeface="Times New Roman" pitchFamily="18" charset="0"/>
              </a:rPr>
              <a:t> …....................................................................................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3463925" y="4801394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1219199" y="5229958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1s</a:t>
            </a:r>
            <a:r>
              <a:rPr lang="en-US" sz="24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875506" y="52260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1J</a:t>
            </a:r>
            <a:r>
              <a:rPr lang="en-US" sz="2400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1143000" y="8382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Anh An thực hiện công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b="0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640J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50 giây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1143000" y="1219200"/>
            <a:ext cx="678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Anh Dũng thực hiện công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b="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960J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trong 60 giây</a:t>
            </a:r>
          </a:p>
        </p:txBody>
      </p:sp>
      <p:graphicFrame>
        <p:nvGraphicFramePr>
          <p:cNvPr id="151609" name="Group 57"/>
          <p:cNvGraphicFramePr>
            <a:graphicFrameLocks noGrp="1"/>
          </p:cNvGraphicFramePr>
          <p:nvPr/>
        </p:nvGraphicFramePr>
        <p:xfrm>
          <a:off x="533400" y="1905000"/>
          <a:ext cx="8382000" cy="2303473"/>
        </p:xfrm>
        <a:graphic>
          <a:graphicData uri="http://schemas.openxmlformats.org/drawingml/2006/table">
            <a:tbl>
              <a:tblPr/>
              <a:tblGrid>
                <a:gridCol w="1808163"/>
                <a:gridCol w="1074737"/>
                <a:gridCol w="1179513"/>
                <a:gridCol w="2185987"/>
                <a:gridCol w="2133600"/>
              </a:tblGrid>
              <a:tr h="1127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</a:p>
                  </a:txBody>
                  <a:tcPr marL="91435" marR="91435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Thời gian</a:t>
                      </a:r>
                    </a:p>
                  </a:txBody>
                  <a:tcPr marL="91435" marR="91435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Thời gian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thực hiện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(Phương án C )</a:t>
                      </a:r>
                    </a:p>
                  </a:txBody>
                  <a:tcPr marL="91435" marR="91435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thực hiện trong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(Phương án D )</a:t>
                      </a:r>
                    </a:p>
                  </a:txBody>
                  <a:tcPr marL="91435" marR="91435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An</a:t>
                      </a:r>
                    </a:p>
                  </a:txBody>
                  <a:tcPr marL="91435" marR="91435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640J</a:t>
                      </a:r>
                    </a:p>
                  </a:txBody>
                  <a:tcPr marL="91435" marR="91435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50s</a:t>
                      </a:r>
                    </a:p>
                  </a:txBody>
                  <a:tcPr marL="91435" marR="91435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Dũng</a:t>
                      </a:r>
                    </a:p>
                  </a:txBody>
                  <a:tcPr marL="91435" marR="91435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960J</a:t>
                      </a:r>
                    </a:p>
                  </a:txBody>
                  <a:tcPr marL="91435" marR="91435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60s</a:t>
                      </a:r>
                    </a:p>
                  </a:txBody>
                  <a:tcPr marL="91435" marR="91435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1594" name="Text Box 42"/>
          <p:cNvSpPr txBox="1">
            <a:spLocks noChangeArrowheads="1"/>
          </p:cNvSpPr>
          <p:nvPr/>
        </p:nvSpPr>
        <p:spPr bwMode="auto">
          <a:xfrm>
            <a:off x="1143000" y="19050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Đại lượng</a:t>
            </a:r>
          </a:p>
        </p:txBody>
      </p:sp>
      <p:sp>
        <p:nvSpPr>
          <p:cNvPr id="151595" name="Text Box 43"/>
          <p:cNvSpPr txBox="1">
            <a:spLocks noChangeArrowheads="1"/>
          </p:cNvSpPr>
          <p:nvPr/>
        </p:nvSpPr>
        <p:spPr bwMode="auto">
          <a:xfrm>
            <a:off x="609600" y="259080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</a:p>
        </p:txBody>
      </p:sp>
      <p:sp>
        <p:nvSpPr>
          <p:cNvPr id="151596" name="Text Box 44"/>
          <p:cNvSpPr txBox="1">
            <a:spLocks noChangeArrowheads="1"/>
          </p:cNvSpPr>
          <p:nvPr/>
        </p:nvSpPr>
        <p:spPr bwMode="auto">
          <a:xfrm>
            <a:off x="4876800" y="3124200"/>
            <a:ext cx="1439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0,078 s</a:t>
            </a:r>
          </a:p>
        </p:txBody>
      </p:sp>
      <p:sp>
        <p:nvSpPr>
          <p:cNvPr id="151597" name="Text Box 45"/>
          <p:cNvSpPr txBox="1">
            <a:spLocks noChangeArrowheads="1"/>
          </p:cNvSpPr>
          <p:nvPr/>
        </p:nvSpPr>
        <p:spPr bwMode="auto">
          <a:xfrm>
            <a:off x="4876800" y="36576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0,0625 s</a:t>
            </a:r>
          </a:p>
        </p:txBody>
      </p:sp>
      <p:sp>
        <p:nvSpPr>
          <p:cNvPr id="151598" name="Text Box 46"/>
          <p:cNvSpPr txBox="1">
            <a:spLocks noChangeArrowheads="1"/>
          </p:cNvSpPr>
          <p:nvPr/>
        </p:nvSpPr>
        <p:spPr bwMode="auto">
          <a:xfrm>
            <a:off x="6858000" y="3124200"/>
            <a:ext cx="1379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12,8 J</a:t>
            </a:r>
          </a:p>
        </p:txBody>
      </p:sp>
      <p:sp>
        <p:nvSpPr>
          <p:cNvPr id="151599" name="Text Box 47"/>
          <p:cNvSpPr txBox="1">
            <a:spLocks noChangeArrowheads="1"/>
          </p:cNvSpPr>
          <p:nvPr/>
        </p:nvSpPr>
        <p:spPr bwMode="auto">
          <a:xfrm>
            <a:off x="7010400" y="3657600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J</a:t>
            </a:r>
          </a:p>
        </p:txBody>
      </p:sp>
      <p:sp>
        <p:nvSpPr>
          <p:cNvPr id="12332" name="Text Box 52"/>
          <p:cNvSpPr txBox="1">
            <a:spLocks noChangeArrowheads="1"/>
          </p:cNvSpPr>
          <p:nvPr/>
        </p:nvSpPr>
        <p:spPr bwMode="auto">
          <a:xfrm>
            <a:off x="2590800" y="76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15. CÔNG SUẤT</a:t>
            </a:r>
          </a:p>
        </p:txBody>
      </p:sp>
      <p:sp>
        <p:nvSpPr>
          <p:cNvPr id="12333" name="Text Box 53"/>
          <p:cNvSpPr txBox="1">
            <a:spLocks noChangeArrowheads="1"/>
          </p:cNvSpPr>
          <p:nvPr/>
        </p:nvSpPr>
        <p:spPr bwMode="auto">
          <a:xfrm>
            <a:off x="152400" y="471488"/>
            <a:ext cx="594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AI LÀM VIỆC KHOẺ HƠN?</a:t>
            </a:r>
          </a:p>
        </p:txBody>
      </p:sp>
      <p:sp>
        <p:nvSpPr>
          <p:cNvPr id="151610" name="Text Box 58"/>
          <p:cNvSpPr txBox="1">
            <a:spLocks noChangeArrowheads="1"/>
          </p:cNvSpPr>
          <p:nvPr/>
        </p:nvSpPr>
        <p:spPr bwMode="auto">
          <a:xfrm>
            <a:off x="3598984" y="4876800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0431" y="5785063"/>
            <a:ext cx="7399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(hay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)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.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dàng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, </a:t>
            </a:r>
            <a:r>
              <a:rPr lang="en-US" dirty="0" err="1" smtClean="0"/>
              <a:t>người</a:t>
            </a:r>
            <a:r>
              <a:rPr lang="en-US" dirty="0" smtClean="0"/>
              <a:t> ta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suất</a:t>
            </a:r>
            <a:r>
              <a:rPr lang="en-US" dirty="0" smtClean="0">
                <a:solidFill>
                  <a:srgbClr val="FF0000"/>
                </a:solidFill>
              </a:rPr>
              <a:t> .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752430"/>
      </p:ext>
    </p:extLst>
  </p:cSld>
  <p:clrMapOvr>
    <a:masterClrMapping/>
  </p:clrMapOvr>
  <p:transition advTm="62242">
    <p:strips dir="rd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75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2" dur="2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4" dur="2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75"/>
                                        <p:tgtEl>
                                          <p:spTgt spid="15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5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nimBg="1" autoUpdateAnimBg="0"/>
      <p:bldP spid="151559" grpId="0" autoUpdateAnimBg="0"/>
      <p:bldP spid="151560" grpId="0" autoUpdateAnimBg="0"/>
      <p:bldP spid="151560" grpId="1"/>
      <p:bldP spid="151561" grpId="0" autoUpdateAnimBg="0"/>
      <p:bldP spid="151562" grpId="0" autoUpdateAnimBg="0"/>
      <p:bldP spid="151562" grpId="1"/>
      <p:bldP spid="151594" grpId="0" autoUpdateAnimBg="0"/>
      <p:bldP spid="151595" grpId="0" autoUpdateAnimBg="0"/>
      <p:bldP spid="151596" grpId="0" autoUpdateAnimBg="0"/>
      <p:bldP spid="151597" grpId="0" autoUpdateAnimBg="0"/>
      <p:bldP spid="151598" grpId="0" autoUpdateAnimBg="0"/>
      <p:bldP spid="151599" grpId="0" autoUpdateAnimBg="0"/>
      <p:bldP spid="151610" grpId="0" autoUpdateAnimBg="0"/>
      <p:bldP spid="1516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6.7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5.5|3.7|7.5|3|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1|6.8|16.9|20|2.3|5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1.3|13.2|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7|17.6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9|9.8|8.4|4.6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5.6|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4.9|3.1|6.9|6.1|2.4|3.2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1667</Words>
  <Application>Microsoft Office PowerPoint</Application>
  <PresentationFormat>On-screen Show (4:3)</PresentationFormat>
  <Paragraphs>306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17</cp:revision>
  <dcterms:created xsi:type="dcterms:W3CDTF">2006-08-16T00:00:00Z</dcterms:created>
  <dcterms:modified xsi:type="dcterms:W3CDTF">2022-01-21T14:13:17Z</dcterms:modified>
</cp:coreProperties>
</file>