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8"/>
  </p:notesMasterIdLst>
  <p:handoutMasterIdLst>
    <p:handoutMasterId r:id="rId19"/>
  </p:handoutMasterIdLst>
  <p:sldIdLst>
    <p:sldId id="283" r:id="rId2"/>
    <p:sldId id="263" r:id="rId3"/>
    <p:sldId id="285" r:id="rId4"/>
    <p:sldId id="287" r:id="rId5"/>
    <p:sldId id="266" r:id="rId6"/>
    <p:sldId id="292" r:id="rId7"/>
    <p:sldId id="288" r:id="rId8"/>
    <p:sldId id="271" r:id="rId9"/>
    <p:sldId id="272" r:id="rId10"/>
    <p:sldId id="273" r:id="rId11"/>
    <p:sldId id="289" r:id="rId12"/>
    <p:sldId id="279" r:id="rId13"/>
    <p:sldId id="274" r:id="rId14"/>
    <p:sldId id="281" r:id="rId15"/>
    <p:sldId id="290" r:id="rId16"/>
    <p:sldId id="291" r:id="rId17"/>
  </p:sldIdLst>
  <p:sldSz cx="9144000" cy="6858000" type="screen4x3"/>
  <p:notesSz cx="69342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Vogu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184">
          <p15:clr>
            <a:srgbClr val="A4A3A4"/>
          </p15:clr>
        </p15:guide>
        <p15:guide id="3" pos="1872">
          <p15:clr>
            <a:srgbClr val="A4A3A4"/>
          </p15:clr>
        </p15:guide>
        <p15:guide id="4" pos="432">
          <p15:clr>
            <a:srgbClr val="A4A3A4"/>
          </p15:clr>
        </p15:guide>
        <p15:guide id="5" pos="53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66FF"/>
    <a:srgbClr val="FF0000"/>
    <a:srgbClr val="000000"/>
    <a:srgbClr val="FFFF00"/>
    <a:srgbClr val="CC9900"/>
    <a:srgbClr val="CC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4" autoAdjust="0"/>
    <p:restoredTop sz="94778" autoAdjust="0"/>
  </p:normalViewPr>
  <p:slideViewPr>
    <p:cSldViewPr>
      <p:cViewPr varScale="1">
        <p:scale>
          <a:sx n="64" d="100"/>
          <a:sy n="64" d="100"/>
        </p:scale>
        <p:origin x="1638" y="90"/>
      </p:cViewPr>
      <p:guideLst>
        <p:guide orient="horz" pos="2160"/>
        <p:guide pos="5184"/>
        <p:guide pos="1872"/>
        <p:guide pos="432"/>
        <p:guide pos="5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0B52BF0B-8C13-47D5-AC91-A56B5F48A6F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8379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1433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0795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95800"/>
            <a:ext cx="5105400" cy="419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6BF0E43-B4B2-4EB3-B831-03D6C3EBF03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22489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D56A112-33B8-42AB-AD50-7A046658632A}" type="slidenum">
              <a:rPr kumimoji="0" lang="en-US" altLang="vi-VN" smtClean="0"/>
              <a:pPr>
                <a:spcBef>
                  <a:spcPct val="0"/>
                </a:spcBef>
              </a:pPr>
              <a:t>2</a:t>
            </a:fld>
            <a:endParaRPr kumimoji="0" lang="en-US" altLang="vi-VN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16183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E05F5A5-C9B8-42F4-95D3-77386F502A68}" type="slidenum">
              <a:rPr kumimoji="0" lang="en-US" altLang="vi-VN" smtClean="0"/>
              <a:pPr>
                <a:spcBef>
                  <a:spcPct val="0"/>
                </a:spcBef>
              </a:pPr>
              <a:t>13</a:t>
            </a:fld>
            <a:endParaRPr kumimoji="0" lang="en-US" altLang="vi-VN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855361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349033C-BCAB-4B91-99CC-01755674E839}" type="slidenum">
              <a:rPr kumimoji="0" lang="en-US" altLang="vi-VN" smtClean="0"/>
              <a:pPr>
                <a:spcBef>
                  <a:spcPct val="0"/>
                </a:spcBef>
              </a:pPr>
              <a:t>15</a:t>
            </a:fld>
            <a:endParaRPr kumimoji="0" lang="en-US" altLang="vi-VN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704850"/>
            <a:ext cx="4699000" cy="352425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464050"/>
            <a:ext cx="5546725" cy="42291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167046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0DEFB1F-355B-4E0D-B291-E45694402F4E}" type="slidenum">
              <a:rPr kumimoji="0" lang="en-US" altLang="vi-VN" smtClean="0"/>
              <a:pPr>
                <a:spcBef>
                  <a:spcPct val="0"/>
                </a:spcBef>
              </a:pPr>
              <a:t>16</a:t>
            </a:fld>
            <a:endParaRPr kumimoji="0" lang="en-US" altLang="vi-VN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69297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D56A112-33B8-42AB-AD50-7A046658632A}" type="slidenum">
              <a:rPr kumimoji="0" lang="en-US" altLang="vi-VN" smtClean="0"/>
              <a:pPr>
                <a:spcBef>
                  <a:spcPct val="0"/>
                </a:spcBef>
              </a:pPr>
              <a:t>3</a:t>
            </a:fld>
            <a:endParaRPr kumimoji="0" lang="en-US" altLang="vi-VN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468073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D56A112-33B8-42AB-AD50-7A046658632A}" type="slidenum">
              <a:rPr kumimoji="0" lang="en-US" altLang="vi-VN" smtClean="0"/>
              <a:pPr>
                <a:spcBef>
                  <a:spcPct val="0"/>
                </a:spcBef>
              </a:pPr>
              <a:t>4</a:t>
            </a:fld>
            <a:endParaRPr kumimoji="0" lang="en-US" altLang="vi-VN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607237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C08012D-2F79-4D29-ACFF-C6070E4E0F16}" type="slidenum">
              <a:rPr kumimoji="0" lang="en-US" altLang="vi-VN" smtClean="0"/>
              <a:pPr>
                <a:spcBef>
                  <a:spcPct val="0"/>
                </a:spcBef>
              </a:pPr>
              <a:t>5</a:t>
            </a:fld>
            <a:endParaRPr kumimoji="0" lang="en-US" altLang="vi-V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235684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C08012D-2F79-4D29-ACFF-C6070E4E0F16}" type="slidenum">
              <a:rPr kumimoji="0" lang="en-US" altLang="vi-VN" smtClean="0"/>
              <a:pPr>
                <a:spcBef>
                  <a:spcPct val="0"/>
                </a:spcBef>
              </a:pPr>
              <a:t>7</a:t>
            </a:fld>
            <a:endParaRPr kumimoji="0" lang="en-US" altLang="vi-V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192054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D576733-BD4E-480F-93E0-0D3548067242}" type="slidenum">
              <a:rPr kumimoji="0" lang="en-US" altLang="vi-VN" smtClean="0"/>
              <a:pPr>
                <a:spcBef>
                  <a:spcPct val="0"/>
                </a:spcBef>
              </a:pPr>
              <a:t>8</a:t>
            </a:fld>
            <a:endParaRPr kumimoji="0" lang="en-US" altLang="vi-VN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412865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0BD0104-B4CD-4072-914D-59D710C3261F}" type="slidenum">
              <a:rPr kumimoji="0" lang="en-US" altLang="vi-VN" smtClean="0"/>
              <a:pPr>
                <a:spcBef>
                  <a:spcPct val="0"/>
                </a:spcBef>
              </a:pPr>
              <a:t>9</a:t>
            </a:fld>
            <a:endParaRPr kumimoji="0" lang="en-US" altLang="vi-VN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98436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528AC44-E1BF-4CE4-A34F-AD3C4C8F0AF7}" type="slidenum">
              <a:rPr kumimoji="0" lang="en-US" altLang="vi-VN" smtClean="0"/>
              <a:pPr>
                <a:spcBef>
                  <a:spcPct val="0"/>
                </a:spcBef>
              </a:pPr>
              <a:t>10</a:t>
            </a:fld>
            <a:endParaRPr kumimoji="0" lang="en-US" altLang="vi-VN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58276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95361B5-7A39-42D6-A346-33E664321A51}" type="slidenum">
              <a:rPr kumimoji="0" lang="en-US" altLang="vi-VN"/>
              <a:pPr algn="r">
                <a:spcBef>
                  <a:spcPct val="0"/>
                </a:spcBef>
              </a:pPr>
              <a:t>12</a:t>
            </a:fld>
            <a:endParaRPr kumimoji="0" lang="en-US" altLang="vi-VN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99934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FC2ABD-1AB1-425A-83C3-9B5A8CCEB2B8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lvl="1">
              <a:defRPr/>
            </a:pPr>
            <a:fld id="{FCFEB623-2186-462C-B90E-92D677639F5B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4D1D7D-4150-4DA4-819A-FF97FA1DB9FA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BB747D9C-1FB7-4814-B598-11C35CCD4664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1860D2-0823-4EE3-8DBD-273F6E4E6605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FAADF47F-B6DB-4D8B-9D57-53FF9D9C128C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9B4A8D-496B-4B19-97ED-51E92D523743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lvl="1">
              <a:defRPr/>
            </a:pPr>
            <a:fld id="{1BF8DFCD-3FDE-4047-8C29-F76D577C5B55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31C4E3-E80C-4256-A820-7F2CD27E35D5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7E39ED68-DB02-4F56-90B8-E486356E46A2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9B5D4C-A76E-4309-BEBE-7E2523A8812D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F62ADE54-4A20-42D3-BF66-2E12D1FE4041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AD7FF9-8FD5-46F6-9731-D508DD172293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lvl="1">
              <a:defRPr/>
            </a:pPr>
            <a:fld id="{D8B599EB-DD76-4278-86DD-BC5A2E342223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1BD57A-34F4-4135-A456-F7E4E6BF4D7D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8E801BC7-E3D3-4166-BC87-9D870A5743C7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A74CD5-20FF-4BB4-B82C-A11B79EBE715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0159CD28-74C0-4BFC-95C2-83971D9F3882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75D8F4-0BFE-4707-AC90-1AE904B09408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F9D15E07-BDE2-471A-875C-6ED366B8D02E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5081DB-F866-4831-96C5-BA995D95B5B6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 alt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073633E0-85F2-4956-9825-5596B4A3698C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FB17F2B-B604-4157-BFD7-4052F42E98C1}" type="datetime1">
              <a:rPr lang="en-US" altLang="vi-VN" smtClean="0"/>
              <a:pPr>
                <a:defRPr/>
              </a:pPr>
              <a:t>15/02/2022</a:t>
            </a:fld>
            <a:endParaRPr lang="en-US" alt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vi-VN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lvl="1">
              <a:defRPr/>
            </a:pPr>
            <a:fld id="{91B5BCB7-0724-48EC-99CB-97426386790D}" type="slidenum">
              <a:rPr lang="en-US" altLang="vi-VN" smtClean="0"/>
              <a:pPr lvl="1">
                <a:defRPr/>
              </a:pPr>
              <a:t>‹#›</a:t>
            </a:fld>
            <a:endParaRPr lang="en-US" altLang="vi-V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 cap="all" spc="-150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slide" Target="slide7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slide" Target="slide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4414264" cy="841248"/>
          </a:xfrm>
        </p:spPr>
        <p:txBody>
          <a:bodyPr/>
          <a:lstStyle/>
          <a:p>
            <a:r>
              <a:rPr lang="en-US"/>
              <a:t>KIỂM TRA BÀI CŨ</a:t>
            </a:r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301752" y="1736812"/>
            <a:ext cx="86627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cấu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etilen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túc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 O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? + ?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 Cl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? + ?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 O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? + ?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=CH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+ Br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?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4" descr="viet3">
            <a:extLst>
              <a:ext uri="{FF2B5EF4-FFF2-40B4-BE49-F238E27FC236}">
                <a16:creationId xmlns:a16="http://schemas.microsoft.com/office/drawing/2014/main" id="{4BE74583-9FE6-41F5-AF0B-62C728EB1F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348" y="469453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064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3313112" cy="7556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vi-VN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V. Điều chế: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0" y="800100"/>
            <a:ext cx="8631238" cy="1368425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altLang="vi-VN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Axetilen được điều chế bằng cách cho canxi cacbua phản ứng với nước: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FontTx/>
              <a:buNone/>
            </a:pPr>
            <a:fld id="{A6D9DFDC-D30E-4989-9776-3643B60592E8}" type="slidenum">
              <a:rPr lang="en-US" altLang="vi-VN" sz="1400" smtClean="0">
                <a:latin typeface="Times New Roman" pitchFamily="18" charset="0"/>
                <a:cs typeface="Times New Roman" pitchFamily="18" charset="0"/>
              </a:rPr>
              <a:pPr lvl="1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vi-VN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AutoShape 53"/>
          <p:cNvSpPr>
            <a:spLocks noChangeArrowheads="1"/>
          </p:cNvSpPr>
          <p:nvPr/>
        </p:nvSpPr>
        <p:spPr bwMode="auto">
          <a:xfrm>
            <a:off x="6264275" y="4292600"/>
            <a:ext cx="2266950" cy="1512888"/>
          </a:xfrm>
          <a:prstGeom prst="flowChartMagneticDisk">
            <a:avLst/>
          </a:prstGeom>
          <a:solidFill>
            <a:schemeClr val="bg1"/>
          </a:solidFill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321050"/>
            <a:ext cx="15494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6389" name="Rectangle 64"/>
          <p:cNvSpPr>
            <a:spLocks noChangeArrowheads="1"/>
          </p:cNvSpPr>
          <p:nvPr/>
        </p:nvSpPr>
        <p:spPr bwMode="auto">
          <a:xfrm>
            <a:off x="2376488" y="5265738"/>
            <a:ext cx="144462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Rectangle 65"/>
          <p:cNvSpPr>
            <a:spLocks noChangeArrowheads="1"/>
          </p:cNvSpPr>
          <p:nvPr/>
        </p:nvSpPr>
        <p:spPr bwMode="auto">
          <a:xfrm>
            <a:off x="2627313" y="5300663"/>
            <a:ext cx="144462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Rectangle 66"/>
          <p:cNvSpPr>
            <a:spLocks noChangeArrowheads="1"/>
          </p:cNvSpPr>
          <p:nvPr/>
        </p:nvSpPr>
        <p:spPr bwMode="auto">
          <a:xfrm>
            <a:off x="2843213" y="5265738"/>
            <a:ext cx="144462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Rectangle 67"/>
          <p:cNvSpPr>
            <a:spLocks noChangeArrowheads="1"/>
          </p:cNvSpPr>
          <p:nvPr/>
        </p:nvSpPr>
        <p:spPr bwMode="auto">
          <a:xfrm>
            <a:off x="2555875" y="5121275"/>
            <a:ext cx="144463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3" name="Rectangle 68"/>
          <p:cNvSpPr>
            <a:spLocks noChangeArrowheads="1"/>
          </p:cNvSpPr>
          <p:nvPr/>
        </p:nvSpPr>
        <p:spPr bwMode="auto">
          <a:xfrm>
            <a:off x="2843213" y="5121275"/>
            <a:ext cx="144462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69"/>
          <p:cNvSpPr>
            <a:spLocks noChangeArrowheads="1"/>
          </p:cNvSpPr>
          <p:nvPr/>
        </p:nvSpPr>
        <p:spPr bwMode="auto">
          <a:xfrm>
            <a:off x="2339975" y="5084763"/>
            <a:ext cx="144463" cy="107950"/>
          </a:xfrm>
          <a:prstGeom prst="rect">
            <a:avLst/>
          </a:prstGeom>
          <a:solidFill>
            <a:srgbClr val="96969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98" name="Text Box 70"/>
          <p:cNvSpPr txBox="1">
            <a:spLocks noChangeArrowheads="1"/>
          </p:cNvSpPr>
          <p:nvPr/>
        </p:nvSpPr>
        <p:spPr bwMode="auto">
          <a:xfrm>
            <a:off x="1979613" y="5013325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</a:t>
            </a:r>
          </a:p>
        </p:txBody>
      </p:sp>
      <p:pic>
        <p:nvPicPr>
          <p:cNvPr id="16396" name="Picture 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429000"/>
            <a:ext cx="2124075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168525"/>
            <a:ext cx="990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8" name="Line 29"/>
          <p:cNvSpPr>
            <a:spLocks noChangeShapeType="1"/>
          </p:cNvSpPr>
          <p:nvPr/>
        </p:nvSpPr>
        <p:spPr bwMode="auto">
          <a:xfrm>
            <a:off x="2590800" y="2889250"/>
            <a:ext cx="0" cy="15843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399" name="Line 30"/>
          <p:cNvSpPr>
            <a:spLocks noChangeShapeType="1"/>
          </p:cNvSpPr>
          <p:nvPr/>
        </p:nvSpPr>
        <p:spPr bwMode="auto">
          <a:xfrm flipH="1">
            <a:off x="2663825" y="2852738"/>
            <a:ext cx="36513" cy="16208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02" name="AutoShape 7"/>
          <p:cNvSpPr>
            <a:spLocks noChangeArrowheads="1"/>
          </p:cNvSpPr>
          <p:nvPr/>
        </p:nvSpPr>
        <p:spPr bwMode="auto">
          <a:xfrm>
            <a:off x="142875" y="5732463"/>
            <a:ext cx="2700338" cy="360362"/>
          </a:xfrm>
          <a:prstGeom prst="cube">
            <a:avLst>
              <a:gd name="adj" fmla="val 5119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3" name="Rectangle 8"/>
          <p:cNvSpPr>
            <a:spLocks noChangeArrowheads="1"/>
          </p:cNvSpPr>
          <p:nvPr/>
        </p:nvSpPr>
        <p:spPr bwMode="auto">
          <a:xfrm>
            <a:off x="1042988" y="2528888"/>
            <a:ext cx="142875" cy="3278187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4" name="Rectangle 9"/>
          <p:cNvSpPr>
            <a:spLocks noChangeArrowheads="1"/>
          </p:cNvSpPr>
          <p:nvPr/>
        </p:nvSpPr>
        <p:spPr bwMode="auto">
          <a:xfrm>
            <a:off x="792163" y="3681413"/>
            <a:ext cx="1690687" cy="10795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5" name="Rectangle 10"/>
          <p:cNvSpPr>
            <a:spLocks noChangeArrowheads="1"/>
          </p:cNvSpPr>
          <p:nvPr/>
        </p:nvSpPr>
        <p:spPr bwMode="auto">
          <a:xfrm>
            <a:off x="935038" y="3608388"/>
            <a:ext cx="360362" cy="252412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6" name="Oval 11"/>
          <p:cNvSpPr>
            <a:spLocks noChangeArrowheads="1"/>
          </p:cNvSpPr>
          <p:nvPr/>
        </p:nvSpPr>
        <p:spPr bwMode="auto">
          <a:xfrm>
            <a:off x="1041400" y="3644900"/>
            <a:ext cx="109538" cy="144463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7" name="Rectangle 12"/>
          <p:cNvSpPr>
            <a:spLocks noChangeArrowheads="1"/>
          </p:cNvSpPr>
          <p:nvPr/>
        </p:nvSpPr>
        <p:spPr bwMode="auto">
          <a:xfrm>
            <a:off x="2411413" y="3538538"/>
            <a:ext cx="323850" cy="35877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8" name="Rectangle 32"/>
          <p:cNvSpPr>
            <a:spLocks noChangeArrowheads="1"/>
          </p:cNvSpPr>
          <p:nvPr/>
        </p:nvSpPr>
        <p:spPr bwMode="auto">
          <a:xfrm>
            <a:off x="2411413" y="2997200"/>
            <a:ext cx="395287" cy="71438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9" name="Rectangle 33"/>
          <p:cNvSpPr>
            <a:spLocks noChangeArrowheads="1"/>
          </p:cNvSpPr>
          <p:nvPr/>
        </p:nvSpPr>
        <p:spPr bwMode="auto">
          <a:xfrm flipH="1">
            <a:off x="2771775" y="2924175"/>
            <a:ext cx="107950" cy="2159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0" name="Line 35"/>
          <p:cNvSpPr>
            <a:spLocks noChangeShapeType="1"/>
          </p:cNvSpPr>
          <p:nvPr/>
        </p:nvSpPr>
        <p:spPr bwMode="auto">
          <a:xfrm>
            <a:off x="2808288" y="3249613"/>
            <a:ext cx="0" cy="6477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1" name="Line 37"/>
          <p:cNvSpPr>
            <a:spLocks noChangeShapeType="1"/>
          </p:cNvSpPr>
          <p:nvPr/>
        </p:nvSpPr>
        <p:spPr bwMode="auto">
          <a:xfrm>
            <a:off x="2808288" y="3213100"/>
            <a:ext cx="19431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2" name="Line 38"/>
          <p:cNvSpPr>
            <a:spLocks noChangeShapeType="1"/>
          </p:cNvSpPr>
          <p:nvPr/>
        </p:nvSpPr>
        <p:spPr bwMode="auto">
          <a:xfrm>
            <a:off x="2771775" y="3213100"/>
            <a:ext cx="20526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3" name="Line 39"/>
          <p:cNvSpPr>
            <a:spLocks noChangeShapeType="1"/>
          </p:cNvSpPr>
          <p:nvPr/>
        </p:nvSpPr>
        <p:spPr bwMode="auto">
          <a:xfrm>
            <a:off x="2808288" y="3249613"/>
            <a:ext cx="1979612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4" name="Line 40"/>
          <p:cNvSpPr>
            <a:spLocks noChangeShapeType="1"/>
          </p:cNvSpPr>
          <p:nvPr/>
        </p:nvSpPr>
        <p:spPr bwMode="auto">
          <a:xfrm>
            <a:off x="2771775" y="3213100"/>
            <a:ext cx="0" cy="6477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5" name="Line 41"/>
          <p:cNvSpPr>
            <a:spLocks noChangeShapeType="1"/>
          </p:cNvSpPr>
          <p:nvPr/>
        </p:nvSpPr>
        <p:spPr bwMode="auto">
          <a:xfrm>
            <a:off x="4824413" y="3213100"/>
            <a:ext cx="0" cy="21605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6" name="Line 42"/>
          <p:cNvSpPr>
            <a:spLocks noChangeShapeType="1"/>
          </p:cNvSpPr>
          <p:nvPr/>
        </p:nvSpPr>
        <p:spPr bwMode="auto">
          <a:xfrm>
            <a:off x="4787900" y="3249613"/>
            <a:ext cx="0" cy="21240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7" name="Rectangle 43"/>
          <p:cNvSpPr>
            <a:spLocks noChangeArrowheads="1"/>
          </p:cNvSpPr>
          <p:nvPr/>
        </p:nvSpPr>
        <p:spPr bwMode="auto">
          <a:xfrm>
            <a:off x="3490913" y="3178175"/>
            <a:ext cx="720725" cy="106363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18" name="Line 48"/>
          <p:cNvSpPr>
            <a:spLocks noChangeShapeType="1"/>
          </p:cNvSpPr>
          <p:nvPr/>
        </p:nvSpPr>
        <p:spPr bwMode="auto">
          <a:xfrm>
            <a:off x="4932363" y="3321050"/>
            <a:ext cx="0" cy="1295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19" name="Line 49"/>
          <p:cNvSpPr>
            <a:spLocks noChangeShapeType="1"/>
          </p:cNvSpPr>
          <p:nvPr/>
        </p:nvSpPr>
        <p:spPr bwMode="auto">
          <a:xfrm>
            <a:off x="4967288" y="3357563"/>
            <a:ext cx="0" cy="1295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0" name="Line 50"/>
          <p:cNvSpPr>
            <a:spLocks noChangeShapeType="1"/>
          </p:cNvSpPr>
          <p:nvPr/>
        </p:nvSpPr>
        <p:spPr bwMode="auto">
          <a:xfrm>
            <a:off x="4932363" y="3321050"/>
            <a:ext cx="23399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1" name="Line 51"/>
          <p:cNvSpPr>
            <a:spLocks noChangeShapeType="1"/>
          </p:cNvSpPr>
          <p:nvPr/>
        </p:nvSpPr>
        <p:spPr bwMode="auto">
          <a:xfrm>
            <a:off x="4967288" y="3357563"/>
            <a:ext cx="226853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2" name="Line 54"/>
          <p:cNvSpPr>
            <a:spLocks noChangeShapeType="1"/>
          </p:cNvSpPr>
          <p:nvPr/>
        </p:nvSpPr>
        <p:spPr bwMode="auto">
          <a:xfrm>
            <a:off x="7235825" y="3357563"/>
            <a:ext cx="0" cy="20510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3" name="Line 55"/>
          <p:cNvSpPr>
            <a:spLocks noChangeShapeType="1"/>
          </p:cNvSpPr>
          <p:nvPr/>
        </p:nvSpPr>
        <p:spPr bwMode="auto">
          <a:xfrm>
            <a:off x="7272338" y="3321050"/>
            <a:ext cx="0" cy="205263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4" name="AutoShape 60"/>
          <p:cNvSpPr>
            <a:spLocks noChangeArrowheads="1"/>
          </p:cNvSpPr>
          <p:nvPr/>
        </p:nvSpPr>
        <p:spPr bwMode="auto">
          <a:xfrm rot="10800000">
            <a:off x="7596188" y="2924175"/>
            <a:ext cx="539750" cy="2409825"/>
          </a:xfrm>
          <a:prstGeom prst="can">
            <a:avLst>
              <a:gd name="adj" fmla="val 53308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25" name="Line 61"/>
          <p:cNvSpPr>
            <a:spLocks noChangeShapeType="1"/>
          </p:cNvSpPr>
          <p:nvPr/>
        </p:nvSpPr>
        <p:spPr bwMode="auto">
          <a:xfrm>
            <a:off x="2735263" y="2168525"/>
            <a:ext cx="0" cy="1444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26" name="Line 62"/>
          <p:cNvSpPr>
            <a:spLocks noChangeShapeType="1"/>
          </p:cNvSpPr>
          <p:nvPr/>
        </p:nvSpPr>
        <p:spPr bwMode="auto">
          <a:xfrm>
            <a:off x="2592388" y="2168525"/>
            <a:ext cx="0" cy="1444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199" name="Text Box 71"/>
          <p:cNvSpPr txBox="1">
            <a:spLocks noChangeArrowheads="1"/>
          </p:cNvSpPr>
          <p:nvPr/>
        </p:nvSpPr>
        <p:spPr bwMode="auto">
          <a:xfrm>
            <a:off x="2339975" y="5186363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0" name="Text Box 72"/>
          <p:cNvSpPr txBox="1">
            <a:spLocks noChangeArrowheads="1"/>
          </p:cNvSpPr>
          <p:nvPr/>
        </p:nvSpPr>
        <p:spPr bwMode="auto">
          <a:xfrm>
            <a:off x="7524750" y="288925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1" name="Text Box 73"/>
          <p:cNvSpPr txBox="1">
            <a:spLocks noChangeArrowheads="1"/>
          </p:cNvSpPr>
          <p:nvPr/>
        </p:nvSpPr>
        <p:spPr bwMode="auto">
          <a:xfrm>
            <a:off x="7524750" y="3176588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2" name="Text Box 74"/>
          <p:cNvSpPr txBox="1">
            <a:spLocks noChangeArrowheads="1"/>
          </p:cNvSpPr>
          <p:nvPr/>
        </p:nvSpPr>
        <p:spPr bwMode="auto">
          <a:xfrm>
            <a:off x="7488238" y="3465513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3" name="Text Box 75"/>
          <p:cNvSpPr txBox="1">
            <a:spLocks noChangeArrowheads="1"/>
          </p:cNvSpPr>
          <p:nvPr/>
        </p:nvSpPr>
        <p:spPr bwMode="auto">
          <a:xfrm>
            <a:off x="7488238" y="386080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4" name="Text Box 76"/>
          <p:cNvSpPr txBox="1">
            <a:spLocks noChangeArrowheads="1"/>
          </p:cNvSpPr>
          <p:nvPr/>
        </p:nvSpPr>
        <p:spPr bwMode="auto">
          <a:xfrm>
            <a:off x="7488238" y="4221163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10289" name="Text Box 77"/>
          <p:cNvSpPr txBox="1">
            <a:spLocks noChangeArrowheads="1"/>
          </p:cNvSpPr>
          <p:nvPr/>
        </p:nvSpPr>
        <p:spPr bwMode="auto">
          <a:xfrm>
            <a:off x="7488238" y="458152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6" name="Oval 78"/>
          <p:cNvSpPr>
            <a:spLocks noChangeArrowheads="1"/>
          </p:cNvSpPr>
          <p:nvPr/>
        </p:nvSpPr>
        <p:spPr bwMode="auto">
          <a:xfrm>
            <a:off x="2592388" y="4437063"/>
            <a:ext cx="73025" cy="71437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07" name="Text Box 79"/>
          <p:cNvSpPr txBox="1">
            <a:spLocks noChangeArrowheads="1"/>
          </p:cNvSpPr>
          <p:nvPr/>
        </p:nvSpPr>
        <p:spPr bwMode="auto">
          <a:xfrm>
            <a:off x="2339975" y="2205038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8" name="Text Box 80"/>
          <p:cNvSpPr txBox="1">
            <a:spLocks noChangeArrowheads="1"/>
          </p:cNvSpPr>
          <p:nvPr/>
        </p:nvSpPr>
        <p:spPr bwMode="auto">
          <a:xfrm>
            <a:off x="2339975" y="2312988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09" name="Text Box 81"/>
          <p:cNvSpPr txBox="1">
            <a:spLocks noChangeArrowheads="1"/>
          </p:cNvSpPr>
          <p:nvPr/>
        </p:nvSpPr>
        <p:spPr bwMode="auto">
          <a:xfrm>
            <a:off x="2303463" y="238442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10" name="Text Box 82"/>
          <p:cNvSpPr txBox="1">
            <a:spLocks noChangeArrowheads="1"/>
          </p:cNvSpPr>
          <p:nvPr/>
        </p:nvSpPr>
        <p:spPr bwMode="auto">
          <a:xfrm>
            <a:off x="2303463" y="248602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</a:t>
            </a:r>
          </a:p>
        </p:txBody>
      </p:sp>
      <p:sp>
        <p:nvSpPr>
          <p:cNvPr id="48211" name="Text Box 83"/>
          <p:cNvSpPr txBox="1">
            <a:spLocks noChangeArrowheads="1"/>
          </p:cNvSpPr>
          <p:nvPr/>
        </p:nvSpPr>
        <p:spPr bwMode="auto">
          <a:xfrm>
            <a:off x="2411413" y="256540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</a:t>
            </a:r>
          </a:p>
        </p:txBody>
      </p:sp>
      <p:sp>
        <p:nvSpPr>
          <p:cNvPr id="48212" name="Text Box 84"/>
          <p:cNvSpPr txBox="1">
            <a:spLocks noChangeArrowheads="1"/>
          </p:cNvSpPr>
          <p:nvPr/>
        </p:nvSpPr>
        <p:spPr bwMode="auto">
          <a:xfrm>
            <a:off x="1223963" y="5807075"/>
            <a:ext cx="1477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</a:t>
            </a:r>
          </a:p>
        </p:txBody>
      </p:sp>
      <p:sp>
        <p:nvSpPr>
          <p:cNvPr id="48213" name="Text Box 85"/>
          <p:cNvSpPr txBox="1">
            <a:spLocks noChangeArrowheads="1"/>
          </p:cNvSpPr>
          <p:nvPr/>
        </p:nvSpPr>
        <p:spPr bwMode="auto">
          <a:xfrm>
            <a:off x="1943100" y="494030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</a:t>
            </a:r>
          </a:p>
        </p:txBody>
      </p:sp>
      <p:sp>
        <p:nvSpPr>
          <p:cNvPr id="48214" name="Text Box 86"/>
          <p:cNvSpPr txBox="1">
            <a:spLocks noChangeArrowheads="1"/>
          </p:cNvSpPr>
          <p:nvPr/>
        </p:nvSpPr>
        <p:spPr bwMode="auto">
          <a:xfrm>
            <a:off x="1906588" y="4832350"/>
            <a:ext cx="15128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</a:t>
            </a:r>
          </a:p>
        </p:txBody>
      </p:sp>
      <p:sp>
        <p:nvSpPr>
          <p:cNvPr id="48215" name="Text Box 87"/>
          <p:cNvSpPr txBox="1">
            <a:spLocks noChangeArrowheads="1"/>
          </p:cNvSpPr>
          <p:nvPr/>
        </p:nvSpPr>
        <p:spPr bwMode="auto">
          <a:xfrm>
            <a:off x="1835150" y="47545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</a:t>
            </a:r>
          </a:p>
        </p:txBody>
      </p:sp>
      <p:sp>
        <p:nvSpPr>
          <p:cNvPr id="48216" name="Text Box 88"/>
          <p:cNvSpPr txBox="1">
            <a:spLocks noChangeArrowheads="1"/>
          </p:cNvSpPr>
          <p:nvPr/>
        </p:nvSpPr>
        <p:spPr bwMode="auto">
          <a:xfrm>
            <a:off x="1871663" y="4683125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</a:t>
            </a:r>
          </a:p>
        </p:txBody>
      </p:sp>
      <p:sp>
        <p:nvSpPr>
          <p:cNvPr id="48217" name="Line 89"/>
          <p:cNvSpPr>
            <a:spLocks noChangeShapeType="1"/>
          </p:cNvSpPr>
          <p:nvPr/>
        </p:nvSpPr>
        <p:spPr bwMode="auto">
          <a:xfrm>
            <a:off x="3167063" y="2997200"/>
            <a:ext cx="14414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46" name="Line 90"/>
          <p:cNvSpPr>
            <a:spLocks noChangeShapeType="1"/>
          </p:cNvSpPr>
          <p:nvPr/>
        </p:nvSpPr>
        <p:spPr bwMode="auto">
          <a:xfrm>
            <a:off x="2916238" y="5337175"/>
            <a:ext cx="503237" cy="3238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47" name="Text Box 91"/>
          <p:cNvSpPr txBox="1">
            <a:spLocks noChangeArrowheads="1"/>
          </p:cNvSpPr>
          <p:nvPr/>
        </p:nvSpPr>
        <p:spPr bwMode="auto">
          <a:xfrm>
            <a:off x="3168650" y="5588000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CaC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20" name="Text Box 92"/>
          <p:cNvSpPr txBox="1">
            <a:spLocks noChangeArrowheads="1"/>
          </p:cNvSpPr>
          <p:nvPr/>
        </p:nvSpPr>
        <p:spPr bwMode="auto">
          <a:xfrm>
            <a:off x="3348038" y="2528888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49" name="Text Box 93"/>
          <p:cNvSpPr txBox="1">
            <a:spLocks noChangeArrowheads="1"/>
          </p:cNvSpPr>
          <p:nvPr/>
        </p:nvSpPr>
        <p:spPr bwMode="auto">
          <a:xfrm>
            <a:off x="4427538" y="5049838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</a:t>
            </a:r>
          </a:p>
        </p:txBody>
      </p:sp>
      <p:sp>
        <p:nvSpPr>
          <p:cNvPr id="16450" name="Text Box 95"/>
          <p:cNvSpPr txBox="1">
            <a:spLocks noChangeArrowheads="1"/>
          </p:cNvSpPr>
          <p:nvPr/>
        </p:nvSpPr>
        <p:spPr bwMode="auto">
          <a:xfrm>
            <a:off x="4356100" y="522922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</a:t>
            </a:r>
          </a:p>
        </p:txBody>
      </p:sp>
      <p:sp>
        <p:nvSpPr>
          <p:cNvPr id="16451" name="Text Box 96"/>
          <p:cNvSpPr txBox="1">
            <a:spLocks noChangeArrowheads="1"/>
          </p:cNvSpPr>
          <p:nvPr/>
        </p:nvSpPr>
        <p:spPr bwMode="auto">
          <a:xfrm>
            <a:off x="4248150" y="533717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</a:t>
            </a:r>
          </a:p>
        </p:txBody>
      </p:sp>
      <p:sp>
        <p:nvSpPr>
          <p:cNvPr id="16452" name="Text Box 97"/>
          <p:cNvSpPr txBox="1">
            <a:spLocks noChangeArrowheads="1"/>
          </p:cNvSpPr>
          <p:nvPr/>
        </p:nvSpPr>
        <p:spPr bwMode="auto">
          <a:xfrm>
            <a:off x="4284663" y="4940300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</a:t>
            </a:r>
          </a:p>
        </p:txBody>
      </p:sp>
      <p:sp>
        <p:nvSpPr>
          <p:cNvPr id="16453" name="Text Box 98"/>
          <p:cNvSpPr txBox="1">
            <a:spLocks noChangeArrowheads="1"/>
          </p:cNvSpPr>
          <p:nvPr/>
        </p:nvSpPr>
        <p:spPr bwMode="auto">
          <a:xfrm>
            <a:off x="4319588" y="512127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</a:t>
            </a:r>
          </a:p>
        </p:txBody>
      </p:sp>
      <p:sp>
        <p:nvSpPr>
          <p:cNvPr id="16454" name="Line 99"/>
          <p:cNvSpPr>
            <a:spLocks noChangeShapeType="1"/>
          </p:cNvSpPr>
          <p:nvPr/>
        </p:nvSpPr>
        <p:spPr bwMode="auto">
          <a:xfrm>
            <a:off x="5076825" y="5553075"/>
            <a:ext cx="503238" cy="3238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55" name="Text Box 100"/>
          <p:cNvSpPr txBox="1">
            <a:spLocks noChangeArrowheads="1"/>
          </p:cNvSpPr>
          <p:nvPr/>
        </p:nvSpPr>
        <p:spPr bwMode="auto">
          <a:xfrm>
            <a:off x="5543550" y="5776913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dd NaOH</a:t>
            </a:r>
          </a:p>
        </p:txBody>
      </p:sp>
      <p:sp>
        <p:nvSpPr>
          <p:cNvPr id="16456" name="Text Box 102"/>
          <p:cNvSpPr txBox="1">
            <a:spLocks noChangeArrowheads="1"/>
          </p:cNvSpPr>
          <p:nvPr/>
        </p:nvSpPr>
        <p:spPr bwMode="auto">
          <a:xfrm>
            <a:off x="6481763" y="5438775"/>
            <a:ext cx="226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</a:t>
            </a:r>
          </a:p>
        </p:txBody>
      </p:sp>
      <p:sp>
        <p:nvSpPr>
          <p:cNvPr id="16457" name="Text Box 103"/>
          <p:cNvSpPr txBox="1">
            <a:spLocks noChangeArrowheads="1"/>
          </p:cNvSpPr>
          <p:nvPr/>
        </p:nvSpPr>
        <p:spPr bwMode="auto">
          <a:xfrm>
            <a:off x="6192838" y="5365750"/>
            <a:ext cx="226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</a:t>
            </a:r>
          </a:p>
        </p:txBody>
      </p:sp>
      <p:sp>
        <p:nvSpPr>
          <p:cNvPr id="16458" name="Text Box 112"/>
          <p:cNvSpPr txBox="1">
            <a:spLocks noChangeArrowheads="1"/>
          </p:cNvSpPr>
          <p:nvPr/>
        </p:nvSpPr>
        <p:spPr bwMode="auto">
          <a:xfrm>
            <a:off x="6192838" y="52578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59" name="Text Box 113"/>
          <p:cNvSpPr txBox="1">
            <a:spLocks noChangeArrowheads="1"/>
          </p:cNvSpPr>
          <p:nvPr/>
        </p:nvSpPr>
        <p:spPr bwMode="auto">
          <a:xfrm>
            <a:off x="6192838" y="51863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0" name="Text Box 114"/>
          <p:cNvSpPr txBox="1">
            <a:spLocks noChangeArrowheads="1"/>
          </p:cNvSpPr>
          <p:nvPr/>
        </p:nvSpPr>
        <p:spPr bwMode="auto">
          <a:xfrm>
            <a:off x="6192838" y="51149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1" name="Text Box 115"/>
          <p:cNvSpPr txBox="1">
            <a:spLocks noChangeArrowheads="1"/>
          </p:cNvSpPr>
          <p:nvPr/>
        </p:nvSpPr>
        <p:spPr bwMode="auto">
          <a:xfrm>
            <a:off x="6192838" y="50419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2" name="Text Box 116"/>
          <p:cNvSpPr txBox="1">
            <a:spLocks noChangeArrowheads="1"/>
          </p:cNvSpPr>
          <p:nvPr/>
        </p:nvSpPr>
        <p:spPr bwMode="auto">
          <a:xfrm>
            <a:off x="6192838" y="49704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3" name="Text Box 117"/>
          <p:cNvSpPr txBox="1">
            <a:spLocks noChangeArrowheads="1"/>
          </p:cNvSpPr>
          <p:nvPr/>
        </p:nvSpPr>
        <p:spPr bwMode="auto">
          <a:xfrm>
            <a:off x="6192838" y="48990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4" name="Text Box 118"/>
          <p:cNvSpPr txBox="1">
            <a:spLocks noChangeArrowheads="1"/>
          </p:cNvSpPr>
          <p:nvPr/>
        </p:nvSpPr>
        <p:spPr bwMode="auto">
          <a:xfrm>
            <a:off x="6192838" y="483235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5" name="Text Box 119"/>
          <p:cNvSpPr txBox="1">
            <a:spLocks noChangeArrowheads="1"/>
          </p:cNvSpPr>
          <p:nvPr/>
        </p:nvSpPr>
        <p:spPr bwMode="auto">
          <a:xfrm>
            <a:off x="6192838" y="47545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.......................................</a:t>
            </a:r>
          </a:p>
        </p:txBody>
      </p:sp>
      <p:sp>
        <p:nvSpPr>
          <p:cNvPr id="16466" name="Line 120"/>
          <p:cNvSpPr>
            <a:spLocks noChangeShapeType="1"/>
          </p:cNvSpPr>
          <p:nvPr/>
        </p:nvSpPr>
        <p:spPr bwMode="auto">
          <a:xfrm>
            <a:off x="6264275" y="4076700"/>
            <a:ext cx="539750" cy="100806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67" name="Text Box 121"/>
          <p:cNvSpPr txBox="1">
            <a:spLocks noChangeArrowheads="1"/>
          </p:cNvSpPr>
          <p:nvPr/>
        </p:nvSpPr>
        <p:spPr bwMode="auto">
          <a:xfrm>
            <a:off x="5940425" y="3643313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8250" name="Line 122"/>
          <p:cNvSpPr>
            <a:spLocks noChangeShapeType="1"/>
          </p:cNvSpPr>
          <p:nvPr/>
        </p:nvSpPr>
        <p:spPr bwMode="auto">
          <a:xfrm>
            <a:off x="5327650" y="3213100"/>
            <a:ext cx="14414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251" name="Text Box 123"/>
          <p:cNvSpPr txBox="1">
            <a:spLocks noChangeArrowheads="1"/>
          </p:cNvSpPr>
          <p:nvPr/>
        </p:nvSpPr>
        <p:spPr bwMode="auto">
          <a:xfrm>
            <a:off x="5508625" y="2708275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0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0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70" name="AutoShape 46"/>
          <p:cNvSpPr>
            <a:spLocks noChangeArrowheads="1"/>
          </p:cNvSpPr>
          <p:nvPr/>
        </p:nvSpPr>
        <p:spPr bwMode="auto">
          <a:xfrm>
            <a:off x="4572000" y="3968750"/>
            <a:ext cx="576263" cy="180975"/>
          </a:xfrm>
          <a:custGeom>
            <a:avLst/>
            <a:gdLst>
              <a:gd name="T0" fmla="*/ 2147483647 w 21600"/>
              <a:gd name="T1" fmla="*/ 445908374 h 21600"/>
              <a:gd name="T2" fmla="*/ 2147483647 w 21600"/>
              <a:gd name="T3" fmla="*/ 891821449 h 21600"/>
              <a:gd name="T4" fmla="*/ 2147483647 w 21600"/>
              <a:gd name="T5" fmla="*/ 445908374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820 w 21600"/>
              <a:gd name="T13" fmla="*/ 3820 h 21600"/>
              <a:gd name="T14" fmla="*/ 17780 w 21600"/>
              <a:gd name="T15" fmla="*/ 1778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4039" y="21600"/>
                </a:lnTo>
                <a:lnTo>
                  <a:pt x="1756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8253" name="Oval 125"/>
          <p:cNvSpPr>
            <a:spLocks noChangeArrowheads="1"/>
          </p:cNvSpPr>
          <p:nvPr/>
        </p:nvSpPr>
        <p:spPr bwMode="auto">
          <a:xfrm>
            <a:off x="2484438" y="5300663"/>
            <a:ext cx="71437" cy="71437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8" name="Text Box 126"/>
          <p:cNvSpPr txBox="1">
            <a:spLocks noChangeArrowheads="1"/>
          </p:cNvSpPr>
          <p:nvPr/>
        </p:nvSpPr>
        <p:spPr bwMode="auto">
          <a:xfrm>
            <a:off x="6372225" y="5011738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>
                <a:latin typeface="Times New Roman" pitchFamily="18" charset="0"/>
                <a:cs typeface="Times New Roman" pitchFamily="18" charset="0"/>
              </a:rPr>
              <a:t>..................................</a:t>
            </a:r>
          </a:p>
        </p:txBody>
      </p:sp>
      <p:sp>
        <p:nvSpPr>
          <p:cNvPr id="48256" name="Oval 128"/>
          <p:cNvSpPr>
            <a:spLocks noChangeArrowheads="1"/>
          </p:cNvSpPr>
          <p:nvPr/>
        </p:nvSpPr>
        <p:spPr bwMode="auto">
          <a:xfrm>
            <a:off x="2663825" y="5373688"/>
            <a:ext cx="71438" cy="71437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57" name="Oval 129"/>
          <p:cNvSpPr>
            <a:spLocks noChangeArrowheads="1"/>
          </p:cNvSpPr>
          <p:nvPr/>
        </p:nvSpPr>
        <p:spPr bwMode="auto">
          <a:xfrm>
            <a:off x="2843213" y="5373688"/>
            <a:ext cx="71437" cy="71437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62" name="Oval 134"/>
          <p:cNvSpPr>
            <a:spLocks noChangeArrowheads="1"/>
          </p:cNvSpPr>
          <p:nvPr/>
        </p:nvSpPr>
        <p:spPr bwMode="auto">
          <a:xfrm>
            <a:off x="2663825" y="5121275"/>
            <a:ext cx="71438" cy="71438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63" name="Oval 135"/>
          <p:cNvSpPr>
            <a:spLocks noChangeArrowheads="1"/>
          </p:cNvSpPr>
          <p:nvPr/>
        </p:nvSpPr>
        <p:spPr bwMode="auto">
          <a:xfrm>
            <a:off x="2843213" y="5194300"/>
            <a:ext cx="71437" cy="71438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264" name="Oval 136"/>
          <p:cNvSpPr>
            <a:spLocks noChangeArrowheads="1"/>
          </p:cNvSpPr>
          <p:nvPr/>
        </p:nvSpPr>
        <p:spPr bwMode="auto">
          <a:xfrm>
            <a:off x="3022600" y="5194300"/>
            <a:ext cx="71438" cy="71438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78" name="Line 137"/>
          <p:cNvSpPr>
            <a:spLocks noChangeShapeType="1"/>
          </p:cNvSpPr>
          <p:nvPr/>
        </p:nvSpPr>
        <p:spPr bwMode="auto">
          <a:xfrm>
            <a:off x="7272338" y="5373688"/>
            <a:ext cx="576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79" name="Line 138"/>
          <p:cNvSpPr>
            <a:spLocks noChangeShapeType="1"/>
          </p:cNvSpPr>
          <p:nvPr/>
        </p:nvSpPr>
        <p:spPr bwMode="auto">
          <a:xfrm>
            <a:off x="7235825" y="5408613"/>
            <a:ext cx="6492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80" name="Line 140"/>
          <p:cNvSpPr>
            <a:spLocks noChangeShapeType="1"/>
          </p:cNvSpPr>
          <p:nvPr/>
        </p:nvSpPr>
        <p:spPr bwMode="auto">
          <a:xfrm>
            <a:off x="7885113" y="5121275"/>
            <a:ext cx="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481" name="Line 139"/>
          <p:cNvSpPr>
            <a:spLocks noChangeShapeType="1"/>
          </p:cNvSpPr>
          <p:nvPr/>
        </p:nvSpPr>
        <p:spPr bwMode="auto">
          <a:xfrm>
            <a:off x="7848600" y="5121275"/>
            <a:ext cx="0" cy="252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755651" y="1700213"/>
            <a:ext cx="77041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None/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CaC</a:t>
            </a:r>
            <a:r>
              <a:rPr lang="en-US" altLang="vi-VN" sz="2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+	2H</a:t>
            </a:r>
            <a:r>
              <a:rPr lang="en-US" altLang="vi-VN" sz="2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		C</a:t>
            </a:r>
            <a:r>
              <a:rPr lang="en-US" altLang="vi-VN" sz="2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vi-VN" sz="2400">
                <a:solidFill>
                  <a:srgbClr val="FF0000"/>
                </a:solidFill>
                <a:latin typeface=".VnTime" pitchFamily="34" charset="0"/>
                <a:sym typeface="Symbol" pitchFamily="18" charset="2"/>
              </a:rPr>
              <a:t></a:t>
            </a:r>
            <a:r>
              <a:rPr lang="en-US" altLang="vi-VN" sz="2400">
                <a:latin typeface=".VnTime" pitchFamily="34" charset="0"/>
                <a:sym typeface="Symbol" pitchFamily="18" charset="2"/>
              </a:rPr>
              <a:t>        </a:t>
            </a: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 Ca(OH)</a:t>
            </a:r>
            <a:r>
              <a:rPr lang="en-US" altLang="vi-VN" sz="2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3798888" y="1914525"/>
            <a:ext cx="611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533 L 0.00382 0.07361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42" dur="2000" fill="hold"/>
                                        <p:tgtEl>
                                          <p:spTgt spid="48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48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46" dur="2000" fill="hold"/>
                                        <p:tgtEl>
                                          <p:spTgt spid="48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48" dur="2000" fill="hold"/>
                                        <p:tgtEl>
                                          <p:spTgt spid="48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50" dur="2000" fill="hold"/>
                                        <p:tgtEl>
                                          <p:spTgt spid="48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03658 C -0.04323 -0.05162 -0.0401 -0.06273 -0.03576 -0.06273 C -0.03125 -0.06273 -0.02778 -0.05162 -0.02778 -0.03658 C -0.02778 -0.02199 -0.0243 -0.01042 -0.01979 -0.01042 C -0.01562 -0.01042 -0.0118 -0.02199 -0.0118 -0.03658 " pathEditMode="relative" rAng="0" ptsTypes="fffff">
                                      <p:cBhvr>
                                        <p:cTn id="52" dur="2000" fill="hold"/>
                                        <p:tgtEl>
                                          <p:spTgt spid="48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5" presetClass="entr" presetSubtype="1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4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4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3000"/>
                                        <p:tgtEl>
                                          <p:spTgt spid="4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3000"/>
                                        <p:tgtEl>
                                          <p:spTgt spid="4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3000"/>
                                        <p:tgtEl>
                                          <p:spTgt spid="4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3000"/>
                                        <p:tgtEl>
                                          <p:spTgt spid="4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4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8" dur="500"/>
                                        <p:tgtEl>
                                          <p:spTgt spid="4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9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5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8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1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4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0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3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6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9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2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5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8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1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4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7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0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3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6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9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2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5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8" dur="500"/>
                                        <p:tgtEl>
                                          <p:spTgt spid="4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1" dur="500"/>
                                        <p:tgtEl>
                                          <p:spTgt spid="48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4" dur="500"/>
                                        <p:tgtEl>
                                          <p:spTgt spid="48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7" dur="500"/>
                                        <p:tgtEl>
                                          <p:spTgt spid="48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0" dur="500"/>
                                        <p:tgtEl>
                                          <p:spTgt spid="48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3" dur="500"/>
                                        <p:tgtEl>
                                          <p:spTgt spid="48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6" dur="500"/>
                                        <p:tgtEl>
                                          <p:spTgt spid="48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9" dur="500"/>
                                        <p:tgtEl>
                                          <p:spTgt spid="48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2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5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8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1" dur="5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4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7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0" dur="500"/>
                                        <p:tgtEl>
                                          <p:spTgt spid="16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3" dur="5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6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9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2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5" dur="5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8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1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4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7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0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3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6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9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2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5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8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1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4" dur="5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7" dur="500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0" dur="500"/>
                                        <p:tgtEl>
                                          <p:spTgt spid="16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3" dur="500"/>
                                        <p:tgtEl>
                                          <p:spTgt spid="4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6" dur="500"/>
                                        <p:tgtEl>
                                          <p:spTgt spid="4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9" dur="500"/>
                                        <p:tgtEl>
                                          <p:spTgt spid="16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2" dur="500"/>
                                        <p:tgtEl>
                                          <p:spTgt spid="4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5" dur="500"/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8" dur="500"/>
                                        <p:tgtEl>
                                          <p:spTgt spid="4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1" dur="500"/>
                                        <p:tgtEl>
                                          <p:spTgt spid="48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4" dur="500"/>
                                        <p:tgtEl>
                                          <p:spTgt spid="48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7" dur="500"/>
                                        <p:tgtEl>
                                          <p:spTgt spid="48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0" dur="500"/>
                                        <p:tgtEl>
                                          <p:spTgt spid="16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3" dur="5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6" dur="5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9" dur="5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5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8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  <p:bldP spid="16389" grpId="0" animBg="1"/>
      <p:bldP spid="16390" grpId="0" animBg="1"/>
      <p:bldP spid="16391" grpId="0" animBg="1"/>
      <p:bldP spid="16392" grpId="0" animBg="1"/>
      <p:bldP spid="16393" grpId="0" animBg="1"/>
      <p:bldP spid="16394" grpId="0" animBg="1"/>
      <p:bldP spid="48198" grpId="0"/>
      <p:bldP spid="48198" grpId="1"/>
      <p:bldP spid="16398" grpId="0" animBg="1"/>
      <p:bldP spid="16399" grpId="0" animBg="1"/>
      <p:bldP spid="16402" grpId="0" animBg="1"/>
      <p:bldP spid="16403" grpId="0" animBg="1"/>
      <p:bldP spid="16404" grpId="0" animBg="1"/>
      <p:bldP spid="16405" grpId="0" animBg="1"/>
      <p:bldP spid="16406" grpId="0" animBg="1"/>
      <p:bldP spid="16407" grpId="0" animBg="1"/>
      <p:bldP spid="16408" grpId="0" animBg="1"/>
      <p:bldP spid="16409" grpId="0" animBg="1"/>
      <p:bldP spid="16410" grpId="0" animBg="1"/>
      <p:bldP spid="16411" grpId="0" animBg="1"/>
      <p:bldP spid="16412" grpId="0" animBg="1"/>
      <p:bldP spid="16413" grpId="0" animBg="1"/>
      <p:bldP spid="16414" grpId="0" animBg="1"/>
      <p:bldP spid="16415" grpId="0" animBg="1"/>
      <p:bldP spid="16416" grpId="0" animBg="1"/>
      <p:bldP spid="16417" grpId="0" animBg="1"/>
      <p:bldP spid="16418" grpId="0" animBg="1"/>
      <p:bldP spid="16419" grpId="0" animBg="1"/>
      <p:bldP spid="16420" grpId="0" animBg="1"/>
      <p:bldP spid="16421" grpId="0" animBg="1"/>
      <p:bldP spid="16422" grpId="0" animBg="1"/>
      <p:bldP spid="16423" grpId="0" animBg="1"/>
      <p:bldP spid="16424" grpId="0" animBg="1"/>
      <p:bldP spid="16425" grpId="0" animBg="1"/>
      <p:bldP spid="16426" grpId="0" animBg="1"/>
      <p:bldP spid="48199" grpId="0"/>
      <p:bldP spid="48199" grpId="1"/>
      <p:bldP spid="48200" grpId="0"/>
      <p:bldP spid="48201" grpId="0"/>
      <p:bldP spid="48202" grpId="0"/>
      <p:bldP spid="48203" grpId="0"/>
      <p:bldP spid="48204" grpId="0"/>
      <p:bldP spid="48206" grpId="0" animBg="1"/>
      <p:bldP spid="48206" grpId="1" animBg="1"/>
      <p:bldP spid="48207" grpId="0"/>
      <p:bldP spid="48207" grpId="1"/>
      <p:bldP spid="48208" grpId="0"/>
      <p:bldP spid="48208" grpId="1"/>
      <p:bldP spid="48209" grpId="0"/>
      <p:bldP spid="48209" grpId="1"/>
      <p:bldP spid="48210" grpId="0"/>
      <p:bldP spid="48210" grpId="1"/>
      <p:bldP spid="48211" grpId="0"/>
      <p:bldP spid="48211" grpId="1"/>
      <p:bldP spid="48212" grpId="0"/>
      <p:bldP spid="48212" grpId="1"/>
      <p:bldP spid="48213" grpId="0"/>
      <p:bldP spid="48213" grpId="1"/>
      <p:bldP spid="48214" grpId="0"/>
      <p:bldP spid="48214" grpId="1"/>
      <p:bldP spid="48215" grpId="0"/>
      <p:bldP spid="48215" grpId="1"/>
      <p:bldP spid="48216" grpId="0"/>
      <p:bldP spid="48216" grpId="1"/>
      <p:bldP spid="48217" grpId="0" animBg="1"/>
      <p:bldP spid="48217" grpId="1" animBg="1"/>
      <p:bldP spid="16446" grpId="0" animBg="1"/>
      <p:bldP spid="48220" grpId="0"/>
      <p:bldP spid="16454" grpId="0" animBg="1"/>
      <p:bldP spid="16466" grpId="0" animBg="1"/>
      <p:bldP spid="48250" grpId="0" animBg="1"/>
      <p:bldP spid="48250" grpId="1" animBg="1"/>
      <p:bldP spid="48251" grpId="0"/>
      <p:bldP spid="16470" grpId="0" animBg="1"/>
      <p:bldP spid="48253" grpId="0" animBg="1"/>
      <p:bldP spid="48256" grpId="0" animBg="1"/>
      <p:bldP spid="48257" grpId="0" animBg="1"/>
      <p:bldP spid="48262" grpId="0" animBg="1"/>
      <p:bldP spid="48263" grpId="0" animBg="1"/>
      <p:bldP spid="48264" grpId="0" animBg="1"/>
      <p:bldP spid="48264" grpId="1" animBg="1"/>
      <p:bldP spid="16478" grpId="0" animBg="1"/>
      <p:bldP spid="16479" grpId="0" animBg="1"/>
      <p:bldP spid="16480" grpId="0" animBg="1"/>
      <p:bldP spid="16481" grpId="0" animBg="1"/>
      <p:bldP spid="58373" grpId="0"/>
      <p:bldP spid="583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" y="964822"/>
            <a:ext cx="8534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3600">
                <a:latin typeface=".VnTime" pitchFamily="34" charset="0"/>
              </a:rPr>
              <a:t>Trong phßng thÝ nghiÖm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8600" y="2214184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>
                <a:latin typeface=".VnTime" pitchFamily="34" charset="0"/>
              </a:rPr>
              <a:t>CaC</a:t>
            </a:r>
            <a:r>
              <a:rPr lang="en-US" altLang="vi-VN" sz="3600" baseline="-25000">
                <a:latin typeface=".VnTime" pitchFamily="34" charset="0"/>
              </a:rPr>
              <a:t>2</a:t>
            </a:r>
            <a:r>
              <a:rPr lang="en-US" altLang="vi-VN" sz="3600">
                <a:latin typeface=".VnTime" pitchFamily="34" charset="0"/>
              </a:rPr>
              <a:t> + 2H</a:t>
            </a:r>
            <a:r>
              <a:rPr lang="en-US" altLang="vi-VN" sz="3600" baseline="-25000">
                <a:latin typeface=".VnTime" pitchFamily="34" charset="0"/>
              </a:rPr>
              <a:t>2</a:t>
            </a:r>
            <a:r>
              <a:rPr lang="en-US" altLang="vi-VN" sz="3600">
                <a:latin typeface=".VnTime" pitchFamily="34" charset="0"/>
              </a:rPr>
              <a:t>O </a:t>
            </a:r>
            <a:r>
              <a:rPr lang="en-US" altLang="vi-VN" sz="3600">
                <a:latin typeface=".VnTime" pitchFamily="34" charset="0"/>
                <a:sym typeface="Symbol" pitchFamily="18" charset="2"/>
              </a:rPr>
              <a:t> </a:t>
            </a:r>
            <a:r>
              <a:rPr lang="en-US" altLang="vi-VN" sz="3600">
                <a:latin typeface=".VnTime" pitchFamily="34" charset="0"/>
              </a:rPr>
              <a:t>C</a:t>
            </a:r>
            <a:r>
              <a:rPr lang="en-US" altLang="vi-VN" sz="3600" baseline="-25000">
                <a:latin typeface=".VnTime" pitchFamily="34" charset="0"/>
              </a:rPr>
              <a:t>2</a:t>
            </a:r>
            <a:r>
              <a:rPr lang="en-US" altLang="vi-VN" sz="3600">
                <a:latin typeface=".VnTime" pitchFamily="34" charset="0"/>
              </a:rPr>
              <a:t>H</a:t>
            </a:r>
            <a:r>
              <a:rPr lang="en-US" altLang="vi-VN" sz="3600" baseline="-25000">
                <a:latin typeface=".VnTime" pitchFamily="34" charset="0"/>
              </a:rPr>
              <a:t>2</a:t>
            </a:r>
            <a:r>
              <a:rPr lang="en-US" altLang="vi-VN" sz="3600">
                <a:latin typeface=".VnTime" pitchFamily="34" charset="0"/>
                <a:sym typeface="Symbol" pitchFamily="18" charset="2"/>
              </a:rPr>
              <a:t> </a:t>
            </a:r>
            <a:r>
              <a:rPr lang="en-US" altLang="vi-VN" sz="3600">
                <a:latin typeface=".VnTime" pitchFamily="34" charset="0"/>
              </a:rPr>
              <a:t>+ Ca(OH)</a:t>
            </a:r>
            <a:r>
              <a:rPr lang="en-US" altLang="vi-VN" sz="3600" baseline="-25000">
                <a:latin typeface=".VnTime" pitchFamily="34" charset="0"/>
              </a:rPr>
              <a:t>2 </a:t>
            </a:r>
            <a:r>
              <a:rPr lang="en-US" altLang="vi-VN" baseline="-25000">
                <a:latin typeface="Arial" charset="0"/>
              </a:rPr>
              <a:t>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4800" y="3601659"/>
            <a:ext cx="815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Trong công nghiệp: nhiệt phân metan ở nhiệt độ cao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3313112" cy="7556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vi-VN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V. Điều chế:</a:t>
            </a:r>
          </a:p>
        </p:txBody>
      </p:sp>
      <p:pic>
        <p:nvPicPr>
          <p:cNvPr id="9" name="Picture 44" descr="viet3">
            <a:extLst>
              <a:ext uri="{FF2B5EF4-FFF2-40B4-BE49-F238E27FC236}">
                <a16:creationId xmlns:a16="http://schemas.microsoft.com/office/drawing/2014/main" id="{AB28E637-88BA-418A-990B-1797749A9A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7163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76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 txBox="1">
            <a:spLocks noGrp="1"/>
          </p:cNvSpPr>
          <p:nvPr/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0" rIns="92075" bIns="0" anchor="b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lvl="1" algn="r" eaLnBrk="1" hangingPunct="1">
              <a:spcBef>
                <a:spcPct val="0"/>
              </a:spcBef>
              <a:buClrTx/>
              <a:buFontTx/>
              <a:buNone/>
            </a:pPr>
            <a:fld id="{545A1E74-C210-4C70-9EAE-434FD6DEBC1A}" type="slidenum">
              <a:rPr lang="en-US" altLang="vi-VN" sz="1400">
                <a:latin typeface="Times New Roman" pitchFamily="18" charset="0"/>
                <a:cs typeface="Times New Roman" pitchFamily="18" charset="0"/>
              </a:rPr>
              <a:pPr lvl="1"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vi-VN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1619250" y="476250"/>
            <a:ext cx="49323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220663" y="1304925"/>
            <a:ext cx="8923337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vi-VN" sz="32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BT1: 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Cho các chất sau: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A. CH</a:t>
            </a:r>
            <a:r>
              <a:rPr lang="en-US" altLang="vi-VN" sz="3200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– CH</a:t>
            </a:r>
            <a:r>
              <a:rPr lang="en-US" altLang="vi-VN" sz="3200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; B. CH 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 CH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C. CH</a:t>
            </a:r>
            <a:r>
              <a:rPr lang="en-US" altLang="vi-VN" sz="3200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CH</a:t>
            </a:r>
            <a:r>
              <a:rPr lang="en-US" altLang="vi-VN" sz="3200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;  D. CH  C – CH</a:t>
            </a:r>
            <a:r>
              <a:rPr lang="en-US" altLang="vi-VN" sz="3200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vi-VN" sz="32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Chất nào làm mất màu dung dịch brom?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A. Chất  A, D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B. Chất C, D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C. Chất B, C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D. Chất B, C, D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E. Chất A, B, C, D</a:t>
            </a:r>
          </a:p>
        </p:txBody>
      </p:sp>
      <p:pic>
        <p:nvPicPr>
          <p:cNvPr id="56423" name="Picture 103" descr="happyface_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972050"/>
            <a:ext cx="7381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424" name="Oval 104"/>
          <p:cNvSpPr>
            <a:spLocks noChangeArrowheads="1"/>
          </p:cNvSpPr>
          <p:nvPr/>
        </p:nvSpPr>
        <p:spPr bwMode="auto">
          <a:xfrm>
            <a:off x="179388" y="5013325"/>
            <a:ext cx="609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5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5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1" grpId="0"/>
      <p:bldP spid="53252" grpId="0" build="p"/>
      <p:bldP spid="564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461188" cy="4114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BT2: Trình bày phương pháp hóa học nhận biết 3 chất khí sau: C</a:t>
            </a:r>
            <a:r>
              <a:rPr lang="en-US" altLang="vi-VN" b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b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; CO</a:t>
            </a:r>
            <a:r>
              <a:rPr lang="en-US" altLang="vi-VN" b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; CH</a:t>
            </a:r>
            <a:r>
              <a:rPr lang="en-US" altLang="vi-VN" b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vi-VN" b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FontTx/>
              <a:buNone/>
            </a:pPr>
            <a:fld id="{1E60C81A-5869-4B4B-8F4D-CB70521BB1B5}" type="slidenum">
              <a:rPr lang="en-US" altLang="vi-VN" sz="1400" smtClean="0">
                <a:latin typeface="Times New Roman" pitchFamily="18" charset="0"/>
                <a:cs typeface="Times New Roman" pitchFamily="18" charset="0"/>
              </a:rPr>
              <a:pPr lvl="1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vi-VN" sz="1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197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03747"/>
              </p:ext>
            </p:extLst>
          </p:nvPr>
        </p:nvGraphicFramePr>
        <p:xfrm>
          <a:off x="468313" y="1628775"/>
          <a:ext cx="8389937" cy="2727643"/>
        </p:xfrm>
        <a:graphic>
          <a:graphicData uri="http://schemas.openxmlformats.org/drawingml/2006/table">
            <a:tbl>
              <a:tblPr/>
              <a:tblGrid>
                <a:gridCol w="169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3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7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3032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altLang="vi-VN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altLang="vi-VN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en-US" altLang="vi-VN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en-US" altLang="vi-VN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23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Dd Ca(OH)</a:t>
                      </a:r>
                      <a:r>
                        <a:rPr kumimoji="0" lang="en-US" altLang="vi-VN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altLang="vi-VN" sz="20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 phản ứng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 vôi trong bị đục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 phản ứng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7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Dd Br</a:t>
                      </a:r>
                      <a:r>
                        <a:rPr kumimoji="0" lang="en-US" altLang="vi-VN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altLang="vi-VN" sz="20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Dd Br</a:t>
                      </a:r>
                      <a:r>
                        <a:rPr kumimoji="0" lang="en-US" altLang="vi-VN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vi-V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bị mất màu da cam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CCFF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.VnVogu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539750" y="2630488"/>
            <a:ext cx="1547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Thuốc thử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 rot="2365167">
            <a:off x="523875" y="2079625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Chất nhận biết</a:t>
            </a:r>
          </a:p>
        </p:txBody>
      </p:sp>
      <p:sp>
        <p:nvSpPr>
          <p:cNvPr id="49199" name="Rectangle 47"/>
          <p:cNvSpPr>
            <a:spLocks noChangeArrowheads="1"/>
          </p:cNvSpPr>
          <p:nvPr/>
        </p:nvSpPr>
        <p:spPr bwMode="auto">
          <a:xfrm>
            <a:off x="358775" y="4465638"/>
            <a:ext cx="8605838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PTHH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(1)  CO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	  +	Ca(OH)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CaCO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	  +	H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eaLnBrk="1" hangingPunct="1"/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(2)	C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	  +	2Br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			C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vi-VN" sz="2400" baseline="-25000"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201" name="Line 49"/>
          <p:cNvSpPr>
            <a:spLocks noChangeShapeType="1"/>
          </p:cNvSpPr>
          <p:nvPr/>
        </p:nvSpPr>
        <p:spPr bwMode="auto">
          <a:xfrm>
            <a:off x="4859338" y="5984875"/>
            <a:ext cx="93503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03685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9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9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9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9174" grpId="0"/>
      <p:bldP spid="49175" grpId="0"/>
      <p:bldP spid="49199" grpId="0" build="p"/>
      <p:bldP spid="4920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in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3124200" y="0"/>
            <a:ext cx="3581400" cy="2590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Dặn dò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979613" y="3455988"/>
            <a:ext cx="5832475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Học thuộc cấu tạo phân tử , tính chất hóa học và điều chế của axetilen (viết PTHH minh họa).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Làm BT  2, 3, 4, 5/ SGKtr 122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1600200" y="54356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Oval 33"/>
          <p:cNvSpPr>
            <a:spLocks noChangeArrowheads="1"/>
          </p:cNvSpPr>
          <p:nvPr/>
        </p:nvSpPr>
        <p:spPr bwMode="auto">
          <a:xfrm>
            <a:off x="1524000" y="53594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73" name="Oval 37"/>
          <p:cNvSpPr>
            <a:spLocks noChangeArrowheads="1"/>
          </p:cNvSpPr>
          <p:nvPr/>
        </p:nvSpPr>
        <p:spPr bwMode="auto">
          <a:xfrm>
            <a:off x="1600200" y="51308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50"/>
          <p:cNvSpPr>
            <a:spLocks noChangeArrowheads="1"/>
          </p:cNvSpPr>
          <p:nvPr/>
        </p:nvSpPr>
        <p:spPr bwMode="auto">
          <a:xfrm>
            <a:off x="1476375" y="5229225"/>
            <a:ext cx="107950" cy="144463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Rectangle 51"/>
          <p:cNvSpPr>
            <a:spLocks noChangeArrowheads="1"/>
          </p:cNvSpPr>
          <p:nvPr/>
        </p:nvSpPr>
        <p:spPr bwMode="auto">
          <a:xfrm>
            <a:off x="1547813" y="5445125"/>
            <a:ext cx="107950" cy="144463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Rectangle 52"/>
          <p:cNvSpPr>
            <a:spLocks noChangeArrowheads="1"/>
          </p:cNvSpPr>
          <p:nvPr/>
        </p:nvSpPr>
        <p:spPr bwMode="auto">
          <a:xfrm>
            <a:off x="1368425" y="5229225"/>
            <a:ext cx="107950" cy="10795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Rectangle 53"/>
          <p:cNvSpPr>
            <a:spLocks noChangeArrowheads="1"/>
          </p:cNvSpPr>
          <p:nvPr/>
        </p:nvSpPr>
        <p:spPr bwMode="auto">
          <a:xfrm>
            <a:off x="1439863" y="5373688"/>
            <a:ext cx="107950" cy="10795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381000" y="0"/>
            <a:ext cx="464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3600" u="sng">
                <a:latin typeface="Times New Roman" pitchFamily="18" charset="0"/>
                <a:cs typeface="Times New Roman" pitchFamily="18" charset="0"/>
              </a:rPr>
              <a:t>PHAÛN ÖÙNG OXI HOAÙ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55" name="AutoShape 3"/>
          <p:cNvSpPr>
            <a:spLocks noChangeArrowheads="1"/>
          </p:cNvSpPr>
          <p:nvPr/>
        </p:nvSpPr>
        <p:spPr bwMode="auto">
          <a:xfrm rot="2954653">
            <a:off x="2287588" y="2828925"/>
            <a:ext cx="762000" cy="3273425"/>
          </a:xfrm>
          <a:prstGeom prst="can">
            <a:avLst>
              <a:gd name="adj" fmla="val 51291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Line 6"/>
          <p:cNvSpPr>
            <a:spLocks noChangeShapeType="1"/>
          </p:cNvSpPr>
          <p:nvPr/>
        </p:nvSpPr>
        <p:spPr bwMode="auto">
          <a:xfrm>
            <a:off x="1046163" y="6369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7" name="Line 7"/>
          <p:cNvSpPr>
            <a:spLocks noChangeShapeType="1"/>
          </p:cNvSpPr>
          <p:nvPr/>
        </p:nvSpPr>
        <p:spPr bwMode="auto">
          <a:xfrm>
            <a:off x="1046163" y="64452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8" name="Line 8"/>
          <p:cNvSpPr>
            <a:spLocks noChangeShapeType="1"/>
          </p:cNvSpPr>
          <p:nvPr/>
        </p:nvSpPr>
        <p:spPr bwMode="auto">
          <a:xfrm>
            <a:off x="1046163" y="62928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9" name="AutoShape 17" descr="Wide upward diagonal"/>
          <p:cNvSpPr>
            <a:spLocks noChangeArrowheads="1"/>
          </p:cNvSpPr>
          <p:nvPr/>
        </p:nvSpPr>
        <p:spPr bwMode="auto">
          <a:xfrm rot="2908350">
            <a:off x="3175793" y="3256757"/>
            <a:ext cx="925513" cy="7112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6160" name="Line 18"/>
          <p:cNvSpPr>
            <a:spLocks noChangeShapeType="1"/>
          </p:cNvSpPr>
          <p:nvPr/>
        </p:nvSpPr>
        <p:spPr bwMode="auto">
          <a:xfrm flipV="1">
            <a:off x="2590800" y="2616200"/>
            <a:ext cx="2209800" cy="184785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1" name="Line 19"/>
          <p:cNvSpPr>
            <a:spLocks noChangeShapeType="1"/>
          </p:cNvSpPr>
          <p:nvPr/>
        </p:nvSpPr>
        <p:spPr bwMode="auto">
          <a:xfrm flipV="1">
            <a:off x="2667000" y="2692400"/>
            <a:ext cx="2209800" cy="1828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2" name="Freeform 20"/>
          <p:cNvSpPr>
            <a:spLocks/>
          </p:cNvSpPr>
          <p:nvPr/>
        </p:nvSpPr>
        <p:spPr bwMode="auto">
          <a:xfrm>
            <a:off x="1676400" y="4826000"/>
            <a:ext cx="914400" cy="152400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3" name="Freeform 21"/>
          <p:cNvSpPr>
            <a:spLocks/>
          </p:cNvSpPr>
          <p:nvPr/>
        </p:nvSpPr>
        <p:spPr bwMode="auto">
          <a:xfrm>
            <a:off x="1524000" y="5054600"/>
            <a:ext cx="817563" cy="119063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4" name="Freeform 22"/>
          <p:cNvSpPr>
            <a:spLocks/>
          </p:cNvSpPr>
          <p:nvPr/>
        </p:nvSpPr>
        <p:spPr bwMode="auto">
          <a:xfrm>
            <a:off x="1524000" y="4978400"/>
            <a:ext cx="990600" cy="76200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5" name="Freeform 23"/>
          <p:cNvSpPr>
            <a:spLocks/>
          </p:cNvSpPr>
          <p:nvPr/>
        </p:nvSpPr>
        <p:spPr bwMode="auto">
          <a:xfrm>
            <a:off x="1295400" y="5130800"/>
            <a:ext cx="893763" cy="152400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6" name="Freeform 24"/>
          <p:cNvSpPr>
            <a:spLocks/>
          </p:cNvSpPr>
          <p:nvPr/>
        </p:nvSpPr>
        <p:spPr bwMode="auto">
          <a:xfrm>
            <a:off x="1295400" y="5283200"/>
            <a:ext cx="817563" cy="119063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7" name="Freeform 25"/>
          <p:cNvSpPr>
            <a:spLocks/>
          </p:cNvSpPr>
          <p:nvPr/>
        </p:nvSpPr>
        <p:spPr bwMode="auto">
          <a:xfrm>
            <a:off x="1295400" y="5435600"/>
            <a:ext cx="685800" cy="76200"/>
          </a:xfrm>
          <a:custGeom>
            <a:avLst/>
            <a:gdLst>
              <a:gd name="T0" fmla="*/ 2147483647 w 515"/>
              <a:gd name="T1" fmla="*/ 0 h 75"/>
              <a:gd name="T2" fmla="*/ 2147483647 w 515"/>
              <a:gd name="T3" fmla="*/ 0 h 75"/>
              <a:gd name="T4" fmla="*/ 2147483647 w 515"/>
              <a:gd name="T5" fmla="*/ 2147483647 h 75"/>
              <a:gd name="T6" fmla="*/ 2147483647 w 515"/>
              <a:gd name="T7" fmla="*/ 2147483647 h 75"/>
              <a:gd name="T8" fmla="*/ 2147483647 w 515"/>
              <a:gd name="T9" fmla="*/ 2147483647 h 75"/>
              <a:gd name="T10" fmla="*/ 2147483647 w 515"/>
              <a:gd name="T11" fmla="*/ 2147483647 h 75"/>
              <a:gd name="T12" fmla="*/ 2147483647 w 515"/>
              <a:gd name="T13" fmla="*/ 2147483647 h 75"/>
              <a:gd name="T14" fmla="*/ 2147483647 w 515"/>
              <a:gd name="T15" fmla="*/ 2147483647 h 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15"/>
              <a:gd name="T25" fmla="*/ 0 h 75"/>
              <a:gd name="T26" fmla="*/ 515 w 515"/>
              <a:gd name="T27" fmla="*/ 75 h 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15" h="75">
                <a:moveTo>
                  <a:pt x="26" y="0"/>
                </a:moveTo>
                <a:cubicBezTo>
                  <a:pt x="129" y="35"/>
                  <a:pt x="0" y="0"/>
                  <a:pt x="101" y="0"/>
                </a:cubicBezTo>
                <a:cubicBezTo>
                  <a:pt x="118" y="0"/>
                  <a:pt x="134" y="9"/>
                  <a:pt x="151" y="13"/>
                </a:cubicBezTo>
                <a:cubicBezTo>
                  <a:pt x="155" y="26"/>
                  <a:pt x="152" y="46"/>
                  <a:pt x="164" y="51"/>
                </a:cubicBezTo>
                <a:cubicBezTo>
                  <a:pt x="188" y="61"/>
                  <a:pt x="235" y="24"/>
                  <a:pt x="252" y="13"/>
                </a:cubicBezTo>
                <a:cubicBezTo>
                  <a:pt x="264" y="26"/>
                  <a:pt x="272" y="46"/>
                  <a:pt x="289" y="51"/>
                </a:cubicBezTo>
                <a:cubicBezTo>
                  <a:pt x="316" y="59"/>
                  <a:pt x="358" y="26"/>
                  <a:pt x="377" y="13"/>
                </a:cubicBezTo>
                <a:cubicBezTo>
                  <a:pt x="417" y="75"/>
                  <a:pt x="446" y="63"/>
                  <a:pt x="515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8" name="Oval 27"/>
          <p:cNvSpPr>
            <a:spLocks noChangeArrowheads="1"/>
          </p:cNvSpPr>
          <p:nvPr/>
        </p:nvSpPr>
        <p:spPr bwMode="auto">
          <a:xfrm>
            <a:off x="1828800" y="52832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9" name="Oval 28"/>
          <p:cNvSpPr>
            <a:spLocks noChangeArrowheads="1"/>
          </p:cNvSpPr>
          <p:nvPr/>
        </p:nvSpPr>
        <p:spPr bwMode="auto">
          <a:xfrm>
            <a:off x="1752600" y="53594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Oval 29"/>
          <p:cNvSpPr>
            <a:spLocks noChangeArrowheads="1"/>
          </p:cNvSpPr>
          <p:nvPr/>
        </p:nvSpPr>
        <p:spPr bwMode="auto">
          <a:xfrm>
            <a:off x="1981200" y="50546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1" name="Oval 30"/>
          <p:cNvSpPr>
            <a:spLocks noChangeArrowheads="1"/>
          </p:cNvSpPr>
          <p:nvPr/>
        </p:nvSpPr>
        <p:spPr bwMode="auto">
          <a:xfrm>
            <a:off x="1600200" y="49022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2" name="Oval 31"/>
          <p:cNvSpPr>
            <a:spLocks noChangeArrowheads="1"/>
          </p:cNvSpPr>
          <p:nvPr/>
        </p:nvSpPr>
        <p:spPr bwMode="auto">
          <a:xfrm>
            <a:off x="2057400" y="52832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3" name="Oval 32"/>
          <p:cNvSpPr>
            <a:spLocks noChangeArrowheads="1"/>
          </p:cNvSpPr>
          <p:nvPr/>
        </p:nvSpPr>
        <p:spPr bwMode="auto">
          <a:xfrm>
            <a:off x="1828800" y="51308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4" name="Oval 34"/>
          <p:cNvSpPr>
            <a:spLocks noChangeArrowheads="1"/>
          </p:cNvSpPr>
          <p:nvPr/>
        </p:nvSpPr>
        <p:spPr bwMode="auto">
          <a:xfrm>
            <a:off x="1828800" y="49784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5" name="Oval 35"/>
          <p:cNvSpPr>
            <a:spLocks noChangeArrowheads="1"/>
          </p:cNvSpPr>
          <p:nvPr/>
        </p:nvSpPr>
        <p:spPr bwMode="auto">
          <a:xfrm>
            <a:off x="1752600" y="53594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6" name="Oval 36"/>
          <p:cNvSpPr>
            <a:spLocks noChangeArrowheads="1"/>
          </p:cNvSpPr>
          <p:nvPr/>
        </p:nvSpPr>
        <p:spPr bwMode="auto">
          <a:xfrm>
            <a:off x="1752600" y="49022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7" name="Oval 38"/>
          <p:cNvSpPr>
            <a:spLocks noChangeArrowheads="1"/>
          </p:cNvSpPr>
          <p:nvPr/>
        </p:nvSpPr>
        <p:spPr bwMode="auto">
          <a:xfrm>
            <a:off x="2133600" y="50546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75" name="Oval 39"/>
          <p:cNvSpPr>
            <a:spLocks noChangeArrowheads="1"/>
          </p:cNvSpPr>
          <p:nvPr/>
        </p:nvSpPr>
        <p:spPr bwMode="auto">
          <a:xfrm>
            <a:off x="1752600" y="55118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648200" y="2006600"/>
            <a:ext cx="2743200" cy="609600"/>
            <a:chOff x="3456" y="192"/>
            <a:chExt cx="1728" cy="384"/>
          </a:xfrm>
        </p:grpSpPr>
        <p:pic>
          <p:nvPicPr>
            <p:cNvPr id="6188" name="Picture 41" descr="fal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192"/>
              <a:ext cx="27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9" name="Line 42"/>
            <p:cNvSpPr>
              <a:spLocks noChangeShapeType="1"/>
            </p:cNvSpPr>
            <p:nvPr/>
          </p:nvSpPr>
          <p:spPr bwMode="auto">
            <a:xfrm>
              <a:off x="3600" y="528"/>
              <a:ext cx="1584" cy="0"/>
            </a:xfrm>
            <a:prstGeom prst="line">
              <a:avLst/>
            </a:prstGeom>
            <a:noFill/>
            <a:ln w="38100">
              <a:pattFill prst="ltVert">
                <a:fgClr>
                  <a:srgbClr val="0000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39979" name="Picture 43" descr="fal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30400"/>
            <a:ext cx="4349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80" name="Line 44"/>
          <p:cNvSpPr>
            <a:spLocks noChangeShapeType="1"/>
          </p:cNvSpPr>
          <p:nvPr/>
        </p:nvSpPr>
        <p:spPr bwMode="auto">
          <a:xfrm>
            <a:off x="2209800" y="5435600"/>
            <a:ext cx="1219200" cy="76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9981" name="Text Box 45"/>
          <p:cNvSpPr txBox="1">
            <a:spLocks noChangeArrowheads="1"/>
          </p:cNvSpPr>
          <p:nvPr/>
        </p:nvSpPr>
        <p:spPr bwMode="auto">
          <a:xfrm>
            <a:off x="3505200" y="5054600"/>
            <a:ext cx="3011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CaC</a:t>
            </a:r>
            <a:r>
              <a:rPr lang="en-US" altLang="vi-VN" sz="3600" baseline="-25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altLang="vi-VN" sz="3600" baseline="-25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4876800" y="3073400"/>
            <a:ext cx="322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>
                <a:solidFill>
                  <a:srgbClr val="EFFBB1"/>
                </a:solidFill>
                <a:latin typeface="Times New Roman" pitchFamily="18" charset="0"/>
                <a:cs typeface="Times New Roman" pitchFamily="18" charset="0"/>
              </a:rPr>
              <a:t>Khí axetilen cháy với ngọn lửa sáng, tỏa nhiều nhiệt</a:t>
            </a:r>
          </a:p>
        </p:txBody>
      </p:sp>
      <p:sp>
        <p:nvSpPr>
          <p:cNvPr id="39983" name="Text Box 47"/>
          <p:cNvSpPr txBox="1">
            <a:spLocks noChangeArrowheads="1"/>
          </p:cNvSpPr>
          <p:nvPr/>
        </p:nvSpPr>
        <p:spPr bwMode="auto">
          <a:xfrm>
            <a:off x="215900" y="368300"/>
            <a:ext cx="8928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Thí nghiệm minh họa khí axetilen cháy trong không khí:</a:t>
            </a:r>
            <a:endParaRPr lang="en-US" altLang="vi-VN" sz="280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84" name="Line 48"/>
          <p:cNvSpPr>
            <a:spLocks noChangeShapeType="1"/>
          </p:cNvSpPr>
          <p:nvPr/>
        </p:nvSpPr>
        <p:spPr bwMode="auto">
          <a:xfrm flipV="1">
            <a:off x="2514600" y="4216400"/>
            <a:ext cx="4572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9985" name="Line 49"/>
          <p:cNvSpPr>
            <a:spLocks noChangeShapeType="1"/>
          </p:cNvSpPr>
          <p:nvPr/>
        </p:nvSpPr>
        <p:spPr bwMode="auto">
          <a:xfrm flipV="1">
            <a:off x="4140200" y="2852738"/>
            <a:ext cx="4572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7" name="AutoShape 4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0"/>
            <a:ext cx="611187" cy="441325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906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22222E-6 C 0.00226 -0.02083 -0.00052 -0.02546 0.01458 -0.03055 C 0.01597 -0.03333 0.01823 -0.03564 0.01875 -0.03889 C 0.02031 -0.04884 0.01719 -0.06041 0.02083 -0.06944 C 0.02292 -0.07453 0.03333 -0.075 0.03333 -0.075 C 0.03594 -0.08518 0.03542 -0.08032 0.03542 -0.08889 " pathEditMode="relative" ptsTypes="fffffA">
                                      <p:cBhvr>
                                        <p:cTn id="12" dur="2000" fill="hold"/>
                                        <p:tgtEl>
                                          <p:spTgt spid="39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2777 C -0.00694 0.02222 -0.00573 0.01504 -0.00208 0.01111 C -0.00034 0.00925 0.00226 0.00972 0.00417 0.00833 C 0.00643 0.00694 0.00834 0.00463 0.01042 0.00277 C 0.01302 -0.00787 0.01181 -0.02963 0.01667 -0.03612 C 0.02014 -0.04075 0.02188 -0.0375 0.025 -0.04167 " pathEditMode="relative" ptsTypes="fffffA">
                                      <p:cBhvr>
                                        <p:cTn id="14" dur="2000" fill="hold"/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0278 C -0.00764 -0.00185 -0.00816 -0.00718 -0.00625 -0.01111 C -0.00503 -0.01366 -0.00191 -0.0125 -3.33333E-6 -0.01389 C 0.00226 -0.01528 0.004 -0.01806 0.00625 -0.01944 C 0.01441 -0.02477 0.02448 -0.02477 0.03334 -0.02778 C 0.03837 -0.03241 0.0415 -0.03333 0.04375 -0.04167 C 0.04931 -0.06157 0.0408 -0.05116 0.05209 -0.06111 C 0.06059 -0.05972 0.07587 -0.05394 0.08334 -0.06389 " pathEditMode="relative" ptsTypes="fffffffA">
                                      <p:cBhvr>
                                        <p:cTn id="16" dur="20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" presetClass="entr" presetSubtype="1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9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2" grpId="0" animBg="1"/>
      <p:bldP spid="39973" grpId="0" animBg="1"/>
      <p:bldP spid="39975" grpId="0" animBg="1"/>
      <p:bldP spid="39980" grpId="0" animBg="1"/>
      <p:bldP spid="39981" grpId="0"/>
      <p:bldP spid="39982" grpId="0"/>
      <p:bldP spid="39983" grpId="0"/>
      <p:bldP spid="39984" grpId="0" animBg="1"/>
      <p:bldP spid="399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AutoShape 4"/>
          <p:cNvSpPr>
            <a:spLocks noChangeArrowheads="1"/>
          </p:cNvSpPr>
          <p:nvPr/>
        </p:nvSpPr>
        <p:spPr bwMode="auto">
          <a:xfrm rot="-2563208">
            <a:off x="6048375" y="4570413"/>
            <a:ext cx="420688" cy="976312"/>
          </a:xfrm>
          <a:prstGeom prst="can">
            <a:avLst>
              <a:gd name="adj" fmla="val 75317"/>
            </a:avLst>
          </a:prstGeom>
          <a:solidFill>
            <a:srgbClr val="F68B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 rot="-2563208">
            <a:off x="6045200" y="4559300"/>
            <a:ext cx="420688" cy="989013"/>
          </a:xfrm>
          <a:prstGeom prst="can">
            <a:avLst>
              <a:gd name="adj" fmla="val 76297"/>
            </a:avLst>
          </a:prstGeom>
          <a:solidFill>
            <a:srgbClr val="FFDA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3" name="Object 9"/>
          <p:cNvGraphicFramePr>
            <a:graphicFrameLocks noChangeAspect="1"/>
          </p:cNvGraphicFramePr>
          <p:nvPr/>
        </p:nvGraphicFramePr>
        <p:xfrm>
          <a:off x="1600200" y="2894013"/>
          <a:ext cx="61595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Flash Document" r:id="rId4" imgW="4242600" imgH="1829520" progId="Flash.Movie">
                  <p:embed/>
                </p:oleObj>
              </mc:Choice>
              <mc:Fallback>
                <p:oleObj name="Flash Document" r:id="rId4" imgW="4242600" imgH="182952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94013"/>
                        <a:ext cx="6159500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1905000" y="47418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1714500" y="48625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1860550" y="4865688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2057400" y="46466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1752600" y="47228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3" name="Oval 15"/>
          <p:cNvSpPr>
            <a:spLocks noChangeArrowheads="1"/>
          </p:cNvSpPr>
          <p:nvPr/>
        </p:nvSpPr>
        <p:spPr bwMode="auto">
          <a:xfrm>
            <a:off x="2133600" y="44942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4" name="Oval 16"/>
          <p:cNvSpPr>
            <a:spLocks noChangeArrowheads="1"/>
          </p:cNvSpPr>
          <p:nvPr/>
        </p:nvSpPr>
        <p:spPr bwMode="auto">
          <a:xfrm>
            <a:off x="2362200" y="44942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5" name="Oval 17"/>
          <p:cNvSpPr>
            <a:spLocks noChangeArrowheads="1"/>
          </p:cNvSpPr>
          <p:nvPr/>
        </p:nvSpPr>
        <p:spPr bwMode="auto">
          <a:xfrm>
            <a:off x="2247900" y="44370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6" name="Oval 18"/>
          <p:cNvSpPr>
            <a:spLocks noChangeArrowheads="1"/>
          </p:cNvSpPr>
          <p:nvPr/>
        </p:nvSpPr>
        <p:spPr bwMode="auto">
          <a:xfrm>
            <a:off x="1905000" y="45704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7" name="Oval 19"/>
          <p:cNvSpPr>
            <a:spLocks noChangeArrowheads="1"/>
          </p:cNvSpPr>
          <p:nvPr/>
        </p:nvSpPr>
        <p:spPr bwMode="auto">
          <a:xfrm>
            <a:off x="2057400" y="47799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8" name="Oval 20"/>
          <p:cNvSpPr>
            <a:spLocks noChangeArrowheads="1"/>
          </p:cNvSpPr>
          <p:nvPr/>
        </p:nvSpPr>
        <p:spPr bwMode="auto">
          <a:xfrm>
            <a:off x="2209800" y="46466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9" name="Oval 21"/>
          <p:cNvSpPr>
            <a:spLocks noChangeArrowheads="1"/>
          </p:cNvSpPr>
          <p:nvPr/>
        </p:nvSpPr>
        <p:spPr bwMode="auto">
          <a:xfrm>
            <a:off x="2514600" y="44942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0" name="Oval 22"/>
          <p:cNvSpPr>
            <a:spLocks noChangeArrowheads="1"/>
          </p:cNvSpPr>
          <p:nvPr/>
        </p:nvSpPr>
        <p:spPr bwMode="auto">
          <a:xfrm>
            <a:off x="1943100" y="48371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1" name="Oval 23"/>
          <p:cNvSpPr>
            <a:spLocks noChangeArrowheads="1"/>
          </p:cNvSpPr>
          <p:nvPr/>
        </p:nvSpPr>
        <p:spPr bwMode="auto">
          <a:xfrm>
            <a:off x="1828800" y="47609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2" name="Oval 24"/>
          <p:cNvSpPr>
            <a:spLocks noChangeArrowheads="1"/>
          </p:cNvSpPr>
          <p:nvPr/>
        </p:nvSpPr>
        <p:spPr bwMode="auto">
          <a:xfrm>
            <a:off x="6343650" y="51800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3" name="Oval 25"/>
          <p:cNvSpPr>
            <a:spLocks noChangeArrowheads="1"/>
          </p:cNvSpPr>
          <p:nvPr/>
        </p:nvSpPr>
        <p:spPr bwMode="auto">
          <a:xfrm>
            <a:off x="6000750" y="47990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4" name="Oval 26"/>
          <p:cNvSpPr>
            <a:spLocks noChangeArrowheads="1"/>
          </p:cNvSpPr>
          <p:nvPr/>
        </p:nvSpPr>
        <p:spPr bwMode="auto">
          <a:xfrm>
            <a:off x="6076950" y="48942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5" name="Oval 27"/>
          <p:cNvSpPr>
            <a:spLocks noChangeArrowheads="1"/>
          </p:cNvSpPr>
          <p:nvPr/>
        </p:nvSpPr>
        <p:spPr bwMode="auto">
          <a:xfrm>
            <a:off x="6248400" y="508476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6" name="Oval 28"/>
          <p:cNvSpPr>
            <a:spLocks noChangeArrowheads="1"/>
          </p:cNvSpPr>
          <p:nvPr/>
        </p:nvSpPr>
        <p:spPr bwMode="auto">
          <a:xfrm rot="285818">
            <a:off x="6172200" y="4989513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838200" y="512763"/>
            <a:ext cx="66865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 nghiệm minh họa axetilen làm mất màu dung dịch brom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3527425" y="5516563"/>
            <a:ext cx="392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 Brom bị mất màu</a:t>
            </a: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5" name="Text Box 32"/>
          <p:cNvSpPr txBox="1">
            <a:spLocks noChangeArrowheads="1"/>
          </p:cNvSpPr>
          <p:nvPr/>
        </p:nvSpPr>
        <p:spPr bwMode="auto">
          <a:xfrm>
            <a:off x="6985000" y="5697538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dd Brom</a:t>
            </a:r>
            <a:endParaRPr lang="en-US" altLang="vi-VN" sz="240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6" name="Text Box 33"/>
          <p:cNvSpPr txBox="1">
            <a:spLocks noChangeArrowheads="1"/>
          </p:cNvSpPr>
          <p:nvPr/>
        </p:nvSpPr>
        <p:spPr bwMode="auto">
          <a:xfrm>
            <a:off x="5486400" y="2970213"/>
            <a:ext cx="139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axetilen</a:t>
            </a:r>
          </a:p>
        </p:txBody>
      </p:sp>
      <p:sp>
        <p:nvSpPr>
          <p:cNvPr id="7197" name="Line 34"/>
          <p:cNvSpPr>
            <a:spLocks noChangeShapeType="1"/>
          </p:cNvSpPr>
          <p:nvPr/>
        </p:nvSpPr>
        <p:spPr bwMode="auto">
          <a:xfrm flipH="1">
            <a:off x="4724400" y="3122613"/>
            <a:ext cx="838200" cy="1524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8" name="Text Box 35"/>
          <p:cNvSpPr txBox="1">
            <a:spLocks noChangeArrowheads="1"/>
          </p:cNvSpPr>
          <p:nvPr/>
        </p:nvSpPr>
        <p:spPr bwMode="auto">
          <a:xfrm>
            <a:off x="2667000" y="4951413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9" name="Text Box 36"/>
          <p:cNvSpPr txBox="1">
            <a:spLocks noChangeArrowheads="1"/>
          </p:cNvSpPr>
          <p:nvPr/>
        </p:nvSpPr>
        <p:spPr bwMode="auto">
          <a:xfrm>
            <a:off x="955675" y="5734050"/>
            <a:ext cx="203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CaC</a:t>
            </a:r>
            <a:r>
              <a:rPr lang="en-US" altLang="vi-VN" sz="2400" b="1" baseline="-2500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và H</a:t>
            </a:r>
            <a:r>
              <a:rPr lang="en-US" altLang="vi-VN" sz="2400" b="1" baseline="-2500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0" name="Line 37"/>
          <p:cNvSpPr>
            <a:spLocks noChangeShapeType="1"/>
          </p:cNvSpPr>
          <p:nvPr/>
        </p:nvSpPr>
        <p:spPr bwMode="auto">
          <a:xfrm flipH="1">
            <a:off x="1800225" y="5084763"/>
            <a:ext cx="73025" cy="7207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1" name="AutoShape 38"/>
          <p:cNvSpPr>
            <a:spLocks noChangeArrowheads="1"/>
          </p:cNvSpPr>
          <p:nvPr/>
        </p:nvSpPr>
        <p:spPr bwMode="auto">
          <a:xfrm rot="-2667036">
            <a:off x="4684713" y="3529013"/>
            <a:ext cx="396875" cy="25241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202" name="AutoShape 39"/>
          <p:cNvSpPr>
            <a:spLocks noChangeArrowheads="1"/>
          </p:cNvSpPr>
          <p:nvPr/>
        </p:nvSpPr>
        <p:spPr bwMode="auto">
          <a:xfrm>
            <a:off x="7308850" y="2925763"/>
            <a:ext cx="430213" cy="28733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 flipV="1">
            <a:off x="3095625" y="3751263"/>
            <a:ext cx="539750" cy="325437"/>
          </a:xfrm>
          <a:prstGeom prst="line">
            <a:avLst/>
          </a:prstGeom>
          <a:noFill/>
          <a:ln w="12700" cap="sq">
            <a:solidFill>
              <a:srgbClr val="008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4" name="Rectangle 41"/>
          <p:cNvSpPr>
            <a:spLocks noChangeArrowheads="1"/>
          </p:cNvSpPr>
          <p:nvPr/>
        </p:nvSpPr>
        <p:spPr bwMode="auto">
          <a:xfrm>
            <a:off x="1727200" y="4797425"/>
            <a:ext cx="107950" cy="71438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5" name="Rectangle 42"/>
          <p:cNvSpPr>
            <a:spLocks noChangeArrowheads="1"/>
          </p:cNvSpPr>
          <p:nvPr/>
        </p:nvSpPr>
        <p:spPr bwMode="auto">
          <a:xfrm>
            <a:off x="1763713" y="4868863"/>
            <a:ext cx="107950" cy="71437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6" name="Rectangle 43"/>
          <p:cNvSpPr>
            <a:spLocks noChangeArrowheads="1"/>
          </p:cNvSpPr>
          <p:nvPr/>
        </p:nvSpPr>
        <p:spPr bwMode="auto">
          <a:xfrm>
            <a:off x="1727200" y="4689475"/>
            <a:ext cx="107950" cy="71438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7" name="Rectangle 44"/>
          <p:cNvSpPr>
            <a:spLocks noChangeArrowheads="1"/>
          </p:cNvSpPr>
          <p:nvPr/>
        </p:nvSpPr>
        <p:spPr bwMode="auto">
          <a:xfrm>
            <a:off x="1871663" y="4762500"/>
            <a:ext cx="107950" cy="71438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8" name="AutoShape 4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260350"/>
            <a:ext cx="827087" cy="323850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37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6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375 -0.02777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-138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repeatCount="indefinite" accel="50000" decel="5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5.55112E-17 3.33333E-6 L 0.0625 -0.0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25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6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4.44444E-6 L 0.07083 -0.06112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305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6" presetClass="path" presetSubtype="0" repeatCount="indefinite" accel="50000" decel="5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3.33333E-6 -4.44444E-6 L 0.0375 -0.02777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-138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6" presetClass="path" presetSubtype="0" repeatCount="indefinite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33333E-6 3.33333E-6 L 0.05416 -0.0388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19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4" presetClass="path" presetSubtype="0" repeatCount="indefinite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417 0.03889 L 3.33333E-6 1.11111E-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9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0.0 4.44444E-6 L -0.00417 -0.05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5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6" presetClass="path" presetSubtype="0" repeatCount="indefinite" accel="50000" decel="5000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3.33333E-6 1.11111E-6 L 0.05417 -0.0166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83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0.0 C 0.00538 0.00718 0.03177 0.03773 0.03281 0.04282 C 0.03385 0.04792 0.01788 0.04028 0.00659 0.03009 C -0.00469 0.01991 -0.02639 -0.0081 -0.03507 -0.01829 " pathEditMode="relative" rAng="0" ptsTypes="aaaa">
                                      <p:cBhvr>
                                        <p:cTn id="62" dur="20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48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35 -0.00718 C 0.00277 -0.00718 0.0184 -0.00023 0.01875 -0.00394 C 0.01909 -0.00764 0.00972 -0.01829 0.00208 -0.0294 C -0.00556 -0.04051 -0.02066 -0.06204 -0.02657 -0.0706 " pathEditMode="relative" rAng="0" ptsTypes="aaaa">
                                      <p:cBhvr>
                                        <p:cTn id="66" dur="20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28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2.22222E-6 C 0.00816 0.01227 0.05052 0.0706 0.04913 0.07384 C 0.04774 0.07709 -0.00087 0.0257 -0.00799 0.01991 C -0.01511 0.01412 0.00746 0.04259 0.00625 0.03889 C 0.00503 0.03519 -0.01059 0.00625 -0.01511 -0.00231 " pathEditMode="relative" rAng="0" ptsTypes="aaaaa">
                                      <p:cBhvr>
                                        <p:cTn id="70" dur="20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372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0" presetClass="path" presetSubtype="0" repeatCount="indefinite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7 4.07407E-6 C 0.00799 0.00949 0.04913 0.06365 0.04844 0.0574 C 0.04774 0.05115 0.00694 -0.01783 -0.00399 -0.03774 " pathEditMode="relative" rAng="0" ptsTypes="aaa">
                                      <p:cBhvr>
                                        <p:cTn id="74" dur="2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12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94444E-6 -3.7037E-6 C 0.00452 0.00533 0.03455 0.03774 0.02674 0.03218 C 0.01893 0.02662 -0.0316 -0.0199 -0.04705 -0.03356 " pathEditMode="relative" rAng="0" ptsTypes="aaa">
                                      <p:cBhvr>
                                        <p:cTn id="78" dur="20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20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089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8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43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3" grpId="0" animBg="1"/>
      <p:bldP spid="43018" grpId="0" animBg="1"/>
      <p:bldP spid="43018" grpId="1" animBg="1"/>
      <p:bldP spid="43019" grpId="0" animBg="1"/>
      <p:bldP spid="43019" grpId="1" animBg="1"/>
      <p:bldP spid="43020" grpId="0" animBg="1"/>
      <p:bldP spid="43020" grpId="1" animBg="1"/>
      <p:bldP spid="43021" grpId="0" animBg="1"/>
      <p:bldP spid="43021" grpId="1" animBg="1"/>
      <p:bldP spid="43022" grpId="0" animBg="1"/>
      <p:bldP spid="43022" grpId="1" animBg="1"/>
      <p:bldP spid="43023" grpId="0" animBg="1"/>
      <p:bldP spid="43024" grpId="0" animBg="1"/>
      <p:bldP spid="43025" grpId="0" animBg="1"/>
      <p:bldP spid="43026" grpId="0" animBg="1"/>
      <p:bldP spid="43026" grpId="1" animBg="1"/>
      <p:bldP spid="43027" grpId="0" animBg="1"/>
      <p:bldP spid="43027" grpId="1" animBg="1"/>
      <p:bldP spid="43028" grpId="0" animBg="1"/>
      <p:bldP spid="43029" grpId="0" animBg="1"/>
      <p:bldP spid="43030" grpId="0" animBg="1"/>
      <p:bldP spid="43031" grpId="0" animBg="1"/>
      <p:bldP spid="43031" grpId="1" animBg="1"/>
      <p:bldP spid="43032" grpId="0" animBg="1"/>
      <p:bldP spid="43032" grpId="1" animBg="1"/>
      <p:bldP spid="43033" grpId="0" animBg="1"/>
      <p:bldP spid="43033" grpId="1" animBg="1"/>
      <p:bldP spid="43034" grpId="0" animBg="1"/>
      <p:bldP spid="43034" grpId="1" animBg="1"/>
      <p:bldP spid="43035" grpId="0" animBg="1"/>
      <p:bldP spid="43035" grpId="1" animBg="1"/>
      <p:bldP spid="43036" grpId="0" animBg="1"/>
      <p:bldP spid="43036" grpId="1" animBg="1"/>
      <p:bldP spid="43037" grpId="0"/>
      <p:bldP spid="430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624" y="2312243"/>
            <a:ext cx="3816350" cy="8032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38: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276724" y="3067893"/>
            <a:ext cx="14033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CTPT:      PTK:	</a:t>
            </a:r>
          </a:p>
        </p:txBody>
      </p:sp>
      <p:sp>
        <p:nvSpPr>
          <p:cNvPr id="4103" name="WordArt 9" descr="Narrow vertical"/>
          <p:cNvSpPr>
            <a:spLocks noChangeArrowheads="1" noChangeShapeType="1" noTextEdit="1"/>
          </p:cNvSpPr>
          <p:nvPr/>
        </p:nvSpPr>
        <p:spPr bwMode="auto">
          <a:xfrm>
            <a:off x="4788024" y="2132856"/>
            <a:ext cx="2571750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AXETILEN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788024" y="3104406"/>
            <a:ext cx="14033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b="1" i="1" baseline="-25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26	</a:t>
            </a:r>
          </a:p>
        </p:txBody>
      </p:sp>
      <p:pic>
        <p:nvPicPr>
          <p:cNvPr id="6" name="Picture 44" descr="viet3">
            <a:extLst>
              <a:ext uri="{FF2B5EF4-FFF2-40B4-BE49-F238E27FC236}">
                <a16:creationId xmlns:a16="http://schemas.microsoft.com/office/drawing/2014/main" id="{E23416AE-DC3D-4DC7-99A8-8879C8F4DF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7163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410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2625" y="260648"/>
            <a:ext cx="7773988" cy="756084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vi-VN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TÍNH CHẤT VẬT LÝ: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682625" y="944724"/>
            <a:ext cx="7773988" cy="18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altLang="vi-VN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Axetilen là chất khí không màu, không mùi, ít tan trong nước, nhẹ hơn không khí.</a:t>
            </a: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682625" y="944724"/>
            <a:ext cx="7773988" cy="95410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Arial" charset="0"/>
                <a:cs typeface="Arial" charset="0"/>
              </a:rPr>
              <a:t>Quan s</a:t>
            </a:r>
            <a:r>
              <a:rPr lang="en-US" altLang="vi-VN" sz="2800">
                <a:latin typeface="Arial" charset="0"/>
              </a:rPr>
              <a:t>át lọ đựng axetilen và hình vẽ cách thu axetilen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144" y="1952836"/>
            <a:ext cx="4552950" cy="3086100"/>
          </a:xfrm>
          <a:prstGeom prst="rect">
            <a:avLst/>
          </a:prstGeom>
        </p:spPr>
      </p:pic>
      <p:sp>
        <p:nvSpPr>
          <p:cNvPr id="40" name="TextBox 6"/>
          <p:cNvSpPr txBox="1">
            <a:spLocks noChangeArrowheads="1"/>
          </p:cNvSpPr>
          <p:nvPr/>
        </p:nvSpPr>
        <p:spPr bwMode="auto">
          <a:xfrm>
            <a:off x="682625" y="5066020"/>
            <a:ext cx="7773988" cy="52322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Arial" charset="0"/>
                <a:cs typeface="Arial" charset="0"/>
              </a:rPr>
              <a:t>Nêu tính chất vật lý của axetilen?</a:t>
            </a:r>
          </a:p>
        </p:txBody>
      </p:sp>
    </p:spTree>
    <p:extLst>
      <p:ext uri="{BB962C8B-B14F-4D97-AF65-F5344CB8AC3E}">
        <p14:creationId xmlns:p14="http://schemas.microsoft.com/office/powerpoint/2010/main" val="244265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40" grpId="0" animBg="1"/>
      <p:bldP spid="4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2625" y="332656"/>
            <a:ext cx="4789475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vi-VN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II. CẤU TẠO PHÂN TỬ:</a:t>
            </a:r>
            <a:endParaRPr lang="en-US" altLang="vi-VN" sz="3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23" name="Rectangle 35"/>
          <p:cNvSpPr>
            <a:spLocks noChangeArrowheads="1"/>
          </p:cNvSpPr>
          <p:nvPr/>
        </p:nvSpPr>
        <p:spPr bwMode="auto">
          <a:xfrm>
            <a:off x="2346326" y="2088753"/>
            <a:ext cx="298450" cy="73025"/>
          </a:xfrm>
          <a:prstGeom prst="rect">
            <a:avLst/>
          </a:prstGeom>
          <a:solidFill>
            <a:srgbClr val="F86400"/>
          </a:solidFill>
          <a:ln w="38100">
            <a:solidFill>
              <a:srgbClr val="F864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1992313" y="2088753"/>
            <a:ext cx="328613" cy="73025"/>
          </a:xfrm>
          <a:prstGeom prst="rect">
            <a:avLst/>
          </a:prstGeom>
          <a:solidFill>
            <a:srgbClr val="F86400"/>
          </a:solidFill>
          <a:ln w="38100">
            <a:solidFill>
              <a:srgbClr val="F864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2330451" y="1909365"/>
            <a:ext cx="609600" cy="76200"/>
          </a:xfrm>
          <a:prstGeom prst="rect">
            <a:avLst/>
          </a:prstGeom>
          <a:solidFill>
            <a:srgbClr val="F86400"/>
          </a:solidFill>
          <a:ln w="38100">
            <a:solidFill>
              <a:srgbClr val="F864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873251" y="1904603"/>
            <a:ext cx="533400" cy="76200"/>
          </a:xfrm>
          <a:prstGeom prst="rect">
            <a:avLst/>
          </a:prstGeom>
          <a:solidFill>
            <a:srgbClr val="F86400"/>
          </a:solidFill>
          <a:ln w="38100">
            <a:solidFill>
              <a:srgbClr val="F864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 rot="10800000" flipH="1" flipV="1">
            <a:off x="3148013" y="2049065"/>
            <a:ext cx="6096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025651" y="2228453"/>
            <a:ext cx="6858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90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332618"/>
              </p:ext>
            </p:extLst>
          </p:nvPr>
        </p:nvGraphicFramePr>
        <p:xfrm>
          <a:off x="2178051" y="1255315"/>
          <a:ext cx="4508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Equation" r:id="rId4" imgW="139700" imgH="139700" progId="Equation.3">
                  <p:embed/>
                </p:oleObj>
              </mc:Choice>
              <mc:Fallback>
                <p:oleObj name="Equation" r:id="rId4" imgW="139700" imgH="139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1" y="1255315"/>
                        <a:ext cx="4508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864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470438"/>
              </p:ext>
            </p:extLst>
          </p:nvPr>
        </p:nvGraphicFramePr>
        <p:xfrm>
          <a:off x="2162176" y="2304653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name="Equation" r:id="rId6" imgW="139700" imgH="139700" progId="Equation.3">
                  <p:embed/>
                </p:oleObj>
              </mc:Choice>
              <mc:Fallback>
                <p:oleObj name="Equation" r:id="rId6" imgW="139700" imgH="139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6" y="2304653"/>
                        <a:ext cx="3746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11" name="Rectangle 23"/>
          <p:cNvSpPr>
            <a:spLocks noChangeArrowheads="1"/>
          </p:cNvSpPr>
          <p:nvPr/>
        </p:nvSpPr>
        <p:spPr bwMode="auto">
          <a:xfrm rot="10800000" flipH="1">
            <a:off x="989013" y="2017315"/>
            <a:ext cx="6096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3" name="Oval 25"/>
          <p:cNvSpPr>
            <a:spLocks noChangeArrowheads="1"/>
          </p:cNvSpPr>
          <p:nvPr/>
        </p:nvSpPr>
        <p:spPr bwMode="auto">
          <a:xfrm>
            <a:off x="641351" y="1812528"/>
            <a:ext cx="398462" cy="39846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665163" y="1812528"/>
            <a:ext cx="398463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37916" name="Oval 28"/>
          <p:cNvSpPr>
            <a:spLocks noChangeArrowheads="1"/>
          </p:cNvSpPr>
          <p:nvPr/>
        </p:nvSpPr>
        <p:spPr bwMode="auto">
          <a:xfrm>
            <a:off x="2500313" y="1763315"/>
            <a:ext cx="762000" cy="685800"/>
          </a:xfrm>
          <a:prstGeom prst="ellipse">
            <a:avLst/>
          </a:prstGeom>
          <a:gradFill rotWithShape="1">
            <a:gsLst>
              <a:gs pos="0">
                <a:srgbClr val="FF1313"/>
              </a:gs>
              <a:gs pos="100000">
                <a:srgbClr val="76090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2644776" y="187285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EFFBB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7918" name="Oval 30"/>
          <p:cNvSpPr>
            <a:spLocks noChangeArrowheads="1"/>
          </p:cNvSpPr>
          <p:nvPr/>
        </p:nvSpPr>
        <p:spPr bwMode="auto">
          <a:xfrm>
            <a:off x="1414463" y="1764903"/>
            <a:ext cx="762000" cy="685800"/>
          </a:xfrm>
          <a:prstGeom prst="ellipse">
            <a:avLst/>
          </a:prstGeom>
          <a:gradFill rotWithShape="1">
            <a:gsLst>
              <a:gs pos="0">
                <a:srgbClr val="FF1313"/>
              </a:gs>
              <a:gs pos="100000">
                <a:srgbClr val="76090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1543051" y="188396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EFFBB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7928" name="Oval 40"/>
          <p:cNvSpPr>
            <a:spLocks noChangeArrowheads="1"/>
          </p:cNvSpPr>
          <p:nvPr/>
        </p:nvSpPr>
        <p:spPr bwMode="auto">
          <a:xfrm>
            <a:off x="3736976" y="1885553"/>
            <a:ext cx="398462" cy="39846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29" name="Text Box 41"/>
          <p:cNvSpPr txBox="1">
            <a:spLocks noChangeArrowheads="1"/>
          </p:cNvSpPr>
          <p:nvPr/>
        </p:nvSpPr>
        <p:spPr bwMode="auto">
          <a:xfrm>
            <a:off x="3760788" y="1885553"/>
            <a:ext cx="398463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729163" y="1279658"/>
            <a:ext cx="3421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+ 2 Liên kết </a:t>
            </a:r>
            <a:endParaRPr lang="en-US" altLang="vi-VN" sz="2800" b="1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7358063" y="1279658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250ED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Kém bền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7286625" y="1859096"/>
            <a:ext cx="2362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bền vững.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4752975" y="1859096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+ 1 Liên kết </a:t>
            </a: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442913" y="3232770"/>
            <a:ext cx="2010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 </a:t>
            </a: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CTCT:</a:t>
            </a:r>
          </a:p>
        </p:txBody>
      </p:sp>
      <p:sp>
        <p:nvSpPr>
          <p:cNvPr id="1058" name="WordArt 34"/>
          <p:cNvSpPr>
            <a:spLocks noChangeArrowheads="1" noChangeShapeType="1" noTextEdit="1"/>
          </p:cNvSpPr>
          <p:nvPr/>
        </p:nvSpPr>
        <p:spPr bwMode="auto">
          <a:xfrm>
            <a:off x="2396355" y="3240707"/>
            <a:ext cx="4043339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 – C </a:t>
            </a:r>
            <a:r>
              <a:rPr lang="vi-VN" sz="3200" b="1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  <a:sym typeface="Symbol"/>
              </a:rPr>
              <a:t></a:t>
            </a:r>
            <a:r>
              <a:rPr lang="vi-VN" sz="3200" b="1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 – H</a:t>
            </a:r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442913" y="4032870"/>
            <a:ext cx="5292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 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Viết gọn:  	CH  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</a:t>
            </a: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CH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42913" y="4718260"/>
            <a:ext cx="8377559" cy="191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None/>
            </a:pPr>
            <a:r>
              <a:rPr lang="en-US" altLang="vi-VN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altLang="vi-VN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Giữa 2 nguyên tử cacbon có ba liên kết , đó là liên kết ba.</a:t>
            </a:r>
          </a:p>
          <a:p>
            <a:pPr eaLnBrk="1" hangingPunct="1">
              <a:buNone/>
            </a:pPr>
            <a:r>
              <a:rPr lang="en-US" altLang="vi-VN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 liên kết ba, có hai liên kết kém bền, dễ đứt lần lượt trong các phản ứng hóa học.</a:t>
            </a:r>
          </a:p>
        </p:txBody>
      </p:sp>
      <p:pic>
        <p:nvPicPr>
          <p:cNvPr id="28" name="Picture 44" descr="viet3">
            <a:extLst>
              <a:ext uri="{FF2B5EF4-FFF2-40B4-BE49-F238E27FC236}">
                <a16:creationId xmlns:a16="http://schemas.microsoft.com/office/drawing/2014/main" id="{24EE08AA-BC9A-49EC-9C77-D37C6D7200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57163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83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repeatCount="indefinite" autoRev="1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76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7" presetID="8" presetClass="emph" presetSubtype="0" repeatCount="indefinite" autoRev="1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7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8" presetClass="emph" presetSubtype="0" repeatCount="indefinite" autoRev="1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81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0"/>
                                            </p:cond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2" presetID="8" presetClass="emph" presetSubtype="0" repeatCount="indefinite" autoRev="1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83" dur="5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5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4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0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3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9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2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5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8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9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2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5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1" dur="2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2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923" grpId="0" animBg="1"/>
      <p:bldP spid="37923" grpId="1" animBg="1"/>
      <p:bldP spid="37923" grpId="2" animBg="1"/>
      <p:bldP spid="37923" grpId="3" animBg="1"/>
      <p:bldP spid="37924" grpId="0" animBg="1"/>
      <p:bldP spid="37924" grpId="1" animBg="1"/>
      <p:bldP spid="37924" grpId="2" animBg="1"/>
      <p:bldP spid="37924" grpId="3" animBg="1"/>
      <p:bldP spid="37894" grpId="0" animBg="1"/>
      <p:bldP spid="37894" grpId="1" animBg="1"/>
      <p:bldP spid="37894" grpId="2" animBg="1"/>
      <p:bldP spid="37894" grpId="3" animBg="1"/>
      <p:bldP spid="37895" grpId="0" animBg="1"/>
      <p:bldP spid="37895" grpId="1" animBg="1"/>
      <p:bldP spid="37895" grpId="2" animBg="1"/>
      <p:bldP spid="37895" grpId="3" animBg="1"/>
      <p:bldP spid="37897" grpId="0" animBg="1"/>
      <p:bldP spid="37897" grpId="1" animBg="1"/>
      <p:bldP spid="37899" grpId="0" animBg="1"/>
      <p:bldP spid="37899" grpId="1" animBg="1"/>
      <p:bldP spid="37911" grpId="0" animBg="1"/>
      <p:bldP spid="37911" grpId="1" animBg="1"/>
      <p:bldP spid="37913" grpId="0" animBg="1"/>
      <p:bldP spid="37913" grpId="1" animBg="1"/>
      <p:bldP spid="37914" grpId="0"/>
      <p:bldP spid="37914" grpId="1"/>
      <p:bldP spid="37916" grpId="0" animBg="1"/>
      <p:bldP spid="37916" grpId="1" animBg="1"/>
      <p:bldP spid="37917" grpId="0"/>
      <p:bldP spid="37917" grpId="1"/>
      <p:bldP spid="37918" grpId="0" animBg="1"/>
      <p:bldP spid="37918" grpId="1" animBg="1"/>
      <p:bldP spid="37919" grpId="0"/>
      <p:bldP spid="37919" grpId="1"/>
      <p:bldP spid="37928" grpId="0" animBg="1"/>
      <p:bldP spid="37928" grpId="1" animBg="1"/>
      <p:bldP spid="37929" grpId="0"/>
      <p:bldP spid="37929" grpId="1"/>
      <p:bldP spid="37893" grpId="0"/>
      <p:bldP spid="37921" grpId="0"/>
      <p:bldP spid="37921" grpId="1"/>
      <p:bldP spid="37921" grpId="2"/>
      <p:bldP spid="37920" grpId="0"/>
      <p:bldP spid="37920" grpId="1"/>
      <p:bldP spid="37922" grpId="0"/>
      <p:bldP spid="37922" grpId="1"/>
      <p:bldP spid="1057" grpId="0"/>
      <p:bldP spid="1058" grpId="0" animBg="1"/>
      <p:bldP spid="379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220663"/>
            <a:ext cx="5451475" cy="868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Tính chất hóa học: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569913" y="981075"/>
            <a:ext cx="5510212" cy="584200"/>
          </a:xfr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vi-VN" i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1. Axetilen có cháy không?</a:t>
            </a:r>
          </a:p>
          <a:p>
            <a:pPr eaLnBrk="1" hangingPunct="1">
              <a:buFont typeface="Wingdings" pitchFamily="2" charset="2"/>
              <a:buNone/>
            </a:pPr>
            <a:endParaRPr lang="en-US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  <a:hlinkClick r:id="rId3" action="ppaction://hlinksldjump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187450" y="2343150"/>
            <a:ext cx="7632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b="1" baseline="-25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b="1" baseline="-25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+	O</a:t>
            </a:r>
            <a:r>
              <a:rPr lang="en-US" altLang="vi-VN" b="1" baseline="-25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CO</a:t>
            </a:r>
            <a:r>
              <a:rPr lang="en-US" altLang="vi-VN" b="1" baseline="-25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+	H</a:t>
            </a:r>
            <a:r>
              <a:rPr lang="en-US" altLang="vi-VN" b="1" baseline="-25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863600" y="2362200"/>
            <a:ext cx="15128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2770188" y="2365375"/>
            <a:ext cx="1512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6335713" y="2362200"/>
            <a:ext cx="1512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4032250" y="1952625"/>
            <a:ext cx="1187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vi-VN" sz="2800" b="1" baseline="30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altLang="vi-VN" sz="28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4608513" y="2373313"/>
            <a:ext cx="15128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178" name="AutoShape 6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0"/>
            <a:ext cx="719137" cy="512763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4" descr="viet3">
            <a:extLst>
              <a:ext uri="{FF2B5EF4-FFF2-40B4-BE49-F238E27FC236}">
                <a16:creationId xmlns:a16="http://schemas.microsoft.com/office/drawing/2014/main" id="{DAE39F55-2655-4F0F-AC2D-C16BAF6B32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7381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  <p:bldP spid="41990" grpId="0"/>
      <p:bldP spid="41991" grpId="0"/>
      <p:bldP spid="41992" grpId="0"/>
      <p:bldP spid="41994" grpId="0"/>
      <p:bldP spid="41995" grpId="0"/>
      <p:bldP spid="419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1520788"/>
            <a:ext cx="6940012" cy="4279674"/>
          </a:xfrm>
          <a:prstGeom prst="rect">
            <a:avLst/>
          </a:prstGeom>
        </p:spPr>
      </p:pic>
      <p:sp>
        <p:nvSpPr>
          <p:cNvPr id="9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AE00DE85-F7D5-4512-BE11-4ECE02C50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584163"/>
            <a:ext cx="69119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Axetilen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endParaRPr lang="en-US" alt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9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220663"/>
            <a:ext cx="5451475" cy="868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Tính chất hóa học:</a:t>
            </a:r>
          </a:p>
        </p:txBody>
      </p:sp>
      <p:sp>
        <p:nvSpPr>
          <p:cNvPr id="2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47700" y="1052736"/>
            <a:ext cx="69119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Axetilen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endParaRPr lang="en-US" alt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602288" y="3335657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7294563" y="3335657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endParaRPr lang="en-US" altLang="vi-VN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6577013" y="356901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6881813" y="356901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6577013" y="3664269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2309813" y="3264219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2614613" y="3264219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3224213" y="3645219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3376613" y="3264219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4062413" y="3645219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6272213" y="3264219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252413" y="3264219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852613" y="3264219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1547813" y="3264219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1166813" y="349281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1166813" y="3591244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2614613" y="3264219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3376613" y="3264219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>
            <a:off x="1173163" y="3699194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6610350" y="3772219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5929313" y="3911919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7453313" y="3911919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endParaRPr lang="en-US" altLang="vi-VN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59" name="Line 27"/>
          <p:cNvSpPr>
            <a:spLocks noChangeShapeType="1"/>
          </p:cNvSpPr>
          <p:nvPr/>
        </p:nvSpPr>
        <p:spPr bwMode="auto">
          <a:xfrm>
            <a:off x="6843713" y="4199257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7148513" y="4199257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>
            <a:off x="6843713" y="4307207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2252663" y="3911919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2881313" y="3911919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64" name="Line 32"/>
          <p:cNvSpPr>
            <a:spLocks noChangeShapeType="1"/>
          </p:cNvSpPr>
          <p:nvPr/>
        </p:nvSpPr>
        <p:spPr bwMode="auto">
          <a:xfrm>
            <a:off x="3490913" y="4292919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3643313" y="3911919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66" name="Line 34"/>
          <p:cNvSpPr>
            <a:spLocks noChangeShapeType="1"/>
          </p:cNvSpPr>
          <p:nvPr/>
        </p:nvSpPr>
        <p:spPr bwMode="auto">
          <a:xfrm>
            <a:off x="4329113" y="4292919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67" name="Text Box 35"/>
          <p:cNvSpPr txBox="1">
            <a:spLocks noChangeArrowheads="1"/>
          </p:cNvSpPr>
          <p:nvPr/>
        </p:nvSpPr>
        <p:spPr bwMode="auto">
          <a:xfrm>
            <a:off x="6538913" y="3911919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68" name="Text Box 36"/>
          <p:cNvSpPr txBox="1">
            <a:spLocks noChangeArrowheads="1"/>
          </p:cNvSpPr>
          <p:nvPr/>
        </p:nvSpPr>
        <p:spPr bwMode="auto">
          <a:xfrm>
            <a:off x="195263" y="3911919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1795463" y="3911919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70" name="Text Box 38"/>
          <p:cNvSpPr txBox="1">
            <a:spLocks noChangeArrowheads="1"/>
          </p:cNvSpPr>
          <p:nvPr/>
        </p:nvSpPr>
        <p:spPr bwMode="auto">
          <a:xfrm>
            <a:off x="1490663" y="3911919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4071" name="Line 39"/>
          <p:cNvSpPr>
            <a:spLocks noChangeShapeType="1"/>
          </p:cNvSpPr>
          <p:nvPr/>
        </p:nvSpPr>
        <p:spPr bwMode="auto">
          <a:xfrm>
            <a:off x="1109663" y="414051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72" name="Line 40"/>
          <p:cNvSpPr>
            <a:spLocks noChangeShapeType="1"/>
          </p:cNvSpPr>
          <p:nvPr/>
        </p:nvSpPr>
        <p:spPr bwMode="auto">
          <a:xfrm>
            <a:off x="1109663" y="429291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73" name="Text Box 41"/>
          <p:cNvSpPr txBox="1">
            <a:spLocks noChangeArrowheads="1"/>
          </p:cNvSpPr>
          <p:nvPr/>
        </p:nvSpPr>
        <p:spPr bwMode="auto">
          <a:xfrm>
            <a:off x="2881313" y="3911919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74" name="Text Box 42"/>
          <p:cNvSpPr txBox="1">
            <a:spLocks noChangeArrowheads="1"/>
          </p:cNvSpPr>
          <p:nvPr/>
        </p:nvSpPr>
        <p:spPr bwMode="auto">
          <a:xfrm>
            <a:off x="3643313" y="3911919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77" name="Line 45"/>
          <p:cNvSpPr>
            <a:spLocks noChangeShapeType="1"/>
          </p:cNvSpPr>
          <p:nvPr/>
        </p:nvSpPr>
        <p:spPr bwMode="auto">
          <a:xfrm>
            <a:off x="395288" y="4343719"/>
            <a:ext cx="0" cy="179388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78" name="Line 46"/>
          <p:cNvSpPr>
            <a:spLocks noChangeShapeType="1"/>
          </p:cNvSpPr>
          <p:nvPr/>
        </p:nvSpPr>
        <p:spPr bwMode="auto">
          <a:xfrm>
            <a:off x="1727200" y="4378644"/>
            <a:ext cx="0" cy="179388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79" name="Text Box 47"/>
          <p:cNvSpPr txBox="1">
            <a:spLocks noChangeArrowheads="1"/>
          </p:cNvSpPr>
          <p:nvPr/>
        </p:nvSpPr>
        <p:spPr bwMode="auto">
          <a:xfrm>
            <a:off x="179388" y="4415157"/>
            <a:ext cx="1187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1547813" y="4451669"/>
            <a:ext cx="1187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7488238" y="4488182"/>
            <a:ext cx="1187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5903913" y="4415157"/>
            <a:ext cx="1187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sp>
        <p:nvSpPr>
          <p:cNvPr id="44085" name="Line 53"/>
          <p:cNvSpPr>
            <a:spLocks noChangeShapeType="1"/>
          </p:cNvSpPr>
          <p:nvPr/>
        </p:nvSpPr>
        <p:spPr bwMode="auto">
          <a:xfrm>
            <a:off x="6156325" y="4380232"/>
            <a:ext cx="0" cy="179387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4086" name="Line 54"/>
          <p:cNvSpPr>
            <a:spLocks noChangeShapeType="1"/>
          </p:cNvSpPr>
          <p:nvPr/>
        </p:nvSpPr>
        <p:spPr bwMode="auto">
          <a:xfrm>
            <a:off x="7669213" y="4380232"/>
            <a:ext cx="0" cy="179387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78" name="AutoShape 6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0"/>
            <a:ext cx="719137" cy="512763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71438" y="5027932"/>
            <a:ext cx="15081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 gọn:</a:t>
            </a:r>
          </a:p>
        </p:txBody>
      </p:sp>
      <p:grpSp>
        <p:nvGrpSpPr>
          <p:cNvPr id="10316" name="Group 76"/>
          <p:cNvGrpSpPr>
            <a:grpSpLocks/>
          </p:cNvGrpSpPr>
          <p:nvPr/>
        </p:nvGrpSpPr>
        <p:grpSpPr bwMode="auto">
          <a:xfrm>
            <a:off x="1631950" y="4956494"/>
            <a:ext cx="2514600" cy="579438"/>
            <a:chOff x="998" y="3768"/>
            <a:chExt cx="1584" cy="365"/>
          </a:xfrm>
        </p:grpSpPr>
        <p:sp>
          <p:nvSpPr>
            <p:cNvPr id="5187" name="Text Box 16"/>
            <p:cNvSpPr txBox="1">
              <a:spLocks noChangeArrowheads="1"/>
            </p:cNvSpPr>
            <p:nvPr/>
          </p:nvSpPr>
          <p:spPr bwMode="auto">
            <a:xfrm>
              <a:off x="998" y="3768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.VnVogue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.VnVogue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CCFF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.VnVogue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.VnVogue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</a:p>
          </p:txBody>
        </p:sp>
        <p:sp>
          <p:nvSpPr>
            <p:cNvPr id="5188" name="Text Box 18"/>
            <p:cNvSpPr txBox="1">
              <a:spLocks noChangeArrowheads="1"/>
            </p:cNvSpPr>
            <p:nvPr/>
          </p:nvSpPr>
          <p:spPr bwMode="auto">
            <a:xfrm>
              <a:off x="1814" y="3768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.VnVogue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.VnVogue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CCFF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.VnVogue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.VnVogue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.VnVogue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</a:p>
          </p:txBody>
        </p:sp>
        <p:sp>
          <p:nvSpPr>
            <p:cNvPr id="5189" name="Line 19"/>
            <p:cNvSpPr>
              <a:spLocks noChangeShapeType="1"/>
            </p:cNvSpPr>
            <p:nvPr/>
          </p:nvSpPr>
          <p:spPr bwMode="auto">
            <a:xfrm>
              <a:off x="1574" y="3912"/>
              <a:ext cx="192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90" name="Line 20"/>
            <p:cNvSpPr>
              <a:spLocks noChangeShapeType="1"/>
            </p:cNvSpPr>
            <p:nvPr/>
          </p:nvSpPr>
          <p:spPr bwMode="auto">
            <a:xfrm>
              <a:off x="1574" y="3974"/>
              <a:ext cx="192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91" name="Line 23"/>
            <p:cNvSpPr>
              <a:spLocks noChangeShapeType="1"/>
            </p:cNvSpPr>
            <p:nvPr/>
          </p:nvSpPr>
          <p:spPr bwMode="auto">
            <a:xfrm>
              <a:off x="1578" y="4042"/>
              <a:ext cx="192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3028950" y="511524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3575050" y="4980307"/>
            <a:ext cx="392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3898900" y="4996182"/>
            <a:ext cx="873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2Br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>
            <a:off x="4799013" y="5283519"/>
            <a:ext cx="649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24" name="Text Box 84"/>
          <p:cNvSpPr txBox="1">
            <a:spLocks noChangeArrowheads="1"/>
          </p:cNvSpPr>
          <p:nvPr/>
        </p:nvSpPr>
        <p:spPr bwMode="auto">
          <a:xfrm>
            <a:off x="5535613" y="4996182"/>
            <a:ext cx="2312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CH-CHBr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5" name="Text Box 85"/>
          <p:cNvSpPr txBox="1">
            <a:spLocks noChangeArrowheads="1"/>
          </p:cNvSpPr>
          <p:nvPr/>
        </p:nvSpPr>
        <p:spPr bwMode="auto">
          <a:xfrm>
            <a:off x="5470525" y="5480369"/>
            <a:ext cx="22701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Tetrabrometan</a:t>
            </a:r>
          </a:p>
        </p:txBody>
      </p:sp>
      <p:sp>
        <p:nvSpPr>
          <p:cNvPr id="64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90562" y="1947480"/>
            <a:ext cx="75898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562" tIns="46038" rIns="182562" bIns="46038"/>
          <a:lstStyle>
            <a:lvl1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vi-VN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i="1">
                <a:latin typeface="Times New Roman" pitchFamily="18" charset="0"/>
                <a:cs typeface="Times New Roman" pitchFamily="18" charset="0"/>
              </a:rPr>
              <a:t>Axetilen  làm mất màu da cam của dung dịch brom</a:t>
            </a:r>
            <a:endParaRPr lang="en-US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18">
            <a:extLst>
              <a:ext uri="{FF2B5EF4-FFF2-40B4-BE49-F238E27FC236}">
                <a16:creationId xmlns:a16="http://schemas.microsoft.com/office/drawing/2014/main" id="{F5340D49-0CA2-4AB9-8007-F04B14DBE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471" y="5889151"/>
            <a:ext cx="18518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en-US" altLang="vi-VN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93193-8ECA-4815-B5C1-039D9F5FDE34}"/>
              </a:ext>
            </a:extLst>
          </p:cNvPr>
          <p:cNvSpPr txBox="1"/>
          <p:nvPr/>
        </p:nvSpPr>
        <p:spPr>
          <a:xfrm>
            <a:off x="2139157" y="5942844"/>
            <a:ext cx="1471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+ 2Br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72" name="Line 83">
            <a:extLst>
              <a:ext uri="{FF2B5EF4-FFF2-40B4-BE49-F238E27FC236}">
                <a16:creationId xmlns:a16="http://schemas.microsoft.com/office/drawing/2014/main" id="{4D26EF7A-1945-4E2B-9A25-991273B6A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6950" y="6217736"/>
            <a:ext cx="649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3" name="Text Box 18">
            <a:extLst>
              <a:ext uri="{FF2B5EF4-FFF2-40B4-BE49-F238E27FC236}">
                <a16:creationId xmlns:a16="http://schemas.microsoft.com/office/drawing/2014/main" id="{0BA193E1-3716-47AA-8669-1A132A884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9269" y="5889150"/>
            <a:ext cx="18518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  </a:t>
            </a:r>
            <a:r>
              <a:rPr lang="en-US" altLang="vi-VN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vi-VN" b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69" name="Picture 44" descr="viet3">
            <a:extLst>
              <a:ext uri="{FF2B5EF4-FFF2-40B4-BE49-F238E27FC236}">
                <a16:creationId xmlns:a16="http://schemas.microsoft.com/office/drawing/2014/main" id="{AB4E124E-A4F8-4608-BA63-72C5102B16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246827"/>
            <a:ext cx="6858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96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1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111 L 0.03334 -0.09213 C 0.04028 -0.11527 0.05087 -0.12754 0.06181 -0.12754 C 0.07431 -0.12754 0.0842 -0.11527 0.09132 -0.09213 L 0.125 0.01111 " pathEditMode="relative" rAng="0" ptsTypes="FffFF">
                                      <p:cBhvr>
                                        <p:cTn id="109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5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33333E-6 L -0.03907 -0.07061 C -0.04705 -0.08797 -0.05816 -0.0926 -0.06962 -0.09213 C -0.08282 -0.09144 -0.0941 -0.08611 -0.10052 -0.06898 L -0.1316 0.01134 " pathEditMode="relative" rAng="5265328" ptsTypes="FffFF">
                                      <p:cBhvr>
                                        <p:cTn id="112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88 C -0.00851 0.00231 -0.0184 0.01389 -0.02257 0.02824 C -0.02691 0.04398 -0.02917 0.06296 -0.03125 0.08148 C -0.03333 0.1 -0.03125 0.11574 -0.02917 0.1331 C -0.02691 0.14907 -0.02378 0.1662 -0.01615 0.18055 C -0.00955 0.19491 0.00122 0.20648 0.01319 0.21504 C 0.02396 0.22361 0.03698 0.2294 0.05 0.23241 C 0.06285 0.23542 0.07587 0.23542 0.08785 0.23241 C 0.10087 0.2294 0.11285 0.22199 0.12257 0.21088 C 0.13212 0.20069 0.14097 0.1875 0.14514 0.17199 C 0.15069 0.15741 0.1526 0.13727 0.1526 0.12153 C 0.15382 0.10579 0.1526 0.08704 0.14722 0.07129 C 0.14201 0.05694 0.13212 0.04537 0.11927 0.03958 C 0.10608 0.03542 0.09323 0.04097 0.08455 0.05116 C 0.07708 0.06111 0.0717 0.07708 0.07031 0.0956 C 0.07031 0.11435 0.0717 0.13148 0.07708 0.14606 C 0.08247 0.16065 0.08125 0.16296 0.10295 0.18194 C 0.12257 0.20208 0.14201 0.19629 0.15382 0.19768 C 0.1658 0.19768 0.17552 0.1919 0.18733 0.18634 C 0.20069 0.1794 0.21111 0.1662 0.2191 0.15486 C 0.22656 0.14305 0.22986 0.12893 0.23403 0.10579 C 0.2375 0.0831 0.2375 0.07129 0.2375 0.05393 C 0.2375 0.03704 0.2375 0.01944 0.2375 0.00231 " pathEditMode="relative" rAng="0" ptsTypes="fffffffffffffffffffffff">
                                      <p:cBhvr>
                                        <p:cTn id="115" dur="20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C -0.01909 0.01088 -0.04149 0.02199 -0.05138 0.03588 C -0.06076 0.05116 -0.06614 0.06922 -0.07066 0.08727 C -0.07517 0.10533 -0.07066 0.12037 -0.06614 0.13704 C -0.06076 0.15232 -0.05382 0.16898 -0.03593 0.18264 C -0.0217 0.19653 0.00296 0.20764 0.02987 0.21597 C 0.05434 0.22431 0.08368 0.22986 0.11285 0.23264 C 0.14254 0.23542 0.17171 0.23542 0.19896 0.23264 C 0.22813 0.22986 0.25469 0.22269 0.27691 0.21181 C 0.29931 0.20209 0.31858 0.18959 0.32848 0.17454 C 0.3408 0.16042 0.34601 0.14121 0.34601 0.12593 C 0.34827 0.11065 0.34601 0.09259 0.33351 0.07755 C 0.32171 0.06366 0.29931 0.05255 0.27014 0.04699 C 0.24011 0.04283 0.21077 0.04838 0.19098 0.0581 C 0.17414 0.06759 0.16181 0.0831 0.15938 0.10093 C 0.15938 0.11898 0.16181 0.13542 0.17414 0.14954 C 0.18664 0.16343 0.18421 0.16597 0.23299 0.18403 C 0.27691 0.20347 0.32171 0.19792 0.34827 0.19931 C 0.375 0.19931 0.3974 0.19375 0.42396 0.1882 C 0.45365 0.18148 0.47796 0.16898 0.49532 0.15787 C 0.5125 0.14676 0.51927 0.13287 0.52934 0.11065 C 0.53716 0.08866 0.53716 0.07755 0.53716 0.06065 C 0.53716 0.04422 0.53716 0.02755 0.53716 0.01088 " pathEditMode="relative" rAng="0" ptsTypes="fffffffffffffffffffffff">
                                      <p:cBhvr>
                                        <p:cTn id="118" dur="2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4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44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4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4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111 L 0.03334 -0.09213 C 0.04028 -0.11527 0.05087 -0.12754 0.06181 -0.12754 C 0.07431 -0.12754 0.0842 -0.11527 0.09132 -0.09213 L 0.125 0.01111 " pathEditMode="relative" rAng="0" ptsTypes="FffFF">
                                      <p:cBhvr>
                                        <p:cTn id="202" dur="5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4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33333E-6 L -0.03907 -0.07061 C -0.04705 -0.08797 -0.05816 -0.0926 -0.06962 -0.09213 C -0.08282 -0.09144 -0.0941 -0.08611 -0.10052 -0.06898 L -0.1316 0.01134 " pathEditMode="relative" rAng="5265328" ptsTypes="FffFF">
                                      <p:cBhvr>
                                        <p:cTn id="205" dur="5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88 C -0.00851 0.00231 -0.0184 0.01389 -0.02257 0.02824 C -0.02691 0.04398 -0.02917 0.06296 -0.03125 0.08148 C -0.03333 0.1 -0.03125 0.11574 -0.02917 0.1331 C -0.02691 0.14907 -0.02378 0.1662 -0.01615 0.18055 C -0.00955 0.19491 0.00122 0.20648 0.01319 0.21504 C 0.02396 0.22361 0.03698 0.2294 0.05 0.23241 C 0.06285 0.23542 0.07587 0.23542 0.08785 0.23241 C 0.10087 0.2294 0.11285 0.22199 0.12257 0.21088 C 0.13212 0.20069 0.14097 0.1875 0.14514 0.17199 C 0.15069 0.15741 0.1526 0.13727 0.1526 0.12153 C 0.15382 0.10579 0.1526 0.08704 0.14722 0.07129 C 0.14201 0.05694 0.13212 0.04537 0.11927 0.03958 C 0.10608 0.03542 0.09323 0.04097 0.08455 0.05116 C 0.07708 0.06111 0.0717 0.07708 0.07031 0.0956 C 0.07031 0.11435 0.0717 0.13148 0.07708 0.14606 C 0.08247 0.16065 0.08125 0.16296 0.10295 0.18194 C 0.12257 0.20208 0.14201 0.19629 0.15382 0.19768 C 0.1658 0.19768 0.17552 0.1919 0.18733 0.18634 C 0.20069 0.1794 0.21111 0.1662 0.2191 0.15486 C 0.22656 0.14305 0.22986 0.12893 0.23403 0.10579 C 0.2375 0.0831 0.2375 0.07129 0.2375 0.05393 C 0.2375 0.03704 0.2375 0.01944 0.2375 0.00231 " pathEditMode="relative" rAng="0" ptsTypes="fffffffffffffffffffffff">
                                      <p:cBhvr>
                                        <p:cTn id="208" dur="2000" fill="hold"/>
                                        <p:tgtEl>
                                          <p:spTgt spid="440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0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C -0.01909 0.01088 -0.04149 0.02199 -0.05138 0.03588 C -0.06076 0.05116 -0.06614 0.06922 -0.07066 0.08727 C -0.07517 0.10533 -0.07066 0.12037 -0.06614 0.13704 C -0.06076 0.15232 -0.05382 0.16898 -0.03593 0.18264 C -0.0217 0.19653 0.00296 0.20764 0.02987 0.21597 C 0.05434 0.22431 0.08368 0.22986 0.11285 0.23264 C 0.14254 0.23542 0.17171 0.23542 0.19896 0.23264 C 0.22813 0.22986 0.25469 0.22269 0.27691 0.21181 C 0.29931 0.20209 0.31858 0.18959 0.32848 0.17454 C 0.3408 0.16042 0.34601 0.14121 0.34601 0.12593 C 0.34827 0.11065 0.34601 0.09259 0.33351 0.07755 C 0.32171 0.06366 0.29931 0.05255 0.27014 0.04699 C 0.24011 0.04283 0.21077 0.04838 0.19098 0.0581 C 0.17414 0.06759 0.16181 0.0831 0.15938 0.10093 C 0.15938 0.11898 0.16181 0.13542 0.17414 0.14954 C 0.18664 0.16343 0.18421 0.16597 0.23299 0.18403 C 0.27691 0.20347 0.32171 0.19792 0.34827 0.19931 C 0.375 0.19931 0.3974 0.19375 0.42396 0.1882 C 0.45365 0.18148 0.47796 0.16898 0.49532 0.15787 C 0.5125 0.14676 0.51927 0.13287 0.52934 0.11065 C 0.53716 0.08866 0.53716 0.07755 0.53716 0.06065 C 0.53716 0.04422 0.53716 0.02755 0.53716 0.01088 " pathEditMode="relative" rAng="0" ptsTypes="fffffffffffffffffffffff">
                                      <p:cBhvr>
                                        <p:cTn id="211" dur="2000" fill="hold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1759"/>
                                    </p:animMotion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9" dur="2000"/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2" dur="20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6" presetClass="entr" presetSubtype="16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8" dur="2000"/>
                                        <p:tgtEl>
                                          <p:spTgt spid="1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1" dur="2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2" dur="20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2" grpId="0" build="p"/>
      <p:bldP spid="44037" grpId="0"/>
      <p:bldP spid="44037" grpId="1"/>
      <p:bldP spid="44038" grpId="0"/>
      <p:bldP spid="44038" grpId="1"/>
      <p:bldP spid="44039" grpId="0" animBg="1"/>
      <p:bldP spid="44039" grpId="1" animBg="1"/>
      <p:bldP spid="44039" grpId="2" animBg="1"/>
      <p:bldP spid="44040" grpId="0" animBg="1"/>
      <p:bldP spid="44040" grpId="1" animBg="1"/>
      <p:bldP spid="44040" grpId="2" animBg="1"/>
      <p:bldP spid="44041" grpId="0" animBg="1"/>
      <p:bldP spid="44041" grpId="1" animBg="1"/>
      <p:bldP spid="44044" grpId="0" animBg="1"/>
      <p:bldP spid="44046" grpId="0" animBg="1"/>
      <p:bldP spid="44048" grpId="0"/>
      <p:bldP spid="44050" grpId="0"/>
      <p:bldP spid="44051" grpId="0" animBg="1"/>
      <p:bldP spid="44052" grpId="0" animBg="1"/>
      <p:bldP spid="44053" grpId="0"/>
      <p:bldP spid="44054" grpId="0"/>
      <p:bldP spid="44055" grpId="0" animBg="1"/>
      <p:bldP spid="44056" grpId="0" animBg="1"/>
      <p:bldP spid="44057" grpId="0"/>
      <p:bldP spid="44058" grpId="0"/>
      <p:bldP spid="44059" grpId="0" animBg="1"/>
      <p:bldP spid="44059" grpId="1" animBg="1"/>
      <p:bldP spid="44060" grpId="0" animBg="1"/>
      <p:bldP spid="44060" grpId="1" animBg="1"/>
      <p:bldP spid="44061" grpId="0" animBg="1"/>
      <p:bldP spid="44062" grpId="0"/>
      <p:bldP spid="44063" grpId="0"/>
      <p:bldP spid="44064" grpId="0" animBg="1"/>
      <p:bldP spid="44065" grpId="0"/>
      <p:bldP spid="44066" grpId="0" animBg="1"/>
      <p:bldP spid="44067" grpId="0"/>
      <p:bldP spid="44068" grpId="0"/>
      <p:bldP spid="44069" grpId="0"/>
      <p:bldP spid="44070" grpId="0"/>
      <p:bldP spid="44071" grpId="0" animBg="1"/>
      <p:bldP spid="44072" grpId="0" animBg="1"/>
      <p:bldP spid="44073" grpId="0"/>
      <p:bldP spid="44073" grpId="1"/>
      <p:bldP spid="44074" grpId="0"/>
      <p:bldP spid="44074" grpId="1"/>
      <p:bldP spid="44077" grpId="0" animBg="1"/>
      <p:bldP spid="44078" grpId="0" animBg="1"/>
      <p:bldP spid="44079" grpId="0"/>
      <p:bldP spid="44080" grpId="0"/>
      <p:bldP spid="44081" grpId="0"/>
      <p:bldP spid="44082" grpId="0"/>
      <p:bldP spid="44085" grpId="0" animBg="1"/>
      <p:bldP spid="44086" grpId="0" animBg="1"/>
      <p:bldP spid="10310" grpId="0"/>
      <p:bldP spid="8" grpId="0"/>
      <p:bldP spid="8" grpId="1"/>
      <p:bldP spid="10320" grpId="0"/>
      <p:bldP spid="10321" grpId="0"/>
      <p:bldP spid="10323" grpId="0" animBg="1"/>
      <p:bldP spid="10324" grpId="0"/>
      <p:bldP spid="10325" grpId="0"/>
      <p:bldP spid="64" grpId="0" build="p"/>
      <p:bldP spid="67" grpId="0"/>
      <p:bldP spid="3" grpId="0"/>
      <p:bldP spid="72" grpId="0" animBg="1"/>
      <p:bldP spid="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24763" y="446088"/>
            <a:ext cx="8461375" cy="4114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vi-VN" b="1" i="1">
                <a:latin typeface="Times New Roman" pitchFamily="18" charset="0"/>
                <a:cs typeface="Times New Roman" pitchFamily="18" charset="0"/>
              </a:rPr>
              <a:t>Trong điều kiện thích hợp, axetilen cũng có phản ứng cộng với hidro và một số chất khác.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5818188" y="199548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510463" y="1995488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endParaRPr lang="en-US" altLang="vi-VN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6792913" y="22288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7097713" y="22288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6792913" y="23241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525713" y="192405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2830513" y="192405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3440113" y="230505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3592513" y="192405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278313" y="230505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6488113" y="192405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68313" y="192405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2068513" y="192405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1763713" y="192405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1382713" y="21526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1382713" y="22510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2830513" y="192405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3592513" y="192405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1389063" y="235902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6826250" y="243205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6145213" y="289718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81" name="Text Box 25"/>
          <p:cNvSpPr txBox="1">
            <a:spLocks noChangeArrowheads="1"/>
          </p:cNvSpPr>
          <p:nvPr/>
        </p:nvSpPr>
        <p:spPr bwMode="auto">
          <a:xfrm>
            <a:off x="7669213" y="2897188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>
            <a:off x="7059613" y="318452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7364413" y="318452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>
            <a:off x="7059613" y="329247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2468563" y="2897188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5086" name="Text Box 30"/>
          <p:cNvSpPr txBox="1">
            <a:spLocks noChangeArrowheads="1"/>
          </p:cNvSpPr>
          <p:nvPr/>
        </p:nvSpPr>
        <p:spPr bwMode="auto">
          <a:xfrm>
            <a:off x="3097213" y="2897188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>
            <a:off x="3706813" y="327818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3859213" y="2897188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4545013" y="3278188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6754813" y="2897188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411163" y="289718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2011363" y="289718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1706563" y="289718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>
            <a:off x="1325563" y="312578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95" name="Line 39"/>
          <p:cNvSpPr>
            <a:spLocks noChangeShapeType="1"/>
          </p:cNvSpPr>
          <p:nvPr/>
        </p:nvSpPr>
        <p:spPr bwMode="auto">
          <a:xfrm>
            <a:off x="1325563" y="327818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096" name="Text Box 40"/>
          <p:cNvSpPr txBox="1">
            <a:spLocks noChangeArrowheads="1"/>
          </p:cNvSpPr>
          <p:nvPr/>
        </p:nvSpPr>
        <p:spPr bwMode="auto">
          <a:xfrm>
            <a:off x="3097213" y="2897188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097" name="Text Box 41"/>
          <p:cNvSpPr txBox="1">
            <a:spLocks noChangeArrowheads="1"/>
          </p:cNvSpPr>
          <p:nvPr/>
        </p:nvSpPr>
        <p:spPr bwMode="auto">
          <a:xfrm>
            <a:off x="3859213" y="2897188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5113" name="Text Box 57"/>
          <p:cNvSpPr txBox="1">
            <a:spLocks noChangeArrowheads="1"/>
          </p:cNvSpPr>
          <p:nvPr/>
        </p:nvSpPr>
        <p:spPr bwMode="auto">
          <a:xfrm>
            <a:off x="5832475" y="1992313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114" name="Text Box 58"/>
          <p:cNvSpPr txBox="1">
            <a:spLocks noChangeArrowheads="1"/>
          </p:cNvSpPr>
          <p:nvPr/>
        </p:nvSpPr>
        <p:spPr bwMode="auto">
          <a:xfrm>
            <a:off x="7524750" y="1992313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5115" name="Line 59"/>
          <p:cNvSpPr>
            <a:spLocks noChangeShapeType="1"/>
          </p:cNvSpPr>
          <p:nvPr/>
        </p:nvSpPr>
        <p:spPr bwMode="auto">
          <a:xfrm>
            <a:off x="6804025" y="23161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116" name="Line 60"/>
          <p:cNvSpPr>
            <a:spLocks noChangeShapeType="1"/>
          </p:cNvSpPr>
          <p:nvPr/>
        </p:nvSpPr>
        <p:spPr bwMode="auto">
          <a:xfrm>
            <a:off x="6769100" y="22082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117" name="Line 61"/>
          <p:cNvSpPr>
            <a:spLocks noChangeShapeType="1"/>
          </p:cNvSpPr>
          <p:nvPr/>
        </p:nvSpPr>
        <p:spPr bwMode="auto">
          <a:xfrm>
            <a:off x="7056438" y="329247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5118" name="Text Box 62"/>
          <p:cNvSpPr txBox="1">
            <a:spLocks noChangeArrowheads="1"/>
          </p:cNvSpPr>
          <p:nvPr/>
        </p:nvSpPr>
        <p:spPr bwMode="auto">
          <a:xfrm>
            <a:off x="6156325" y="2897188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119" name="Text Box 63"/>
          <p:cNvSpPr txBox="1">
            <a:spLocks noChangeArrowheads="1"/>
          </p:cNvSpPr>
          <p:nvPr/>
        </p:nvSpPr>
        <p:spPr bwMode="auto">
          <a:xfrm>
            <a:off x="7667625" y="2897188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vi-VN" b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3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111 L 0.03334 -0.09213 C 0.04028 -0.11527 0.05087 -0.12754 0.06181 -0.12754 C 0.07431 -0.12754 0.0842 -0.11527 0.09132 -0.09213 L 0.125 0.01111 " pathEditMode="relative" rAng="0" ptsTypes="FffFF">
                                      <p:cBhvr>
                                        <p:cTn id="93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5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33333E-6 L -0.03907 -0.07061 C -0.04705 -0.08797 -0.05816 -0.0926 -0.06962 -0.09213 C -0.08282 -0.09144 -0.0941 -0.08611 -0.10052 -0.06898 L -0.1316 0.01134 " pathEditMode="relative" rAng="5265328" ptsTypes="FffFF">
                                      <p:cBhvr>
                                        <p:cTn id="96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88 C -0.00851 0.00231 -0.0184 0.01389 -0.02257 0.02824 C -0.02691 0.04398 -0.02917 0.06296 -0.03125 0.08148 C -0.03333 0.1 -0.03125 0.11574 -0.02917 0.1331 C -0.02691 0.14907 -0.02378 0.1662 -0.01615 0.18055 C -0.00955 0.19491 0.00122 0.20648 0.01319 0.21504 C 0.02396 0.22361 0.03698 0.2294 0.05 0.23241 C 0.06285 0.23542 0.07587 0.23542 0.08785 0.23241 C 0.10087 0.2294 0.11285 0.22199 0.12257 0.21088 C 0.13212 0.20069 0.14097 0.1875 0.14514 0.17199 C 0.15069 0.15741 0.1526 0.13727 0.1526 0.12153 C 0.15382 0.10579 0.1526 0.08704 0.14722 0.07129 C 0.14201 0.05694 0.13212 0.04537 0.11927 0.03958 C 0.10608 0.03542 0.09323 0.04097 0.08455 0.05116 C 0.07708 0.06111 0.0717 0.07708 0.07031 0.0956 C 0.07031 0.11435 0.0717 0.13148 0.07708 0.14606 C 0.08247 0.16065 0.08125 0.16296 0.10295 0.18194 C 0.12257 0.20208 0.14201 0.19629 0.15382 0.19768 C 0.1658 0.19768 0.17552 0.1919 0.18733 0.18634 C 0.20069 0.1794 0.21111 0.1662 0.2191 0.15486 C 0.22656 0.14305 0.22986 0.12893 0.23403 0.10579 C 0.2375 0.0831 0.2375 0.07129 0.2375 0.05393 C 0.2375 0.03704 0.2375 0.01944 0.2375 0.00231 " pathEditMode="relative" rAng="0" ptsTypes="fffffffffffffffffffffff">
                                      <p:cBhvr>
                                        <p:cTn id="99" dur="2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C -0.01909 0.01088 -0.04149 0.02199 -0.05138 0.03588 C -0.06076 0.05116 -0.06614 0.06922 -0.07066 0.08727 C -0.07517 0.10533 -0.07066 0.12037 -0.06614 0.13704 C -0.06076 0.15232 -0.05382 0.16898 -0.03593 0.18264 C -0.0217 0.19653 0.00296 0.20764 0.02987 0.21597 C 0.05434 0.22431 0.08368 0.22986 0.11285 0.23264 C 0.14254 0.23542 0.17171 0.23542 0.19896 0.23264 C 0.22813 0.22986 0.25469 0.22269 0.27691 0.21181 C 0.29931 0.20209 0.31858 0.18959 0.32848 0.17454 C 0.3408 0.16042 0.34601 0.14121 0.34601 0.12593 C 0.34827 0.11065 0.34601 0.09259 0.33351 0.07755 C 0.32171 0.06366 0.29931 0.05255 0.27014 0.04699 C 0.24011 0.04283 0.21077 0.04838 0.19098 0.0581 C 0.17414 0.06759 0.16181 0.0831 0.15938 0.10093 C 0.15938 0.11898 0.16181 0.13542 0.17414 0.14954 C 0.18664 0.16343 0.18421 0.16597 0.23299 0.18403 C 0.27691 0.20347 0.32171 0.19792 0.34827 0.19931 C 0.375 0.19931 0.3974 0.19375 0.42396 0.1882 C 0.45365 0.18148 0.47796 0.16898 0.49532 0.15787 C 0.5125 0.14676 0.51927 0.13287 0.52934 0.11065 C 0.53716 0.08866 0.53716 0.07755 0.53716 0.06065 C 0.53716 0.04422 0.53716 0.02755 0.53716 0.01088 " pathEditMode="relative" rAng="0" ptsTypes="fffffffffffffffffffffff">
                                      <p:cBhvr>
                                        <p:cTn id="102" dur="20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4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111 L 0.03334 -0.09213 C 0.04028 -0.11527 0.05087 -0.12754 0.06181 -0.12754 C 0.07431 -0.12754 0.0842 -0.11527 0.09132 -0.09213 L 0.125 0.01111 " pathEditMode="relative" rAng="0" ptsTypes="FffFF">
                                      <p:cBhvr>
                                        <p:cTn id="200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2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33333E-6 L -0.03907 -0.07061 C -0.04705 -0.08797 -0.05816 -0.0926 -0.06962 -0.09213 C -0.08282 -0.09144 -0.0941 -0.08611 -0.10052 -0.06898 L -0.1316 0.01134 " pathEditMode="relative" rAng="5265328" ptsTypes="FffFF">
                                      <p:cBhvr>
                                        <p:cTn id="20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5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88 C -0.00851 0.00231 -0.0184 0.01389 -0.02257 0.02824 C -0.02691 0.04398 -0.02917 0.06296 -0.03125 0.08148 C -0.03333 0.1 -0.03125 0.11574 -0.02917 0.1331 C -0.02691 0.14907 -0.02378 0.1662 -0.01615 0.18055 C -0.00955 0.19491 0.00122 0.20648 0.01319 0.21504 C 0.02396 0.22361 0.03698 0.2294 0.05 0.23241 C 0.06285 0.23542 0.07587 0.23542 0.08785 0.23241 C 0.10087 0.2294 0.11285 0.22199 0.12257 0.21088 C 0.13212 0.20069 0.14097 0.1875 0.14514 0.17199 C 0.15069 0.15741 0.1526 0.13727 0.1526 0.12153 C 0.15382 0.10579 0.1526 0.08704 0.14722 0.07129 C 0.14201 0.05694 0.13212 0.04537 0.11927 0.03958 C 0.10608 0.03542 0.09323 0.04097 0.08455 0.05116 C 0.07708 0.06111 0.0717 0.07708 0.07031 0.0956 C 0.07031 0.11435 0.0717 0.13148 0.07708 0.14606 C 0.08247 0.16065 0.08125 0.16296 0.10295 0.18194 C 0.12257 0.20208 0.14201 0.19629 0.15382 0.19768 C 0.1658 0.19768 0.17552 0.1919 0.18733 0.18634 C 0.20069 0.1794 0.21111 0.1662 0.2191 0.15486 C 0.22656 0.14305 0.22986 0.12893 0.23403 0.10579 C 0.2375 0.0831 0.2375 0.07129 0.2375 0.05393 C 0.2375 0.03704 0.2375 0.01944 0.2375 0.00231 " pathEditMode="relative" rAng="0" ptsTypes="fffffffffffffffffffffff">
                                      <p:cBhvr>
                                        <p:cTn id="206" dur="20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6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C -0.01909 0.01088 -0.04149 0.02199 -0.05138 0.03588 C -0.06076 0.05116 -0.06614 0.06922 -0.07066 0.08727 C -0.07517 0.10533 -0.07066 0.12037 -0.06614 0.13704 C -0.06076 0.15232 -0.05382 0.16898 -0.03593 0.18264 C -0.0217 0.19653 0.00296 0.20764 0.02987 0.21597 C 0.05434 0.22431 0.08368 0.22986 0.11285 0.23264 C 0.14254 0.23542 0.17171 0.23542 0.19896 0.23264 C 0.22813 0.22986 0.25469 0.22269 0.27691 0.21181 C 0.29931 0.20209 0.31858 0.18959 0.32848 0.17454 C 0.3408 0.16042 0.34601 0.14121 0.34601 0.12593 C 0.34827 0.11065 0.34601 0.09259 0.33351 0.07755 C 0.32171 0.06366 0.29931 0.05255 0.27014 0.04699 C 0.24011 0.04283 0.21077 0.04838 0.19098 0.0581 C 0.17414 0.06759 0.16181 0.0831 0.15938 0.10093 C 0.15938 0.11898 0.16181 0.13542 0.17414 0.14954 C 0.18664 0.16343 0.18421 0.16597 0.23299 0.18403 C 0.27691 0.20347 0.32171 0.19792 0.34827 0.19931 C 0.375 0.19931 0.3974 0.19375 0.42396 0.1882 C 0.45365 0.18148 0.47796 0.16898 0.49532 0.15787 C 0.5125 0.14676 0.51927 0.13287 0.52934 0.11065 C 0.53716 0.08866 0.53716 0.07755 0.53716 0.06065 C 0.53716 0.04422 0.53716 0.02755 0.53716 0.01088 " pathEditMode="relative" rAng="0" ptsTypes="fffffffffffffffffffffff">
                                      <p:cBhvr>
                                        <p:cTn id="209" dur="2000" fill="hold"/>
                                        <p:tgtEl>
                                          <p:spTgt spid="45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6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4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4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60" grpId="0"/>
      <p:bldP spid="45060" grpId="1"/>
      <p:bldP spid="45060" grpId="2"/>
      <p:bldP spid="45061" grpId="0"/>
      <p:bldP spid="45061" grpId="1"/>
      <p:bldP spid="45061" grpId="2"/>
      <p:bldP spid="45062" grpId="0" animBg="1"/>
      <p:bldP spid="45062" grpId="1" animBg="1"/>
      <p:bldP spid="45062" grpId="2" animBg="1"/>
      <p:bldP spid="45062" grpId="3" animBg="1"/>
      <p:bldP spid="45063" grpId="0" animBg="1"/>
      <p:bldP spid="45063" grpId="1" animBg="1"/>
      <p:bldP spid="45063" grpId="2" animBg="1"/>
      <p:bldP spid="45063" grpId="3" animBg="1"/>
      <p:bldP spid="45064" grpId="0" animBg="1"/>
      <p:bldP spid="45064" grpId="1" animBg="1"/>
      <p:bldP spid="45064" grpId="2" animBg="1"/>
      <p:bldP spid="45067" grpId="0" animBg="1"/>
      <p:bldP spid="45069" grpId="0" animBg="1"/>
      <p:bldP spid="45070" grpId="0"/>
      <p:bldP spid="45074" grpId="0" animBg="1"/>
      <p:bldP spid="45075" grpId="0" animBg="1"/>
      <p:bldP spid="45076" grpId="0"/>
      <p:bldP spid="45076" grpId="1"/>
      <p:bldP spid="45076" grpId="2"/>
      <p:bldP spid="45077" grpId="0"/>
      <p:bldP spid="45077" grpId="1"/>
      <p:bldP spid="45077" grpId="2"/>
      <p:bldP spid="45078" grpId="0" animBg="1"/>
      <p:bldP spid="45079" grpId="0" animBg="1"/>
      <p:bldP spid="45079" grpId="1" animBg="1"/>
      <p:bldP spid="45080" grpId="0"/>
      <p:bldP spid="45080" grpId="1"/>
      <p:bldP spid="45081" grpId="0"/>
      <p:bldP spid="45081" grpId="1"/>
      <p:bldP spid="45082" grpId="0" animBg="1"/>
      <p:bldP spid="45082" grpId="1" animBg="1"/>
      <p:bldP spid="45082" grpId="2" animBg="1"/>
      <p:bldP spid="45083" grpId="0" animBg="1"/>
      <p:bldP spid="45083" grpId="1" animBg="1"/>
      <p:bldP spid="45083" grpId="2" animBg="1"/>
      <p:bldP spid="45084" grpId="0" animBg="1"/>
      <p:bldP spid="45084" grpId="1" animBg="1"/>
      <p:bldP spid="45085" grpId="0"/>
      <p:bldP spid="45086" grpId="0"/>
      <p:bldP spid="45087" grpId="0" animBg="1"/>
      <p:bldP spid="45088" grpId="0"/>
      <p:bldP spid="45089" grpId="0" animBg="1"/>
      <p:bldP spid="45090" grpId="0"/>
      <p:bldP spid="45090" grpId="1"/>
      <p:bldP spid="45091" grpId="0"/>
      <p:bldP spid="45092" grpId="0"/>
      <p:bldP spid="45093" grpId="0"/>
      <p:bldP spid="45094" grpId="0" animBg="1"/>
      <p:bldP spid="45095" grpId="0" animBg="1"/>
      <p:bldP spid="45096" grpId="0"/>
      <p:bldP spid="45096" grpId="1"/>
      <p:bldP spid="45096" grpId="2"/>
      <p:bldP spid="45097" grpId="0"/>
      <p:bldP spid="45097" grpId="1"/>
      <p:bldP spid="45097" grpId="2"/>
      <p:bldP spid="45113" grpId="0"/>
      <p:bldP spid="45114" grpId="0"/>
      <p:bldP spid="45115" grpId="0" animBg="1"/>
      <p:bldP spid="45116" grpId="0" animBg="1"/>
      <p:bldP spid="45117" grpId="0" animBg="1"/>
      <p:bldP spid="45118" grpId="0"/>
      <p:bldP spid="451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8"/>
            <a:ext cx="4068763" cy="5159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SGK/121</a:t>
            </a:r>
          </a:p>
        </p:txBody>
      </p:sp>
      <p:pic>
        <p:nvPicPr>
          <p:cNvPr id="15363" name="Picture 31" descr="IMGP055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657225"/>
            <a:ext cx="3349625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Oval 4" descr="Small confetti"/>
          <p:cNvSpPr>
            <a:spLocks noChangeArrowheads="1"/>
          </p:cNvSpPr>
          <p:nvPr/>
        </p:nvSpPr>
        <p:spPr bwMode="auto">
          <a:xfrm>
            <a:off x="3203575" y="3465513"/>
            <a:ext cx="2447925" cy="936625"/>
          </a:xfrm>
          <a:prstGeom prst="ellipse">
            <a:avLst/>
          </a:prstGeom>
          <a:pattFill prst="smConfetti">
            <a:fgClr>
              <a:schemeClr val="hlink"/>
            </a:fgClr>
            <a:bgClr>
              <a:schemeClr val="bg1"/>
            </a:bgClr>
          </a:patt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3744913" y="3681413"/>
            <a:ext cx="1979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>
                <a:latin typeface="Times New Roman" pitchFamily="18" charset="0"/>
                <a:cs typeface="Times New Roman" pitchFamily="18" charset="0"/>
              </a:rPr>
              <a:t>Axetilen</a:t>
            </a:r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 flipV="1">
            <a:off x="5219700" y="3357563"/>
            <a:ext cx="612775" cy="1793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>
            <a:off x="5364163" y="4257675"/>
            <a:ext cx="684212" cy="3952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69" name="Line 8"/>
          <p:cNvSpPr>
            <a:spLocks noChangeShapeType="1"/>
          </p:cNvSpPr>
          <p:nvPr/>
        </p:nvSpPr>
        <p:spPr bwMode="auto">
          <a:xfrm>
            <a:off x="2916238" y="3392488"/>
            <a:ext cx="503237" cy="2524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arrow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 flipH="1">
            <a:off x="3059113" y="4257675"/>
            <a:ext cx="504825" cy="2508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6097" name="Picture 17" descr="j024069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608513"/>
            <a:ext cx="266382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20"/>
          <p:cNvSpPr txBox="1">
            <a:spLocks noChangeArrowheads="1"/>
          </p:cNvSpPr>
          <p:nvPr/>
        </p:nvSpPr>
        <p:spPr bwMode="auto">
          <a:xfrm>
            <a:off x="631584" y="4905375"/>
            <a:ext cx="2916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 xuất đèn xì oxi- axetilen</a:t>
            </a:r>
          </a:p>
        </p:txBody>
      </p:sp>
      <p:pic>
        <p:nvPicPr>
          <p:cNvPr id="15373" name="Picture 23" descr="CAQ8PJ3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275" y="4365625"/>
            <a:ext cx="1871663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Text Box 24"/>
          <p:cNvSpPr txBox="1">
            <a:spLocks noChangeArrowheads="1"/>
          </p:cNvSpPr>
          <p:nvPr/>
        </p:nvSpPr>
        <p:spPr bwMode="auto">
          <a:xfrm>
            <a:off x="6659563" y="5265738"/>
            <a:ext cx="1236662" cy="5794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i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Giấm</a:t>
            </a:r>
            <a:endParaRPr lang="en-US" altLang="vi-VN" sz="1800" i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5" name="Text Box 26"/>
          <p:cNvSpPr txBox="1">
            <a:spLocks noChangeArrowheads="1"/>
          </p:cNvSpPr>
          <p:nvPr/>
        </p:nvSpPr>
        <p:spPr bwMode="auto">
          <a:xfrm>
            <a:off x="6372225" y="6076950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 axetic</a:t>
            </a:r>
          </a:p>
        </p:txBody>
      </p:sp>
      <p:sp>
        <p:nvSpPr>
          <p:cNvPr id="15376" name="Rectangle 27"/>
          <p:cNvSpPr>
            <a:spLocks noChangeArrowheads="1"/>
          </p:cNvSpPr>
          <p:nvPr/>
        </p:nvSpPr>
        <p:spPr bwMode="auto">
          <a:xfrm>
            <a:off x="395288" y="2889250"/>
            <a:ext cx="1627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Nhựa PVC</a:t>
            </a:r>
          </a:p>
        </p:txBody>
      </p:sp>
      <p:pic>
        <p:nvPicPr>
          <p:cNvPr id="15377" name="Picture 33" descr="yen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80975"/>
            <a:ext cx="3736975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32" descr="yen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0" y="2249488"/>
            <a:ext cx="2698750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Text Box 25"/>
          <p:cNvSpPr txBox="1">
            <a:spLocks noChangeArrowheads="1"/>
          </p:cNvSpPr>
          <p:nvPr/>
        </p:nvSpPr>
        <p:spPr bwMode="auto">
          <a:xfrm>
            <a:off x="6264275" y="2108200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.VnVogue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.VnVogu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.VnVogu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.VnVogu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.VnVogue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itchFamily="18" charset="0"/>
                <a:cs typeface="Times New Roman" pitchFamily="18" charset="0"/>
              </a:rPr>
              <a:t>Sản xuất cao su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  <p:bldP spid="15368" grpId="0" animBg="1"/>
      <p:bldP spid="15369" grpId="0" animBg="1"/>
      <p:bldP spid="15370" grpId="0" animBg="1"/>
      <p:bldP spid="15372" grpId="0"/>
      <p:bldP spid="15374" grpId="0" animBg="1"/>
      <p:bldP spid="15375" grpId="0"/>
      <p:bldP spid="15376" grpId="0"/>
      <p:bldP spid="1537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1071</TotalTime>
  <Words>760</Words>
  <Application>Microsoft Office PowerPoint</Application>
  <PresentationFormat>On-screen Show (4:3)</PresentationFormat>
  <Paragraphs>208</Paragraphs>
  <Slides>16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.VnTime</vt:lpstr>
      <vt:lpstr>.VnVogue</vt:lpstr>
      <vt:lpstr>Arial</vt:lpstr>
      <vt:lpstr>Franklin Gothic Book</vt:lpstr>
      <vt:lpstr>Franklin Gothic Medium</vt:lpstr>
      <vt:lpstr>Times New Roman</vt:lpstr>
      <vt:lpstr>Wingdings</vt:lpstr>
      <vt:lpstr>Wingdings 2</vt:lpstr>
      <vt:lpstr>Trek</vt:lpstr>
      <vt:lpstr>Equation</vt:lpstr>
      <vt:lpstr>Flash Document</vt:lpstr>
      <vt:lpstr>KIỂM TRA BÀI CŨ</vt:lpstr>
      <vt:lpstr> Bài 38:</vt:lpstr>
      <vt:lpstr>PowerPoint Presentation</vt:lpstr>
      <vt:lpstr>PowerPoint Presentation</vt:lpstr>
      <vt:lpstr>III. Tính chất hóa học:</vt:lpstr>
      <vt:lpstr>PowerPoint Presentation</vt:lpstr>
      <vt:lpstr>III. Tính chất hóa học:</vt:lpstr>
      <vt:lpstr>PowerPoint Presentation</vt:lpstr>
      <vt:lpstr>IV. Ứng dụng: SGK/121</vt:lpstr>
      <vt:lpstr>V. Điều chế:</vt:lpstr>
      <vt:lpstr>V. Điều chế: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Atheism</dc:creator>
  <cp:lastModifiedBy>ADMIN</cp:lastModifiedBy>
  <cp:revision>90</cp:revision>
  <cp:lastPrinted>1601-01-01T00:00:00Z</cp:lastPrinted>
  <dcterms:created xsi:type="dcterms:W3CDTF">1601-01-01T00:00:00Z</dcterms:created>
  <dcterms:modified xsi:type="dcterms:W3CDTF">2022-02-15T08:33:35Z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