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70" r:id="rId8"/>
    <p:sldId id="260" r:id="rId9"/>
    <p:sldId id="261" r:id="rId10"/>
    <p:sldId id="273" r:id="rId11"/>
    <p:sldId id="274" r:id="rId12"/>
    <p:sldId id="275" r:id="rId13"/>
    <p:sldId id="258" r:id="rId14"/>
    <p:sldId id="271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7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1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9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7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3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66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70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4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56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37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253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9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4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5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5A1C07-6089-4C56-931E-010491845018}" type="datetimeFigureOut">
              <a:rPr lang="en-US" smtClean="0"/>
              <a:pPr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5E6A2C-7712-43BB-B652-2B982B2A8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72" r:id="rId8"/>
    <p:sldLayoutId id="2147483771" r:id="rId9"/>
    <p:sldLayoutId id="2147483770" r:id="rId10"/>
    <p:sldLayoutId id="2147483769" r:id="rId11"/>
    <p:sldLayoutId id="2147483768" r:id="rId12"/>
    <p:sldLayoutId id="2147483767" r:id="rId13"/>
    <p:sldLayoutId id="2147483766" r:id="rId14"/>
    <p:sldLayoutId id="2147483765" r:id="rId15"/>
    <p:sldLayoutId id="2147483764" r:id="rId16"/>
    <p:sldLayoutId id="2147483763" r:id="rId17"/>
    <p:sldLayoutId id="2147483762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h%E1%BA%A3o_lu%E1%BA%ADn_Th%C3%A0nh_vi%C3%AAn:Tr%E1%BA%A7n_Nguy%E1%BB%85n_Minh_Huy/L%C6%B0u5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eesvg.org/1545415119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ncepru.blogspot.com/2013/04/dia-de-la-bicicleta-19-de-abri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th%C3%A9%C3%A2tre-jouer-drame-cin%C3%A9ma-film-158172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remember-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domainq.net/business-woman-presentation-000693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domainq.net/business-woman-presentation-000693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hyperlink" Target="http://publicdomainq.net/business-woman-presentation-0006933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hyperlink" Target="http://publicdomainq.net/business-woman-presentation-000693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http://publicdomainq.net/business-woman-presentation-000693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domainq.net/business-woman-presentation-0006933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hyperlink" Target="http://publicdomainq.net/business-woman-presentation-0006933/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iải bài tập Tiếng Anh 7, Unit 14: Freetime fun">
            <a:extLst>
              <a:ext uri="{FF2B5EF4-FFF2-40B4-BE49-F238E27FC236}">
                <a16:creationId xmlns="" xmlns:a16="http://schemas.microsoft.com/office/drawing/2014/main" id="{31C25058-E6FA-41A3-BD1D-A0B50CF8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619909"/>
            <a:ext cx="8232457" cy="56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D396DA3-AAAB-4DA3-B017-85FACE6389A8}"/>
              </a:ext>
            </a:extLst>
          </p:cNvPr>
          <p:cNvSpPr/>
          <p:nvPr/>
        </p:nvSpPr>
        <p:spPr>
          <a:xfrm>
            <a:off x="1163955" y="628649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DE33D5-F132-44C3-82F8-01877CE78CBD}"/>
              </a:ext>
            </a:extLst>
          </p:cNvPr>
          <p:cNvSpPr txBox="1"/>
          <p:nvPr/>
        </p:nvSpPr>
        <p:spPr>
          <a:xfrm>
            <a:off x="1473958" y="2115403"/>
            <a:ext cx="9662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__________ does she come from?</a:t>
            </a:r>
          </a:p>
          <a:p>
            <a:r>
              <a:rPr lang="en-US" sz="5400" dirty="0"/>
              <a:t>She comes from Japan.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60F510-06B4-4120-B8F0-5A5005B11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7171" y="3990477"/>
            <a:ext cx="2647950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B14016-6C9B-4AC7-8B9B-2325D787E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6532" y="3932352"/>
            <a:ext cx="2321064" cy="23210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5B16160-B521-4E2B-BA89-39523EC600D7}"/>
              </a:ext>
            </a:extLst>
          </p:cNvPr>
          <p:cNvSpPr/>
          <p:nvPr/>
        </p:nvSpPr>
        <p:spPr>
          <a:xfrm>
            <a:off x="1992101" y="1994655"/>
            <a:ext cx="2321064" cy="846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4462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D396DA3-AAAB-4DA3-B017-85FACE6389A8}"/>
              </a:ext>
            </a:extLst>
          </p:cNvPr>
          <p:cNvSpPr/>
          <p:nvPr/>
        </p:nvSpPr>
        <p:spPr>
          <a:xfrm>
            <a:off x="1163955" y="628649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DE33D5-F132-44C3-82F8-01877CE78CBD}"/>
              </a:ext>
            </a:extLst>
          </p:cNvPr>
          <p:cNvSpPr txBox="1"/>
          <p:nvPr/>
        </p:nvSpPr>
        <p:spPr>
          <a:xfrm>
            <a:off x="968992" y="2115403"/>
            <a:ext cx="10167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__________ does he get to school?</a:t>
            </a:r>
          </a:p>
          <a:p>
            <a:r>
              <a:rPr lang="en-US" sz="5400" dirty="0"/>
              <a:t>He gets to school by bike.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5B16160-B521-4E2B-BA89-39523EC600D7}"/>
              </a:ext>
            </a:extLst>
          </p:cNvPr>
          <p:cNvSpPr/>
          <p:nvPr/>
        </p:nvSpPr>
        <p:spPr>
          <a:xfrm>
            <a:off x="1759236" y="1994655"/>
            <a:ext cx="2321064" cy="846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How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D0E255-C947-4F3A-826A-AC7ED781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3" b="94969" l="7738" r="99405">
                        <a14:foregroundMark x1="43452" y1="6918" x2="50000" y2="11321"/>
                        <a14:foregroundMark x1="23810" y1="73585" x2="19048" y2="84277"/>
                        <a14:foregroundMark x1="19048" y1="67296" x2="26786" y2="75472"/>
                        <a14:foregroundMark x1="22619" y1="88050" x2="26190" y2="85535"/>
                        <a14:foregroundMark x1="29762" y1="79245" x2="29762" y2="88679"/>
                        <a14:foregroundMark x1="79762" y1="71698" x2="75000" y2="89937"/>
                        <a14:foregroundMark x1="89881" y1="73585" x2="85714" y2="88050"/>
                        <a14:foregroundMark x1="86905" y1="88679" x2="92857" y2="84277"/>
                        <a14:foregroundMark x1="79167" y1="63522" x2="64286" y2="63522"/>
                        <a14:foregroundMark x1="82738" y1="89937" x2="79762" y2="89937"/>
                        <a14:foregroundMark x1="73810" y1="71069" x2="91667" y2="73585"/>
                        <a14:foregroundMark x1="69643" y1="73585" x2="75000" y2="86164"/>
                        <a14:foregroundMark x1="47619" y1="79245" x2="50595" y2="81761"/>
                        <a14:foregroundMark x1="20833" y1="73585" x2="13095" y2="81132"/>
                        <a14:foregroundMark x1="10119" y1="69811" x2="31548" y2="95597"/>
                        <a14:foregroundMark x1="31548" y1="95597" x2="31548" y2="71698"/>
                        <a14:foregroundMark x1="8333" y1="73585" x2="20238" y2="94340"/>
                        <a14:foregroundMark x1="67262" y1="86164" x2="99405" y2="87421"/>
                        <a14:foregroundMark x1="99405" y1="87421" x2="95833" y2="75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18330" y="3990477"/>
            <a:ext cx="2109715" cy="19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D396DA3-AAAB-4DA3-B017-85FACE6389A8}"/>
              </a:ext>
            </a:extLst>
          </p:cNvPr>
          <p:cNvSpPr/>
          <p:nvPr/>
        </p:nvSpPr>
        <p:spPr>
          <a:xfrm>
            <a:off x="1163955" y="628649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DE33D5-F132-44C3-82F8-01877CE78CBD}"/>
              </a:ext>
            </a:extLst>
          </p:cNvPr>
          <p:cNvSpPr txBox="1"/>
          <p:nvPr/>
        </p:nvSpPr>
        <p:spPr>
          <a:xfrm>
            <a:off x="968992" y="2115403"/>
            <a:ext cx="10167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__________ is it from your house to the movie theater?</a:t>
            </a:r>
          </a:p>
          <a:p>
            <a:r>
              <a:rPr lang="en-US" sz="5400" dirty="0"/>
              <a:t>It’s about 3 kilometers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5B16160-B521-4E2B-BA89-39523EC600D7}"/>
              </a:ext>
            </a:extLst>
          </p:cNvPr>
          <p:cNvSpPr/>
          <p:nvPr/>
        </p:nvSpPr>
        <p:spPr>
          <a:xfrm>
            <a:off x="1568167" y="1952995"/>
            <a:ext cx="2321064" cy="846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How far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2AA661-BF41-46F7-B834-3C7B2A8E4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9224" y="3202869"/>
            <a:ext cx="3803176" cy="27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72C58D6-93E9-4C08-9E52-7EFAA27AA6D9}"/>
              </a:ext>
            </a:extLst>
          </p:cNvPr>
          <p:cNvSpPr/>
          <p:nvPr/>
        </p:nvSpPr>
        <p:spPr>
          <a:xfrm>
            <a:off x="1074420" y="62865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 Listen. Then practice with a partner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8D5454-CE4C-4E59-9177-50D4AAFA3E62}"/>
              </a:ext>
            </a:extLst>
          </p:cNvPr>
          <p:cNvSpPr txBox="1"/>
          <p:nvPr/>
        </p:nvSpPr>
        <p:spPr>
          <a:xfrm>
            <a:off x="800100" y="19431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Nam</a:t>
            </a:r>
            <a:r>
              <a:rPr lang="en-US" sz="4400" dirty="0"/>
              <a:t>: 	</a:t>
            </a:r>
            <a:r>
              <a:rPr lang="en-US" sz="4400" dirty="0">
                <a:solidFill>
                  <a:srgbClr val="FF0000"/>
                </a:solidFill>
              </a:rPr>
              <a:t>Where</a:t>
            </a:r>
            <a:r>
              <a:rPr lang="en-US" sz="4400" dirty="0"/>
              <a:t> do you live, </a:t>
            </a:r>
            <a:r>
              <a:rPr lang="en-US" sz="4400" dirty="0" err="1"/>
              <a:t>Hoa</a:t>
            </a:r>
            <a:r>
              <a:rPr lang="en-US" sz="4400" dirty="0"/>
              <a:t>?</a:t>
            </a:r>
          </a:p>
          <a:p>
            <a:r>
              <a:rPr lang="en-US" sz="4400" b="1" dirty="0" err="1"/>
              <a:t>Hoa</a:t>
            </a:r>
            <a:r>
              <a:rPr lang="en-US" sz="4400" dirty="0"/>
              <a:t>: 		I live at 12 Tran Hung Dao Street.</a:t>
            </a:r>
          </a:p>
          <a:p>
            <a:r>
              <a:rPr lang="en-US" sz="4400" b="1" dirty="0"/>
              <a:t>Nam</a:t>
            </a:r>
            <a:r>
              <a:rPr lang="en-US" sz="4400" dirty="0"/>
              <a:t>: 	</a:t>
            </a:r>
            <a:r>
              <a:rPr lang="en-US" sz="4400" dirty="0">
                <a:solidFill>
                  <a:srgbClr val="FF0000"/>
                </a:solidFill>
              </a:rPr>
              <a:t>How far </a:t>
            </a:r>
            <a:r>
              <a:rPr lang="en-US" sz="4400" dirty="0"/>
              <a:t>is it </a:t>
            </a:r>
            <a:r>
              <a:rPr lang="en-US" sz="4400" dirty="0">
                <a:solidFill>
                  <a:srgbClr val="FF0000"/>
                </a:solidFill>
              </a:rPr>
              <a:t>from</a:t>
            </a:r>
            <a:r>
              <a:rPr lang="en-US" sz="4400" dirty="0"/>
              <a:t> your house </a:t>
            </a:r>
            <a:r>
              <a:rPr lang="en-US" sz="4400" dirty="0">
                <a:solidFill>
                  <a:srgbClr val="FF0000"/>
                </a:solidFill>
              </a:rPr>
              <a:t>to</a:t>
            </a:r>
            <a:r>
              <a:rPr lang="en-US" sz="4400" dirty="0"/>
              <a:t> school?</a:t>
            </a:r>
          </a:p>
          <a:p>
            <a:r>
              <a:rPr lang="en-US" sz="4400" b="1" dirty="0" err="1"/>
              <a:t>Hoa</a:t>
            </a:r>
            <a:r>
              <a:rPr lang="en-US" sz="4400" dirty="0"/>
              <a:t>: 		</a:t>
            </a:r>
            <a:r>
              <a:rPr lang="en-US" sz="4400" dirty="0">
                <a:solidFill>
                  <a:srgbClr val="FF0000"/>
                </a:solidFill>
              </a:rPr>
              <a:t>It’s</a:t>
            </a:r>
            <a:r>
              <a:rPr lang="en-US" sz="4400" dirty="0"/>
              <a:t> not far – about one kilometer.</a:t>
            </a:r>
          </a:p>
          <a:p>
            <a:r>
              <a:rPr lang="en-US" sz="4400" b="1" dirty="0"/>
              <a:t>Nam</a:t>
            </a:r>
            <a:r>
              <a:rPr lang="en-US" sz="4400" dirty="0"/>
              <a:t>: 	</a:t>
            </a:r>
            <a:r>
              <a:rPr lang="en-US" sz="4400" dirty="0">
                <a:solidFill>
                  <a:srgbClr val="FF0000"/>
                </a:solidFill>
              </a:rPr>
              <a:t>How</a:t>
            </a:r>
            <a:r>
              <a:rPr lang="en-US" sz="4400" dirty="0"/>
              <a:t> do you go to school?</a:t>
            </a:r>
          </a:p>
          <a:p>
            <a:r>
              <a:rPr lang="en-US" sz="4400" b="1" dirty="0" err="1"/>
              <a:t>Hoa</a:t>
            </a:r>
            <a:r>
              <a:rPr lang="en-US" sz="4400" dirty="0"/>
              <a:t>: 		I go to school </a:t>
            </a:r>
            <a:r>
              <a:rPr lang="en-US" sz="4400" dirty="0">
                <a:solidFill>
                  <a:srgbClr val="FF0000"/>
                </a:solidFill>
              </a:rPr>
              <a:t>by bike</a:t>
            </a:r>
            <a:r>
              <a:rPr lang="en-US" sz="4400" dirty="0"/>
              <a:t>.</a:t>
            </a:r>
          </a:p>
        </p:txBody>
      </p:sp>
      <p:pic>
        <p:nvPicPr>
          <p:cNvPr id="4" name="tieng-anh-7-unit-1-b-ex-4">
            <a:hlinkClick r:id="" action="ppaction://media"/>
            <a:extLst>
              <a:ext uri="{FF2B5EF4-FFF2-40B4-BE49-F238E27FC236}">
                <a16:creationId xmlns="" xmlns:a16="http://schemas.microsoft.com/office/drawing/2014/main" id="{3B8DEF56-76A1-46F0-9268-BC098C7A4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42293" y="950606"/>
            <a:ext cx="609600" cy="609600"/>
          </a:xfrm>
          <a:prstGeom prst="rect">
            <a:avLst/>
          </a:prstGeom>
        </p:spPr>
      </p:pic>
      <p:sp>
        <p:nvSpPr>
          <p:cNvPr id="6" name="Graphic 4" descr="Ear">
            <a:extLst>
              <a:ext uri="{FF2B5EF4-FFF2-40B4-BE49-F238E27FC236}">
                <a16:creationId xmlns="" xmlns:a16="http://schemas.microsoft.com/office/drawing/2014/main" id="{90E0B856-7C31-403D-A616-0ED442EE5DAA}"/>
              </a:ext>
            </a:extLst>
          </p:cNvPr>
          <p:cNvSpPr/>
          <p:nvPr/>
        </p:nvSpPr>
        <p:spPr>
          <a:xfrm>
            <a:off x="540107" y="883594"/>
            <a:ext cx="513357" cy="676612"/>
          </a:xfrm>
          <a:custGeom>
            <a:avLst/>
            <a:gdLst>
              <a:gd name="connsiteX0" fmla="*/ 415060 w 513357"/>
              <a:gd name="connsiteY0" fmla="*/ 447060 h 676612"/>
              <a:gd name="connsiteX1" fmla="*/ 513358 w 513357"/>
              <a:gd name="connsiteY1" fmla="*/ 257322 h 676612"/>
              <a:gd name="connsiteX2" fmla="*/ 256329 w 513357"/>
              <a:gd name="connsiteY2" fmla="*/ 0 h 676612"/>
              <a:gd name="connsiteX3" fmla="*/ 2056 w 513357"/>
              <a:gd name="connsiteY3" fmla="*/ 217698 h 676612"/>
              <a:gd name="connsiteX4" fmla="*/ 38537 w 513357"/>
              <a:gd name="connsiteY4" fmla="*/ 393434 h 676612"/>
              <a:gd name="connsiteX5" fmla="*/ 56729 w 513357"/>
              <a:gd name="connsiteY5" fmla="*/ 443916 h 676612"/>
              <a:gd name="connsiteX6" fmla="*/ 63397 w 513357"/>
              <a:gd name="connsiteY6" fmla="*/ 484874 h 676612"/>
              <a:gd name="connsiteX7" fmla="*/ 116070 w 513357"/>
              <a:gd name="connsiteY7" fmla="*/ 642418 h 676612"/>
              <a:gd name="connsiteX8" fmla="*/ 220845 w 513357"/>
              <a:gd name="connsiteY8" fmla="*/ 676612 h 676612"/>
              <a:gd name="connsiteX9" fmla="*/ 229227 w 513357"/>
              <a:gd name="connsiteY9" fmla="*/ 676612 h 676612"/>
              <a:gd name="connsiteX10" fmla="*/ 397439 w 513357"/>
              <a:gd name="connsiteY10" fmla="*/ 485160 h 676612"/>
              <a:gd name="connsiteX11" fmla="*/ 397439 w 513357"/>
              <a:gd name="connsiteY11" fmla="*/ 468491 h 676612"/>
              <a:gd name="connsiteX12" fmla="*/ 415060 w 513357"/>
              <a:gd name="connsiteY12" fmla="*/ 447060 h 676612"/>
              <a:gd name="connsiteX13" fmla="*/ 135120 w 513357"/>
              <a:gd name="connsiteY13" fmla="*/ 241510 h 676612"/>
              <a:gd name="connsiteX14" fmla="*/ 280091 w 513357"/>
              <a:gd name="connsiteY14" fmla="*/ 195409 h 676612"/>
              <a:gd name="connsiteX15" fmla="*/ 378103 w 513357"/>
              <a:gd name="connsiteY15" fmla="*/ 366859 h 676612"/>
              <a:gd name="connsiteX16" fmla="*/ 300093 w 513357"/>
              <a:gd name="connsiteY16" fmla="*/ 452584 h 676612"/>
              <a:gd name="connsiteX17" fmla="*/ 289235 w 513357"/>
              <a:gd name="connsiteY17" fmla="*/ 459918 h 676612"/>
              <a:gd name="connsiteX18" fmla="*/ 287425 w 513357"/>
              <a:gd name="connsiteY18" fmla="*/ 466967 h 676612"/>
              <a:gd name="connsiteX19" fmla="*/ 201128 w 513357"/>
              <a:gd name="connsiteY19" fmla="*/ 547644 h 676612"/>
              <a:gd name="connsiteX20" fmla="*/ 170458 w 513357"/>
              <a:gd name="connsiteY20" fmla="*/ 543643 h 676612"/>
              <a:gd name="connsiteX21" fmla="*/ 132358 w 513357"/>
              <a:gd name="connsiteY21" fmla="*/ 513068 h 676612"/>
              <a:gd name="connsiteX22" fmla="*/ 128738 w 513357"/>
              <a:gd name="connsiteY22" fmla="*/ 455918 h 676612"/>
              <a:gd name="connsiteX23" fmla="*/ 152578 w 513357"/>
              <a:gd name="connsiteY23" fmla="*/ 443371 h 676612"/>
              <a:gd name="connsiteX24" fmla="*/ 165127 w 513357"/>
              <a:gd name="connsiteY24" fmla="*/ 467211 h 676612"/>
              <a:gd name="connsiteX25" fmla="*/ 164362 w 513357"/>
              <a:gd name="connsiteY25" fmla="*/ 469253 h 676612"/>
              <a:gd name="connsiteX26" fmla="*/ 165886 w 513357"/>
              <a:gd name="connsiteY26" fmla="*/ 495256 h 676612"/>
              <a:gd name="connsiteX27" fmla="*/ 178459 w 513357"/>
              <a:gd name="connsiteY27" fmla="*/ 506877 h 676612"/>
              <a:gd name="connsiteX28" fmla="*/ 250373 w 513357"/>
              <a:gd name="connsiteY28" fmla="*/ 457823 h 676612"/>
              <a:gd name="connsiteX29" fmla="*/ 259326 w 513357"/>
              <a:gd name="connsiteY29" fmla="*/ 435915 h 676612"/>
              <a:gd name="connsiteX30" fmla="*/ 278376 w 513357"/>
              <a:gd name="connsiteY30" fmla="*/ 420961 h 676612"/>
              <a:gd name="connsiteX31" fmla="*/ 340765 w 513357"/>
              <a:gd name="connsiteY31" fmla="*/ 357429 h 676612"/>
              <a:gd name="connsiteX32" fmla="*/ 269518 w 513357"/>
              <a:gd name="connsiteY32" fmla="*/ 232652 h 676612"/>
              <a:gd name="connsiteX33" fmla="*/ 163505 w 513357"/>
              <a:gd name="connsiteY33" fmla="*/ 266847 h 676612"/>
              <a:gd name="connsiteX34" fmla="*/ 133310 w 513357"/>
              <a:gd name="connsiteY34" fmla="*/ 318758 h 676612"/>
              <a:gd name="connsiteX35" fmla="*/ 151027 w 513357"/>
              <a:gd name="connsiteY35" fmla="*/ 347333 h 676612"/>
              <a:gd name="connsiteX36" fmla="*/ 148074 w 513357"/>
              <a:gd name="connsiteY36" fmla="*/ 374098 h 676612"/>
              <a:gd name="connsiteX37" fmla="*/ 136168 w 513357"/>
              <a:gd name="connsiteY37" fmla="*/ 378289 h 676612"/>
              <a:gd name="connsiteX38" fmla="*/ 121214 w 513357"/>
              <a:gd name="connsiteY38" fmla="*/ 371146 h 676612"/>
              <a:gd name="connsiteX39" fmla="*/ 149065 w 513357"/>
              <a:gd name="connsiteY39" fmla="*/ 117948 h 676612"/>
              <a:gd name="connsiteX40" fmla="*/ 402262 w 513357"/>
              <a:gd name="connsiteY40" fmla="*/ 145798 h 676612"/>
              <a:gd name="connsiteX41" fmla="*/ 436491 w 513357"/>
              <a:gd name="connsiteY41" fmla="*/ 214840 h 676612"/>
              <a:gd name="connsiteX42" fmla="*/ 422775 w 513357"/>
              <a:gd name="connsiteY42" fmla="*/ 238081 h 676612"/>
              <a:gd name="connsiteX43" fmla="*/ 399534 w 513357"/>
              <a:gd name="connsiteY43" fmla="*/ 224365 h 676612"/>
              <a:gd name="connsiteX44" fmla="*/ 227566 w 513357"/>
              <a:gd name="connsiteY44" fmla="*/ 120610 h 676612"/>
              <a:gd name="connsiteX45" fmla="*/ 119690 w 513357"/>
              <a:gd name="connsiteY45" fmla="*/ 261608 h 676612"/>
              <a:gd name="connsiteX46" fmla="*/ 135120 w 513357"/>
              <a:gd name="connsiteY46" fmla="*/ 241510 h 67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13357" h="676612">
                <a:moveTo>
                  <a:pt x="415060" y="447060"/>
                </a:moveTo>
                <a:cubicBezTo>
                  <a:pt x="451826" y="404959"/>
                  <a:pt x="513358" y="334569"/>
                  <a:pt x="513358" y="257322"/>
                </a:cubicBezTo>
                <a:cubicBezTo>
                  <a:pt x="513439" y="115288"/>
                  <a:pt x="398363" y="81"/>
                  <a:pt x="256329" y="0"/>
                </a:cubicBezTo>
                <a:cubicBezTo>
                  <a:pt x="129482" y="-73"/>
                  <a:pt x="21527" y="92353"/>
                  <a:pt x="2056" y="217698"/>
                </a:cubicBezTo>
                <a:cubicBezTo>
                  <a:pt x="-7469" y="282087"/>
                  <a:pt x="18058" y="343904"/>
                  <a:pt x="38537" y="393434"/>
                </a:cubicBezTo>
                <a:cubicBezTo>
                  <a:pt x="45958" y="409741"/>
                  <a:pt x="52042" y="426624"/>
                  <a:pt x="56729" y="443916"/>
                </a:cubicBezTo>
                <a:cubicBezTo>
                  <a:pt x="58825" y="454394"/>
                  <a:pt x="61016" y="469158"/>
                  <a:pt x="63397" y="484874"/>
                </a:cubicBezTo>
                <a:cubicBezTo>
                  <a:pt x="75779" y="567361"/>
                  <a:pt x="86162" y="622891"/>
                  <a:pt x="116070" y="642418"/>
                </a:cubicBezTo>
                <a:cubicBezTo>
                  <a:pt x="146835" y="663947"/>
                  <a:pt x="183303" y="675849"/>
                  <a:pt x="220845" y="676612"/>
                </a:cubicBezTo>
                <a:lnTo>
                  <a:pt x="229227" y="676612"/>
                </a:lnTo>
                <a:cubicBezTo>
                  <a:pt x="401249" y="667087"/>
                  <a:pt x="398486" y="534976"/>
                  <a:pt x="397439" y="485160"/>
                </a:cubicBezTo>
                <a:cubicBezTo>
                  <a:pt x="397439" y="479635"/>
                  <a:pt x="397439" y="472396"/>
                  <a:pt x="397439" y="468491"/>
                </a:cubicBezTo>
                <a:cubicBezTo>
                  <a:pt x="400582" y="463728"/>
                  <a:pt x="408583" y="454584"/>
                  <a:pt x="415060" y="447060"/>
                </a:cubicBezTo>
                <a:close/>
                <a:moveTo>
                  <a:pt x="135120" y="241510"/>
                </a:moveTo>
                <a:cubicBezTo>
                  <a:pt x="170724" y="199794"/>
                  <a:pt x="226931" y="181919"/>
                  <a:pt x="280091" y="195409"/>
                </a:cubicBezTo>
                <a:cubicBezTo>
                  <a:pt x="354400" y="215819"/>
                  <a:pt x="398219" y="292470"/>
                  <a:pt x="378103" y="366859"/>
                </a:cubicBezTo>
                <a:cubicBezTo>
                  <a:pt x="366959" y="407626"/>
                  <a:pt x="325144" y="435439"/>
                  <a:pt x="300093" y="452584"/>
                </a:cubicBezTo>
                <a:cubicBezTo>
                  <a:pt x="296283" y="455061"/>
                  <a:pt x="291806" y="458109"/>
                  <a:pt x="289235" y="459918"/>
                </a:cubicBezTo>
                <a:cubicBezTo>
                  <a:pt x="289235" y="461919"/>
                  <a:pt x="287996" y="464776"/>
                  <a:pt x="287425" y="466967"/>
                </a:cubicBezTo>
                <a:cubicBezTo>
                  <a:pt x="281615" y="490303"/>
                  <a:pt x="267232" y="547644"/>
                  <a:pt x="201128" y="547644"/>
                </a:cubicBezTo>
                <a:cubicBezTo>
                  <a:pt x="190790" y="547424"/>
                  <a:pt x="180507" y="546083"/>
                  <a:pt x="170458" y="543643"/>
                </a:cubicBezTo>
                <a:cubicBezTo>
                  <a:pt x="153974" y="539361"/>
                  <a:pt x="140108" y="528234"/>
                  <a:pt x="132358" y="513068"/>
                </a:cubicBezTo>
                <a:cubicBezTo>
                  <a:pt x="122862" y="495461"/>
                  <a:pt x="121540" y="474582"/>
                  <a:pt x="128738" y="455918"/>
                </a:cubicBezTo>
                <a:cubicBezTo>
                  <a:pt x="131857" y="445870"/>
                  <a:pt x="142530" y="440252"/>
                  <a:pt x="152578" y="443371"/>
                </a:cubicBezTo>
                <a:cubicBezTo>
                  <a:pt x="162627" y="446489"/>
                  <a:pt x="168244" y="457163"/>
                  <a:pt x="165127" y="467211"/>
                </a:cubicBezTo>
                <a:cubicBezTo>
                  <a:pt x="164910" y="467906"/>
                  <a:pt x="164655" y="468587"/>
                  <a:pt x="164362" y="469253"/>
                </a:cubicBezTo>
                <a:cubicBezTo>
                  <a:pt x="160926" y="477707"/>
                  <a:pt x="161486" y="487261"/>
                  <a:pt x="165886" y="495256"/>
                </a:cubicBezTo>
                <a:cubicBezTo>
                  <a:pt x="168438" y="500594"/>
                  <a:pt x="172936" y="504753"/>
                  <a:pt x="178459" y="506877"/>
                </a:cubicBezTo>
                <a:cubicBezTo>
                  <a:pt x="230846" y="518211"/>
                  <a:pt x="241705" y="492589"/>
                  <a:pt x="250373" y="457823"/>
                </a:cubicBezTo>
                <a:cubicBezTo>
                  <a:pt x="251520" y="449898"/>
                  <a:pt x="254595" y="442376"/>
                  <a:pt x="259326" y="435915"/>
                </a:cubicBezTo>
                <a:cubicBezTo>
                  <a:pt x="265037" y="430167"/>
                  <a:pt x="271435" y="425144"/>
                  <a:pt x="278376" y="420961"/>
                </a:cubicBezTo>
                <a:cubicBezTo>
                  <a:pt x="298950" y="407245"/>
                  <a:pt x="333431" y="384385"/>
                  <a:pt x="340765" y="357429"/>
                </a:cubicBezTo>
                <a:cubicBezTo>
                  <a:pt x="355472" y="303308"/>
                  <a:pt x="323603" y="247494"/>
                  <a:pt x="269518" y="232652"/>
                </a:cubicBezTo>
                <a:cubicBezTo>
                  <a:pt x="230560" y="223163"/>
                  <a:pt x="189575" y="236382"/>
                  <a:pt x="163505" y="266847"/>
                </a:cubicBezTo>
                <a:cubicBezTo>
                  <a:pt x="149776" y="281743"/>
                  <a:pt x="139471" y="299460"/>
                  <a:pt x="133310" y="318758"/>
                </a:cubicBezTo>
                <a:cubicBezTo>
                  <a:pt x="138071" y="328947"/>
                  <a:pt x="144017" y="338539"/>
                  <a:pt x="151027" y="347333"/>
                </a:cubicBezTo>
                <a:cubicBezTo>
                  <a:pt x="157597" y="355541"/>
                  <a:pt x="156276" y="367520"/>
                  <a:pt x="148074" y="374098"/>
                </a:cubicBezTo>
                <a:cubicBezTo>
                  <a:pt x="144696" y="376808"/>
                  <a:pt x="140498" y="378285"/>
                  <a:pt x="136168" y="378289"/>
                </a:cubicBezTo>
                <a:cubicBezTo>
                  <a:pt x="130354" y="378315"/>
                  <a:pt x="124847" y="375684"/>
                  <a:pt x="121214" y="371146"/>
                </a:cubicBezTo>
                <a:cubicBezTo>
                  <a:pt x="58986" y="293536"/>
                  <a:pt x="71455" y="180176"/>
                  <a:pt x="149065" y="117948"/>
                </a:cubicBezTo>
                <a:cubicBezTo>
                  <a:pt x="226673" y="55719"/>
                  <a:pt x="340034" y="68189"/>
                  <a:pt x="402262" y="145798"/>
                </a:cubicBezTo>
                <a:cubicBezTo>
                  <a:pt x="418519" y="166073"/>
                  <a:pt x="430196" y="189627"/>
                  <a:pt x="436491" y="214840"/>
                </a:cubicBezTo>
                <a:cubicBezTo>
                  <a:pt x="439121" y="225045"/>
                  <a:pt x="432980" y="235451"/>
                  <a:pt x="422775" y="238081"/>
                </a:cubicBezTo>
                <a:cubicBezTo>
                  <a:pt x="412570" y="240711"/>
                  <a:pt x="402164" y="234570"/>
                  <a:pt x="399534" y="224365"/>
                </a:cubicBezTo>
                <a:cubicBezTo>
                  <a:pt x="380697" y="148226"/>
                  <a:pt x="303705" y="101774"/>
                  <a:pt x="227566" y="120610"/>
                </a:cubicBezTo>
                <a:cubicBezTo>
                  <a:pt x="163043" y="136574"/>
                  <a:pt x="118222" y="195155"/>
                  <a:pt x="119690" y="261608"/>
                </a:cubicBezTo>
                <a:cubicBezTo>
                  <a:pt x="124412" y="254596"/>
                  <a:pt x="129565" y="247883"/>
                  <a:pt x="135120" y="24151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DDC25D01-8718-4564-96D7-A5ED7C4F0FA0}"/>
              </a:ext>
            </a:extLst>
          </p:cNvPr>
          <p:cNvSpPr/>
          <p:nvPr/>
        </p:nvSpPr>
        <p:spPr>
          <a:xfrm>
            <a:off x="10288307" y="5684389"/>
            <a:ext cx="1903693" cy="11736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Practice – B5</a:t>
            </a:r>
          </a:p>
        </p:txBody>
      </p:sp>
    </p:spTree>
    <p:extLst>
      <p:ext uri="{BB962C8B-B14F-4D97-AF65-F5344CB8AC3E}">
        <p14:creationId xmlns:p14="http://schemas.microsoft.com/office/powerpoint/2010/main" val="27759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234E64-C2EE-46B2-B4B7-F02995501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00464"/>
            <a:ext cx="3740097" cy="266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F3708E-D601-4127-B478-653D47C9C73C}"/>
              </a:ext>
            </a:extLst>
          </p:cNvPr>
          <p:cNvSpPr txBox="1"/>
          <p:nvPr/>
        </p:nvSpPr>
        <p:spPr>
          <a:xfrm>
            <a:off x="3138985" y="1924335"/>
            <a:ext cx="8215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Learn the new words by heart.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Make 4 or 5 sentences to ask and answer about the distance from your house to your neighborhood.</a:t>
            </a:r>
          </a:p>
          <a:p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B3A539-67B2-4C09-B5AD-A87A74C27B25}"/>
              </a:ext>
            </a:extLst>
          </p:cNvPr>
          <p:cNvSpPr txBox="1"/>
          <p:nvPr/>
        </p:nvSpPr>
        <p:spPr>
          <a:xfrm>
            <a:off x="4138001" y="631546"/>
            <a:ext cx="644652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94923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9ADF060-6729-416B-9F6E-61E303B8CAD5}"/>
              </a:ext>
            </a:extLst>
          </p:cNvPr>
          <p:cNvSpPr/>
          <p:nvPr/>
        </p:nvSpPr>
        <p:spPr>
          <a:xfrm>
            <a:off x="735330" y="865823"/>
            <a:ext cx="10721340" cy="2337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UNIT 1: BACK TO SCHOOL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="" xmlns:a16="http://schemas.microsoft.com/office/drawing/2014/main" id="{BABD604D-9AEB-4876-AC25-8AF23E525738}"/>
              </a:ext>
            </a:extLst>
          </p:cNvPr>
          <p:cNvSpPr/>
          <p:nvPr/>
        </p:nvSpPr>
        <p:spPr>
          <a:xfrm>
            <a:off x="780098" y="3654743"/>
            <a:ext cx="2263140" cy="18745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3E3DF260-58CC-45F3-84D9-E5D7BB6F8168}"/>
              </a:ext>
            </a:extLst>
          </p:cNvPr>
          <p:cNvSpPr/>
          <p:nvPr/>
        </p:nvSpPr>
        <p:spPr>
          <a:xfrm>
            <a:off x="4534149" y="4117657"/>
            <a:ext cx="2263140" cy="18745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C4BDAD21-B81C-49E9-B8D3-9D7ADFF72803}"/>
              </a:ext>
            </a:extLst>
          </p:cNvPr>
          <p:cNvSpPr/>
          <p:nvPr/>
        </p:nvSpPr>
        <p:spPr>
          <a:xfrm>
            <a:off x="8288200" y="4363317"/>
            <a:ext cx="2263140" cy="18745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B6</a:t>
            </a:r>
          </a:p>
        </p:txBody>
      </p:sp>
    </p:spTree>
    <p:extLst>
      <p:ext uri="{BB962C8B-B14F-4D97-AF65-F5344CB8AC3E}">
        <p14:creationId xmlns:p14="http://schemas.microsoft.com/office/powerpoint/2010/main" val="38487247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CCB7FD0-4AF1-4B29-8CA0-95D456E44087}"/>
              </a:ext>
            </a:extLst>
          </p:cNvPr>
          <p:cNvSpPr/>
          <p:nvPr/>
        </p:nvSpPr>
        <p:spPr>
          <a:xfrm>
            <a:off x="994410" y="59436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C3E776-44FD-422D-80AC-4FB0EE97F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7429" l="3464" r="97654">
                        <a14:foregroundMark x1="25698" y1="32857" x2="22123" y2="40857"/>
                        <a14:foregroundMark x1="42458" y1="33571" x2="39218" y2="43143"/>
                        <a14:foregroundMark x1="24134" y1="5286" x2="30056" y2="4714"/>
                        <a14:foregroundMark x1="30056" y1="4714" x2="37765" y2="7143"/>
                        <a14:foregroundMark x1="37765" y1="7143" x2="38212" y2="7714"/>
                        <a14:foregroundMark x1="35978" y1="2000" x2="27709" y2="1286"/>
                        <a14:foregroundMark x1="43799" y1="37429" x2="40894" y2="42571"/>
                        <a14:foregroundMark x1="31844" y1="72429" x2="32179" y2="90857"/>
                        <a14:foregroundMark x1="1788" y1="49857" x2="9385" y2="92857"/>
                        <a14:foregroundMark x1="9385" y1="92857" x2="10056" y2="94000"/>
                        <a14:foregroundMark x1="3464" y1="56857" x2="6034" y2="72143"/>
                        <a14:foregroundMark x1="25810" y1="97000" x2="37542" y2="97286"/>
                        <a14:foregroundMark x1="37542" y1="97286" x2="37765" y2="97429"/>
                        <a14:foregroundMark x1="71955" y1="67000" x2="97654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7225" y="2636043"/>
            <a:ext cx="3280411" cy="2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6896DB-6104-4FF4-9400-53A9B26F27B8}"/>
              </a:ext>
            </a:extLst>
          </p:cNvPr>
          <p:cNvSpPr txBox="1"/>
          <p:nvPr/>
        </p:nvSpPr>
        <p:spPr>
          <a:xfrm>
            <a:off x="3650606" y="1862435"/>
            <a:ext cx="76238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from …. to …..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 your house to school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far (adj)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How far :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about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kilometer : ki-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(km)</a:t>
            </a:r>
          </a:p>
        </p:txBody>
      </p:sp>
    </p:spTree>
    <p:extLst>
      <p:ext uri="{BB962C8B-B14F-4D97-AF65-F5344CB8AC3E}">
        <p14:creationId xmlns:p14="http://schemas.microsoft.com/office/powerpoint/2010/main" val="28579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EC1E4C4-FDD7-4CA8-8AFE-20558D6D0E38}"/>
              </a:ext>
            </a:extLst>
          </p:cNvPr>
          <p:cNvSpPr/>
          <p:nvPr/>
        </p:nvSpPr>
        <p:spPr>
          <a:xfrm>
            <a:off x="1074420" y="62865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C6A35A-092C-4C8B-AB2C-A76180C81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7429" l="3464" r="97654">
                        <a14:foregroundMark x1="25698" y1="32857" x2="22123" y2="40857"/>
                        <a14:foregroundMark x1="42458" y1="33571" x2="39218" y2="43143"/>
                        <a14:foregroundMark x1="24134" y1="5286" x2="30056" y2="4714"/>
                        <a14:foregroundMark x1="30056" y1="4714" x2="37765" y2="7143"/>
                        <a14:foregroundMark x1="37765" y1="7143" x2="38212" y2="7714"/>
                        <a14:foregroundMark x1="35978" y1="2000" x2="27709" y2="1286"/>
                        <a14:foregroundMark x1="43799" y1="37429" x2="40894" y2="42571"/>
                        <a14:foregroundMark x1="31844" y1="72429" x2="32179" y2="90857"/>
                        <a14:foregroundMark x1="1788" y1="49857" x2="9385" y2="92857"/>
                        <a14:foregroundMark x1="9385" y1="92857" x2="10056" y2="94000"/>
                        <a14:foregroundMark x1="3464" y1="56857" x2="6034" y2="72143"/>
                        <a14:foregroundMark x1="25810" y1="97000" x2="37542" y2="97286"/>
                        <a14:foregroundMark x1="37542" y1="97286" x2="37765" y2="97429"/>
                        <a14:foregroundMark x1="71955" y1="67000" x2="97654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940" y="3375362"/>
            <a:ext cx="3649027" cy="2853988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1E323C00-59AD-49BD-8783-05E57D614B8C}"/>
              </a:ext>
            </a:extLst>
          </p:cNvPr>
          <p:cNvSpPr/>
          <p:nvPr/>
        </p:nvSpPr>
        <p:spPr>
          <a:xfrm>
            <a:off x="4251010" y="1986616"/>
            <a:ext cx="7258050" cy="3911264"/>
          </a:xfrm>
          <a:prstGeom prst="cloudCallout">
            <a:avLst>
              <a:gd name="adj1" fmla="val -71542"/>
              <a:gd name="adj2" fmla="val 135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We use “</a:t>
            </a:r>
            <a:r>
              <a:rPr lang="en-US" sz="5400" dirty="0">
                <a:highlight>
                  <a:srgbClr val="FFFF00"/>
                </a:highlight>
              </a:rPr>
              <a:t>Where</a:t>
            </a:r>
            <a:r>
              <a:rPr lang="en-US" sz="5400" dirty="0"/>
              <a:t>” to know </a:t>
            </a:r>
            <a:r>
              <a:rPr lang="en-US" sz="5400" dirty="0">
                <a:solidFill>
                  <a:srgbClr val="FF0000"/>
                </a:solidFill>
              </a:rPr>
              <a:t>a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FF0000"/>
                </a:solidFill>
              </a:rPr>
              <a:t>place</a:t>
            </a:r>
            <a:r>
              <a:rPr lang="en-US" sz="5400" dirty="0"/>
              <a:t>.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98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EC1E4C4-FDD7-4CA8-8AFE-20558D6D0E38}"/>
              </a:ext>
            </a:extLst>
          </p:cNvPr>
          <p:cNvSpPr/>
          <p:nvPr/>
        </p:nvSpPr>
        <p:spPr>
          <a:xfrm>
            <a:off x="1074420" y="62865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C6A35A-092C-4C8B-AB2C-A76180C81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7429" l="3464" r="97654">
                        <a14:foregroundMark x1="25698" y1="32857" x2="22123" y2="40857"/>
                        <a14:foregroundMark x1="42458" y1="33571" x2="39218" y2="43143"/>
                        <a14:foregroundMark x1="24134" y1="5286" x2="30056" y2="4714"/>
                        <a14:foregroundMark x1="30056" y1="4714" x2="37765" y2="7143"/>
                        <a14:foregroundMark x1="37765" y1="7143" x2="38212" y2="7714"/>
                        <a14:foregroundMark x1="35978" y1="2000" x2="27709" y2="1286"/>
                        <a14:foregroundMark x1="43799" y1="37429" x2="40894" y2="42571"/>
                        <a14:foregroundMark x1="31844" y1="72429" x2="32179" y2="90857"/>
                        <a14:foregroundMark x1="1788" y1="49857" x2="9385" y2="92857"/>
                        <a14:foregroundMark x1="9385" y1="92857" x2="10056" y2="94000"/>
                        <a14:foregroundMark x1="3464" y1="56857" x2="6034" y2="72143"/>
                        <a14:foregroundMark x1="25810" y1="97000" x2="37542" y2="97286"/>
                        <a14:foregroundMark x1="37542" y1="97286" x2="37765" y2="97429"/>
                        <a14:foregroundMark x1="71955" y1="67000" x2="97654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940" y="3375362"/>
            <a:ext cx="3649027" cy="2853988"/>
          </a:xfrm>
          <a:prstGeom prst="rect">
            <a:avLst/>
          </a:prstGeom>
        </p:spPr>
      </p:pic>
      <p:pic>
        <p:nvPicPr>
          <p:cNvPr id="9" name="Graphic 8" descr="Shopping cart">
            <a:extLst>
              <a:ext uri="{FF2B5EF4-FFF2-40B4-BE49-F238E27FC236}">
                <a16:creationId xmlns="" xmlns:a16="http://schemas.microsoft.com/office/drawing/2014/main" id="{8BCD44E2-8263-474F-AA1E-750249C20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9390" y="1897380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48C2AD2-4FE2-4F4A-AFAF-CAE601740F32}"/>
              </a:ext>
            </a:extLst>
          </p:cNvPr>
          <p:cNvSpPr/>
          <p:nvPr/>
        </p:nvSpPr>
        <p:spPr>
          <a:xfrm>
            <a:off x="4514850" y="2811780"/>
            <a:ext cx="7143750" cy="3314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Pham Van </a:t>
            </a:r>
            <a:r>
              <a:rPr lang="en-US" dirty="0" err="1"/>
              <a:t>Chieu</a:t>
            </a:r>
            <a:r>
              <a:rPr lang="en-US" dirty="0"/>
              <a:t> Street</a:t>
            </a:r>
          </a:p>
        </p:txBody>
      </p:sp>
      <p:pic>
        <p:nvPicPr>
          <p:cNvPr id="14" name="Graphic 13" descr="House">
            <a:extLst>
              <a:ext uri="{FF2B5EF4-FFF2-40B4-BE49-F238E27FC236}">
                <a16:creationId xmlns="" xmlns:a16="http://schemas.microsoft.com/office/drawing/2014/main" id="{E2604752-05A5-4F3D-A47C-2145A8067C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9280" y="1813560"/>
            <a:ext cx="1055370" cy="105537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="" xmlns:a16="http://schemas.microsoft.com/office/drawing/2014/main" id="{F0C2DC42-C92F-4E65-9929-CDC1A7DB3BD7}"/>
              </a:ext>
            </a:extLst>
          </p:cNvPr>
          <p:cNvSpPr/>
          <p:nvPr/>
        </p:nvSpPr>
        <p:spPr>
          <a:xfrm>
            <a:off x="4674870" y="3429000"/>
            <a:ext cx="6598920" cy="765810"/>
          </a:xfrm>
          <a:prstGeom prst="wedgeRectCallout">
            <a:avLst>
              <a:gd name="adj1" fmla="val -77477"/>
              <a:gd name="adj2" fmla="val 1258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Where do you live?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="" xmlns:a16="http://schemas.microsoft.com/office/drawing/2014/main" id="{535AEE88-4283-4CB0-BFFE-2BDC9619C27A}"/>
              </a:ext>
            </a:extLst>
          </p:cNvPr>
          <p:cNvSpPr/>
          <p:nvPr/>
        </p:nvSpPr>
        <p:spPr>
          <a:xfrm>
            <a:off x="5669280" y="4802356"/>
            <a:ext cx="5859780" cy="901214"/>
          </a:xfrm>
          <a:prstGeom prst="wedgeRectCallout">
            <a:avLst>
              <a:gd name="adj1" fmla="val 58255"/>
              <a:gd name="adj2" fmla="val 1170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live </a:t>
            </a:r>
            <a:r>
              <a:rPr lang="en-US" sz="3200" dirty="0">
                <a:solidFill>
                  <a:srgbClr val="FF0000"/>
                </a:solidFill>
              </a:rPr>
              <a:t>on</a:t>
            </a:r>
            <a:r>
              <a:rPr lang="en-US" sz="3200" dirty="0"/>
              <a:t> Pham Van </a:t>
            </a:r>
            <a:r>
              <a:rPr lang="en-US" sz="3200" dirty="0" err="1"/>
              <a:t>Chieu</a:t>
            </a:r>
            <a:r>
              <a:rPr lang="en-US" sz="3200" dirty="0"/>
              <a:t> street.</a:t>
            </a:r>
          </a:p>
        </p:txBody>
      </p:sp>
      <p:sp>
        <p:nvSpPr>
          <p:cNvPr id="17" name="Callout: Line with Accent Bar 16">
            <a:extLst>
              <a:ext uri="{FF2B5EF4-FFF2-40B4-BE49-F238E27FC236}">
                <a16:creationId xmlns="" xmlns:a16="http://schemas.microsoft.com/office/drawing/2014/main" id="{9F0D981F-DDD6-4D24-A669-CC3AEC1DEC85}"/>
              </a:ext>
            </a:extLst>
          </p:cNvPr>
          <p:cNvSpPr/>
          <p:nvPr/>
        </p:nvSpPr>
        <p:spPr>
          <a:xfrm>
            <a:off x="7203515" y="1824933"/>
            <a:ext cx="1351129" cy="555748"/>
          </a:xfrm>
          <a:prstGeom prst="accentCallout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house</a:t>
            </a:r>
          </a:p>
        </p:txBody>
      </p:sp>
    </p:spTree>
    <p:extLst>
      <p:ext uri="{BB962C8B-B14F-4D97-AF65-F5344CB8AC3E}">
        <p14:creationId xmlns:p14="http://schemas.microsoft.com/office/powerpoint/2010/main" val="25162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EC1E4C4-FDD7-4CA8-8AFE-20558D6D0E38}"/>
              </a:ext>
            </a:extLst>
          </p:cNvPr>
          <p:cNvSpPr/>
          <p:nvPr/>
        </p:nvSpPr>
        <p:spPr>
          <a:xfrm>
            <a:off x="1074420" y="62865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C6A35A-092C-4C8B-AB2C-A76180C81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7429" l="3464" r="97654">
                        <a14:foregroundMark x1="25698" y1="32857" x2="22123" y2="40857"/>
                        <a14:foregroundMark x1="42458" y1="33571" x2="39218" y2="43143"/>
                        <a14:foregroundMark x1="24134" y1="5286" x2="30056" y2="4714"/>
                        <a14:foregroundMark x1="30056" y1="4714" x2="37765" y2="7143"/>
                        <a14:foregroundMark x1="37765" y1="7143" x2="38212" y2="7714"/>
                        <a14:foregroundMark x1="35978" y1="2000" x2="27709" y2="1286"/>
                        <a14:foregroundMark x1="43799" y1="37429" x2="40894" y2="42571"/>
                        <a14:foregroundMark x1="31844" y1="72429" x2="32179" y2="90857"/>
                        <a14:foregroundMark x1="1788" y1="49857" x2="9385" y2="92857"/>
                        <a14:foregroundMark x1="9385" y1="92857" x2="10056" y2="94000"/>
                        <a14:foregroundMark x1="3464" y1="56857" x2="6034" y2="72143"/>
                        <a14:foregroundMark x1="25810" y1="97000" x2="37542" y2="97286"/>
                        <a14:foregroundMark x1="37542" y1="97286" x2="37765" y2="97429"/>
                        <a14:foregroundMark x1="71955" y1="67000" x2="97654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940" y="3375362"/>
            <a:ext cx="3649027" cy="2853988"/>
          </a:xfrm>
          <a:prstGeom prst="rect">
            <a:avLst/>
          </a:prstGeom>
        </p:spPr>
      </p:pic>
      <p:pic>
        <p:nvPicPr>
          <p:cNvPr id="9" name="Graphic 8" descr="Shopping cart">
            <a:extLst>
              <a:ext uri="{FF2B5EF4-FFF2-40B4-BE49-F238E27FC236}">
                <a16:creationId xmlns="" xmlns:a16="http://schemas.microsoft.com/office/drawing/2014/main" id="{8BCD44E2-8263-474F-AA1E-750249C20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9390" y="1897380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48C2AD2-4FE2-4F4A-AFAF-CAE601740F32}"/>
              </a:ext>
            </a:extLst>
          </p:cNvPr>
          <p:cNvSpPr/>
          <p:nvPr/>
        </p:nvSpPr>
        <p:spPr>
          <a:xfrm>
            <a:off x="4514850" y="2811780"/>
            <a:ext cx="7143750" cy="3314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Pham Van </a:t>
            </a:r>
            <a:r>
              <a:rPr lang="en-US" dirty="0" err="1"/>
              <a:t>Chieu</a:t>
            </a:r>
            <a:r>
              <a:rPr lang="en-US" dirty="0"/>
              <a:t> Street</a:t>
            </a:r>
          </a:p>
        </p:txBody>
      </p:sp>
      <p:pic>
        <p:nvPicPr>
          <p:cNvPr id="14" name="Graphic 13" descr="House">
            <a:extLst>
              <a:ext uri="{FF2B5EF4-FFF2-40B4-BE49-F238E27FC236}">
                <a16:creationId xmlns="" xmlns:a16="http://schemas.microsoft.com/office/drawing/2014/main" id="{E2604752-05A5-4F3D-A47C-2145A8067C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9280" y="1813560"/>
            <a:ext cx="1055370" cy="105537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="" xmlns:a16="http://schemas.microsoft.com/office/drawing/2014/main" id="{F0C2DC42-C92F-4E65-9929-CDC1A7DB3BD7}"/>
              </a:ext>
            </a:extLst>
          </p:cNvPr>
          <p:cNvSpPr/>
          <p:nvPr/>
        </p:nvSpPr>
        <p:spPr>
          <a:xfrm>
            <a:off x="4674870" y="3429000"/>
            <a:ext cx="6598920" cy="765810"/>
          </a:xfrm>
          <a:prstGeom prst="wedgeRectCallout">
            <a:avLst>
              <a:gd name="adj1" fmla="val -77477"/>
              <a:gd name="adj2" fmla="val 1258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Where do you buy food?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="" xmlns:a16="http://schemas.microsoft.com/office/drawing/2014/main" id="{535AEE88-4283-4CB0-BFFE-2BDC9619C27A}"/>
              </a:ext>
            </a:extLst>
          </p:cNvPr>
          <p:cNvSpPr/>
          <p:nvPr/>
        </p:nvSpPr>
        <p:spPr>
          <a:xfrm>
            <a:off x="4311967" y="4802356"/>
            <a:ext cx="6746558" cy="1007596"/>
          </a:xfrm>
          <a:prstGeom prst="wedgeRectCallout">
            <a:avLst>
              <a:gd name="adj1" fmla="val 59441"/>
              <a:gd name="adj2" fmla="val 342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 buy food (at the supermarket) </a:t>
            </a:r>
            <a:r>
              <a:rPr lang="en-US" sz="2800" dirty="0">
                <a:solidFill>
                  <a:srgbClr val="FF0000"/>
                </a:solidFill>
              </a:rPr>
              <a:t>on</a:t>
            </a:r>
            <a:r>
              <a:rPr lang="en-US" sz="2800" dirty="0"/>
              <a:t> Pham Van </a:t>
            </a:r>
            <a:r>
              <a:rPr lang="en-US" sz="2800" dirty="0" err="1"/>
              <a:t>Chieu</a:t>
            </a:r>
            <a:r>
              <a:rPr lang="en-US" sz="2800" dirty="0"/>
              <a:t> street.</a:t>
            </a:r>
          </a:p>
        </p:txBody>
      </p:sp>
      <p:sp>
        <p:nvSpPr>
          <p:cNvPr id="10" name="Callout: Line with Accent Bar 9">
            <a:extLst>
              <a:ext uri="{FF2B5EF4-FFF2-40B4-BE49-F238E27FC236}">
                <a16:creationId xmlns="" xmlns:a16="http://schemas.microsoft.com/office/drawing/2014/main" id="{77A58E76-4023-4D09-9F32-C347D23506B5}"/>
              </a:ext>
            </a:extLst>
          </p:cNvPr>
          <p:cNvSpPr/>
          <p:nvPr/>
        </p:nvSpPr>
        <p:spPr>
          <a:xfrm>
            <a:off x="3636402" y="1952259"/>
            <a:ext cx="1351129" cy="555748"/>
          </a:xfrm>
          <a:prstGeom prst="accentCallout1">
            <a:avLst>
              <a:gd name="adj1" fmla="val 89967"/>
              <a:gd name="adj2" fmla="val 105808"/>
              <a:gd name="adj3" fmla="val 65842"/>
              <a:gd name="adj4" fmla="val 1566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house</a:t>
            </a:r>
          </a:p>
        </p:txBody>
      </p:sp>
    </p:spTree>
    <p:extLst>
      <p:ext uri="{BB962C8B-B14F-4D97-AF65-F5344CB8AC3E}">
        <p14:creationId xmlns:p14="http://schemas.microsoft.com/office/powerpoint/2010/main" val="16206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EC1E4C4-FDD7-4CA8-8AFE-20558D6D0E38}"/>
              </a:ext>
            </a:extLst>
          </p:cNvPr>
          <p:cNvSpPr/>
          <p:nvPr/>
        </p:nvSpPr>
        <p:spPr>
          <a:xfrm>
            <a:off x="1074420" y="62865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C6A35A-092C-4C8B-AB2C-A76180C81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7429" l="3464" r="97654">
                        <a14:foregroundMark x1="25698" y1="32857" x2="22123" y2="40857"/>
                        <a14:foregroundMark x1="42458" y1="33571" x2="39218" y2="43143"/>
                        <a14:foregroundMark x1="24134" y1="5286" x2="30056" y2="4714"/>
                        <a14:foregroundMark x1="30056" y1="4714" x2="37765" y2="7143"/>
                        <a14:foregroundMark x1="37765" y1="7143" x2="38212" y2="7714"/>
                        <a14:foregroundMark x1="35978" y1="2000" x2="27709" y2="1286"/>
                        <a14:foregroundMark x1="43799" y1="37429" x2="40894" y2="42571"/>
                        <a14:foregroundMark x1="31844" y1="72429" x2="32179" y2="90857"/>
                        <a14:foregroundMark x1="1788" y1="49857" x2="9385" y2="92857"/>
                        <a14:foregroundMark x1="9385" y1="92857" x2="10056" y2="94000"/>
                        <a14:foregroundMark x1="3464" y1="56857" x2="6034" y2="72143"/>
                        <a14:foregroundMark x1="25810" y1="97000" x2="37542" y2="97286"/>
                        <a14:foregroundMark x1="37542" y1="97286" x2="37765" y2="97429"/>
                        <a14:foregroundMark x1="71955" y1="67000" x2="97654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6628" y="3862364"/>
            <a:ext cx="3237547" cy="25321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A3C8B7B-76C9-4190-B9C2-8C9FA00B6795}"/>
              </a:ext>
            </a:extLst>
          </p:cNvPr>
          <p:cNvSpPr/>
          <p:nvPr/>
        </p:nvSpPr>
        <p:spPr>
          <a:xfrm>
            <a:off x="4937192" y="2106512"/>
            <a:ext cx="6844182" cy="928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How</a:t>
            </a:r>
            <a:r>
              <a:rPr lang="en-US" sz="4400" dirty="0"/>
              <a:t> do you go to school?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E81ED95-1454-44AD-9CE1-F782B6DAE48C}"/>
              </a:ext>
            </a:extLst>
          </p:cNvPr>
          <p:cNvSpPr/>
          <p:nvPr/>
        </p:nvSpPr>
        <p:spPr>
          <a:xfrm>
            <a:off x="5063349" y="3429000"/>
            <a:ext cx="6591868" cy="928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I go to school </a:t>
            </a:r>
            <a:r>
              <a:rPr lang="en-US" sz="4400" dirty="0">
                <a:solidFill>
                  <a:srgbClr val="FF0000"/>
                </a:solidFill>
              </a:rPr>
              <a:t>by bike.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06F08546-B1A2-480C-B39A-FB0FED2AC85E}"/>
              </a:ext>
            </a:extLst>
          </p:cNvPr>
          <p:cNvSpPr/>
          <p:nvPr/>
        </p:nvSpPr>
        <p:spPr>
          <a:xfrm>
            <a:off x="955343" y="1771697"/>
            <a:ext cx="3610399" cy="2351042"/>
          </a:xfrm>
          <a:prstGeom prst="cloudCallout">
            <a:avLst>
              <a:gd name="adj1" fmla="val -16254"/>
              <a:gd name="adj2" fmla="val 547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về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2870CF-2C1D-464A-8F08-B2423BAB1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00" y="4335335"/>
            <a:ext cx="2271785" cy="22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4.81481E-6 L 0.4806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EC1E4C4-FDD7-4CA8-8AFE-20558D6D0E38}"/>
              </a:ext>
            </a:extLst>
          </p:cNvPr>
          <p:cNvSpPr/>
          <p:nvPr/>
        </p:nvSpPr>
        <p:spPr>
          <a:xfrm>
            <a:off x="1074420" y="62865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C6A35A-092C-4C8B-AB2C-A76180C81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7429" l="3464" r="97654">
                        <a14:foregroundMark x1="25698" y1="32857" x2="22123" y2="40857"/>
                        <a14:foregroundMark x1="42458" y1="33571" x2="39218" y2="43143"/>
                        <a14:foregroundMark x1="24134" y1="5286" x2="30056" y2="4714"/>
                        <a14:foregroundMark x1="30056" y1="4714" x2="37765" y2="7143"/>
                        <a14:foregroundMark x1="37765" y1="7143" x2="38212" y2="7714"/>
                        <a14:foregroundMark x1="35978" y1="2000" x2="27709" y2="1286"/>
                        <a14:foregroundMark x1="43799" y1="37429" x2="40894" y2="42571"/>
                        <a14:foregroundMark x1="31844" y1="72429" x2="32179" y2="90857"/>
                        <a14:foregroundMark x1="1788" y1="49857" x2="9385" y2="92857"/>
                        <a14:foregroundMark x1="9385" y1="92857" x2="10056" y2="94000"/>
                        <a14:foregroundMark x1="3464" y1="56857" x2="6034" y2="72143"/>
                        <a14:foregroundMark x1="25810" y1="97000" x2="37542" y2="97286"/>
                        <a14:foregroundMark x1="37542" y1="97286" x2="37765" y2="97429"/>
                        <a14:foregroundMark x1="71955" y1="67000" x2="97654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940" y="3375362"/>
            <a:ext cx="3649027" cy="2853988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1E323C00-59AD-49BD-8783-05E57D614B8C}"/>
              </a:ext>
            </a:extLst>
          </p:cNvPr>
          <p:cNvSpPr/>
          <p:nvPr/>
        </p:nvSpPr>
        <p:spPr>
          <a:xfrm>
            <a:off x="4251010" y="1986616"/>
            <a:ext cx="7527008" cy="3294044"/>
          </a:xfrm>
          <a:prstGeom prst="cloudCallout">
            <a:avLst>
              <a:gd name="adj1" fmla="val -71542"/>
              <a:gd name="adj2" fmla="val 135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We use “</a:t>
            </a:r>
            <a:r>
              <a:rPr lang="en-US" sz="4800" dirty="0">
                <a:highlight>
                  <a:srgbClr val="FFFF00"/>
                </a:highlight>
              </a:rPr>
              <a:t>How far</a:t>
            </a:r>
            <a:r>
              <a:rPr lang="en-US" sz="4800" dirty="0"/>
              <a:t>” about distance.</a:t>
            </a:r>
          </a:p>
          <a:p>
            <a:pPr algn="ctr"/>
            <a:r>
              <a:rPr lang="en-US" sz="3200" dirty="0"/>
              <a:t>(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về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6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EC1E4C4-FDD7-4CA8-8AFE-20558D6D0E38}"/>
              </a:ext>
            </a:extLst>
          </p:cNvPr>
          <p:cNvSpPr/>
          <p:nvPr/>
        </p:nvSpPr>
        <p:spPr>
          <a:xfrm>
            <a:off x="1074420" y="628650"/>
            <a:ext cx="9864090" cy="113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C6A35A-092C-4C8B-AB2C-A76180C81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7429" l="3464" r="97654">
                        <a14:foregroundMark x1="25698" y1="32857" x2="22123" y2="40857"/>
                        <a14:foregroundMark x1="42458" y1="33571" x2="39218" y2="43143"/>
                        <a14:foregroundMark x1="24134" y1="5286" x2="30056" y2="4714"/>
                        <a14:foregroundMark x1="30056" y1="4714" x2="37765" y2="7143"/>
                        <a14:foregroundMark x1="37765" y1="7143" x2="38212" y2="7714"/>
                        <a14:foregroundMark x1="35978" y1="2000" x2="27709" y2="1286"/>
                        <a14:foregroundMark x1="43799" y1="37429" x2="40894" y2="42571"/>
                        <a14:foregroundMark x1="31844" y1="72429" x2="32179" y2="90857"/>
                        <a14:foregroundMark x1="1788" y1="49857" x2="9385" y2="92857"/>
                        <a14:foregroundMark x1="9385" y1="92857" x2="10056" y2="94000"/>
                        <a14:foregroundMark x1="3464" y1="56857" x2="6034" y2="72143"/>
                        <a14:foregroundMark x1="25810" y1="97000" x2="37542" y2="97286"/>
                        <a14:foregroundMark x1="37542" y1="97286" x2="37765" y2="97429"/>
                        <a14:foregroundMark x1="71955" y1="67000" x2="97654" y2="2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940" y="3375362"/>
            <a:ext cx="3649027" cy="2853988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="" xmlns:a16="http://schemas.microsoft.com/office/drawing/2014/main" id="{3118A8B5-F3ED-4B8A-B385-51F2C5A1E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9437" y="1963608"/>
            <a:ext cx="1192530" cy="1192530"/>
          </a:xfrm>
          <a:prstGeom prst="rect">
            <a:avLst/>
          </a:prstGeom>
        </p:spPr>
      </p:pic>
      <p:pic>
        <p:nvPicPr>
          <p:cNvPr id="8" name="Graphic 7" descr="Motorcycle">
            <a:extLst>
              <a:ext uri="{FF2B5EF4-FFF2-40B4-BE49-F238E27FC236}">
                <a16:creationId xmlns="" xmlns:a16="http://schemas.microsoft.com/office/drawing/2014/main" id="{48A17461-EDEA-48A6-8D28-345ABA5139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0080" y="2222390"/>
            <a:ext cx="914400" cy="914400"/>
          </a:xfrm>
          <a:prstGeom prst="rect">
            <a:avLst/>
          </a:prstGeom>
        </p:spPr>
      </p:pic>
      <p:pic>
        <p:nvPicPr>
          <p:cNvPr id="10" name="Graphic 9" descr="Schoolhouse">
            <a:extLst>
              <a:ext uri="{FF2B5EF4-FFF2-40B4-BE49-F238E27FC236}">
                <a16:creationId xmlns="" xmlns:a16="http://schemas.microsoft.com/office/drawing/2014/main" id="{1F69A29E-B10C-4778-8728-78CB395C84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4110" y="1939141"/>
            <a:ext cx="1074420" cy="1074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72CF6C7-CDE2-49E0-A2B7-F5BAD8D411BB}"/>
              </a:ext>
            </a:extLst>
          </p:cNvPr>
          <p:cNvCxnSpPr/>
          <p:nvPr/>
        </p:nvCxnSpPr>
        <p:spPr>
          <a:xfrm>
            <a:off x="4311967" y="2971800"/>
            <a:ext cx="5654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5AF1D4A-DFD1-4A28-AA20-24E8676B0C1F}"/>
              </a:ext>
            </a:extLst>
          </p:cNvPr>
          <p:cNvSpPr txBox="1"/>
          <p:nvPr/>
        </p:nvSpPr>
        <p:spPr>
          <a:xfrm>
            <a:off x="1256823" y="2559873"/>
            <a:ext cx="191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Lan’s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F357F2-5AF3-4768-A3D9-1F4500958B8A}"/>
              </a:ext>
            </a:extLst>
          </p:cNvPr>
          <p:cNvSpPr txBox="1"/>
          <p:nvPr/>
        </p:nvSpPr>
        <p:spPr>
          <a:xfrm>
            <a:off x="9603581" y="1729712"/>
            <a:ext cx="191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Lan’s school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43B7DED-EA76-4F95-9385-A62EDEC9EA46}"/>
              </a:ext>
            </a:extLst>
          </p:cNvPr>
          <p:cNvSpPr txBox="1"/>
          <p:nvPr/>
        </p:nvSpPr>
        <p:spPr>
          <a:xfrm>
            <a:off x="5827633" y="2976710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three kilometers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="" xmlns:a16="http://schemas.microsoft.com/office/drawing/2014/main" id="{62FEAB9C-D881-4474-85BD-65BA6C89E621}"/>
              </a:ext>
            </a:extLst>
          </p:cNvPr>
          <p:cNvSpPr/>
          <p:nvPr/>
        </p:nvSpPr>
        <p:spPr>
          <a:xfrm>
            <a:off x="4450080" y="3698543"/>
            <a:ext cx="6648450" cy="1074415"/>
          </a:xfrm>
          <a:prstGeom prst="wedgeRectCallout">
            <a:avLst>
              <a:gd name="adj1" fmla="val -75902"/>
              <a:gd name="adj2" fmla="val 536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far is it </a:t>
            </a:r>
            <a:r>
              <a:rPr lang="en-US" sz="2800" dirty="0">
                <a:solidFill>
                  <a:srgbClr val="FF0000"/>
                </a:solidFill>
              </a:rPr>
              <a:t>from</a:t>
            </a:r>
            <a:r>
              <a:rPr lang="en-US" sz="2800" dirty="0"/>
              <a:t> Lan’s house </a:t>
            </a:r>
            <a:r>
              <a:rPr lang="en-US" sz="2800" dirty="0">
                <a:solidFill>
                  <a:srgbClr val="FF0000"/>
                </a:solidFill>
              </a:rPr>
              <a:t>to</a:t>
            </a:r>
            <a:r>
              <a:rPr lang="en-US" sz="2800" dirty="0"/>
              <a:t> Lan’s school?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="" xmlns:a16="http://schemas.microsoft.com/office/drawing/2014/main" id="{0BBDA524-21FF-4444-8780-C3F58EEE7763}"/>
              </a:ext>
            </a:extLst>
          </p:cNvPr>
          <p:cNvSpPr/>
          <p:nvPr/>
        </p:nvSpPr>
        <p:spPr>
          <a:xfrm>
            <a:off x="6595110" y="5132070"/>
            <a:ext cx="4503420" cy="560070"/>
          </a:xfrm>
          <a:prstGeom prst="wedgeRectCallout">
            <a:avLst>
              <a:gd name="adj1" fmla="val 72402"/>
              <a:gd name="adj2" fmla="val 971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It’s three kilometers.</a:t>
            </a:r>
          </a:p>
        </p:txBody>
      </p:sp>
    </p:spTree>
    <p:extLst>
      <p:ext uri="{BB962C8B-B14F-4D97-AF65-F5344CB8AC3E}">
        <p14:creationId xmlns:p14="http://schemas.microsoft.com/office/powerpoint/2010/main" val="8232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7.40741E-7 L 0.41967 -7.40741E-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439052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271</Words>
  <Application>Microsoft Office PowerPoint</Application>
  <PresentationFormat>Custom</PresentationFormat>
  <Paragraphs>60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 Như Ngọc</dc:creator>
  <cp:lastModifiedBy>admin</cp:lastModifiedBy>
  <cp:revision>5</cp:revision>
  <dcterms:created xsi:type="dcterms:W3CDTF">2021-08-30T07:10:40Z</dcterms:created>
  <dcterms:modified xsi:type="dcterms:W3CDTF">2022-03-20T08:45:01Z</dcterms:modified>
</cp:coreProperties>
</file>