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</p:sldMasterIdLst>
  <p:sldIdLst>
    <p:sldId id="257" r:id="rId8"/>
    <p:sldId id="259" r:id="rId9"/>
    <p:sldId id="258" r:id="rId10"/>
    <p:sldId id="261" r:id="rId11"/>
    <p:sldId id="262" r:id="rId12"/>
    <p:sldId id="263" r:id="rId13"/>
    <p:sldId id="264" r:id="rId14"/>
    <p:sldId id="260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1" d="100"/>
          <a:sy n="81" d="100"/>
        </p:scale>
        <p:origin x="-27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0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8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A9D2E4-BA54-4BBA-A21C-5BDF6450FC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831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4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D0105-2AC4-4402-A59B-2A0110112B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99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2E283-7A3D-43F6-ACB2-A830B4308C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9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BE7BC-143C-4F65-AF2C-8820133C24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6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87EF3-805A-428F-9764-FC66AE8931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2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4875A-8EAD-4160-B4EB-ADD924B403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05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D958A-02E5-4E59-AFF9-A71F871FDD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96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6F7-79B6-4618-A668-4E93174023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8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9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3FA74-4679-40F5-90E7-731A09CCD4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4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37C60-AFDE-4F38-9DD8-D31A2E6196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1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F5BF7-4851-470F-BD24-1BE65101E3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96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6EFDD-5CB4-4080-92B6-5C4CF72F2D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42377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AD054-1D74-43AA-B7B0-ABA6E33DC3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933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0F7F6-E617-4C59-8178-0E26779109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6279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D711A-1389-44C1-AF94-49BEFEDEBB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33493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76F10-49CF-4641-B3EB-48CE87F5C3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78212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07130-68F4-4544-BA01-6ABE970660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30638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0D6D5-D5CA-4CEA-94F3-C7EE6DCAC7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03048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6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D3945-5AE2-47AD-A092-EB805A19E8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1149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C43BB-FC4E-4C3D-87BC-310892EAB7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4645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2BE0C-DBE3-479C-BAAD-372509DFDA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04139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E9447-917E-4009-B515-EE356A0772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31605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108A-14D5-4697-84B7-01DC7D86857C}" type="datetimeFigureOut">
              <a:rPr lang="en-US" altLang="en-US"/>
              <a:pPr>
                <a:defRPr/>
              </a:pPr>
              <a:t>20/03/2022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B6F3-046E-4090-BE90-A80C70848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40120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B2B6-A704-4F2E-AA04-E81564119CD1}" type="datetimeFigureOut">
              <a:rPr lang="en-US" altLang="en-US"/>
              <a:pPr>
                <a:defRPr/>
              </a:pPr>
              <a:t>20/03/2022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6FF3-D480-420F-A292-50BF019BB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98531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09F7-E9BF-4BF0-887B-12946A6A0119}" type="datetimeFigureOut">
              <a:rPr lang="en-US" altLang="en-US"/>
              <a:pPr>
                <a:defRPr/>
              </a:pPr>
              <a:t>20/03/2022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1FC1-315B-4DD2-856D-B6153D051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72985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DA90-2BB2-4DC1-851F-532FE34D2C28}" type="datetimeFigureOut">
              <a:rPr lang="en-US" altLang="en-US"/>
              <a:pPr>
                <a:defRPr/>
              </a:pPr>
              <a:t>20/03/2022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F8B3-BFAE-4D23-A263-A7FF5C5D1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09445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4C24-6544-48FC-8676-C80BDFB094BC}" type="datetimeFigureOut">
              <a:rPr lang="en-US" altLang="en-US"/>
              <a:pPr>
                <a:defRPr/>
              </a:pPr>
              <a:t>20/03/2022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2006-59FE-4695-A7E3-EE9897BB6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62839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0F6D-14A6-4DAF-B540-5201B062225B}" type="datetimeFigureOut">
              <a:rPr lang="en-US" altLang="en-US"/>
              <a:pPr>
                <a:defRPr/>
              </a:pPr>
              <a:t>20/03/2022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8359-D949-4E87-AAFA-5695FB483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8596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88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C8077-7881-4F71-91A9-81451EC9A457}" type="datetimeFigureOut">
              <a:rPr lang="en-US" altLang="en-US"/>
              <a:pPr>
                <a:defRPr/>
              </a:pPr>
              <a:t>20/03/2022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7CE0-F247-4627-B787-6D9AD4B2B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66912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3BBB3-82A2-475B-A4CF-E72E564B6364}" type="datetimeFigureOut">
              <a:rPr lang="en-US" altLang="en-US"/>
              <a:pPr>
                <a:defRPr/>
              </a:pPr>
              <a:t>20/03/2022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76AC-8D82-46B0-BE11-44E21830E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28685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348F-92CD-4E23-9783-543AC1A07730}" type="datetimeFigureOut">
              <a:rPr lang="en-US" altLang="en-US"/>
              <a:pPr>
                <a:defRPr/>
              </a:pPr>
              <a:t>20/03/2022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E65E-E54C-48AD-9DBA-FD8ED8AE7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46400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6CF7-4E20-4161-BD89-F232ADA5F259}" type="datetimeFigureOut">
              <a:rPr lang="en-US" altLang="en-US"/>
              <a:pPr>
                <a:defRPr/>
              </a:pPr>
              <a:t>20/03/2022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28CE-3451-441E-990D-8BDD5E23F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10300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D5DA-EACE-43F6-AFC1-8C3C01A8A038}" type="datetimeFigureOut">
              <a:rPr lang="en-US" altLang="en-US"/>
              <a:pPr>
                <a:defRPr/>
              </a:pPr>
              <a:t>20/03/2022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4009-4CD4-46DA-92CB-A0CCAEA4BA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32729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6EFDD-5CB4-4080-92B6-5C4CF72F2D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02001"/>
      </p:ext>
    </p:extLst>
  </p:cSld>
  <p:clrMapOvr>
    <a:masterClrMapping/>
  </p:clrMapOvr>
  <p:transition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AD054-1D74-43AA-B7B0-ABA6E33DC3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39813"/>
      </p:ext>
    </p:extLst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0F7F6-E617-4C59-8178-0E26779109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3344"/>
      </p:ext>
    </p:extLst>
  </p:cSld>
  <p:clrMapOvr>
    <a:masterClrMapping/>
  </p:clrMapOvr>
  <p:transition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D711A-1389-44C1-AF94-49BEFEDEBB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07857"/>
      </p:ext>
    </p:extLst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76F10-49CF-4641-B3EB-48CE87F5C3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09819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857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07130-68F4-4544-BA01-6ABE970660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66183"/>
      </p:ext>
    </p:extLst>
  </p:cSld>
  <p:clrMapOvr>
    <a:masterClrMapping/>
  </p:clrMapOvr>
  <p:transition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0D6D5-D5CA-4CEA-94F3-C7EE6DCAC7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23496"/>
      </p:ext>
    </p:extLst>
  </p:cSld>
  <p:clrMapOvr>
    <a:masterClrMapping/>
  </p:clrMapOvr>
  <p:transition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D3945-5AE2-47AD-A092-EB805A19E8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2090"/>
      </p:ext>
    </p:extLst>
  </p:cSld>
  <p:clrMapOvr>
    <a:masterClrMapping/>
  </p:clrMapOvr>
  <p:transition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C43BB-FC4E-4C3D-87BC-310892EAB7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0431"/>
      </p:ext>
    </p:extLst>
  </p:cSld>
  <p:clrMapOvr>
    <a:masterClrMapping/>
  </p:clrMapOvr>
  <p:transition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2BE0C-DBE3-479C-BAAD-372509DFDA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82840"/>
      </p:ext>
    </p:extLst>
  </p:cSld>
  <p:clrMapOvr>
    <a:masterClrMapping/>
  </p:clrMapOvr>
  <p:transition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E9447-917E-4009-B515-EE356A0772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78308"/>
      </p:ext>
    </p:extLst>
  </p:cSld>
  <p:clrMapOvr>
    <a:masterClrMapping/>
  </p:clrMapOvr>
  <p:transition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6EFDD-5CB4-4080-92B6-5C4CF72F2D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11460"/>
      </p:ext>
    </p:extLst>
  </p:cSld>
  <p:clrMapOvr>
    <a:masterClrMapping/>
  </p:clrMapOvr>
  <p:transition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AD054-1D74-43AA-B7B0-ABA6E33DC3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25558"/>
      </p:ext>
    </p:extLst>
  </p:cSld>
  <p:clrMapOvr>
    <a:masterClrMapping/>
  </p:clrMapOvr>
  <p:transition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0F7F6-E617-4C59-8178-0E26779109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7324"/>
      </p:ext>
    </p:extLst>
  </p:cSld>
  <p:clrMapOvr>
    <a:masterClrMapping/>
  </p:clrMapOvr>
  <p:transition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D711A-1389-44C1-AF94-49BEFEDEBB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42854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666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76F10-49CF-4641-B3EB-48CE87F5C3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13105"/>
      </p:ext>
    </p:extLst>
  </p:cSld>
  <p:clrMapOvr>
    <a:masterClrMapping/>
  </p:clrMapOvr>
  <p:transition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07130-68F4-4544-BA01-6ABE970660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17908"/>
      </p:ext>
    </p:extLst>
  </p:cSld>
  <p:clrMapOvr>
    <a:masterClrMapping/>
  </p:clrMapOvr>
  <p:transition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0D6D5-D5CA-4CEA-94F3-C7EE6DCAC7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79958"/>
      </p:ext>
    </p:extLst>
  </p:cSld>
  <p:clrMapOvr>
    <a:masterClrMapping/>
  </p:clrMapOvr>
  <p:transition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D3945-5AE2-47AD-A092-EB805A19E8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04925"/>
      </p:ext>
    </p:extLst>
  </p:cSld>
  <p:clrMapOvr>
    <a:masterClrMapping/>
  </p:clrMapOvr>
  <p:transition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C43BB-FC4E-4C3D-87BC-310892EAB7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75403"/>
      </p:ext>
    </p:extLst>
  </p:cSld>
  <p:clrMapOvr>
    <a:masterClrMapping/>
  </p:clrMapOvr>
  <p:transition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2BE0C-DBE3-479C-BAAD-372509DFDA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70747"/>
      </p:ext>
    </p:extLst>
  </p:cSld>
  <p:clrMapOvr>
    <a:masterClrMapping/>
  </p:clrMapOvr>
  <p:transition>
    <p:strips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E9447-917E-4009-B515-EE356A0772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10101"/>
      </p:ext>
    </p:extLst>
  </p:cSld>
  <p:clrMapOvr>
    <a:masterClrMapping/>
  </p:clrMapOvr>
  <p:transition>
    <p:strips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48789-82F0-425F-BD0B-E81DF37BDA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55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45071-1F03-4B6F-AFC7-6D29204840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674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8F17D-5263-40EA-A34A-C6F4292329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1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74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F79AD-15D2-4B34-B40F-1456903436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926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00897-4A23-4CED-AF76-EB6AD92EC3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44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875F3-A224-47F0-A209-1F731EB13C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116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3DF44-7ACF-4368-9885-07EA154C67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71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A2504-5830-4201-977D-EC5918CC70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375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D3841-6EB6-4672-9A52-7F4E5CB089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000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15D84-6E5A-47ED-B45A-CAA6A6F80D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368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23DAA-1D50-474A-8894-4E20B6D2C0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0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4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D319-7767-431A-A2AF-2D64D394865D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2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2D319-7767-431A-A2AF-2D64D394865D}" type="datetimeFigureOut">
              <a:rPr lang="en-US" smtClean="0"/>
              <a:t>20/03/2022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48AE-6AB4-42C1-AC0F-9FA09FB4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2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A5850-33FA-48FB-8C52-BDBEEC5975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4807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9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638"/>
            <a:ext cx="1097295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201"/>
            <a:ext cx="109729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83" y="6245225"/>
            <a:ext cx="385923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989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1F6064-8F34-4109-9374-3AA340C9AD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1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EF7BF-0DDD-4887-88C4-7A1E30AF588C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5861B-79EB-4518-B045-C327437BFE8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6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638"/>
            <a:ext cx="1097295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201"/>
            <a:ext cx="109729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83" y="6245225"/>
            <a:ext cx="385923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989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1F6064-8F34-4109-9374-3AA340C9AD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6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638"/>
            <a:ext cx="1097295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201"/>
            <a:ext cx="109729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83" y="6245225"/>
            <a:ext cx="385923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989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1F6064-8F34-4109-9374-3AA340C9AD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5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638"/>
            <a:ext cx="1097295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201"/>
            <a:ext cx="109729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83" y="6245225"/>
            <a:ext cx="385923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989" y="6245225"/>
            <a:ext cx="284549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E3ECE8-BDCE-462D-9B31-058F467B92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9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05131" y="-84931"/>
            <a:ext cx="12779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1" y="5568950"/>
            <a:ext cx="14398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8" y="5541964"/>
            <a:ext cx="136366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057400" y="76200"/>
            <a:ext cx="807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133600" y="6821488"/>
            <a:ext cx="807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600200" y="914400"/>
            <a:ext cx="0" cy="510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0591800" y="914400"/>
            <a:ext cx="0" cy="510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48" y="216401"/>
            <a:ext cx="4496753" cy="65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06" name="Group 19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6114058"/>
              </p:ext>
            </p:extLst>
          </p:nvPr>
        </p:nvGraphicFramePr>
        <p:xfrm>
          <a:off x="1480184" y="1023938"/>
          <a:ext cx="10011570" cy="3267098"/>
        </p:xfrm>
        <a:graphic>
          <a:graphicData uri="http://schemas.openxmlformats.org/drawingml/2006/table">
            <a:tbl>
              <a:tblPr/>
              <a:tblGrid>
                <a:gridCol w="2556496"/>
                <a:gridCol w="3213929"/>
                <a:gridCol w="4241145"/>
              </a:tblGrid>
              <a:tr h="1018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</a:rPr>
                        <a:t>NAME</a:t>
                      </a: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</a:rPr>
                        <a:t>ADDRESS</a:t>
                      </a: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</a:rPr>
                        <a:t>TELEPHONE NUMBER</a:t>
                      </a: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HOA </a:t>
                      </a: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HANOI</a:t>
                      </a: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8 262 019</a:t>
                      </a: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616" marR="121616" marT="45744" marB="45744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8" name="Text Box 10"/>
          <p:cNvSpPr txBox="1">
            <a:spLocks noChangeArrowheads="1"/>
          </p:cNvSpPr>
          <p:nvPr/>
        </p:nvSpPr>
        <p:spPr bwMode="auto">
          <a:xfrm>
            <a:off x="942975" y="190500"/>
            <a:ext cx="11249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Now ask your classmates and complete the list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3914" y="4531995"/>
            <a:ext cx="101490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What’s your name?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Where do you live? = What’s your address?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What’s your telephone number?</a:t>
            </a:r>
          </a:p>
        </p:txBody>
      </p:sp>
    </p:spTree>
    <p:extLst>
      <p:ext uri="{BB962C8B-B14F-4D97-AF65-F5344CB8AC3E}">
        <p14:creationId xmlns:p14="http://schemas.microsoft.com/office/powerpoint/2010/main" val="17285901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2650332" y="838200"/>
            <a:ext cx="85137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</a:rPr>
              <a:t>HOMEWORK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668781" y="2249806"/>
            <a:ext cx="1001839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6600"/>
                </a:solidFill>
              </a:rPr>
              <a:t>  </a:t>
            </a:r>
            <a:r>
              <a:rPr lang="en-US" altLang="en-US" sz="3600" b="1" dirty="0">
                <a:solidFill>
                  <a:srgbClr val="006600"/>
                </a:solidFill>
              </a:rPr>
              <a:t>Learn by heart new words and the form 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rgbClr val="006600"/>
                </a:solidFill>
              </a:rPr>
              <a:t>  Ask and answer about the phone number 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rgbClr val="006600"/>
                </a:solidFill>
              </a:rPr>
              <a:t>  Rewrite the survey in your notebooks.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rgbClr val="006600"/>
                </a:solidFill>
              </a:rPr>
              <a:t>  Prepare A4 – A5 . </a:t>
            </a:r>
          </a:p>
        </p:txBody>
      </p:sp>
    </p:spTree>
    <p:extLst>
      <p:ext uri="{BB962C8B-B14F-4D97-AF65-F5344CB8AC3E}">
        <p14:creationId xmlns:p14="http://schemas.microsoft.com/office/powerpoint/2010/main" val="41948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WordArt 4"/>
          <p:cNvSpPr>
            <a:spLocks noChangeArrowheads="1" noChangeShapeType="1" noTextEdit="1"/>
          </p:cNvSpPr>
          <p:nvPr/>
        </p:nvSpPr>
        <p:spPr bwMode="auto">
          <a:xfrm>
            <a:off x="4158615" y="1219200"/>
            <a:ext cx="3200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WARM-UP</a:t>
            </a: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3322320" y="2301330"/>
            <a:ext cx="60617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transmitting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65909" y="3448051"/>
            <a:ext cx="100069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chemeClr val="accent6">
                    <a:lumMod val="50000"/>
                  </a:schemeClr>
                </a:solidFill>
              </a:rPr>
              <a:t>You take turns saying your number.</a:t>
            </a:r>
            <a:endParaRPr lang="en-US" alt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/>
      <p:bldP spid="24883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630" y="1214841"/>
            <a:ext cx="10515600" cy="1325563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INFORMATION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 	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114424" y="2291724"/>
            <a:ext cx="1937383" cy="49736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040129" y="1041022"/>
            <a:ext cx="2276475" cy="54292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1827" y="2076754"/>
            <a:ext cx="6909435" cy="927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 numbers(A1,2,3)</a:t>
            </a:r>
          </a:p>
        </p:txBody>
      </p:sp>
    </p:spTree>
    <p:extLst>
      <p:ext uri="{BB962C8B-B14F-4D97-AF65-F5344CB8AC3E}">
        <p14:creationId xmlns:p14="http://schemas.microsoft.com/office/powerpoint/2010/main" val="9705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7"/>
          <p:cNvSpPr>
            <a:spLocks noChangeArrowheads="1"/>
          </p:cNvSpPr>
          <p:nvPr/>
        </p:nvSpPr>
        <p:spPr bwMode="auto">
          <a:xfrm>
            <a:off x="419895" y="228600"/>
            <a:ext cx="6992937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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Vocabulary:</a:t>
            </a:r>
            <a:r>
              <a:rPr 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	 		</a:t>
            </a:r>
            <a:endParaRPr lang="en-US" altLang="en-US" sz="36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19879" y="3778746"/>
            <a:ext cx="6080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- call                 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		(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v)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523832" y="3757207"/>
            <a:ext cx="5372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gọi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điện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thoại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19879" y="2357983"/>
            <a:ext cx="6384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- telephone directory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n) 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569870" y="2344602"/>
            <a:ext cx="47973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danh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bạ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điện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thoại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8199" name="Rectangle 1"/>
          <p:cNvSpPr>
            <a:spLocks noChangeArrowheads="1"/>
          </p:cNvSpPr>
          <p:nvPr/>
        </p:nvSpPr>
        <p:spPr bwMode="auto">
          <a:xfrm>
            <a:off x="319879" y="3040698"/>
            <a:ext cx="5698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- t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elephone numbers   (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n)</a:t>
            </a:r>
          </a:p>
        </p:txBody>
      </p:sp>
      <p:sp>
        <p:nvSpPr>
          <p:cNvPr id="8200" name="Rectangle 2"/>
          <p:cNvSpPr>
            <a:spLocks noChangeArrowheads="1"/>
          </p:cNvSpPr>
          <p:nvPr/>
        </p:nvSpPr>
        <p:spPr bwMode="auto">
          <a:xfrm>
            <a:off x="6569870" y="3028889"/>
            <a:ext cx="3031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ố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điện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thoại</a:t>
            </a:r>
            <a:endParaRPr lang="en-US" altLang="en-US" sz="36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19882" y="965201"/>
            <a:ext cx="73718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- personal     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		(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adj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523832" y="952038"/>
            <a:ext cx="5372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thuộc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cá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nhân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19879" y="1635704"/>
            <a:ext cx="6080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- information   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		(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n)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610072" y="1661724"/>
            <a:ext cx="5372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thông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tin 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19879" y="4395058"/>
            <a:ext cx="67494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- soon # late   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		(</a:t>
            </a:r>
            <a:r>
              <a:rPr lang="en-US" altLang="en-US" sz="3600" b="1" dirty="0" err="1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adv</a:t>
            </a:r>
            <a:r>
              <a:rPr lang="en-US" altLang="en-US" sz="36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528785" y="4458656"/>
            <a:ext cx="5372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sớm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#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trễ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07" y="2552701"/>
            <a:ext cx="3497263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415" y="2597944"/>
            <a:ext cx="340677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4571" y="3476625"/>
            <a:ext cx="3344480" cy="310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5"/>
          <p:cNvSpPr txBox="1">
            <a:spLocks/>
          </p:cNvSpPr>
          <p:nvPr/>
        </p:nvSpPr>
        <p:spPr>
          <a:xfrm>
            <a:off x="319879" y="413041"/>
            <a:ext cx="854411" cy="393118"/>
          </a:xfrm>
          <a:prstGeom prst="homePlate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	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/>
      <p:bldP spid="18447" grpId="0"/>
      <p:bldP spid="18448" grpId="0"/>
      <p:bldP spid="8199" grpId="0"/>
      <p:bldP spid="8200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7"/>
          <p:cNvSpPr>
            <a:spLocks noChangeArrowheads="1"/>
          </p:cNvSpPr>
          <p:nvPr/>
        </p:nvSpPr>
        <p:spPr bwMode="auto">
          <a:xfrm>
            <a:off x="2370302" y="117372"/>
            <a:ext cx="6992937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</a:t>
            </a:r>
            <a:r>
              <a:rPr lang="en-US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Vocabulary:</a:t>
            </a:r>
            <a:r>
              <a:rPr lang="en-US" sz="4000" b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	 			 		 	</a:t>
            </a:r>
            <a:endParaRPr lang="en-US" altLang="en-US" sz="3600" dirty="0">
              <a:solidFill>
                <a:srgbClr val="FF3300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19882" y="1706563"/>
            <a:ext cx="6080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- call                 </a:t>
            </a:r>
            <a:r>
              <a:rPr lang="en-US" altLang="en-US" sz="3600" b="1" dirty="0" smtClean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		(</a:t>
            </a:r>
            <a:r>
              <a:rPr lang="en-US" altLang="en-US" sz="3600" b="1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v)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853216" y="1582365"/>
            <a:ext cx="5372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thoại</a:t>
            </a:r>
            <a:r>
              <a:rPr lang="en-US" altLang="en-US" sz="3600" b="1" dirty="0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33396" y="3203152"/>
            <a:ext cx="6384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- telephone </a:t>
            </a:r>
            <a:r>
              <a:rPr lang="en-US" altLang="en-US" sz="3600" b="1" dirty="0">
                <a:solidFill>
                  <a:srgbClr val="333399"/>
                </a:solidFill>
                <a:cs typeface="Times New Roman" panose="02020603050405020304" pitchFamily="18" charset="0"/>
              </a:rPr>
              <a:t>directory</a:t>
            </a:r>
            <a:r>
              <a:rPr lang="en-US" altLang="en-US" sz="3600" b="1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  </a:t>
            </a:r>
            <a:r>
              <a:rPr lang="en-US" altLang="en-US" sz="3600" b="1" dirty="0" smtClean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(</a:t>
            </a:r>
            <a:r>
              <a:rPr lang="en-US" altLang="en-US" sz="3600" b="1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n) 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853216" y="3169447"/>
            <a:ext cx="42442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bạ</a:t>
            </a:r>
            <a:r>
              <a:rPr lang="en-US" altLang="en-US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thoại</a:t>
            </a:r>
            <a:r>
              <a:rPr lang="en-US" altLang="en-US" sz="3600" b="1" dirty="0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99" name="Rectangle 1"/>
          <p:cNvSpPr>
            <a:spLocks noChangeArrowheads="1"/>
          </p:cNvSpPr>
          <p:nvPr/>
        </p:nvSpPr>
        <p:spPr bwMode="auto">
          <a:xfrm>
            <a:off x="167479" y="4749371"/>
            <a:ext cx="59554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- telephone </a:t>
            </a:r>
            <a:r>
              <a:rPr lang="en-US" altLang="en-US" sz="3600" b="1" dirty="0" smtClean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numbers    (</a:t>
            </a:r>
            <a:r>
              <a:rPr lang="en-US" altLang="en-US" sz="3600" b="1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n)</a:t>
            </a:r>
          </a:p>
        </p:txBody>
      </p:sp>
      <p:sp>
        <p:nvSpPr>
          <p:cNvPr id="8200" name="Rectangle 2"/>
          <p:cNvSpPr>
            <a:spLocks noChangeArrowheads="1"/>
          </p:cNvSpPr>
          <p:nvPr/>
        </p:nvSpPr>
        <p:spPr bwMode="auto">
          <a:xfrm>
            <a:off x="6935815" y="4749371"/>
            <a:ext cx="3031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thoại</a:t>
            </a:r>
            <a:endParaRPr lang="en-US" altLang="en-US" sz="3600" dirty="0">
              <a:solidFill>
                <a:srgbClr val="C00000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19882" y="965201"/>
            <a:ext cx="608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- personal       </a:t>
            </a:r>
            <a:r>
              <a:rPr lang="en-US" altLang="en-US" sz="3600" b="1" dirty="0" smtClean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		(</a:t>
            </a:r>
            <a:r>
              <a:rPr lang="en-US" altLang="en-US" sz="3600" b="1" dirty="0" err="1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adj</a:t>
            </a:r>
            <a:r>
              <a:rPr lang="en-US" altLang="en-US" sz="3600" b="1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858000" y="838994"/>
            <a:ext cx="5372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thuộc</a:t>
            </a:r>
            <a:r>
              <a:rPr lang="en-US" altLang="en-US" sz="3600" b="1" dirty="0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nhân</a:t>
            </a:r>
            <a:endParaRPr lang="en-US" altLang="en-US" b="1" dirty="0">
              <a:solidFill>
                <a:srgbClr val="C00000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19882" y="2447924"/>
            <a:ext cx="6080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- information   </a:t>
            </a:r>
            <a:r>
              <a:rPr lang="en-US" altLang="en-US" sz="3600" b="1" dirty="0" smtClean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		(</a:t>
            </a:r>
            <a:r>
              <a:rPr lang="en-US" altLang="en-US" sz="3600" b="1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n)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860011" y="2327386"/>
            <a:ext cx="5372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thông</a:t>
            </a:r>
            <a:r>
              <a:rPr lang="en-US" altLang="en-US" sz="3600" b="1" dirty="0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 tin 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33396" y="3976262"/>
            <a:ext cx="6080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- soon # late   </a:t>
            </a:r>
            <a:r>
              <a:rPr lang="en-US" altLang="en-US" sz="3600" b="1" dirty="0" smtClean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		(</a:t>
            </a:r>
            <a:r>
              <a:rPr lang="en-US" altLang="en-US" sz="3600" b="1" dirty="0" err="1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adv</a:t>
            </a:r>
            <a:r>
              <a:rPr lang="en-US" altLang="en-US" sz="3600" b="1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882026" y="3914469"/>
            <a:ext cx="5372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sớm</a:t>
            </a:r>
            <a:r>
              <a:rPr lang="en-US" altLang="en-US" sz="3600" b="1" dirty="0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 # </a:t>
            </a:r>
            <a:r>
              <a:rPr lang="en-US" altLang="en-US" sz="3600" b="1" dirty="0" err="1">
                <a:solidFill>
                  <a:srgbClr val="C00000"/>
                </a:solidFill>
                <a:latin typeface="Arial"/>
                <a:cs typeface="Times New Roman" panose="02020603050405020304" pitchFamily="18" charset="0"/>
              </a:rPr>
              <a:t>trễ</a:t>
            </a:r>
            <a:endParaRPr lang="en-US" altLang="en-US" b="1" dirty="0">
              <a:solidFill>
                <a:srgbClr val="C00000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633505" y="332610"/>
            <a:ext cx="854411" cy="393118"/>
          </a:xfrm>
          <a:prstGeom prst="homePlate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	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900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3" grpId="1"/>
      <p:bldP spid="18444" grpId="0"/>
      <p:bldP spid="18444" grpId="1"/>
      <p:bldP spid="18447" grpId="0"/>
      <p:bldP spid="18447" grpId="1"/>
      <p:bldP spid="18448" grpId="0"/>
      <p:bldP spid="18448" grpId="1"/>
      <p:bldP spid="8199" grpId="0"/>
      <p:bldP spid="8199" grpId="1"/>
      <p:bldP spid="8200" grpId="0"/>
      <p:bldP spid="8200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1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1091975" y="1070771"/>
            <a:ext cx="10940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English we usually say telephone number like this: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7352" y="1944761"/>
            <a:ext cx="95840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5970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5970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5970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5970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5970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5970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5970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5970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5970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= 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sometimes also used)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3600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(NOT sixty-three)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</a:t>
            </a:r>
            <a:r>
              <a:rPr lang="en-US" alt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six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36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</a:t>
            </a:r>
            <a:r>
              <a:rPr lang="en-US" altLang="en-US" sz="3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six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872489" y="4446906"/>
            <a:ext cx="1015174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8 237 789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Stop after reading the area code (8) and then read after three numbers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732346" y="2806215"/>
            <a:ext cx="2348865" cy="114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1250146" y="449994"/>
            <a:ext cx="854411" cy="393118"/>
          </a:xfrm>
          <a:prstGeom prst="homePlate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	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3475" y="357945"/>
            <a:ext cx="2891790" cy="5772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46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 build="allAtOnce"/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364402" y="3411166"/>
            <a:ext cx="10337800" cy="11763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009999"/>
              </a:buClr>
              <a:buFontTx/>
              <a:buNone/>
            </a:pPr>
            <a:r>
              <a:rPr lang="en-US" altLang="en-US" b="1" dirty="0">
                <a:solidFill>
                  <a:srgbClr val="006600"/>
                </a:solidFill>
              </a:rPr>
              <a:t>What is your/ his/ her telephone number?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endParaRPr lang="en-US" altLang="en-US" b="1" dirty="0">
              <a:solidFill>
                <a:srgbClr val="006600"/>
              </a:solidFill>
            </a:endParaRPr>
          </a:p>
          <a:p>
            <a:pPr eaLnBrk="1" fontAlgn="base" hangingPunct="1">
              <a:spcAft>
                <a:spcPct val="0"/>
              </a:spcAft>
              <a:buClr>
                <a:srgbClr val="009999"/>
              </a:buClr>
              <a:buFontTx/>
              <a:buNone/>
            </a:pPr>
            <a:r>
              <a:rPr lang="en-US" altLang="en-US" b="1" dirty="0">
                <a:solidFill>
                  <a:srgbClr val="006600"/>
                </a:solidFill>
                <a:sym typeface="Wingdings" panose="05000000000000000000" pitchFamily="2" charset="2"/>
              </a:rPr>
              <a:t> (It is+)</a:t>
            </a:r>
            <a:r>
              <a:rPr lang="en-US" altLang="en-US" b="1" dirty="0">
                <a:solidFill>
                  <a:srgbClr val="0000FF"/>
                </a:solidFill>
              </a:rPr>
              <a:t>Telephone number</a:t>
            </a: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199220" y="212866"/>
            <a:ext cx="21435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009999"/>
              </a:buClr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</a:t>
            </a:r>
            <a:endParaRPr lang="en-US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690732" y="1374526"/>
            <a:ext cx="8368506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009999"/>
              </a:buClr>
              <a:buFontTx/>
              <a:buNone/>
            </a:pPr>
            <a:r>
              <a:rPr lang="en-US" altLang="en-US" sz="2800" b="1" dirty="0" err="1" smtClean="0">
                <a:solidFill>
                  <a:srgbClr val="006600"/>
                </a:solidFill>
              </a:rPr>
              <a:t>E.g</a:t>
            </a:r>
            <a:r>
              <a:rPr lang="en-US" altLang="en-US" sz="2800" b="1" dirty="0">
                <a:solidFill>
                  <a:srgbClr val="006600"/>
                </a:solidFill>
              </a:rPr>
              <a:t>: What is your telephone number?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96506" y="2465871"/>
            <a:ext cx="1211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009999"/>
              </a:buCl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551" y="717024"/>
            <a:ext cx="10571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009999"/>
              </a:buClr>
              <a:buFontTx/>
              <a:buNone/>
            </a:pPr>
            <a:r>
              <a:rPr lang="en-US" altLang="en-US" b="1" dirty="0">
                <a:solidFill>
                  <a:srgbClr val="660066"/>
                </a:solidFill>
              </a:rPr>
              <a:t>Ask and answer about someone’s telephone </a:t>
            </a:r>
            <a:r>
              <a:rPr lang="en-US" altLang="en-US" b="1" dirty="0" smtClean="0">
                <a:solidFill>
                  <a:srgbClr val="660066"/>
                </a:solidFill>
              </a:rPr>
              <a:t>number:</a:t>
            </a:r>
            <a:endParaRPr lang="en-US" altLang="en-US" b="1" dirty="0">
              <a:solidFill>
                <a:srgbClr val="660066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49397" y="1889162"/>
            <a:ext cx="263977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009999"/>
              </a:buClr>
              <a:buFontTx/>
              <a:buNone/>
            </a:pPr>
            <a:r>
              <a:rPr lang="en-US" altLang="en-US" b="1" dirty="0">
                <a:solidFill>
                  <a:srgbClr val="660066"/>
                </a:solidFill>
                <a:sym typeface="Wingdings" panose="05000000000000000000" pitchFamily="2" charset="2"/>
              </a:rPr>
              <a:t> 8 235 876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257551" y="292683"/>
            <a:ext cx="854411" cy="393118"/>
          </a:xfrm>
          <a:prstGeom prst="homePlate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	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257551" y="2593605"/>
            <a:ext cx="933872" cy="411405"/>
          </a:xfrm>
          <a:prstGeom prst="homePlate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	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7141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1267" grpId="0"/>
      <p:bldP spid="13322" grpId="0"/>
      <p:bldP spid="2" grpId="0"/>
      <p:bldP spid="12" grpId="0"/>
      <p:bldP spid="3" grpId="0"/>
      <p:bldP spid="8" grpId="1" build="allAtOnce" animBg="1"/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 txBox="1">
            <a:spLocks/>
          </p:cNvSpPr>
          <p:nvPr/>
        </p:nvSpPr>
        <p:spPr>
          <a:xfrm>
            <a:off x="1918967" y="367207"/>
            <a:ext cx="1703070" cy="52006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 	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05891" y="367207"/>
            <a:ext cx="3345329" cy="483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Read.(page19)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948690" y="1045794"/>
            <a:ext cx="105156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Practice with a partner.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Say the telephone number for these people: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124582" y="2217816"/>
            <a:ext cx="42481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Dao Van An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Pham Viet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Pham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6896259" y="2235704"/>
            <a:ext cx="365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e) Vu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f) Bui Ngoc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Bich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1641158" y="4043889"/>
            <a:ext cx="2895600" cy="2565400"/>
            <a:chOff x="96980" y="1676400"/>
            <a:chExt cx="2895600" cy="2564674"/>
          </a:xfrm>
        </p:grpSpPr>
        <p:pic>
          <p:nvPicPr>
            <p:cNvPr id="17" name="Picture 10" descr="Death_Note__Braindead__by_SilentReaper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90" t="5011" r="61992" b="85941"/>
            <a:stretch>
              <a:fillRect/>
            </a:stretch>
          </p:blipFill>
          <p:spPr bwMode="auto">
            <a:xfrm>
              <a:off x="96980" y="1676400"/>
              <a:ext cx="2895600" cy="256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152542" y="1676400"/>
              <a:ext cx="2819400" cy="53324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Tell me </a:t>
              </a:r>
              <a:r>
                <a:rPr lang="en-US" sz="1600" b="1" dirty="0" err="1"/>
                <a:t>An’s</a:t>
              </a:r>
              <a:r>
                <a:rPr lang="en-US" sz="1600" b="1" dirty="0"/>
                <a:t> number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6200000" flipH="1">
              <a:off x="1905185" y="2361984"/>
              <a:ext cx="304714" cy="1524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7701915" y="3972142"/>
            <a:ext cx="3124200" cy="2593975"/>
            <a:chOff x="5867400" y="1600200"/>
            <a:chExt cx="3124200" cy="2592717"/>
          </a:xfrm>
        </p:grpSpPr>
        <p:pic>
          <p:nvPicPr>
            <p:cNvPr id="21" name="Picture 13" descr="Death_Note__Braindead__by_SilentReaper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29" t="73776" r="3677" b="17152"/>
            <a:stretch>
              <a:fillRect/>
            </a:stretch>
          </p:blipFill>
          <p:spPr bwMode="auto">
            <a:xfrm>
              <a:off x="5867400" y="1676400"/>
              <a:ext cx="3124200" cy="2516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5943600" y="1600200"/>
              <a:ext cx="2971800" cy="76163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Here, 8 237 789</a:t>
              </a:r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4612958" y="4054930"/>
            <a:ext cx="2895600" cy="2565400"/>
            <a:chOff x="2971800" y="1676400"/>
            <a:chExt cx="2895600" cy="2564674"/>
          </a:xfrm>
        </p:grpSpPr>
        <p:pic>
          <p:nvPicPr>
            <p:cNvPr id="24" name="Picture 14" descr="Death_Note__Braindead__by_SilentReaper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10" t="87076" r="4250" b="4184"/>
            <a:stretch>
              <a:fillRect/>
            </a:stretch>
          </p:blipFill>
          <p:spPr bwMode="auto">
            <a:xfrm>
              <a:off x="2971800" y="1676400"/>
              <a:ext cx="2895600" cy="256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24"/>
            <p:cNvSpPr/>
            <p:nvPr/>
          </p:nvSpPr>
          <p:spPr>
            <a:xfrm>
              <a:off x="3082925" y="2195366"/>
              <a:ext cx="1146175" cy="798286"/>
            </a:xfrm>
            <a:custGeom>
              <a:avLst/>
              <a:gdLst>
                <a:gd name="connsiteX0" fmla="*/ 297571 w 1146376"/>
                <a:gd name="connsiteY0" fmla="*/ 61949 h 798254"/>
                <a:gd name="connsiteX1" fmla="*/ 186735 w 1146376"/>
                <a:gd name="connsiteY1" fmla="*/ 75803 h 798254"/>
                <a:gd name="connsiteX2" fmla="*/ 131316 w 1146376"/>
                <a:gd name="connsiteY2" fmla="*/ 89658 h 798254"/>
                <a:gd name="connsiteX3" fmla="*/ 62044 w 1146376"/>
                <a:gd name="connsiteY3" fmla="*/ 186640 h 798254"/>
                <a:gd name="connsiteX4" fmla="*/ 48189 w 1146376"/>
                <a:gd name="connsiteY4" fmla="*/ 242058 h 798254"/>
                <a:gd name="connsiteX5" fmla="*/ 34335 w 1146376"/>
                <a:gd name="connsiteY5" fmla="*/ 283622 h 798254"/>
                <a:gd name="connsiteX6" fmla="*/ 48189 w 1146376"/>
                <a:gd name="connsiteY6" fmla="*/ 519149 h 798254"/>
                <a:gd name="connsiteX7" fmla="*/ 75898 w 1146376"/>
                <a:gd name="connsiteY7" fmla="*/ 560712 h 798254"/>
                <a:gd name="connsiteX8" fmla="*/ 131316 w 1146376"/>
                <a:gd name="connsiteY8" fmla="*/ 643840 h 798254"/>
                <a:gd name="connsiteX9" fmla="*/ 242153 w 1146376"/>
                <a:gd name="connsiteY9" fmla="*/ 754676 h 798254"/>
                <a:gd name="connsiteX10" fmla="*/ 394553 w 1146376"/>
                <a:gd name="connsiteY10" fmla="*/ 782385 h 798254"/>
                <a:gd name="connsiteX11" fmla="*/ 824044 w 1146376"/>
                <a:gd name="connsiteY11" fmla="*/ 768531 h 798254"/>
                <a:gd name="connsiteX12" fmla="*/ 865607 w 1146376"/>
                <a:gd name="connsiteY12" fmla="*/ 643840 h 798254"/>
                <a:gd name="connsiteX13" fmla="*/ 893316 w 1146376"/>
                <a:gd name="connsiteY13" fmla="*/ 602276 h 798254"/>
                <a:gd name="connsiteX14" fmla="*/ 934880 w 1146376"/>
                <a:gd name="connsiteY14" fmla="*/ 519149 h 798254"/>
                <a:gd name="connsiteX15" fmla="*/ 1031862 w 1146376"/>
                <a:gd name="connsiteY15" fmla="*/ 491440 h 798254"/>
                <a:gd name="connsiteX16" fmla="*/ 1101135 w 1146376"/>
                <a:gd name="connsiteY16" fmla="*/ 436022 h 798254"/>
                <a:gd name="connsiteX17" fmla="*/ 1114989 w 1146376"/>
                <a:gd name="connsiteY17" fmla="*/ 394458 h 798254"/>
                <a:gd name="connsiteX18" fmla="*/ 1142698 w 1146376"/>
                <a:gd name="connsiteY18" fmla="*/ 352894 h 798254"/>
                <a:gd name="connsiteX19" fmla="*/ 1128844 w 1146376"/>
                <a:gd name="connsiteY19" fmla="*/ 255912 h 798254"/>
                <a:gd name="connsiteX20" fmla="*/ 1045716 w 1146376"/>
                <a:gd name="connsiteY20" fmla="*/ 200494 h 798254"/>
                <a:gd name="connsiteX21" fmla="*/ 893316 w 1146376"/>
                <a:gd name="connsiteY21" fmla="*/ 158931 h 798254"/>
                <a:gd name="connsiteX22" fmla="*/ 851753 w 1146376"/>
                <a:gd name="connsiteY22" fmla="*/ 145076 h 798254"/>
                <a:gd name="connsiteX23" fmla="*/ 796335 w 1146376"/>
                <a:gd name="connsiteY23" fmla="*/ 131222 h 798254"/>
                <a:gd name="connsiteX24" fmla="*/ 713207 w 1146376"/>
                <a:gd name="connsiteY24" fmla="*/ 103512 h 798254"/>
                <a:gd name="connsiteX25" fmla="*/ 671644 w 1146376"/>
                <a:gd name="connsiteY25" fmla="*/ 89658 h 798254"/>
                <a:gd name="connsiteX26" fmla="*/ 616226 w 1146376"/>
                <a:gd name="connsiteY26" fmla="*/ 75803 h 798254"/>
                <a:gd name="connsiteX27" fmla="*/ 574662 w 1146376"/>
                <a:gd name="connsiteY27" fmla="*/ 61949 h 798254"/>
                <a:gd name="connsiteX28" fmla="*/ 491535 w 1146376"/>
                <a:gd name="connsiteY28" fmla="*/ 48094 h 798254"/>
                <a:gd name="connsiteX29" fmla="*/ 449971 w 1146376"/>
                <a:gd name="connsiteY29" fmla="*/ 34240 h 798254"/>
                <a:gd name="connsiteX30" fmla="*/ 352989 w 1146376"/>
                <a:gd name="connsiteY30" fmla="*/ 20385 h 798254"/>
                <a:gd name="connsiteX31" fmla="*/ 311426 w 1146376"/>
                <a:gd name="connsiteY31" fmla="*/ 6531 h 798254"/>
                <a:gd name="connsiteX32" fmla="*/ 297571 w 1146376"/>
                <a:gd name="connsiteY32" fmla="*/ 61949 h 79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6376" h="798254">
                  <a:moveTo>
                    <a:pt x="297571" y="61949"/>
                  </a:moveTo>
                  <a:cubicBezTo>
                    <a:pt x="276789" y="73494"/>
                    <a:pt x="223461" y="69682"/>
                    <a:pt x="186735" y="75803"/>
                  </a:cubicBezTo>
                  <a:cubicBezTo>
                    <a:pt x="167953" y="78933"/>
                    <a:pt x="146811" y="78590"/>
                    <a:pt x="131316" y="89658"/>
                  </a:cubicBezTo>
                  <a:cubicBezTo>
                    <a:pt x="120380" y="97469"/>
                    <a:pt x="73271" y="169800"/>
                    <a:pt x="62044" y="186640"/>
                  </a:cubicBezTo>
                  <a:cubicBezTo>
                    <a:pt x="57426" y="205113"/>
                    <a:pt x="53420" y="223749"/>
                    <a:pt x="48189" y="242058"/>
                  </a:cubicBezTo>
                  <a:cubicBezTo>
                    <a:pt x="44177" y="256100"/>
                    <a:pt x="34335" y="269018"/>
                    <a:pt x="34335" y="283622"/>
                  </a:cubicBezTo>
                  <a:cubicBezTo>
                    <a:pt x="34335" y="362267"/>
                    <a:pt x="36523" y="441374"/>
                    <a:pt x="48189" y="519149"/>
                  </a:cubicBezTo>
                  <a:cubicBezTo>
                    <a:pt x="50659" y="535616"/>
                    <a:pt x="68451" y="545819"/>
                    <a:pt x="75898" y="560712"/>
                  </a:cubicBezTo>
                  <a:cubicBezTo>
                    <a:pt x="155151" y="719216"/>
                    <a:pt x="0" y="459998"/>
                    <a:pt x="131316" y="643840"/>
                  </a:cubicBezTo>
                  <a:cubicBezTo>
                    <a:pt x="178441" y="709815"/>
                    <a:pt x="134550" y="718807"/>
                    <a:pt x="242153" y="754676"/>
                  </a:cubicBezTo>
                  <a:cubicBezTo>
                    <a:pt x="319038" y="780306"/>
                    <a:pt x="269225" y="766720"/>
                    <a:pt x="394553" y="782385"/>
                  </a:cubicBezTo>
                  <a:cubicBezTo>
                    <a:pt x="537717" y="777767"/>
                    <a:pt x="683924" y="798254"/>
                    <a:pt x="824044" y="768531"/>
                  </a:cubicBezTo>
                  <a:cubicBezTo>
                    <a:pt x="840182" y="765108"/>
                    <a:pt x="850611" y="666334"/>
                    <a:pt x="865607" y="643840"/>
                  </a:cubicBezTo>
                  <a:cubicBezTo>
                    <a:pt x="874843" y="629985"/>
                    <a:pt x="885869" y="617169"/>
                    <a:pt x="893316" y="602276"/>
                  </a:cubicBezTo>
                  <a:cubicBezTo>
                    <a:pt x="910048" y="568812"/>
                    <a:pt x="901793" y="545618"/>
                    <a:pt x="934880" y="519149"/>
                  </a:cubicBezTo>
                  <a:cubicBezTo>
                    <a:pt x="943916" y="511920"/>
                    <a:pt x="1028238" y="492346"/>
                    <a:pt x="1031862" y="491440"/>
                  </a:cubicBezTo>
                  <a:cubicBezTo>
                    <a:pt x="1065079" y="391784"/>
                    <a:pt x="1014152" y="505608"/>
                    <a:pt x="1101135" y="436022"/>
                  </a:cubicBezTo>
                  <a:cubicBezTo>
                    <a:pt x="1112539" y="426899"/>
                    <a:pt x="1108458" y="407520"/>
                    <a:pt x="1114989" y="394458"/>
                  </a:cubicBezTo>
                  <a:cubicBezTo>
                    <a:pt x="1122435" y="379565"/>
                    <a:pt x="1133462" y="366749"/>
                    <a:pt x="1142698" y="352894"/>
                  </a:cubicBezTo>
                  <a:cubicBezTo>
                    <a:pt x="1138080" y="320567"/>
                    <a:pt x="1146376" y="283462"/>
                    <a:pt x="1128844" y="255912"/>
                  </a:cubicBezTo>
                  <a:cubicBezTo>
                    <a:pt x="1110965" y="227816"/>
                    <a:pt x="1077309" y="211025"/>
                    <a:pt x="1045716" y="200494"/>
                  </a:cubicBezTo>
                  <a:cubicBezTo>
                    <a:pt x="867369" y="141045"/>
                    <a:pt x="1049988" y="198099"/>
                    <a:pt x="893316" y="158931"/>
                  </a:cubicBezTo>
                  <a:cubicBezTo>
                    <a:pt x="879148" y="155389"/>
                    <a:pt x="865795" y="149088"/>
                    <a:pt x="851753" y="145076"/>
                  </a:cubicBezTo>
                  <a:cubicBezTo>
                    <a:pt x="833444" y="139845"/>
                    <a:pt x="814573" y="136693"/>
                    <a:pt x="796335" y="131222"/>
                  </a:cubicBezTo>
                  <a:cubicBezTo>
                    <a:pt x="768359" y="122829"/>
                    <a:pt x="740916" y="112749"/>
                    <a:pt x="713207" y="103512"/>
                  </a:cubicBezTo>
                  <a:cubicBezTo>
                    <a:pt x="699353" y="98894"/>
                    <a:pt x="685812" y="93200"/>
                    <a:pt x="671644" y="89658"/>
                  </a:cubicBezTo>
                  <a:cubicBezTo>
                    <a:pt x="653171" y="85040"/>
                    <a:pt x="634535" y="81034"/>
                    <a:pt x="616226" y="75803"/>
                  </a:cubicBezTo>
                  <a:cubicBezTo>
                    <a:pt x="602184" y="71791"/>
                    <a:pt x="588918" y="65117"/>
                    <a:pt x="574662" y="61949"/>
                  </a:cubicBezTo>
                  <a:cubicBezTo>
                    <a:pt x="547240" y="55855"/>
                    <a:pt x="518957" y="54188"/>
                    <a:pt x="491535" y="48094"/>
                  </a:cubicBezTo>
                  <a:cubicBezTo>
                    <a:pt x="477279" y="44926"/>
                    <a:pt x="464291" y="37104"/>
                    <a:pt x="449971" y="34240"/>
                  </a:cubicBezTo>
                  <a:cubicBezTo>
                    <a:pt x="417950" y="27836"/>
                    <a:pt x="385316" y="25003"/>
                    <a:pt x="352989" y="20385"/>
                  </a:cubicBezTo>
                  <a:cubicBezTo>
                    <a:pt x="339135" y="15767"/>
                    <a:pt x="324488" y="0"/>
                    <a:pt x="311426" y="6531"/>
                  </a:cubicBezTo>
                  <a:cubicBezTo>
                    <a:pt x="296110" y="14189"/>
                    <a:pt x="318353" y="50404"/>
                    <a:pt x="297571" y="619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98788" y="1676400"/>
              <a:ext cx="2819400" cy="7617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Wait…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9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3" grpId="0"/>
      <p:bldP spid="14" grpId="0" build="allAtOnce"/>
      <p:bldP spid="1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027906" y="4572001"/>
            <a:ext cx="4662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7188106" y="4648200"/>
            <a:ext cx="3649663" cy="457200"/>
          </a:xfrm>
          <a:prstGeom prst="flowChartAlternateProcess">
            <a:avLst/>
          </a:prstGeom>
          <a:gradFill rotWithShape="0">
            <a:gsLst>
              <a:gs pos="0">
                <a:srgbClr val="CBCBCB"/>
              </a:gs>
              <a:gs pos="50000">
                <a:srgbClr val="FFFFB7"/>
              </a:gs>
              <a:gs pos="100000">
                <a:srgbClr val="CBCBCB"/>
              </a:gs>
            </a:gsLst>
            <a:lin ang="540000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8 262 019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635917" y="5315231"/>
            <a:ext cx="3649663" cy="457200"/>
          </a:xfrm>
          <a:prstGeom prst="flowChartAlternateProcess">
            <a:avLst/>
          </a:prstGeom>
          <a:gradFill rotWithShape="0">
            <a:gsLst>
              <a:gs pos="0">
                <a:srgbClr val="CBCBCB"/>
              </a:gs>
              <a:gs pos="50000">
                <a:srgbClr val="FFFFB7"/>
              </a:gs>
              <a:gs pos="100000">
                <a:srgbClr val="CBCBCB"/>
              </a:gs>
            </a:gsLst>
            <a:lin ang="540000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Yes , </a:t>
            </a:r>
            <a:r>
              <a:rPr lang="en-US" altLang="en-US" sz="2800" b="1" dirty="0" err="1">
                <a:solidFill>
                  <a:srgbClr val="FF3300"/>
                </a:solidFill>
              </a:rPr>
              <a:t>Lan</a:t>
            </a:r>
            <a:r>
              <a:rPr lang="en-US" altLang="en-US" sz="2800" b="1" dirty="0">
                <a:solidFill>
                  <a:srgbClr val="FF3300"/>
                </a:solidFill>
              </a:rPr>
              <a:t> ?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6425500" y="5320133"/>
            <a:ext cx="5067300" cy="457200"/>
          </a:xfrm>
          <a:prstGeom prst="flowChartAlternateProcess">
            <a:avLst/>
          </a:prstGeom>
          <a:gradFill rotWithShape="0">
            <a:gsLst>
              <a:gs pos="0">
                <a:srgbClr val="CBCBCB"/>
              </a:gs>
              <a:gs pos="50000">
                <a:srgbClr val="FFFFB7"/>
              </a:gs>
              <a:gs pos="100000">
                <a:srgbClr val="CBCBCB"/>
              </a:gs>
            </a:gsLst>
            <a:lin ang="540000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Excuse me, </a:t>
            </a:r>
            <a:r>
              <a:rPr lang="en-US" altLang="en-US" sz="2800" b="1" dirty="0" err="1">
                <a:solidFill>
                  <a:srgbClr val="FF3300"/>
                </a:solidFill>
              </a:rPr>
              <a:t>Hoa</a:t>
            </a:r>
            <a:r>
              <a:rPr lang="en-US" altLang="en-US" sz="2800" b="1" dirty="0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15366" name="AutoShape 11"/>
          <p:cNvSpPr>
            <a:spLocks noChangeArrowheads="1"/>
          </p:cNvSpPr>
          <p:nvPr/>
        </p:nvSpPr>
        <p:spPr bwMode="auto">
          <a:xfrm>
            <a:off x="743416" y="4593573"/>
            <a:ext cx="6283325" cy="533400"/>
          </a:xfrm>
          <a:prstGeom prst="flowChartAlternateProcess">
            <a:avLst/>
          </a:prstGeom>
          <a:gradFill rotWithShape="0">
            <a:gsLst>
              <a:gs pos="0">
                <a:srgbClr val="CBCBCB"/>
              </a:gs>
              <a:gs pos="50000">
                <a:srgbClr val="FFFFB7"/>
              </a:gs>
              <a:gs pos="100000">
                <a:srgbClr val="CBCBCB"/>
              </a:gs>
            </a:gsLst>
            <a:lin ang="540000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Thanks . I’ll call you soon 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2529682" y="6019800"/>
            <a:ext cx="6977063" cy="533400"/>
          </a:xfrm>
          <a:prstGeom prst="flowChartAlternateProcess">
            <a:avLst/>
          </a:prstGeom>
          <a:gradFill rotWithShape="0">
            <a:gsLst>
              <a:gs pos="0">
                <a:srgbClr val="CBCBCB"/>
              </a:gs>
              <a:gs pos="50000">
                <a:srgbClr val="FFFFB7"/>
              </a:gs>
              <a:gs pos="100000">
                <a:srgbClr val="CBCBCB"/>
              </a:gs>
            </a:gsLst>
            <a:lin ang="5400000" scaled="1"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What’s your telephone number ? </a:t>
            </a:r>
          </a:p>
        </p:txBody>
      </p:sp>
      <p:sp>
        <p:nvSpPr>
          <p:cNvPr id="15368" name="AutoShape 13"/>
          <p:cNvSpPr>
            <a:spLocks noChangeArrowheads="1"/>
          </p:cNvSpPr>
          <p:nvPr/>
        </p:nvSpPr>
        <p:spPr bwMode="auto">
          <a:xfrm>
            <a:off x="8492565" y="723899"/>
            <a:ext cx="2283012" cy="1039160"/>
          </a:xfrm>
          <a:prstGeom prst="wedgeEllipseCallout">
            <a:avLst>
              <a:gd name="adj1" fmla="val -42380"/>
              <a:gd name="adj2" fmla="val 103676"/>
            </a:avLst>
          </a:prstGeom>
          <a:solidFill>
            <a:srgbClr val="00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>
                <a:solidFill>
                  <a:srgbClr val="FF3300"/>
                </a:solidFill>
                <a:latin typeface="VNgeometric Slabserif Extra" pitchFamily="18" charset="0"/>
              </a:rPr>
              <a:t>HOA</a:t>
            </a:r>
          </a:p>
        </p:txBody>
      </p:sp>
      <p:sp>
        <p:nvSpPr>
          <p:cNvPr id="15369" name="AutoShape 14"/>
          <p:cNvSpPr>
            <a:spLocks noChangeArrowheads="1"/>
          </p:cNvSpPr>
          <p:nvPr/>
        </p:nvSpPr>
        <p:spPr bwMode="auto">
          <a:xfrm>
            <a:off x="1679388" y="903193"/>
            <a:ext cx="2263089" cy="1039160"/>
          </a:xfrm>
          <a:prstGeom prst="wedgeEllipseCallout">
            <a:avLst>
              <a:gd name="adj1" fmla="val -14347"/>
              <a:gd name="adj2" fmla="val 86273"/>
            </a:avLst>
          </a:prstGeom>
          <a:solidFill>
            <a:srgbClr val="FFFFB7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dirty="0">
                <a:solidFill>
                  <a:srgbClr val="0000CC"/>
                </a:solidFill>
                <a:latin typeface="VNgeometric Slabserif Extra" pitchFamily="18" charset="0"/>
              </a:rPr>
              <a:t>LAN</a:t>
            </a:r>
          </a:p>
        </p:txBody>
      </p:sp>
      <p:pic>
        <p:nvPicPr>
          <p:cNvPr id="10" name="02_A_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218215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645401" y="343766"/>
            <a:ext cx="1280944" cy="520066"/>
          </a:xfrm>
          <a:prstGeom prst="homePlate">
            <a:avLst/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5873" y="315192"/>
            <a:ext cx="2891790" cy="577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44232 -0.422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2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4625 -0.41828 " pathEditMode="fixed" rAng="0" ptsTypes="AA">
                                      <p:cBhvr>
                                        <p:cTn id="1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3.33333E-6 L -0.19466 -0.38681 " pathEditMode="fixed" rAng="0" ptsTypes="AA">
                                      <p:cBhvr>
                                        <p:cTn id="23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70000" decel="3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37 -0.00555 L 0.0267 -0.18449 " pathEditMode="fixed" rAng="0" ptsTypes="AA">
                                      <p:cBhvr>
                                        <p:cTn id="27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-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1512" grpId="0" animBg="1"/>
      <p:bldP spid="21513" grpId="0" animBg="1"/>
      <p:bldP spid="21514" grpId="0" animBg="1"/>
      <p:bldP spid="21516" grpId="0" animBg="1"/>
      <p:bldP spid="1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default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337</Words>
  <Application>Microsoft Office PowerPoint</Application>
  <PresentationFormat>Custom</PresentationFormat>
  <Paragraphs>90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Office Theme</vt:lpstr>
      <vt:lpstr>default</vt:lpstr>
      <vt:lpstr>Default Design</vt:lpstr>
      <vt:lpstr>1_Office Theme</vt:lpstr>
      <vt:lpstr>1_Default Design</vt:lpstr>
      <vt:lpstr>3_Default Design</vt:lpstr>
      <vt:lpstr>4_Default Design</vt:lpstr>
      <vt:lpstr>PowerPoint Presentation</vt:lpstr>
      <vt:lpstr>PowerPoint Presentation</vt:lpstr>
      <vt:lpstr>    PERSONAL INFORMATION       </vt:lpstr>
      <vt:lpstr>PowerPoint Presentation</vt:lpstr>
      <vt:lpstr>PowerPoint Presentation</vt:lpstr>
      <vt:lpstr>PowerPoint Presentation</vt:lpstr>
      <vt:lpstr>PowerPoint Presentation</vt:lpstr>
      <vt:lpstr>Read.(page19)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THUAN TRAN</dc:creator>
  <cp:lastModifiedBy>admin</cp:lastModifiedBy>
  <cp:revision>61</cp:revision>
  <dcterms:created xsi:type="dcterms:W3CDTF">2021-08-30T08:19:40Z</dcterms:created>
  <dcterms:modified xsi:type="dcterms:W3CDTF">2022-03-20T09:03:59Z</dcterms:modified>
</cp:coreProperties>
</file>