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82" r:id="rId3"/>
    <p:sldId id="256" r:id="rId4"/>
    <p:sldId id="283" r:id="rId5"/>
    <p:sldId id="284" r:id="rId6"/>
    <p:sldId id="285" r:id="rId7"/>
    <p:sldId id="279" r:id="rId8"/>
    <p:sldId id="288" r:id="rId9"/>
    <p:sldId id="286" r:id="rId10"/>
    <p:sldId id="258" r:id="rId11"/>
    <p:sldId id="289" r:id="rId12"/>
    <p:sldId id="290" r:id="rId13"/>
    <p:sldId id="261" r:id="rId14"/>
    <p:sldId id="262" r:id="rId15"/>
    <p:sldId id="281" r:id="rId16"/>
    <p:sldId id="292" r:id="rId17"/>
    <p:sldId id="293" r:id="rId18"/>
    <p:sldId id="291" r:id="rId19"/>
    <p:sldId id="294" r:id="rId20"/>
    <p:sldId id="274" r:id="rId21"/>
    <p:sldId id="273" r:id="rId22"/>
    <p:sldId id="271" r:id="rId23"/>
    <p:sldId id="26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5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B50C5-5C43-4171-B195-06234D9C3C22}" type="datetimeFigureOut">
              <a:rPr lang="vi-VN" smtClean="0"/>
              <a:t>27/08/2021</a:t>
            </a:fld>
            <a:endParaRPr lang="vi-VN"/>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3A951-A074-4496-8D23-77C456A24F6D}" type="slidenum">
              <a:rPr lang="vi-VN" smtClean="0"/>
              <a:t>‹#›</a:t>
            </a:fld>
            <a:endParaRPr lang="vi-VN"/>
          </a:p>
        </p:txBody>
      </p:sp>
    </p:spTree>
    <p:extLst>
      <p:ext uri="{BB962C8B-B14F-4D97-AF65-F5344CB8AC3E}">
        <p14:creationId xmlns:p14="http://schemas.microsoft.com/office/powerpoint/2010/main" val="266399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vi-VN"/>
              <a:t>Dẫn vào bài mới</a:t>
            </a:r>
          </a:p>
        </p:txBody>
      </p:sp>
      <p:sp>
        <p:nvSpPr>
          <p:cNvPr id="4" name="Chỗ dành sẵn cho Số hiệu Bản chiếu 3"/>
          <p:cNvSpPr>
            <a:spLocks noGrp="1"/>
          </p:cNvSpPr>
          <p:nvPr>
            <p:ph type="sldNum" sz="quarter" idx="5"/>
          </p:nvPr>
        </p:nvSpPr>
        <p:spPr/>
        <p:txBody>
          <a:bodyPr/>
          <a:lstStyle/>
          <a:p>
            <a:fld id="{5373A951-A074-4496-8D23-77C456A24F6D}" type="slidenum">
              <a:rPr lang="vi-VN" smtClean="0"/>
              <a:t>1</a:t>
            </a:fld>
            <a:endParaRPr lang="vi-VN"/>
          </a:p>
        </p:txBody>
      </p:sp>
    </p:spTree>
    <p:extLst>
      <p:ext uri="{BB962C8B-B14F-4D97-AF65-F5344CB8AC3E}">
        <p14:creationId xmlns:p14="http://schemas.microsoft.com/office/powerpoint/2010/main" val="163349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vi-VN"/>
              <a:t>Bón phân vào đất trước khi gieo trồng và sau khi gieo trồng và người ta gọi 2 cách bón này là bón lót và bón thúc</a:t>
            </a:r>
          </a:p>
        </p:txBody>
      </p:sp>
      <p:sp>
        <p:nvSpPr>
          <p:cNvPr id="4" name="Chỗ dành sẵn cho Số hiệu Bản chiếu 3"/>
          <p:cNvSpPr>
            <a:spLocks noGrp="1"/>
          </p:cNvSpPr>
          <p:nvPr>
            <p:ph type="sldNum" sz="quarter" idx="5"/>
          </p:nvPr>
        </p:nvSpPr>
        <p:spPr/>
        <p:txBody>
          <a:bodyPr/>
          <a:lstStyle/>
          <a:p>
            <a:fld id="{5373A951-A074-4496-8D23-77C456A24F6D}" type="slidenum">
              <a:rPr lang="vi-VN" smtClean="0"/>
              <a:t>3</a:t>
            </a:fld>
            <a:endParaRPr lang="vi-VN"/>
          </a:p>
        </p:txBody>
      </p:sp>
    </p:spTree>
    <p:extLst>
      <p:ext uri="{BB962C8B-B14F-4D97-AF65-F5344CB8AC3E}">
        <p14:creationId xmlns:p14="http://schemas.microsoft.com/office/powerpoint/2010/main" val="263808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CEDA2D-5300-4217-AA56-FB0977E3AD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9A44BAA-0BF9-4755-BA97-31F31C98A4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1AD1D8-621B-4B41-BDFD-1F08EC4317A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0ED24D3C-5DB8-49E1-8539-D573E9A5B73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57061868-0FE1-48F2-9DCC-CFC59814E0EA}"/>
              </a:ext>
            </a:extLst>
          </p:cNvPr>
          <p:cNvSpPr>
            <a:spLocks noGrp="1"/>
          </p:cNvSpPr>
          <p:nvPr>
            <p:ph type="sldNum" sz="quarter" idx="12"/>
          </p:nvPr>
        </p:nvSpPr>
        <p:spPr/>
        <p:txBody>
          <a:bodyPr/>
          <a:lstStyle>
            <a:lvl1pPr>
              <a:defRPr/>
            </a:lvl1pPr>
          </a:lstStyle>
          <a:p>
            <a:fld id="{C75F2623-74CE-46AE-901B-AF1173B40761}" type="slidenum">
              <a:rPr lang="en-US" altLang="en-US"/>
              <a:pPr/>
              <a:t>‹#›</a:t>
            </a:fld>
            <a:endParaRPr lang="en-US" altLang="en-US"/>
          </a:p>
        </p:txBody>
      </p:sp>
    </p:spTree>
    <p:extLst>
      <p:ext uri="{BB962C8B-B14F-4D97-AF65-F5344CB8AC3E}">
        <p14:creationId xmlns:p14="http://schemas.microsoft.com/office/powerpoint/2010/main" val="218037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301C8-5E08-4CC5-A19C-A704C182B7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89CC991-1A01-46D6-B59A-C569E2B4D6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46A8A0-B61B-4441-8CC1-3F56BA87FF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CB842D1C-9D7C-46E5-9F1C-22B79AD0B9E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45E80AA2-5535-4C6C-A27B-E902ABD06E5F}"/>
              </a:ext>
            </a:extLst>
          </p:cNvPr>
          <p:cNvSpPr>
            <a:spLocks noGrp="1"/>
          </p:cNvSpPr>
          <p:nvPr>
            <p:ph type="sldNum" sz="quarter" idx="12"/>
          </p:nvPr>
        </p:nvSpPr>
        <p:spPr/>
        <p:txBody>
          <a:bodyPr/>
          <a:lstStyle>
            <a:lvl1pPr>
              <a:defRPr/>
            </a:lvl1pPr>
          </a:lstStyle>
          <a:p>
            <a:fld id="{0257AEE2-631A-4CF8-8684-B99C74F8F86F}" type="slidenum">
              <a:rPr lang="en-US" altLang="en-US"/>
              <a:pPr/>
              <a:t>‹#›</a:t>
            </a:fld>
            <a:endParaRPr lang="en-US" altLang="en-US"/>
          </a:p>
        </p:txBody>
      </p:sp>
    </p:spTree>
    <p:extLst>
      <p:ext uri="{BB962C8B-B14F-4D97-AF65-F5344CB8AC3E}">
        <p14:creationId xmlns:p14="http://schemas.microsoft.com/office/powerpoint/2010/main" val="3510090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65746C-E30F-4ABA-82D7-16AAF670565A}"/>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1340C1B-D00D-46E0-9778-E8FEC37D6CB2}"/>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F711EB-2984-41E1-80EA-93FAD709142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3B7DED97-D503-4F07-9371-3A198E133F3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81A5B7C9-0AE2-499D-8A95-3EE1C42690AB}"/>
              </a:ext>
            </a:extLst>
          </p:cNvPr>
          <p:cNvSpPr>
            <a:spLocks noGrp="1"/>
          </p:cNvSpPr>
          <p:nvPr>
            <p:ph type="sldNum" sz="quarter" idx="12"/>
          </p:nvPr>
        </p:nvSpPr>
        <p:spPr/>
        <p:txBody>
          <a:bodyPr/>
          <a:lstStyle>
            <a:lvl1pPr>
              <a:defRPr/>
            </a:lvl1pPr>
          </a:lstStyle>
          <a:p>
            <a:fld id="{58242E76-84BE-401B-BB5E-326114C9B02A}" type="slidenum">
              <a:rPr lang="en-US" altLang="en-US"/>
              <a:pPr/>
              <a:t>‹#›</a:t>
            </a:fld>
            <a:endParaRPr lang="en-US" altLang="en-US"/>
          </a:p>
        </p:txBody>
      </p:sp>
    </p:spTree>
    <p:extLst>
      <p:ext uri="{BB962C8B-B14F-4D97-AF65-F5344CB8AC3E}">
        <p14:creationId xmlns:p14="http://schemas.microsoft.com/office/powerpoint/2010/main" val="3233604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517605-412D-4E31-B317-5D9F8FD278AE}"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extLst>
      <p:ext uri="{BB962C8B-B14F-4D97-AF65-F5344CB8AC3E}">
        <p14:creationId xmlns:p14="http://schemas.microsoft.com/office/powerpoint/2010/main" val="1316930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0E943-2B9F-470F-88C8-EFDDF779358E}"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extLst>
      <p:ext uri="{BB962C8B-B14F-4D97-AF65-F5344CB8AC3E}">
        <p14:creationId xmlns:p14="http://schemas.microsoft.com/office/powerpoint/2010/main" val="1751809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D850F-5EF9-4C96-81E8-9FEF265745DD}"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extLst>
      <p:ext uri="{BB962C8B-B14F-4D97-AF65-F5344CB8AC3E}">
        <p14:creationId xmlns:p14="http://schemas.microsoft.com/office/powerpoint/2010/main" val="81842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6D58FD-5FA7-4ECE-A2EB-31DA72A81EBD}"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59DC-14FC-4797-B1D5-47F16E1B71F7}" type="slidenum">
              <a:rPr lang="en-US" smtClean="0"/>
              <a:pPr/>
              <a:t>‹#›</a:t>
            </a:fld>
            <a:endParaRPr lang="en-US"/>
          </a:p>
        </p:txBody>
      </p:sp>
    </p:spTree>
    <p:extLst>
      <p:ext uri="{BB962C8B-B14F-4D97-AF65-F5344CB8AC3E}">
        <p14:creationId xmlns:p14="http://schemas.microsoft.com/office/powerpoint/2010/main" val="712635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CFEB9-EC8D-426F-A5D1-1FD17D3064C7}" type="datetime1">
              <a:rPr lang="en-US" smtClean="0"/>
              <a:pPr/>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059DC-14FC-4797-B1D5-47F16E1B71F7}" type="slidenum">
              <a:rPr lang="en-US" smtClean="0"/>
              <a:pPr/>
              <a:t>‹#›</a:t>
            </a:fld>
            <a:endParaRPr lang="en-US"/>
          </a:p>
        </p:txBody>
      </p:sp>
    </p:spTree>
    <p:extLst>
      <p:ext uri="{BB962C8B-B14F-4D97-AF65-F5344CB8AC3E}">
        <p14:creationId xmlns:p14="http://schemas.microsoft.com/office/powerpoint/2010/main" val="2271856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1A0B8E-FA0B-4D19-A664-AB7D35CA6872}" type="datetime1">
              <a:rPr lang="en-US" smtClean="0"/>
              <a:pPr/>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059DC-14FC-4797-B1D5-47F16E1B71F7}" type="slidenum">
              <a:rPr lang="en-US" smtClean="0"/>
              <a:pPr/>
              <a:t>‹#›</a:t>
            </a:fld>
            <a:endParaRPr lang="en-US"/>
          </a:p>
        </p:txBody>
      </p:sp>
    </p:spTree>
    <p:extLst>
      <p:ext uri="{BB962C8B-B14F-4D97-AF65-F5344CB8AC3E}">
        <p14:creationId xmlns:p14="http://schemas.microsoft.com/office/powerpoint/2010/main" val="503754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41A82-6837-4C8B-B3BA-A20017AAEEE5}" type="datetime1">
              <a:rPr lang="en-US" smtClean="0"/>
              <a:pPr/>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059DC-14FC-4797-B1D5-47F16E1B71F7}" type="slidenum">
              <a:rPr lang="en-US" smtClean="0"/>
              <a:pPr/>
              <a:t>‹#›</a:t>
            </a:fld>
            <a:endParaRPr lang="en-US"/>
          </a:p>
        </p:txBody>
      </p:sp>
    </p:spTree>
    <p:extLst>
      <p:ext uri="{BB962C8B-B14F-4D97-AF65-F5344CB8AC3E}">
        <p14:creationId xmlns:p14="http://schemas.microsoft.com/office/powerpoint/2010/main" val="3051644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297A2-C7AC-484E-80B7-3DFE6D279A2D}"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59DC-14FC-4797-B1D5-47F16E1B71F7}" type="slidenum">
              <a:rPr lang="en-US" smtClean="0"/>
              <a:pPr/>
              <a:t>‹#›</a:t>
            </a:fld>
            <a:endParaRPr lang="en-US"/>
          </a:p>
        </p:txBody>
      </p:sp>
    </p:spTree>
    <p:extLst>
      <p:ext uri="{BB962C8B-B14F-4D97-AF65-F5344CB8AC3E}">
        <p14:creationId xmlns:p14="http://schemas.microsoft.com/office/powerpoint/2010/main" val="275855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89DEA5-2B1E-494A-B178-469A3AD605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FC91F84-E4FE-41C5-80F8-3906FDE087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4B8912-DF21-476C-A2D0-5DE0673CB0A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86B183C9-72DB-4118-A33C-2E2E046EBAD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28C78C9B-6AC4-4ED7-AEA6-50159EDE0A8E}"/>
              </a:ext>
            </a:extLst>
          </p:cNvPr>
          <p:cNvSpPr>
            <a:spLocks noGrp="1"/>
          </p:cNvSpPr>
          <p:nvPr>
            <p:ph type="sldNum" sz="quarter" idx="12"/>
          </p:nvPr>
        </p:nvSpPr>
        <p:spPr/>
        <p:txBody>
          <a:bodyPr/>
          <a:lstStyle>
            <a:lvl1pPr>
              <a:defRPr/>
            </a:lvl1pPr>
          </a:lstStyle>
          <a:p>
            <a:fld id="{C64DEC51-8AB3-4DF1-A732-F4D4EBB4B58B}" type="slidenum">
              <a:rPr lang="en-US" altLang="en-US"/>
              <a:pPr/>
              <a:t>‹#›</a:t>
            </a:fld>
            <a:endParaRPr lang="en-US" altLang="en-US"/>
          </a:p>
        </p:txBody>
      </p:sp>
    </p:spTree>
    <p:extLst>
      <p:ext uri="{BB962C8B-B14F-4D97-AF65-F5344CB8AC3E}">
        <p14:creationId xmlns:p14="http://schemas.microsoft.com/office/powerpoint/2010/main" val="3007088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789F28-1E32-42C4-BA92-56A2959FDF5C}" type="datetime1">
              <a:rPr lang="en-US" smtClean="0"/>
              <a:pPr/>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59DC-14FC-4797-B1D5-47F16E1B71F7}" type="slidenum">
              <a:rPr lang="en-US" smtClean="0"/>
              <a:pPr/>
              <a:t>‹#›</a:t>
            </a:fld>
            <a:endParaRPr lang="en-US"/>
          </a:p>
        </p:txBody>
      </p:sp>
    </p:spTree>
    <p:extLst>
      <p:ext uri="{BB962C8B-B14F-4D97-AF65-F5344CB8AC3E}">
        <p14:creationId xmlns:p14="http://schemas.microsoft.com/office/powerpoint/2010/main" val="257000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6A3FC-E5D7-4263-A02A-967D9BA135BA}"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extLst>
      <p:ext uri="{BB962C8B-B14F-4D97-AF65-F5344CB8AC3E}">
        <p14:creationId xmlns:p14="http://schemas.microsoft.com/office/powerpoint/2010/main" val="2580666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31ADE-2251-4C26-8F8B-5C88BBF20D65}" type="datetime1">
              <a:rPr lang="en-US" smtClean="0"/>
              <a:pPr/>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extLst>
      <p:ext uri="{BB962C8B-B14F-4D97-AF65-F5344CB8AC3E}">
        <p14:creationId xmlns:p14="http://schemas.microsoft.com/office/powerpoint/2010/main" val="2613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85605-9738-4E8B-B768-C194646E9CD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A49D66D-DD7D-4794-BFE5-B50CA97BBB3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xmlns="" id="{E9938B8B-C6E3-4A87-83B7-2153A1E1651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FBABB2F1-FE5C-44DC-A5E0-C11CD8DCA22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92415E67-3D19-4327-95EC-5364E39305E7}"/>
              </a:ext>
            </a:extLst>
          </p:cNvPr>
          <p:cNvSpPr>
            <a:spLocks noGrp="1"/>
          </p:cNvSpPr>
          <p:nvPr>
            <p:ph type="sldNum" sz="quarter" idx="12"/>
          </p:nvPr>
        </p:nvSpPr>
        <p:spPr/>
        <p:txBody>
          <a:bodyPr/>
          <a:lstStyle>
            <a:lvl1pPr>
              <a:defRPr/>
            </a:lvl1pPr>
          </a:lstStyle>
          <a:p>
            <a:fld id="{4F7636BE-6612-4469-AEA5-96B905344F0E}" type="slidenum">
              <a:rPr lang="en-US" altLang="en-US"/>
              <a:pPr/>
              <a:t>‹#›</a:t>
            </a:fld>
            <a:endParaRPr lang="en-US" altLang="en-US"/>
          </a:p>
        </p:txBody>
      </p:sp>
    </p:spTree>
    <p:extLst>
      <p:ext uri="{BB962C8B-B14F-4D97-AF65-F5344CB8AC3E}">
        <p14:creationId xmlns:p14="http://schemas.microsoft.com/office/powerpoint/2010/main" val="354420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01686-CA2F-4EA0-B91A-B1F43CEE39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1E2401D-574E-415D-B6CD-049EB5EFC04F}"/>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0C277C1-23A2-454E-9BA5-3D7E7A2BD043}"/>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279792B-DB3D-4966-8FC0-5C458C698AA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F69ADD75-B1A6-4E0A-ABA1-F2EA86E7433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1F402DBB-8D58-4235-80D9-5D5558362AA5}"/>
              </a:ext>
            </a:extLst>
          </p:cNvPr>
          <p:cNvSpPr>
            <a:spLocks noGrp="1"/>
          </p:cNvSpPr>
          <p:nvPr>
            <p:ph type="sldNum" sz="quarter" idx="12"/>
          </p:nvPr>
        </p:nvSpPr>
        <p:spPr/>
        <p:txBody>
          <a:bodyPr/>
          <a:lstStyle>
            <a:lvl1pPr>
              <a:defRPr/>
            </a:lvl1pPr>
          </a:lstStyle>
          <a:p>
            <a:fld id="{67B7394C-588C-425A-909E-67262422BB6D}" type="slidenum">
              <a:rPr lang="en-US" altLang="en-US"/>
              <a:pPr/>
              <a:t>‹#›</a:t>
            </a:fld>
            <a:endParaRPr lang="en-US" altLang="en-US"/>
          </a:p>
        </p:txBody>
      </p:sp>
    </p:spTree>
    <p:extLst>
      <p:ext uri="{BB962C8B-B14F-4D97-AF65-F5344CB8AC3E}">
        <p14:creationId xmlns:p14="http://schemas.microsoft.com/office/powerpoint/2010/main" val="180913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7E968-3C55-4663-9692-BC1C5B9AAC4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29F4E44-5438-4FA3-84EC-A140673DADB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A163393-3C48-4B97-93F4-1370A8093DA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712511-52A4-4DDB-AC38-089F0550AEA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0DB6020-1D14-4E1E-9251-D453EA362FD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25CBCB5-1473-408A-8D5F-4137BF32628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xmlns="" id="{88EB26A6-CAAA-439A-8AC5-D57C583DA0F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xmlns="" id="{7CD81B22-6067-42E8-B117-5A58C20B27CD}"/>
              </a:ext>
            </a:extLst>
          </p:cNvPr>
          <p:cNvSpPr>
            <a:spLocks noGrp="1"/>
          </p:cNvSpPr>
          <p:nvPr>
            <p:ph type="sldNum" sz="quarter" idx="12"/>
          </p:nvPr>
        </p:nvSpPr>
        <p:spPr/>
        <p:txBody>
          <a:bodyPr/>
          <a:lstStyle>
            <a:lvl1pPr>
              <a:defRPr/>
            </a:lvl1pPr>
          </a:lstStyle>
          <a:p>
            <a:fld id="{4DDF7ED6-7D12-4B67-875F-EE28FC3C8923}" type="slidenum">
              <a:rPr lang="en-US" altLang="en-US"/>
              <a:pPr/>
              <a:t>‹#›</a:t>
            </a:fld>
            <a:endParaRPr lang="en-US" altLang="en-US"/>
          </a:p>
        </p:txBody>
      </p:sp>
    </p:spTree>
    <p:extLst>
      <p:ext uri="{BB962C8B-B14F-4D97-AF65-F5344CB8AC3E}">
        <p14:creationId xmlns:p14="http://schemas.microsoft.com/office/powerpoint/2010/main" val="2573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9959A8-B545-470A-B2E5-B83CCC03E1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898D2A5-A2D8-4D9E-A663-76DCD8FA432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xmlns="" id="{5C2895E0-3FEC-4C28-839F-3E36DC0DF25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84BF1961-7697-431F-B5CF-53166ED695A4}"/>
              </a:ext>
            </a:extLst>
          </p:cNvPr>
          <p:cNvSpPr>
            <a:spLocks noGrp="1"/>
          </p:cNvSpPr>
          <p:nvPr>
            <p:ph type="sldNum" sz="quarter" idx="12"/>
          </p:nvPr>
        </p:nvSpPr>
        <p:spPr/>
        <p:txBody>
          <a:bodyPr/>
          <a:lstStyle>
            <a:lvl1pPr>
              <a:defRPr/>
            </a:lvl1pPr>
          </a:lstStyle>
          <a:p>
            <a:fld id="{DB034FF6-C6C9-433C-AD77-12DD7C4FAA52}" type="slidenum">
              <a:rPr lang="en-US" altLang="en-US"/>
              <a:pPr/>
              <a:t>‹#›</a:t>
            </a:fld>
            <a:endParaRPr lang="en-US" altLang="en-US"/>
          </a:p>
        </p:txBody>
      </p:sp>
    </p:spTree>
    <p:extLst>
      <p:ext uri="{BB962C8B-B14F-4D97-AF65-F5344CB8AC3E}">
        <p14:creationId xmlns:p14="http://schemas.microsoft.com/office/powerpoint/2010/main" val="189145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24140D8-DE6F-4F48-827F-9599616234F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xmlns="" id="{8AB69834-C59D-4762-9F1E-65DEE6A65EF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xmlns="" id="{3D933D22-CAB8-44FB-A786-80BC5BB6248A}"/>
              </a:ext>
            </a:extLst>
          </p:cNvPr>
          <p:cNvSpPr>
            <a:spLocks noGrp="1"/>
          </p:cNvSpPr>
          <p:nvPr>
            <p:ph type="sldNum" sz="quarter" idx="12"/>
          </p:nvPr>
        </p:nvSpPr>
        <p:spPr/>
        <p:txBody>
          <a:bodyPr/>
          <a:lstStyle>
            <a:lvl1pPr>
              <a:defRPr/>
            </a:lvl1pPr>
          </a:lstStyle>
          <a:p>
            <a:fld id="{BCBF819E-BDD7-4385-929C-8B03C95CA98B}" type="slidenum">
              <a:rPr lang="en-US" altLang="en-US"/>
              <a:pPr/>
              <a:t>‹#›</a:t>
            </a:fld>
            <a:endParaRPr lang="en-US" altLang="en-US"/>
          </a:p>
        </p:txBody>
      </p:sp>
    </p:spTree>
    <p:extLst>
      <p:ext uri="{BB962C8B-B14F-4D97-AF65-F5344CB8AC3E}">
        <p14:creationId xmlns:p14="http://schemas.microsoft.com/office/powerpoint/2010/main" val="383889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D5523E-A17A-470B-853C-411147C54DE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27B00A2-8AF7-4207-8349-45AE3EB7692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56B9214-1C27-4E01-A43D-46E149F31E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24213E5-CFD5-4943-8D11-591C4ABAFFC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C2F898DE-C9D5-4053-B275-F6DEA4586D3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6725026E-DEF0-44AD-A980-7A71E94B7D10}"/>
              </a:ext>
            </a:extLst>
          </p:cNvPr>
          <p:cNvSpPr>
            <a:spLocks noGrp="1"/>
          </p:cNvSpPr>
          <p:nvPr>
            <p:ph type="sldNum" sz="quarter" idx="12"/>
          </p:nvPr>
        </p:nvSpPr>
        <p:spPr/>
        <p:txBody>
          <a:bodyPr/>
          <a:lstStyle>
            <a:lvl1pPr>
              <a:defRPr/>
            </a:lvl1pPr>
          </a:lstStyle>
          <a:p>
            <a:fld id="{737BF0BC-6977-457C-9836-EBFDF4811E81}" type="slidenum">
              <a:rPr lang="en-US" altLang="en-US"/>
              <a:pPr/>
              <a:t>‹#›</a:t>
            </a:fld>
            <a:endParaRPr lang="en-US" altLang="en-US"/>
          </a:p>
        </p:txBody>
      </p:sp>
    </p:spTree>
    <p:extLst>
      <p:ext uri="{BB962C8B-B14F-4D97-AF65-F5344CB8AC3E}">
        <p14:creationId xmlns:p14="http://schemas.microsoft.com/office/powerpoint/2010/main" val="84744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20E177-5A65-49EE-9711-AA73F04D5A9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DB67EBB-81B5-4D73-AA1C-F609F6FEF79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2DD48DD-ABE3-458B-AE03-BB3CC2E944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E0833FB-A737-4DEC-9F31-FA91E705665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D6B5B3DE-08C3-4BCD-B1A9-3FE8A28DEC1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8663D85A-0A52-435D-B9B3-85FDDF84EE12}"/>
              </a:ext>
            </a:extLst>
          </p:cNvPr>
          <p:cNvSpPr>
            <a:spLocks noGrp="1"/>
          </p:cNvSpPr>
          <p:nvPr>
            <p:ph type="sldNum" sz="quarter" idx="12"/>
          </p:nvPr>
        </p:nvSpPr>
        <p:spPr/>
        <p:txBody>
          <a:bodyPr/>
          <a:lstStyle>
            <a:lvl1pPr>
              <a:defRPr/>
            </a:lvl1pPr>
          </a:lstStyle>
          <a:p>
            <a:fld id="{0987E573-6B1C-4BFB-B407-23179250CA79}" type="slidenum">
              <a:rPr lang="en-US" altLang="en-US"/>
              <a:pPr/>
              <a:t>‹#›</a:t>
            </a:fld>
            <a:endParaRPr lang="en-US" altLang="en-US"/>
          </a:p>
        </p:txBody>
      </p:sp>
    </p:spTree>
    <p:extLst>
      <p:ext uri="{BB962C8B-B14F-4D97-AF65-F5344CB8AC3E}">
        <p14:creationId xmlns:p14="http://schemas.microsoft.com/office/powerpoint/2010/main" val="70845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E8E4D9A2-A393-4A7B-A011-E553B68EF8B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D3AE1A99-8A09-4AAD-9CCE-F52494935FA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380B83CF-63EE-4591-8E97-55FBE0648E5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xmlns="" id="{25521210-A9CD-4E0E-9642-D4CF274DF26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xmlns="" id="{D7807CEF-A00C-4859-B197-D0C50E24603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A70C672-F3CA-4721-ABEB-AF1CA5B549D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5A7FA-9193-44C5-A36B-D640FC3F8A9D}" type="datetime1">
              <a:rPr lang="en-US" smtClean="0"/>
              <a:pPr/>
              <a:t>8/27/2021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59DC-14FC-4797-B1D5-47F16E1B71F7}" type="slidenum">
              <a:rPr lang="en-US" smtClean="0"/>
              <a:pPr/>
              <a:t>‹#›</a:t>
            </a:fld>
            <a:endParaRPr lang="en-US"/>
          </a:p>
        </p:txBody>
      </p:sp>
    </p:spTree>
    <p:extLst>
      <p:ext uri="{BB962C8B-B14F-4D97-AF65-F5344CB8AC3E}">
        <p14:creationId xmlns:p14="http://schemas.microsoft.com/office/powerpoint/2010/main" val="1974556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5000"/>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AB88142-725D-4D53-A44B-82BDB956E5B9}"/>
              </a:ext>
            </a:extLst>
          </p:cNvPr>
          <p:cNvSpPr>
            <a:spLocks noGrp="1"/>
          </p:cNvSpPr>
          <p:nvPr>
            <p:ph type="title"/>
          </p:nvPr>
        </p:nvSpPr>
        <p:spPr/>
        <p:txBody>
          <a:bodyPr/>
          <a:lstStyle/>
          <a:p>
            <a:r>
              <a:rPr lang="en-US">
                <a:solidFill>
                  <a:srgbClr val="FF0000"/>
                </a:solidFill>
              </a:rPr>
              <a:t>KIỂM TRA BÀI CŨ</a:t>
            </a:r>
            <a:endParaRPr lang="vi-VN">
              <a:solidFill>
                <a:srgbClr val="FF0000"/>
              </a:solidFill>
            </a:endParaRPr>
          </a:p>
        </p:txBody>
      </p:sp>
      <p:sp>
        <p:nvSpPr>
          <p:cNvPr id="3" name="Chỗ dành sẵn cho Nội dung 2">
            <a:extLst>
              <a:ext uri="{FF2B5EF4-FFF2-40B4-BE49-F238E27FC236}">
                <a16:creationId xmlns:a16="http://schemas.microsoft.com/office/drawing/2014/main" xmlns="" id="{E9D520C1-3DFF-45FE-AF64-49D22BEF8DB1}"/>
              </a:ext>
            </a:extLst>
          </p:cNvPr>
          <p:cNvSpPr>
            <a:spLocks noGrp="1"/>
          </p:cNvSpPr>
          <p:nvPr>
            <p:ph idx="1"/>
          </p:nvPr>
        </p:nvSpPr>
        <p:spPr>
          <a:xfrm>
            <a:off x="762000" y="1604089"/>
            <a:ext cx="8229600" cy="609599"/>
          </a:xfrm>
        </p:spPr>
        <p:txBody>
          <a:bodyPr/>
          <a:lstStyle/>
          <a:p>
            <a:pPr marL="0" indent="0">
              <a:buNone/>
            </a:pPr>
            <a:r>
              <a:rPr lang="en-US">
                <a:solidFill>
                  <a:srgbClr val="FF0000"/>
                </a:solidFill>
              </a:rPr>
              <a:t>Bón phân vào đất nhằm mục đích gì?</a:t>
            </a:r>
          </a:p>
          <a:p>
            <a:pPr marL="0" indent="0">
              <a:buNone/>
            </a:pPr>
            <a:endParaRPr lang="vi-VN"/>
          </a:p>
        </p:txBody>
      </p:sp>
      <p:sp>
        <p:nvSpPr>
          <p:cNvPr id="5" name="Hộp Văn bản 4">
            <a:extLst>
              <a:ext uri="{FF2B5EF4-FFF2-40B4-BE49-F238E27FC236}">
                <a16:creationId xmlns:a16="http://schemas.microsoft.com/office/drawing/2014/main" xmlns="" id="{577380F8-D6F4-4053-B9F4-1228BA849217}"/>
              </a:ext>
            </a:extLst>
          </p:cNvPr>
          <p:cNvSpPr txBox="1"/>
          <p:nvPr/>
        </p:nvSpPr>
        <p:spPr>
          <a:xfrm>
            <a:off x="762000" y="2400139"/>
            <a:ext cx="7315200" cy="1569660"/>
          </a:xfrm>
          <a:prstGeom prst="rect">
            <a:avLst/>
          </a:prstGeom>
          <a:noFill/>
        </p:spPr>
        <p:txBody>
          <a:bodyPr wrap="square">
            <a:spAutoFit/>
          </a:bodyPr>
          <a:lstStyle/>
          <a:p>
            <a:pPr algn="just">
              <a:lnSpc>
                <a:spcPct val="150000"/>
              </a:lnSpc>
            </a:pPr>
            <a:r>
              <a:rPr lang="vi-VN" sz="3200" b="0" i="0" dirty="0">
                <a:solidFill>
                  <a:srgbClr val="0070C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vi-VN" sz="3200" b="0" i="0" dirty="0">
                <a:solidFill>
                  <a:srgbClr val="0070C0"/>
                </a:solidFill>
                <a:effectLst/>
                <a:latin typeface="Times New Roman" panose="02020603050405020304" pitchFamily="18" charset="0"/>
                <a:cs typeface="Times New Roman" panose="02020603050405020304" pitchFamily="18" charset="0"/>
              </a:rPr>
              <a:t>Bón phân vào đất nhằm mục đích </a:t>
            </a:r>
            <a:r>
              <a:rPr lang="en-AU" sz="3200" dirty="0" err="1" smtClean="0">
                <a:solidFill>
                  <a:srgbClr val="0070C0"/>
                </a:solidFill>
                <a:latin typeface="Times New Roman" panose="02020603050405020304" pitchFamily="18" charset="0"/>
                <a:cs typeface="Times New Roman" panose="02020603050405020304" pitchFamily="18" charset="0"/>
              </a:rPr>
              <a:t>cung</a:t>
            </a:r>
            <a:r>
              <a:rPr lang="en-AU" sz="3200" dirty="0" smtClean="0">
                <a:solidFill>
                  <a:srgbClr val="0070C0"/>
                </a:solidFill>
                <a:latin typeface="Times New Roman" panose="02020603050405020304" pitchFamily="18" charset="0"/>
                <a:cs typeface="Times New Roman" panose="02020603050405020304" pitchFamily="18" charset="0"/>
              </a:rPr>
              <a:t> </a:t>
            </a:r>
            <a:r>
              <a:rPr lang="en-AU" sz="3200" dirty="0" err="1" smtClean="0">
                <a:solidFill>
                  <a:srgbClr val="0070C0"/>
                </a:solidFill>
                <a:latin typeface="Times New Roman" panose="02020603050405020304" pitchFamily="18" charset="0"/>
                <a:cs typeface="Times New Roman" panose="02020603050405020304" pitchFamily="18" charset="0"/>
              </a:rPr>
              <a:t>cấp</a:t>
            </a:r>
            <a:r>
              <a:rPr lang="en-AU" sz="3200" dirty="0" smtClean="0">
                <a:solidFill>
                  <a:srgbClr val="0070C0"/>
                </a:solidFill>
                <a:latin typeface="Times New Roman" panose="02020603050405020304" pitchFamily="18" charset="0"/>
                <a:cs typeface="Times New Roman" panose="02020603050405020304" pitchFamily="18" charset="0"/>
              </a:rPr>
              <a:t> </a:t>
            </a:r>
            <a:r>
              <a:rPr lang="en-AU" sz="3200" dirty="0" err="1" smtClean="0">
                <a:solidFill>
                  <a:srgbClr val="0070C0"/>
                </a:solidFill>
                <a:latin typeface="Times New Roman" panose="02020603050405020304" pitchFamily="18" charset="0"/>
                <a:cs typeface="Times New Roman" panose="02020603050405020304" pitchFamily="18" charset="0"/>
              </a:rPr>
              <a:t>chất</a:t>
            </a:r>
            <a:r>
              <a:rPr lang="en-AU" sz="3200" dirty="0" smtClean="0">
                <a:solidFill>
                  <a:srgbClr val="0070C0"/>
                </a:solidFill>
                <a:latin typeface="Times New Roman" panose="02020603050405020304" pitchFamily="18" charset="0"/>
                <a:cs typeface="Times New Roman" panose="02020603050405020304" pitchFamily="18" charset="0"/>
              </a:rPr>
              <a:t> </a:t>
            </a:r>
            <a:r>
              <a:rPr lang="en-AU" sz="3200" dirty="0" err="1" smtClean="0">
                <a:solidFill>
                  <a:srgbClr val="0070C0"/>
                </a:solidFill>
                <a:latin typeface="Times New Roman" panose="02020603050405020304" pitchFamily="18" charset="0"/>
                <a:cs typeface="Times New Roman" panose="02020603050405020304" pitchFamily="18" charset="0"/>
              </a:rPr>
              <a:t>dinh</a:t>
            </a:r>
            <a:r>
              <a:rPr lang="en-AU" sz="3200" dirty="0" smtClean="0">
                <a:solidFill>
                  <a:srgbClr val="0070C0"/>
                </a:solidFill>
                <a:latin typeface="Times New Roman" panose="02020603050405020304" pitchFamily="18" charset="0"/>
                <a:cs typeface="Times New Roman" panose="02020603050405020304" pitchFamily="18" charset="0"/>
              </a:rPr>
              <a:t> </a:t>
            </a:r>
            <a:r>
              <a:rPr lang="en-AU" sz="3200" dirty="0" err="1" smtClean="0">
                <a:solidFill>
                  <a:srgbClr val="0070C0"/>
                </a:solidFill>
                <a:latin typeface="Times New Roman" panose="02020603050405020304" pitchFamily="18" charset="0"/>
                <a:cs typeface="Times New Roman" panose="02020603050405020304" pitchFamily="18" charset="0"/>
              </a:rPr>
              <a:t>dưỡng</a:t>
            </a:r>
            <a:r>
              <a:rPr lang="en-AU" sz="3200" dirty="0" smtClean="0">
                <a:solidFill>
                  <a:srgbClr val="0070C0"/>
                </a:solidFill>
                <a:latin typeface="Times New Roman" panose="02020603050405020304" pitchFamily="18" charset="0"/>
                <a:cs typeface="Times New Roman" panose="02020603050405020304" pitchFamily="18" charset="0"/>
              </a:rPr>
              <a:t> </a:t>
            </a:r>
            <a:r>
              <a:rPr lang="en-AU" sz="3200" dirty="0" err="1" smtClean="0">
                <a:solidFill>
                  <a:srgbClr val="0070C0"/>
                </a:solidFill>
                <a:latin typeface="Times New Roman" panose="02020603050405020304" pitchFamily="18" charset="0"/>
                <a:cs typeface="Times New Roman" panose="02020603050405020304" pitchFamily="18" charset="0"/>
              </a:rPr>
              <a:t>cho</a:t>
            </a:r>
            <a:r>
              <a:rPr lang="en-AU" sz="3200" dirty="0" smtClean="0">
                <a:solidFill>
                  <a:srgbClr val="0070C0"/>
                </a:solidFill>
                <a:latin typeface="Times New Roman" panose="02020603050405020304" pitchFamily="18" charset="0"/>
                <a:cs typeface="Times New Roman" panose="02020603050405020304" pitchFamily="18" charset="0"/>
              </a:rPr>
              <a:t> </a:t>
            </a:r>
            <a:r>
              <a:rPr lang="en-AU" sz="3200" dirty="0" err="1" smtClean="0">
                <a:solidFill>
                  <a:srgbClr val="0070C0"/>
                </a:solidFill>
                <a:latin typeface="Times New Roman" panose="02020603050405020304" pitchFamily="18" charset="0"/>
                <a:cs typeface="Times New Roman" panose="02020603050405020304" pitchFamily="18" charset="0"/>
              </a:rPr>
              <a:t>cây</a:t>
            </a:r>
            <a:r>
              <a:rPr lang="en-AU" sz="3200" dirty="0" smtClean="0">
                <a:solidFill>
                  <a:srgbClr val="0070C0"/>
                </a:solidFill>
                <a:latin typeface="Times New Roman" panose="02020603050405020304" pitchFamily="18" charset="0"/>
                <a:cs typeface="Times New Roman" panose="02020603050405020304" pitchFamily="18" charset="0"/>
              </a:rPr>
              <a:t> </a:t>
            </a:r>
            <a:r>
              <a:rPr lang="en-AU" sz="3200" dirty="0" err="1" smtClean="0">
                <a:solidFill>
                  <a:srgbClr val="0070C0"/>
                </a:solidFill>
                <a:latin typeface="Times New Roman" panose="02020603050405020304" pitchFamily="18" charset="0"/>
                <a:cs typeface="Times New Roman" panose="02020603050405020304" pitchFamily="18" charset="0"/>
              </a:rPr>
              <a:t>trồng</a:t>
            </a:r>
            <a:endParaRPr lang="vi-VN"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11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xmlns="" id="{01D9F2A9-08D0-4ED6-B03A-4CE66267F00A}"/>
              </a:ext>
            </a:extLst>
          </p:cNvPr>
          <p:cNvSpPr>
            <a:spLocks noGrp="1" noChangeArrowheads="1"/>
          </p:cNvSpPr>
          <p:nvPr>
            <p:ph type="body" idx="1"/>
          </p:nvPr>
        </p:nvSpPr>
        <p:spPr>
          <a:xfrm flipH="1">
            <a:off x="10510" y="5181600"/>
            <a:ext cx="9144000" cy="2040510"/>
          </a:xfrm>
          <a:solidFill>
            <a:srgbClr val="CCFFCC"/>
          </a:solidFill>
          <a:ln>
            <a:solidFill>
              <a:srgbClr val="00FFFF"/>
            </a:solidFill>
            <a:miter lim="800000"/>
            <a:headEnd/>
            <a:tailEnd/>
          </a:ln>
        </p:spPr>
        <p:txBody>
          <a:bodyPr/>
          <a:lstStyle/>
          <a:p>
            <a:pPr>
              <a:buFontTx/>
              <a:buNone/>
            </a:pPr>
            <a:r>
              <a:rPr lang="en-US" altLang="en-US" sz="2800" b="1" u="sng">
                <a:latin typeface="Times New Roman" panose="02020603050405020304" pitchFamily="18" charset="0"/>
              </a:rPr>
              <a:t>Ưu điểm:</a:t>
            </a:r>
            <a:r>
              <a:rPr lang="en-US" altLang="en-US" sz="2800">
                <a:latin typeface="Times New Roman" panose="02020603050405020304" pitchFamily="18" charset="0"/>
              </a:rPr>
              <a:t> Cây dễ sử dụng, chỉ cần dụng cụ đơn giản</a:t>
            </a:r>
          </a:p>
          <a:p>
            <a:pPr>
              <a:buFontTx/>
              <a:buNone/>
            </a:pPr>
            <a:r>
              <a:rPr lang="en-US" altLang="en-US" sz="2800" b="1" u="sng">
                <a:latin typeface="Times New Roman" panose="02020603050405020304" pitchFamily="18" charset="0"/>
              </a:rPr>
              <a:t>Nhược điểm:</a:t>
            </a:r>
            <a:r>
              <a:rPr lang="en-US" altLang="en-US" sz="2800">
                <a:latin typeface="Times New Roman" panose="02020603050405020304" pitchFamily="18" charset="0"/>
              </a:rPr>
              <a:t> Phân bón có thể bị chuyển thành chất khó tan do có tiếp xúc với đất</a:t>
            </a:r>
          </a:p>
        </p:txBody>
      </p:sp>
      <p:pic>
        <p:nvPicPr>
          <p:cNvPr id="5" name="Picture 11" descr="Cac kieu bon phaN2">
            <a:extLst>
              <a:ext uri="{FF2B5EF4-FFF2-40B4-BE49-F238E27FC236}">
                <a16:creationId xmlns:a16="http://schemas.microsoft.com/office/drawing/2014/main" xmlns="" id="{EA0A1577-A0C3-4031-82C0-DF05F82FE67E}"/>
              </a:ext>
            </a:extLst>
          </p:cNvPr>
          <p:cNvPicPr>
            <a:picLocks noChangeAspect="1" noChangeArrowheads="1"/>
          </p:cNvPicPr>
          <p:nvPr/>
        </p:nvPicPr>
        <p:blipFill>
          <a:blip r:embed="rId2">
            <a:lum bright="-18000" contrast="12000"/>
          </a:blip>
          <a:srcRect/>
          <a:stretch>
            <a:fillRect/>
          </a:stretch>
        </p:blipFill>
        <p:spPr bwMode="auto">
          <a:xfrm>
            <a:off x="1600200" y="-152400"/>
            <a:ext cx="5638800" cy="4799097"/>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2" name="Hộp Văn bản 1">
            <a:extLst>
              <a:ext uri="{FF2B5EF4-FFF2-40B4-BE49-F238E27FC236}">
                <a16:creationId xmlns:a16="http://schemas.microsoft.com/office/drawing/2014/main" xmlns="" id="{5D280E26-042A-4DBF-88AE-E787EB39CE9E}"/>
              </a:ext>
            </a:extLst>
          </p:cNvPr>
          <p:cNvSpPr txBox="1"/>
          <p:nvPr/>
        </p:nvSpPr>
        <p:spPr>
          <a:xfrm>
            <a:off x="269327" y="5643265"/>
            <a:ext cx="8626366" cy="523220"/>
          </a:xfrm>
          <a:prstGeom prst="rect">
            <a:avLst/>
          </a:prstGeom>
          <a:noFill/>
        </p:spPr>
        <p:txBody>
          <a:bodyPr wrap="square" rtlCol="0">
            <a:spAutoFit/>
          </a:bodyPr>
          <a:lstStyle/>
          <a:p>
            <a:r>
              <a:rPr lang="en-US" sz="2800">
                <a:solidFill>
                  <a:srgbClr val="FF0000"/>
                </a:solidFill>
              </a:rPr>
              <a:t>Em hãy cho biết ưu nhược điểm của bón theo hàng? </a:t>
            </a:r>
            <a:endParaRPr lang="vi-VN" sz="2800">
              <a:solidFill>
                <a:srgbClr val="FF0000"/>
              </a:solidFill>
            </a:endParaRPr>
          </a:p>
        </p:txBody>
      </p:sp>
      <p:sp>
        <p:nvSpPr>
          <p:cNvPr id="3" name="Hộp Văn bản 2">
            <a:extLst>
              <a:ext uri="{FF2B5EF4-FFF2-40B4-BE49-F238E27FC236}">
                <a16:creationId xmlns:a16="http://schemas.microsoft.com/office/drawing/2014/main" xmlns="" id="{61E48384-1138-4C49-8530-1D5D760EEA7B}"/>
              </a:ext>
            </a:extLst>
          </p:cNvPr>
          <p:cNvSpPr txBox="1"/>
          <p:nvPr/>
        </p:nvSpPr>
        <p:spPr>
          <a:xfrm>
            <a:off x="3048000" y="4719935"/>
            <a:ext cx="3048000" cy="461665"/>
          </a:xfrm>
          <a:prstGeom prst="rect">
            <a:avLst/>
          </a:prstGeom>
          <a:noFill/>
        </p:spPr>
        <p:txBody>
          <a:bodyPr wrap="square" rtlCol="0">
            <a:spAutoFit/>
          </a:bodyPr>
          <a:lstStyle/>
          <a:p>
            <a:r>
              <a:rPr lang="en-US" sz="2400" b="1"/>
              <a:t>BÓN THEO HÀNG</a:t>
            </a:r>
            <a:endParaRPr lang="vi-VN" sz="2400" b="1"/>
          </a:p>
        </p:txBody>
      </p:sp>
    </p:spTree>
    <p:extLst>
      <p:ext uri="{BB962C8B-B14F-4D97-AF65-F5344CB8AC3E}">
        <p14:creationId xmlns:p14="http://schemas.microsoft.com/office/powerpoint/2010/main" val="336725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xit" presetSubtype="10"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strVal val="ppt_h"/>
                                          </p:val>
                                        </p:tav>
                                      </p:tavLst>
                                    </p:anim>
                                    <p:set>
                                      <p:cBhvr>
                                        <p:cTn id="15" dur="1" fill="hold">
                                          <p:stCondLst>
                                            <p:cond delay="499"/>
                                          </p:stCondLst>
                                        </p:cTn>
                                        <p:tgtEl>
                                          <p:spTgt spid="2"/>
                                        </p:tgtEl>
                                        <p:attrNameLst>
                                          <p:attrName>style.visibility</p:attrName>
                                        </p:attrNameLst>
                                      </p:cBhvr>
                                      <p:to>
                                        <p:strVal val="hidden"/>
                                      </p:to>
                                    </p:se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4099">
                                            <p:bg/>
                                          </p:spTgt>
                                        </p:tgtEl>
                                        <p:attrNameLst>
                                          <p:attrName>style.visibility</p:attrName>
                                        </p:attrNameLst>
                                      </p:cBhvr>
                                      <p:to>
                                        <p:strVal val="visible"/>
                                      </p:to>
                                    </p:set>
                                    <p:animEffect transition="in" filter="fade">
                                      <p:cBhvr>
                                        <p:cTn id="19" dur="1000"/>
                                        <p:tgtEl>
                                          <p:spTgt spid="4099">
                                            <p:bg/>
                                          </p:spTgt>
                                        </p:tgtEl>
                                      </p:cBhvr>
                                    </p:animEffect>
                                    <p:anim calcmode="lin" valueType="num">
                                      <p:cBhvr>
                                        <p:cTn id="20" dur="1000" fill="hold"/>
                                        <p:tgtEl>
                                          <p:spTgt spid="4099">
                                            <p:bg/>
                                          </p:spTgt>
                                        </p:tgtEl>
                                        <p:attrNameLst>
                                          <p:attrName>ppt_x</p:attrName>
                                        </p:attrNameLst>
                                      </p:cBhvr>
                                      <p:tavLst>
                                        <p:tav tm="0">
                                          <p:val>
                                            <p:strVal val="#ppt_x"/>
                                          </p:val>
                                        </p:tav>
                                        <p:tav tm="100000">
                                          <p:val>
                                            <p:strVal val="#ppt_x"/>
                                          </p:val>
                                        </p:tav>
                                      </p:tavLst>
                                    </p:anim>
                                    <p:anim calcmode="lin" valueType="num">
                                      <p:cBhvr>
                                        <p:cTn id="21" dur="1000" fill="hold"/>
                                        <p:tgtEl>
                                          <p:spTgt spid="4099">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
                                  </p:stCondLst>
                                  <p:childTnLst>
                                    <p:set>
                                      <p:cBhvr>
                                        <p:cTn id="23" dur="1" fill="hold">
                                          <p:stCondLst>
                                            <p:cond delay="0"/>
                                          </p:stCondLst>
                                        </p:cTn>
                                        <p:tgtEl>
                                          <p:spTgt spid="4099">
                                            <p:txEl>
                                              <p:pRg st="0" end="0"/>
                                            </p:txEl>
                                          </p:spTgt>
                                        </p:tgtEl>
                                        <p:attrNameLst>
                                          <p:attrName>style.visibility</p:attrName>
                                        </p:attrNameLst>
                                      </p:cBhvr>
                                      <p:to>
                                        <p:strVal val="visible"/>
                                      </p:to>
                                    </p:set>
                                    <p:animEffect transition="in" filter="fade">
                                      <p:cBhvr>
                                        <p:cTn id="24" dur="1000"/>
                                        <p:tgtEl>
                                          <p:spTgt spid="4099">
                                            <p:txEl>
                                              <p:pRg st="0" end="0"/>
                                            </p:txEl>
                                          </p:spTgt>
                                        </p:tgtEl>
                                      </p:cBhvr>
                                    </p:animEffect>
                                    <p:anim calcmode="lin" valueType="num">
                                      <p:cBhvr>
                                        <p:cTn id="25"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099">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00"/>
                                  </p:stCondLst>
                                  <p:childTnLst>
                                    <p:set>
                                      <p:cBhvr>
                                        <p:cTn id="28" dur="1" fill="hold">
                                          <p:stCondLst>
                                            <p:cond delay="0"/>
                                          </p:stCondLst>
                                        </p:cTn>
                                        <p:tgtEl>
                                          <p:spTgt spid="4099">
                                            <p:txEl>
                                              <p:pRg st="1" end="1"/>
                                            </p:txEl>
                                          </p:spTgt>
                                        </p:tgtEl>
                                        <p:attrNameLst>
                                          <p:attrName>style.visibility</p:attrName>
                                        </p:attrNameLst>
                                      </p:cBhvr>
                                      <p:to>
                                        <p:strVal val="visible"/>
                                      </p:to>
                                    </p:set>
                                    <p:animEffect transition="in" filter="fade">
                                      <p:cBhvr>
                                        <p:cTn id="29" dur="1000"/>
                                        <p:tgtEl>
                                          <p:spTgt spid="4099">
                                            <p:txEl>
                                              <p:pRg st="1" end="1"/>
                                            </p:txEl>
                                          </p:spTgt>
                                        </p:tgtEl>
                                      </p:cBhvr>
                                    </p:animEffect>
                                    <p:anim calcmode="lin" valueType="num">
                                      <p:cBhvr>
                                        <p:cTn id="30"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nimBg="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xmlns="" id="{01D9F2A9-08D0-4ED6-B03A-4CE66267F00A}"/>
              </a:ext>
            </a:extLst>
          </p:cNvPr>
          <p:cNvSpPr>
            <a:spLocks noGrp="1" noChangeArrowheads="1"/>
          </p:cNvSpPr>
          <p:nvPr>
            <p:ph type="body" idx="1"/>
          </p:nvPr>
        </p:nvSpPr>
        <p:spPr>
          <a:xfrm flipH="1">
            <a:off x="4164724" y="2133600"/>
            <a:ext cx="4876800" cy="3891455"/>
          </a:xfrm>
          <a:solidFill>
            <a:srgbClr val="CCFFCC"/>
          </a:solidFill>
          <a:ln>
            <a:solidFill>
              <a:srgbClr val="00FFFF"/>
            </a:solidFill>
            <a:miter lim="800000"/>
            <a:headEnd/>
            <a:tailEnd/>
          </a:ln>
        </p:spPr>
        <p:txBody>
          <a:bodyPr/>
          <a:lstStyle/>
          <a:p>
            <a:pPr>
              <a:lnSpc>
                <a:spcPct val="150000"/>
              </a:lnSpc>
              <a:buFontTx/>
              <a:buNone/>
            </a:pPr>
            <a:r>
              <a:rPr lang="en-US" altLang="en-US" sz="2800" b="1" u="sng">
                <a:latin typeface="Times New Roman" panose="02020603050405020304" pitchFamily="18" charset="0"/>
              </a:rPr>
              <a:t>Ưu điểm:</a:t>
            </a:r>
            <a:r>
              <a:rPr lang="en-US" altLang="en-US" sz="2800">
                <a:latin typeface="Times New Roman" panose="02020603050405020304" pitchFamily="18" charset="0"/>
              </a:rPr>
              <a:t> Cây dễ sử dụng, chỉ cần dụng cụ đơn giản</a:t>
            </a:r>
          </a:p>
          <a:p>
            <a:pPr>
              <a:lnSpc>
                <a:spcPct val="150000"/>
              </a:lnSpc>
              <a:buFontTx/>
              <a:buNone/>
            </a:pPr>
            <a:r>
              <a:rPr lang="en-US" altLang="en-US" sz="2800" b="1" u="sng">
                <a:latin typeface="Times New Roman" panose="02020603050405020304" pitchFamily="18" charset="0"/>
              </a:rPr>
              <a:t>Nhược điểm:</a:t>
            </a:r>
            <a:r>
              <a:rPr lang="en-US" altLang="en-US" sz="2800">
                <a:latin typeface="Times New Roman" panose="02020603050405020304" pitchFamily="18" charset="0"/>
              </a:rPr>
              <a:t> Phân bón có thể bị chuyển thành chất khó tan do có tiếp xúc với đất</a:t>
            </a:r>
          </a:p>
        </p:txBody>
      </p:sp>
      <p:sp>
        <p:nvSpPr>
          <p:cNvPr id="2" name="Hộp Văn bản 1">
            <a:extLst>
              <a:ext uri="{FF2B5EF4-FFF2-40B4-BE49-F238E27FC236}">
                <a16:creationId xmlns:a16="http://schemas.microsoft.com/office/drawing/2014/main" xmlns="" id="{5D280E26-042A-4DBF-88AE-E787EB39CE9E}"/>
              </a:ext>
            </a:extLst>
          </p:cNvPr>
          <p:cNvSpPr txBox="1"/>
          <p:nvPr/>
        </p:nvSpPr>
        <p:spPr>
          <a:xfrm>
            <a:off x="4198883" y="685800"/>
            <a:ext cx="5029200" cy="1305165"/>
          </a:xfrm>
          <a:prstGeom prst="rect">
            <a:avLst/>
          </a:prstGeom>
          <a:noFill/>
        </p:spPr>
        <p:txBody>
          <a:bodyPr wrap="square" rtlCol="0">
            <a:spAutoFit/>
          </a:bodyPr>
          <a:lstStyle/>
          <a:p>
            <a:pPr>
              <a:lnSpc>
                <a:spcPct val="150000"/>
              </a:lnSpc>
            </a:pPr>
            <a:r>
              <a:rPr lang="en-US" sz="2800">
                <a:solidFill>
                  <a:srgbClr val="FF0000"/>
                </a:solidFill>
              </a:rPr>
              <a:t>Em hãy cho biết ưu nhược điểm của bón rải? </a:t>
            </a:r>
            <a:endParaRPr lang="vi-VN" sz="2800">
              <a:solidFill>
                <a:srgbClr val="FF0000"/>
              </a:solidFill>
            </a:endParaRPr>
          </a:p>
        </p:txBody>
      </p:sp>
      <p:sp>
        <p:nvSpPr>
          <p:cNvPr id="3" name="Hộp Văn bản 2">
            <a:extLst>
              <a:ext uri="{FF2B5EF4-FFF2-40B4-BE49-F238E27FC236}">
                <a16:creationId xmlns:a16="http://schemas.microsoft.com/office/drawing/2014/main" xmlns="" id="{61E48384-1138-4C49-8530-1D5D760EEA7B}"/>
              </a:ext>
            </a:extLst>
          </p:cNvPr>
          <p:cNvSpPr txBox="1"/>
          <p:nvPr/>
        </p:nvSpPr>
        <p:spPr>
          <a:xfrm>
            <a:off x="457200" y="6250632"/>
            <a:ext cx="3048000" cy="461665"/>
          </a:xfrm>
          <a:prstGeom prst="rect">
            <a:avLst/>
          </a:prstGeom>
          <a:noFill/>
        </p:spPr>
        <p:txBody>
          <a:bodyPr wrap="square" rtlCol="0">
            <a:spAutoFit/>
          </a:bodyPr>
          <a:lstStyle/>
          <a:p>
            <a:pPr algn="ctr"/>
            <a:r>
              <a:rPr lang="en-US" sz="2400" b="1"/>
              <a:t>BÓN RẢI</a:t>
            </a:r>
            <a:endParaRPr lang="vi-VN" sz="2400" b="1"/>
          </a:p>
        </p:txBody>
      </p:sp>
      <p:pic>
        <p:nvPicPr>
          <p:cNvPr id="6" name="Picture 6">
            <a:extLst>
              <a:ext uri="{FF2B5EF4-FFF2-40B4-BE49-F238E27FC236}">
                <a16:creationId xmlns:a16="http://schemas.microsoft.com/office/drawing/2014/main" xmlns="" id="{EF00BED2-9E65-488C-BC40-90EB8F565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376535"/>
            <a:ext cx="381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90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099">
                                            <p:bg/>
                                          </p:spTgt>
                                        </p:tgtEl>
                                        <p:attrNameLst>
                                          <p:attrName>style.visibility</p:attrName>
                                        </p:attrNameLst>
                                      </p:cBhvr>
                                      <p:to>
                                        <p:strVal val="visible"/>
                                      </p:to>
                                    </p:set>
                                    <p:animEffect transition="in" filter="fade">
                                      <p:cBhvr>
                                        <p:cTn id="13" dur="1000"/>
                                        <p:tgtEl>
                                          <p:spTgt spid="4099">
                                            <p:bg/>
                                          </p:spTgt>
                                        </p:tgtEl>
                                      </p:cBhvr>
                                    </p:animEffect>
                                    <p:anim calcmode="lin" valueType="num">
                                      <p:cBhvr>
                                        <p:cTn id="14" dur="1000" fill="hold"/>
                                        <p:tgtEl>
                                          <p:spTgt spid="4099">
                                            <p:bg/>
                                          </p:spTgt>
                                        </p:tgtEl>
                                        <p:attrNameLst>
                                          <p:attrName>ppt_x</p:attrName>
                                        </p:attrNameLst>
                                      </p:cBhvr>
                                      <p:tavLst>
                                        <p:tav tm="0">
                                          <p:val>
                                            <p:strVal val="#ppt_x"/>
                                          </p:val>
                                        </p:tav>
                                        <p:tav tm="100000">
                                          <p:val>
                                            <p:strVal val="#ppt_x"/>
                                          </p:val>
                                        </p:tav>
                                      </p:tavLst>
                                    </p:anim>
                                    <p:anim calcmode="lin" valueType="num">
                                      <p:cBhvr>
                                        <p:cTn id="15" dur="1000" fill="hold"/>
                                        <p:tgtEl>
                                          <p:spTgt spid="4099">
                                            <p:bg/>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
                                  </p:stCondLst>
                                  <p:childTnLst>
                                    <p:set>
                                      <p:cBhvr>
                                        <p:cTn id="17" dur="1" fill="hold">
                                          <p:stCondLst>
                                            <p:cond delay="0"/>
                                          </p:stCondLst>
                                        </p:cTn>
                                        <p:tgtEl>
                                          <p:spTgt spid="4099">
                                            <p:txEl>
                                              <p:pRg st="0" end="0"/>
                                            </p:txEl>
                                          </p:spTgt>
                                        </p:tgtEl>
                                        <p:attrNameLst>
                                          <p:attrName>style.visibility</p:attrName>
                                        </p:attrNameLst>
                                      </p:cBhvr>
                                      <p:to>
                                        <p:strVal val="visible"/>
                                      </p:to>
                                    </p:set>
                                    <p:animEffect transition="in" filter="fade">
                                      <p:cBhvr>
                                        <p:cTn id="18" dur="1000"/>
                                        <p:tgtEl>
                                          <p:spTgt spid="4099">
                                            <p:txEl>
                                              <p:pRg st="0" end="0"/>
                                            </p:txEl>
                                          </p:spTgt>
                                        </p:tgtEl>
                                      </p:cBhvr>
                                    </p:animEffect>
                                    <p:anim calcmode="lin" valueType="num">
                                      <p:cBhvr>
                                        <p:cTn id="19"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099">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
                                  </p:stCondLst>
                                  <p:childTnLst>
                                    <p:set>
                                      <p:cBhvr>
                                        <p:cTn id="22" dur="1" fill="hold">
                                          <p:stCondLst>
                                            <p:cond delay="0"/>
                                          </p:stCondLst>
                                        </p:cTn>
                                        <p:tgtEl>
                                          <p:spTgt spid="4099">
                                            <p:txEl>
                                              <p:pRg st="1" end="1"/>
                                            </p:txEl>
                                          </p:spTgt>
                                        </p:tgtEl>
                                        <p:attrNameLst>
                                          <p:attrName>style.visibility</p:attrName>
                                        </p:attrNameLst>
                                      </p:cBhvr>
                                      <p:to>
                                        <p:strVal val="visible"/>
                                      </p:to>
                                    </p:set>
                                    <p:animEffect transition="in" filter="fade">
                                      <p:cBhvr>
                                        <p:cTn id="23" dur="1000"/>
                                        <p:tgtEl>
                                          <p:spTgt spid="4099">
                                            <p:txEl>
                                              <p:pRg st="1" end="1"/>
                                            </p:txEl>
                                          </p:spTgt>
                                        </p:tgtEl>
                                      </p:cBhvr>
                                    </p:animEffect>
                                    <p:anim calcmode="lin" valueType="num">
                                      <p:cBhvr>
                                        <p:cTn id="24"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xmlns="" id="{39CB6042-54E3-42B1-8D6C-9C1DB5EEDFE8}"/>
              </a:ext>
            </a:extLst>
          </p:cNvPr>
          <p:cNvSpPr>
            <a:spLocks noGrp="1" noChangeArrowheads="1"/>
          </p:cNvSpPr>
          <p:nvPr>
            <p:ph type="body" idx="1"/>
          </p:nvPr>
        </p:nvSpPr>
        <p:spPr>
          <a:xfrm>
            <a:off x="256847" y="4757914"/>
            <a:ext cx="8847082" cy="2100086"/>
          </a:xfrm>
          <a:solidFill>
            <a:srgbClr val="CCFFCC"/>
          </a:solidFill>
          <a:ln>
            <a:solidFill>
              <a:srgbClr val="0000FF"/>
            </a:solidFill>
            <a:miter lim="800000"/>
            <a:headEnd/>
            <a:tailEnd/>
          </a:ln>
        </p:spPr>
        <p:txBody>
          <a:bodyPr/>
          <a:lstStyle/>
          <a:p>
            <a:pPr>
              <a:lnSpc>
                <a:spcPct val="150000"/>
              </a:lnSpc>
              <a:buFontTx/>
              <a:buNone/>
            </a:pPr>
            <a:r>
              <a:rPr lang="en-US" altLang="en-US" sz="2800" b="1" u="sng">
                <a:latin typeface="Times New Roman" panose="02020603050405020304" pitchFamily="18" charset="0"/>
              </a:rPr>
              <a:t>Ưu điểm:</a:t>
            </a:r>
            <a:r>
              <a:rPr lang="en-US" altLang="en-US" sz="2800">
                <a:latin typeface="Times New Roman" panose="02020603050405020304" pitchFamily="18" charset="0"/>
              </a:rPr>
              <a:t> Cây dễ sử dụng; phân bón không bị chuyển thành chất khó tan do không tiếp xúc với đât</a:t>
            </a:r>
          </a:p>
          <a:p>
            <a:pPr>
              <a:lnSpc>
                <a:spcPct val="150000"/>
              </a:lnSpc>
              <a:buFontTx/>
              <a:buNone/>
            </a:pPr>
            <a:r>
              <a:rPr lang="en-US" altLang="en-US" sz="2800" b="1" u="sng">
                <a:latin typeface="Times New Roman" panose="02020603050405020304" pitchFamily="18" charset="0"/>
              </a:rPr>
              <a:t>Nhược điểm:</a:t>
            </a:r>
            <a:r>
              <a:rPr lang="en-US" altLang="en-US" sz="2800">
                <a:latin typeface="Times New Roman" panose="02020603050405020304" pitchFamily="18" charset="0"/>
              </a:rPr>
              <a:t> Cần có dụng cụ, máy móc phức tạp</a:t>
            </a:r>
          </a:p>
        </p:txBody>
      </p:sp>
      <p:pic>
        <p:nvPicPr>
          <p:cNvPr id="7173" name="Picture 5">
            <a:extLst>
              <a:ext uri="{FF2B5EF4-FFF2-40B4-BE49-F238E27FC236}">
                <a16:creationId xmlns:a16="http://schemas.microsoft.com/office/drawing/2014/main" xmlns="" id="{83EE3A25-EF42-4BFE-8E0C-7156F82F1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229" y="174760"/>
            <a:ext cx="4572000" cy="391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Hộp Văn bản 5">
            <a:extLst>
              <a:ext uri="{FF2B5EF4-FFF2-40B4-BE49-F238E27FC236}">
                <a16:creationId xmlns:a16="http://schemas.microsoft.com/office/drawing/2014/main" xmlns="" id="{028BDA49-0EB7-4C08-B3CF-84263EAA18CC}"/>
              </a:ext>
            </a:extLst>
          </p:cNvPr>
          <p:cNvSpPr txBox="1"/>
          <p:nvPr/>
        </p:nvSpPr>
        <p:spPr>
          <a:xfrm>
            <a:off x="2394388" y="4141410"/>
            <a:ext cx="4572000" cy="341632"/>
          </a:xfrm>
          <a:prstGeom prst="rect">
            <a:avLst/>
          </a:prstGeom>
          <a:noFill/>
        </p:spPr>
        <p:txBody>
          <a:bodyPr wrap="square">
            <a:spAutoFit/>
          </a:bodyPr>
          <a:lstStyle/>
          <a:p>
            <a:pPr algn="ctr">
              <a:lnSpc>
                <a:spcPct val="90000"/>
              </a:lnSpc>
              <a:buFontTx/>
              <a:buNone/>
            </a:pPr>
            <a:r>
              <a:rPr lang="en-US" altLang="en-US" sz="1800" b="1">
                <a:latin typeface="Times New Roman" panose="02020603050405020304" pitchFamily="18" charset="0"/>
              </a:rPr>
              <a:t>PHUN TRÊN LÁ</a:t>
            </a:r>
          </a:p>
        </p:txBody>
      </p:sp>
      <p:sp>
        <p:nvSpPr>
          <p:cNvPr id="7" name="Hộp Văn bản 6">
            <a:extLst>
              <a:ext uri="{FF2B5EF4-FFF2-40B4-BE49-F238E27FC236}">
                <a16:creationId xmlns:a16="http://schemas.microsoft.com/office/drawing/2014/main" xmlns="" id="{E1B94B60-407F-435A-AB7F-220A7866CB7A}"/>
              </a:ext>
            </a:extLst>
          </p:cNvPr>
          <p:cNvSpPr txBox="1"/>
          <p:nvPr/>
        </p:nvSpPr>
        <p:spPr>
          <a:xfrm>
            <a:off x="148459" y="4728019"/>
            <a:ext cx="8995541" cy="523220"/>
          </a:xfrm>
          <a:prstGeom prst="rect">
            <a:avLst/>
          </a:prstGeom>
          <a:noFill/>
        </p:spPr>
        <p:txBody>
          <a:bodyPr wrap="square" rtlCol="0">
            <a:spAutoFit/>
          </a:bodyPr>
          <a:lstStyle/>
          <a:p>
            <a:r>
              <a:rPr lang="en-US" sz="2800">
                <a:solidFill>
                  <a:srgbClr val="FF0000"/>
                </a:solidFill>
              </a:rPr>
              <a:t>Em hãy cho biết ưu nhược điểm của bón phun trên lá? </a:t>
            </a:r>
            <a:endParaRPr lang="vi-VN"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xit" presetSubtype="10" fill="hold" grpId="1"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strVal val="ppt_h"/>
                                          </p:val>
                                        </p:tav>
                                      </p:tavLst>
                                    </p:anim>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7171">
                                            <p:bg/>
                                          </p:spTgt>
                                        </p:tgtEl>
                                        <p:attrNameLst>
                                          <p:attrName>style.visibility</p:attrName>
                                        </p:attrNameLst>
                                      </p:cBhvr>
                                      <p:to>
                                        <p:strVal val="visible"/>
                                      </p:to>
                                    </p:set>
                                    <p:animEffect transition="in" filter="fade">
                                      <p:cBhvr>
                                        <p:cTn id="19" dur="1000"/>
                                        <p:tgtEl>
                                          <p:spTgt spid="7171">
                                            <p:bg/>
                                          </p:spTgt>
                                        </p:tgtEl>
                                      </p:cBhvr>
                                    </p:animEffect>
                                    <p:anim calcmode="lin" valueType="num">
                                      <p:cBhvr>
                                        <p:cTn id="20" dur="1000" fill="hold"/>
                                        <p:tgtEl>
                                          <p:spTgt spid="7171">
                                            <p:bg/>
                                          </p:spTgt>
                                        </p:tgtEl>
                                        <p:attrNameLst>
                                          <p:attrName>ppt_x</p:attrName>
                                        </p:attrNameLst>
                                      </p:cBhvr>
                                      <p:tavLst>
                                        <p:tav tm="0">
                                          <p:val>
                                            <p:strVal val="#ppt_x"/>
                                          </p:val>
                                        </p:tav>
                                        <p:tav tm="100000">
                                          <p:val>
                                            <p:strVal val="#ppt_x"/>
                                          </p:val>
                                        </p:tav>
                                      </p:tavLst>
                                    </p:anim>
                                    <p:anim calcmode="lin" valueType="num">
                                      <p:cBhvr>
                                        <p:cTn id="21" dur="1000" fill="hold"/>
                                        <p:tgtEl>
                                          <p:spTgt spid="7171">
                                            <p:bg/>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171">
                                            <p:txEl>
                                              <p:pRg st="0" end="0"/>
                                            </p:txEl>
                                          </p:spTgt>
                                        </p:tgtEl>
                                        <p:attrNameLst>
                                          <p:attrName>style.visibility</p:attrName>
                                        </p:attrNameLst>
                                      </p:cBhvr>
                                      <p:to>
                                        <p:strVal val="visible"/>
                                      </p:to>
                                    </p:set>
                                    <p:animEffect transition="in" filter="fade">
                                      <p:cBhvr>
                                        <p:cTn id="25" dur="1000"/>
                                        <p:tgtEl>
                                          <p:spTgt spid="7171">
                                            <p:txEl>
                                              <p:pRg st="0" end="0"/>
                                            </p:txEl>
                                          </p:spTgt>
                                        </p:tgtEl>
                                      </p:cBhvr>
                                    </p:animEffect>
                                    <p:anim calcmode="lin" valueType="num">
                                      <p:cBhvr>
                                        <p:cTn id="26"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7171">
                                            <p:txEl>
                                              <p:pRg st="1" end="1"/>
                                            </p:txEl>
                                          </p:spTgt>
                                        </p:tgtEl>
                                        <p:attrNameLst>
                                          <p:attrName>style.visibility</p:attrName>
                                        </p:attrNameLst>
                                      </p:cBhvr>
                                      <p:to>
                                        <p:strVal val="visible"/>
                                      </p:to>
                                    </p:set>
                                    <p:animEffect transition="in" filter="fade">
                                      <p:cBhvr>
                                        <p:cTn id="31" dur="1000"/>
                                        <p:tgtEl>
                                          <p:spTgt spid="7171">
                                            <p:txEl>
                                              <p:pRg st="1" end="1"/>
                                            </p:txEl>
                                          </p:spTgt>
                                        </p:tgtEl>
                                      </p:cBhvr>
                                    </p:animEffect>
                                    <p:anim calcmode="lin" valueType="num">
                                      <p:cBhvr>
                                        <p:cTn id="32"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animBg="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xmlns="" id="{A6F182BF-940E-40A8-8DDC-1BB1FFA43F3F}"/>
              </a:ext>
            </a:extLst>
          </p:cNvPr>
          <p:cNvSpPr>
            <a:spLocks noGrp="1" noChangeArrowheads="1"/>
          </p:cNvSpPr>
          <p:nvPr>
            <p:ph type="body" idx="1"/>
          </p:nvPr>
        </p:nvSpPr>
        <p:spPr>
          <a:xfrm>
            <a:off x="0" y="0"/>
            <a:ext cx="9144000" cy="1219200"/>
          </a:xfrm>
        </p:spPr>
        <p:txBody>
          <a:bodyPr/>
          <a:lstStyle/>
          <a:p>
            <a:pPr>
              <a:buFontTx/>
              <a:buNone/>
            </a:pPr>
            <a:r>
              <a:rPr lang="en-US" altLang="en-US" b="1">
                <a:solidFill>
                  <a:srgbClr val="FF0000"/>
                </a:solidFill>
                <a:latin typeface="Times New Roman" panose="02020603050405020304" pitchFamily="18" charset="0"/>
              </a:rPr>
              <a:t>II. CÁCH SỬ DỤNG CÁC LOẠI PHÂN BÓN THÔNG THƯỜNG</a:t>
            </a:r>
          </a:p>
        </p:txBody>
      </p:sp>
      <p:graphicFrame>
        <p:nvGraphicFramePr>
          <p:cNvPr id="7" name="Table 25">
            <a:extLst>
              <a:ext uri="{FF2B5EF4-FFF2-40B4-BE49-F238E27FC236}">
                <a16:creationId xmlns:a16="http://schemas.microsoft.com/office/drawing/2014/main" xmlns="" id="{DF7520E5-6EF4-4206-BFFE-8976B57A7BE9}"/>
              </a:ext>
            </a:extLst>
          </p:cNvPr>
          <p:cNvGraphicFramePr>
            <a:graphicFrameLocks noGrp="1"/>
          </p:cNvGraphicFramePr>
          <p:nvPr>
            <p:extLst>
              <p:ext uri="{D42A27DB-BD31-4B8C-83A1-F6EECF244321}">
                <p14:modId xmlns:p14="http://schemas.microsoft.com/office/powerpoint/2010/main" val="654823706"/>
              </p:ext>
            </p:extLst>
          </p:nvPr>
        </p:nvGraphicFramePr>
        <p:xfrm>
          <a:off x="381000" y="2139534"/>
          <a:ext cx="8578143" cy="4501273"/>
        </p:xfrm>
        <a:graphic>
          <a:graphicData uri="http://schemas.openxmlformats.org/drawingml/2006/table">
            <a:tbl>
              <a:tblPr firstRow="1" bandRow="1">
                <a:tableStyleId>{5C22544A-7EE6-4342-B048-85BDC9FD1C3A}</a:tableStyleId>
              </a:tblPr>
              <a:tblGrid>
                <a:gridCol w="2091093">
                  <a:extLst>
                    <a:ext uri="{9D8B030D-6E8A-4147-A177-3AD203B41FA5}">
                      <a16:colId xmlns:a16="http://schemas.microsoft.com/office/drawing/2014/main" xmlns="" val="20000"/>
                    </a:ext>
                  </a:extLst>
                </a:gridCol>
                <a:gridCol w="3700107">
                  <a:extLst>
                    <a:ext uri="{9D8B030D-6E8A-4147-A177-3AD203B41FA5}">
                      <a16:colId xmlns:a16="http://schemas.microsoft.com/office/drawing/2014/main" xmlns="" val="20001"/>
                    </a:ext>
                  </a:extLst>
                </a:gridCol>
                <a:gridCol w="2786943">
                  <a:extLst>
                    <a:ext uri="{9D8B030D-6E8A-4147-A177-3AD203B41FA5}">
                      <a16:colId xmlns:a16="http://schemas.microsoft.com/office/drawing/2014/main" xmlns="" val="20002"/>
                    </a:ext>
                  </a:extLst>
                </a:gridCol>
              </a:tblGrid>
              <a:tr h="797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a:ln>
                            <a:noFill/>
                          </a:ln>
                          <a:solidFill>
                            <a:schemeClr val="tx1"/>
                          </a:solidFill>
                          <a:effectLst/>
                          <a:latin typeface="Times New Roman" pitchFamily="18" charset="0"/>
                          <a:cs typeface="Times New Roman" pitchFamily="18" charset="0"/>
                        </a:rPr>
                        <a:t>Loại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a:ln>
                            <a:noFill/>
                          </a:ln>
                          <a:solidFill>
                            <a:schemeClr val="tx1"/>
                          </a:solidFill>
                          <a:effectLst/>
                          <a:latin typeface="Times New Roman" pitchFamily="18" charset="0"/>
                          <a:cs typeface="Times New Roman" pitchFamily="18" charset="0"/>
                        </a:rPr>
                        <a:t>phân bón </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a:ln>
                            <a:noFill/>
                          </a:ln>
                          <a:solidFill>
                            <a:schemeClr val="tx1"/>
                          </a:solidFill>
                          <a:effectLst/>
                          <a:latin typeface="Times New Roman" pitchFamily="18" charset="0"/>
                          <a:cs typeface="Times New Roman" pitchFamily="18" charset="0"/>
                        </a:rPr>
                        <a:t>Đặc điểm tính chất</a:t>
                      </a:r>
                      <a:r>
                        <a:rPr kumimoji="0" lang="en-US" sz="2000" b="0" i="0" u="none" strike="noStrike" cap="none" normalizeH="0" baseline="0">
                          <a:ln>
                            <a:noFill/>
                          </a:ln>
                          <a:solidFill>
                            <a:schemeClr val="tx1"/>
                          </a:solidFill>
                          <a:effectLst/>
                          <a:latin typeface="Times New Roman" pitchFamily="18" charset="0"/>
                          <a:cs typeface="Times New Roman"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a:ln>
                            <a:noFill/>
                          </a:ln>
                          <a:solidFill>
                            <a:schemeClr val="tx1"/>
                          </a:solidFill>
                          <a:effectLst/>
                          <a:latin typeface="Times New Roman" pitchFamily="18" charset="0"/>
                          <a:cs typeface="Times New Roman" pitchFamily="18" charset="0"/>
                        </a:rPr>
                        <a:t>Cách sử dụng chủ yếu: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cap="none" normalizeH="0" baseline="0">
                          <a:ln>
                            <a:noFill/>
                          </a:ln>
                          <a:solidFill>
                            <a:schemeClr val="tx1"/>
                          </a:solidFill>
                          <a:effectLst/>
                          <a:latin typeface="Times New Roman" pitchFamily="18" charset="0"/>
                          <a:cs typeface="Times New Roman" pitchFamily="18" charset="0"/>
                        </a:rPr>
                        <a:t>Bón lót? Bón thúc?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939313">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en-US" sz="2000" b="0" i="0" u="none" strike="noStrike" cap="none" normalizeH="0" baseline="0">
                          <a:ln>
                            <a:noFill/>
                          </a:ln>
                          <a:solidFill>
                            <a:schemeClr val="tx1"/>
                          </a:solidFill>
                          <a:effectLst/>
                          <a:latin typeface="Times New Roman" pitchFamily="18" charset="0"/>
                          <a:cs typeface="Times New Roman" pitchFamily="18" charset="0"/>
                        </a:rPr>
                        <a:t>Phân hữu cơ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en-US" sz="2000" b="0" i="0" u="none" strike="noStrike" cap="none" normalizeH="0" baseline="0">
                          <a:ln>
                            <a:noFill/>
                          </a:ln>
                          <a:solidFill>
                            <a:schemeClr val="tx1"/>
                          </a:solidFill>
                          <a:effectLst/>
                          <a:latin typeface="Times New Roman" pitchFamily="18" charset="0"/>
                          <a:cs typeface="Times New Roman" pitchFamily="18" charset="0"/>
                        </a:rPr>
                        <a:t>Các chất dinh dưỡng thường ở dạng khó tiêu (khó hoà tan) cây không sử dụng được ngay, phải có thời gian để các chất dinh dưỡng phân huỷ thành các chất hoà tan cây mới sử dụng được.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62000">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en-US" sz="2000" b="0" i="0" u="none" strike="noStrike" cap="none" normalizeH="0" baseline="0">
                          <a:ln>
                            <a:noFill/>
                          </a:ln>
                          <a:solidFill>
                            <a:schemeClr val="tx1"/>
                          </a:solidFill>
                          <a:effectLst/>
                          <a:latin typeface="Times New Roman" pitchFamily="18" charset="0"/>
                          <a:cs typeface="Times New Roman" pitchFamily="18" charset="0"/>
                        </a:rPr>
                        <a:t>Phân đạm, kali và phân hỗn hợp</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en-US" sz="2000" b="0" i="0" u="none" strike="noStrike" cap="none" normalizeH="0" baseline="0">
                          <a:ln>
                            <a:noFill/>
                          </a:ln>
                          <a:solidFill>
                            <a:schemeClr val="tx1"/>
                          </a:solidFill>
                          <a:effectLst/>
                          <a:latin typeface="Times New Roman" pitchFamily="18" charset="0"/>
                          <a:cs typeface="Times New Roman" pitchFamily="18" charset="0"/>
                        </a:rPr>
                        <a:t>Các chất dinh dưỡng dễ hoà tan cây sử dụng được ngay.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62307">
                <a:tc>
                  <a:txBody>
                    <a:bodyPr/>
                    <a:lstStyle/>
                    <a:p>
                      <a:pPr algn="just">
                        <a:lnSpc>
                          <a:spcPts val="3000"/>
                        </a:lnSpc>
                      </a:pPr>
                      <a:r>
                        <a:rPr kumimoji="0" lang="en-US" sz="2000" b="0" i="0" u="none" strike="noStrike" cap="none" normalizeH="0" baseline="0">
                          <a:ln>
                            <a:noFill/>
                          </a:ln>
                          <a:solidFill>
                            <a:schemeClr val="tx1"/>
                          </a:solidFill>
                          <a:effectLst/>
                          <a:latin typeface="Times New Roman" pitchFamily="18" charset="0"/>
                          <a:cs typeface="Times New Roman" pitchFamily="18" charset="0"/>
                        </a:rPr>
                        <a:t>Phân lân</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0" lang="en-US" sz="2000" b="0" i="0" u="none" strike="noStrike" cap="none" normalizeH="0" baseline="0">
                          <a:ln>
                            <a:noFill/>
                          </a:ln>
                          <a:solidFill>
                            <a:schemeClr val="tx1"/>
                          </a:solidFill>
                          <a:effectLst/>
                          <a:latin typeface="Times New Roman" pitchFamily="18" charset="0"/>
                          <a:cs typeface="Times New Roman" pitchFamily="18" charset="0"/>
                        </a:rPr>
                        <a:t>Ít hoặc không hòa tan.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 name="Hộp Văn bản 1">
            <a:extLst>
              <a:ext uri="{FF2B5EF4-FFF2-40B4-BE49-F238E27FC236}">
                <a16:creationId xmlns:a16="http://schemas.microsoft.com/office/drawing/2014/main" xmlns="" id="{8D80DFFD-D6A2-4586-8F1C-B56BD3402EDA}"/>
              </a:ext>
            </a:extLst>
          </p:cNvPr>
          <p:cNvSpPr txBox="1"/>
          <p:nvPr/>
        </p:nvSpPr>
        <p:spPr>
          <a:xfrm>
            <a:off x="451555" y="1219200"/>
            <a:ext cx="8240889" cy="830997"/>
          </a:xfrm>
          <a:prstGeom prst="rect">
            <a:avLst/>
          </a:prstGeom>
          <a:noFill/>
        </p:spPr>
        <p:txBody>
          <a:bodyPr wrap="square" rtlCol="0">
            <a:spAutoFit/>
          </a:bodyPr>
          <a:lstStyle/>
          <a:p>
            <a:r>
              <a:rPr lang="en-US" sz="2400" b="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rPr>
              <a:t>Dựa vào đặc điểm từng loại phân bón, em hãy cho biết cách sử dụng chủ yếu của chúng. </a:t>
            </a:r>
            <a:endParaRPr lang="vi-VN" sz="2400" b="1">
              <a:solidFill>
                <a:schemeClr val="accent6">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26">
            <a:extLst>
              <a:ext uri="{FF2B5EF4-FFF2-40B4-BE49-F238E27FC236}">
                <a16:creationId xmlns:a16="http://schemas.microsoft.com/office/drawing/2014/main" xmlns="" id="{3623E103-E947-4363-B767-197E973CCA26}"/>
              </a:ext>
            </a:extLst>
          </p:cNvPr>
          <p:cNvSpPr txBox="1"/>
          <p:nvPr/>
        </p:nvSpPr>
        <p:spPr>
          <a:xfrm>
            <a:off x="6601179" y="3863622"/>
            <a:ext cx="2012241" cy="523220"/>
          </a:xfrm>
          <a:prstGeom prst="rect">
            <a:avLst/>
          </a:prstGeom>
          <a:noFill/>
        </p:spPr>
        <p:txBody>
          <a:bodyPr wrap="square" rtlCol="0">
            <a:spAutoFit/>
          </a:bodyPr>
          <a:lstStyle/>
          <a:p>
            <a:pPr algn="ctr"/>
            <a:r>
              <a:rPr lang="en-US" sz="2800" b="1" i="1">
                <a:solidFill>
                  <a:srgbClr val="FF0000"/>
                </a:solidFill>
                <a:latin typeface="Times New Roman" pitchFamily="18" charset="0"/>
                <a:cs typeface="Times New Roman" pitchFamily="18" charset="0"/>
              </a:rPr>
              <a:t>Bón lót</a:t>
            </a:r>
          </a:p>
        </p:txBody>
      </p:sp>
      <p:sp>
        <p:nvSpPr>
          <p:cNvPr id="10" name="TextBox 26">
            <a:extLst>
              <a:ext uri="{FF2B5EF4-FFF2-40B4-BE49-F238E27FC236}">
                <a16:creationId xmlns:a16="http://schemas.microsoft.com/office/drawing/2014/main" xmlns="" id="{D52EBF90-C836-45C8-8907-9E1C51162C69}"/>
              </a:ext>
            </a:extLst>
          </p:cNvPr>
          <p:cNvSpPr txBox="1"/>
          <p:nvPr/>
        </p:nvSpPr>
        <p:spPr>
          <a:xfrm>
            <a:off x="6601179" y="6035954"/>
            <a:ext cx="2012241" cy="523220"/>
          </a:xfrm>
          <a:prstGeom prst="rect">
            <a:avLst/>
          </a:prstGeom>
          <a:noFill/>
        </p:spPr>
        <p:txBody>
          <a:bodyPr wrap="square" rtlCol="0">
            <a:spAutoFit/>
          </a:bodyPr>
          <a:lstStyle/>
          <a:p>
            <a:pPr algn="ctr"/>
            <a:r>
              <a:rPr lang="en-US" sz="2800" b="1" i="1">
                <a:solidFill>
                  <a:srgbClr val="FF0000"/>
                </a:solidFill>
                <a:latin typeface="Times New Roman" pitchFamily="18" charset="0"/>
                <a:cs typeface="Times New Roman" pitchFamily="18" charset="0"/>
              </a:rPr>
              <a:t>Bón lót</a:t>
            </a:r>
          </a:p>
        </p:txBody>
      </p:sp>
      <p:sp>
        <p:nvSpPr>
          <p:cNvPr id="11" name="TextBox 26">
            <a:extLst>
              <a:ext uri="{FF2B5EF4-FFF2-40B4-BE49-F238E27FC236}">
                <a16:creationId xmlns:a16="http://schemas.microsoft.com/office/drawing/2014/main" xmlns="" id="{69A8F72A-E183-4C96-9067-745B19984471}"/>
              </a:ext>
            </a:extLst>
          </p:cNvPr>
          <p:cNvSpPr txBox="1"/>
          <p:nvPr/>
        </p:nvSpPr>
        <p:spPr>
          <a:xfrm>
            <a:off x="6601178" y="5314177"/>
            <a:ext cx="2012241" cy="523220"/>
          </a:xfrm>
          <a:prstGeom prst="rect">
            <a:avLst/>
          </a:prstGeom>
          <a:noFill/>
        </p:spPr>
        <p:txBody>
          <a:bodyPr wrap="square" rtlCol="0">
            <a:spAutoFit/>
          </a:bodyPr>
          <a:lstStyle/>
          <a:p>
            <a:pPr algn="ctr"/>
            <a:r>
              <a:rPr lang="en-US" sz="2800" b="1" i="1">
                <a:solidFill>
                  <a:srgbClr val="FF0000"/>
                </a:solidFill>
                <a:latin typeface="Times New Roman" pitchFamily="18" charset="0"/>
                <a:cs typeface="Times New Roman" pitchFamily="18" charset="0"/>
              </a:rPr>
              <a:t>Bón thúc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tint val="20000"/>
          </a:schemeClr>
        </a:solidFill>
        <a:effectLst/>
      </p:bgPr>
    </p:bg>
    <p:spTree>
      <p:nvGrpSpPr>
        <p:cNvPr id="1" name=""/>
        <p:cNvGrpSpPr/>
        <p:nvPr/>
      </p:nvGrpSpPr>
      <p:grpSpPr>
        <a:xfrm>
          <a:off x="0" y="0"/>
          <a:ext cx="0" cy="0"/>
          <a:chOff x="0" y="0"/>
          <a:chExt cx="0" cy="0"/>
        </a:xfrm>
      </p:grpSpPr>
      <p:sp>
        <p:nvSpPr>
          <p:cNvPr id="30" name="TextBox 29"/>
          <p:cNvSpPr txBox="1"/>
          <p:nvPr/>
        </p:nvSpPr>
        <p:spPr>
          <a:xfrm>
            <a:off x="457200" y="969208"/>
            <a:ext cx="8686800" cy="596574"/>
          </a:xfrm>
          <a:prstGeom prst="rect">
            <a:avLst/>
          </a:prstGeom>
          <a:noFill/>
        </p:spPr>
        <p:txBody>
          <a:bodyPr wrap="square" rtlCol="0">
            <a:spAutoFit/>
          </a:bodyPr>
          <a:lstStyle/>
          <a:p>
            <a:pPr algn="just">
              <a:lnSpc>
                <a:spcPct val="130000"/>
              </a:lnSpc>
            </a:pPr>
            <a:r>
              <a:rPr lang="en-US" sz="2800" i="1">
                <a:solidFill>
                  <a:srgbClr val="9900CC"/>
                </a:solidFill>
                <a:latin typeface="Times New Roman" pitchFamily="18" charset="0"/>
                <a:cs typeface="Times New Roman" pitchFamily="18" charset="0"/>
              </a:rPr>
              <a:t>Theo em, phân hóa học được bảo quản như thế nào?</a:t>
            </a:r>
            <a:endParaRPr lang="en-US" sz="2800">
              <a:solidFill>
                <a:srgbClr val="9900CC"/>
              </a:solidFill>
              <a:latin typeface="Times New Roman" pitchFamily="18" charset="0"/>
              <a:cs typeface="Times New Roman" pitchFamily="18" charset="0"/>
            </a:endParaRPr>
          </a:p>
        </p:txBody>
      </p:sp>
      <p:sp>
        <p:nvSpPr>
          <p:cNvPr id="12" name="TextBox 11"/>
          <p:cNvSpPr txBox="1"/>
          <p:nvPr/>
        </p:nvSpPr>
        <p:spPr>
          <a:xfrm>
            <a:off x="72115" y="320960"/>
            <a:ext cx="9071885" cy="492443"/>
          </a:xfrm>
          <a:prstGeom prst="rect">
            <a:avLst/>
          </a:prstGeom>
          <a:noFill/>
        </p:spPr>
        <p:txBody>
          <a:bodyPr wrap="square" rtlCol="0">
            <a:spAutoFit/>
          </a:bodyPr>
          <a:lstStyle/>
          <a:p>
            <a:r>
              <a:rPr lang="en-US" sz="2600" b="1">
                <a:solidFill>
                  <a:srgbClr val="FF0000"/>
                </a:solidFill>
                <a:latin typeface="Times New Roman" pitchFamily="18" charset="0"/>
                <a:cs typeface="Times New Roman" pitchFamily="18" charset="0"/>
              </a:rPr>
              <a:t>III. BẢO QUẢN CÁC LOẠI PHÂN BÓN THÔNG THƯỜNG</a:t>
            </a:r>
          </a:p>
        </p:txBody>
      </p:sp>
      <p:pic>
        <p:nvPicPr>
          <p:cNvPr id="11" name="Picture 5" descr="141_1128_L">
            <a:extLst>
              <a:ext uri="{FF2B5EF4-FFF2-40B4-BE49-F238E27FC236}">
                <a16:creationId xmlns:a16="http://schemas.microsoft.com/office/drawing/2014/main" xmlns="" id="{D0FC7CF5-F946-4BF1-9629-4F4829B5A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91" y="1633461"/>
            <a:ext cx="3966199" cy="317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xmlns="" id="{95653261-B020-4B28-B9D1-5A6206FA2DA9}"/>
              </a:ext>
            </a:extLst>
          </p:cNvPr>
          <p:cNvSpPr txBox="1"/>
          <p:nvPr/>
        </p:nvSpPr>
        <p:spPr>
          <a:xfrm>
            <a:off x="811195" y="5195635"/>
            <a:ext cx="8419515" cy="523220"/>
          </a:xfrm>
          <a:prstGeom prst="rect">
            <a:avLst/>
          </a:prstGeom>
          <a:noFill/>
        </p:spPr>
        <p:txBody>
          <a:bodyPr wrap="square" rtlCol="0">
            <a:spAutoFit/>
          </a:bodyPr>
          <a:lstStyle/>
          <a:p>
            <a:r>
              <a:rPr lang="en-US" sz="2800">
                <a:latin typeface="Times New Roman" pitchFamily="18" charset="0"/>
                <a:cs typeface="Times New Roman" pitchFamily="18" charset="0"/>
              </a:rPr>
              <a:t>Đựng trong chum, vại sành đậy kín hoặc bao ni lông</a:t>
            </a:r>
            <a:endParaRPr lang="vi-VN" sz="2800"/>
          </a:p>
        </p:txBody>
      </p:sp>
      <p:pic>
        <p:nvPicPr>
          <p:cNvPr id="8" name="Picture 28" descr="phan-hh">
            <a:extLst>
              <a:ext uri="{FF2B5EF4-FFF2-40B4-BE49-F238E27FC236}">
                <a16:creationId xmlns:a16="http://schemas.microsoft.com/office/drawing/2014/main" xmlns="" id="{04D64459-4B74-488B-8E92-91B030156700}"/>
              </a:ext>
            </a:extLst>
          </p:cNvPr>
          <p:cNvPicPr>
            <a:picLocks noChangeAspect="1" noChangeArrowheads="1"/>
          </p:cNvPicPr>
          <p:nvPr/>
        </p:nvPicPr>
        <p:blipFill>
          <a:blip r:embed="rId4"/>
          <a:srcRect/>
          <a:stretch>
            <a:fillRect/>
          </a:stretch>
        </p:blipFill>
        <p:spPr bwMode="auto">
          <a:xfrm>
            <a:off x="4191000" y="1646599"/>
            <a:ext cx="4645694" cy="3103373"/>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585125290"/>
      </p:ext>
    </p:extLst>
  </p:cSld>
  <p:clrMapOvr>
    <a:masterClrMapping/>
  </p:clrMapOvr>
  <mc:AlternateContent xmlns:mc="http://schemas.openxmlformats.org/markup-compatibility/2006" xmlns:p14="http://schemas.microsoft.com/office/powerpoint/2010/main">
    <mc:Choice Requires="p14">
      <p:transition spd="slow" p14:dur="2000" advTm="11890"/>
    </mc:Choice>
    <mc:Fallback xmlns="">
      <p:transition spd="slow" advTm="11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 name="Picture 29" descr="angiang6">
            <a:extLst>
              <a:ext uri="{FF2B5EF4-FFF2-40B4-BE49-F238E27FC236}">
                <a16:creationId xmlns:a16="http://schemas.microsoft.com/office/drawing/2014/main" xmlns="" id="{D8769A2B-616D-4BD6-ADE1-FB1FCD95E16D}"/>
              </a:ext>
            </a:extLst>
          </p:cNvPr>
          <p:cNvPicPr>
            <a:picLocks noChangeAspect="1" noChangeArrowheads="1"/>
          </p:cNvPicPr>
          <p:nvPr/>
        </p:nvPicPr>
        <p:blipFill>
          <a:blip r:embed="rId2"/>
          <a:srcRect/>
          <a:stretch>
            <a:fillRect/>
          </a:stretch>
        </p:blipFill>
        <p:spPr bwMode="auto">
          <a:xfrm>
            <a:off x="1524000" y="304800"/>
            <a:ext cx="5628473" cy="4404028"/>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6" name="Hộp Văn bản 5">
            <a:extLst>
              <a:ext uri="{FF2B5EF4-FFF2-40B4-BE49-F238E27FC236}">
                <a16:creationId xmlns:a16="http://schemas.microsoft.com/office/drawing/2014/main" xmlns="" id="{35EBAE96-5AD0-4F4C-8F78-EA2AD1179D36}"/>
              </a:ext>
            </a:extLst>
          </p:cNvPr>
          <p:cNvSpPr txBox="1"/>
          <p:nvPr/>
        </p:nvSpPr>
        <p:spPr>
          <a:xfrm>
            <a:off x="2606749" y="5105400"/>
            <a:ext cx="4572000" cy="596574"/>
          </a:xfrm>
          <a:prstGeom prst="rect">
            <a:avLst/>
          </a:prstGeom>
          <a:noFill/>
        </p:spPr>
        <p:txBody>
          <a:bodyPr wrap="square">
            <a:spAutoFit/>
          </a:bodyPr>
          <a:lstStyle/>
          <a:p>
            <a:pPr algn="just">
              <a:lnSpc>
                <a:spcPct val="130000"/>
              </a:lnSpc>
            </a:pPr>
            <a:r>
              <a:rPr lang="en-US" sz="2800">
                <a:latin typeface="Times New Roman" pitchFamily="18" charset="0"/>
                <a:cs typeface="Times New Roman" pitchFamily="18" charset="0"/>
              </a:rPr>
              <a:t>Để nơi cao ráo, thoáng mát.</a:t>
            </a:r>
          </a:p>
        </p:txBody>
      </p:sp>
    </p:spTree>
    <p:extLst>
      <p:ext uri="{BB962C8B-B14F-4D97-AF65-F5344CB8AC3E}">
        <p14:creationId xmlns:p14="http://schemas.microsoft.com/office/powerpoint/2010/main" val="336094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O PHÂN BÓN URE ĐẠM PHÚ MỸ - BAO BÌ PHÚC ĐỨC">
            <a:extLst>
              <a:ext uri="{FF2B5EF4-FFF2-40B4-BE49-F238E27FC236}">
                <a16:creationId xmlns:a16="http://schemas.microsoft.com/office/drawing/2014/main" xmlns="" id="{50E687B7-9515-478B-BFCB-B085CEC87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59" y="490138"/>
            <a:ext cx="2438400" cy="3128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ân Hữu Cơ Đầu Trâu – Thế Giới Nông Nghiệp">
            <a:extLst>
              <a:ext uri="{FF2B5EF4-FFF2-40B4-BE49-F238E27FC236}">
                <a16:creationId xmlns:a16="http://schemas.microsoft.com/office/drawing/2014/main" xmlns="" id="{F1D0E0C7-97EA-431F-A678-29DF761C9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468" y="905297"/>
            <a:ext cx="2595562" cy="27470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ân Kali trắng là gì? Cách sử dụng phân Kali trắng - Phân Bón Huy Long">
            <a:extLst>
              <a:ext uri="{FF2B5EF4-FFF2-40B4-BE49-F238E27FC236}">
                <a16:creationId xmlns:a16="http://schemas.microsoft.com/office/drawing/2014/main" xmlns="" id="{AE8D680B-21CA-4F33-8262-A8EE3F56E5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2030" y="754821"/>
            <a:ext cx="2157573" cy="3048000"/>
          </a:xfrm>
          <a:prstGeom prst="rect">
            <a:avLst/>
          </a:prstGeom>
          <a:noFill/>
          <a:extLst>
            <a:ext uri="{909E8E84-426E-40DD-AFC4-6F175D3DCCD1}">
              <a14:hiddenFill xmlns:a14="http://schemas.microsoft.com/office/drawing/2010/main">
                <a:solidFill>
                  <a:srgbClr val="FFFFFF"/>
                </a:solidFill>
              </a14:hiddenFill>
            </a:ext>
          </a:extLst>
        </p:spPr>
      </p:pic>
      <p:sp>
        <p:nvSpPr>
          <p:cNvPr id="11" name="Hộp Văn bản 10">
            <a:extLst>
              <a:ext uri="{FF2B5EF4-FFF2-40B4-BE49-F238E27FC236}">
                <a16:creationId xmlns:a16="http://schemas.microsoft.com/office/drawing/2014/main" xmlns="" id="{C3AA35C0-E9D3-400C-AB8A-099084F2A233}"/>
              </a:ext>
            </a:extLst>
          </p:cNvPr>
          <p:cNvSpPr txBox="1"/>
          <p:nvPr/>
        </p:nvSpPr>
        <p:spPr>
          <a:xfrm>
            <a:off x="1371600" y="3731876"/>
            <a:ext cx="7010400" cy="584775"/>
          </a:xfrm>
          <a:prstGeom prst="rect">
            <a:avLst/>
          </a:prstGeom>
          <a:noFill/>
        </p:spPr>
        <p:txBody>
          <a:bodyPr wrap="square">
            <a:spAutoFit/>
          </a:bodyPr>
          <a:lstStyle/>
          <a:p>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bón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a:t>
            </a:r>
            <a:endParaRPr lang="vi-VN" sz="3200" dirty="0"/>
          </a:p>
        </p:txBody>
      </p:sp>
    </p:spTree>
    <p:extLst>
      <p:ext uri="{BB962C8B-B14F-4D97-AF65-F5344CB8AC3E}">
        <p14:creationId xmlns:p14="http://schemas.microsoft.com/office/powerpoint/2010/main" val="3968559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tint val="20000"/>
          </a:schemeClr>
        </a:solidFill>
        <a:effectLst/>
      </p:bgPr>
    </p:bg>
    <p:spTree>
      <p:nvGrpSpPr>
        <p:cNvPr id="1" name=""/>
        <p:cNvGrpSpPr/>
        <p:nvPr/>
      </p:nvGrpSpPr>
      <p:grpSpPr>
        <a:xfrm>
          <a:off x="0" y="0"/>
          <a:ext cx="0" cy="0"/>
          <a:chOff x="0" y="0"/>
          <a:chExt cx="0" cy="0"/>
        </a:xfrm>
      </p:grpSpPr>
      <p:sp>
        <p:nvSpPr>
          <p:cNvPr id="30" name="TextBox 29"/>
          <p:cNvSpPr txBox="1"/>
          <p:nvPr/>
        </p:nvSpPr>
        <p:spPr>
          <a:xfrm>
            <a:off x="457200" y="969208"/>
            <a:ext cx="8686800" cy="1964961"/>
          </a:xfrm>
          <a:prstGeom prst="rect">
            <a:avLst/>
          </a:prstGeom>
          <a:noFill/>
        </p:spPr>
        <p:txBody>
          <a:bodyPr wrap="square" rtlCol="0">
            <a:spAutoFit/>
          </a:bodyPr>
          <a:lstStyle/>
          <a:p>
            <a:pPr algn="just">
              <a:lnSpc>
                <a:spcPct val="130000"/>
              </a:lnSpc>
            </a:pPr>
            <a:r>
              <a:rPr lang="en-US" sz="2400" i="1">
                <a:latin typeface="Times New Roman" pitchFamily="18" charset="0"/>
                <a:cs typeface="Times New Roman" pitchFamily="18" charset="0"/>
              </a:rPr>
              <a:t>- Phân hóa học: </a:t>
            </a:r>
          </a:p>
          <a:p>
            <a:pPr algn="just">
              <a:lnSpc>
                <a:spcPct val="130000"/>
              </a:lnSpc>
            </a:pPr>
            <a:r>
              <a:rPr lang="en-US" sz="2400">
                <a:latin typeface="Times New Roman" pitchFamily="18" charset="0"/>
                <a:cs typeface="Times New Roman" pitchFamily="18" charset="0"/>
              </a:rPr>
              <a:t>   + Đựng trong chum, vại sành đậy kín hoặc bao ni lông.</a:t>
            </a:r>
          </a:p>
          <a:p>
            <a:pPr algn="just">
              <a:lnSpc>
                <a:spcPct val="130000"/>
              </a:lnSpc>
            </a:pPr>
            <a:r>
              <a:rPr lang="en-US" sz="2400">
                <a:latin typeface="Times New Roman" pitchFamily="18" charset="0"/>
                <a:cs typeface="Times New Roman" pitchFamily="18" charset="0"/>
              </a:rPr>
              <a:t>    + Để nơi cao ráo, thoáng mát.</a:t>
            </a:r>
          </a:p>
          <a:p>
            <a:pPr algn="just">
              <a:lnSpc>
                <a:spcPct val="130000"/>
              </a:lnSpc>
            </a:pPr>
            <a:r>
              <a:rPr lang="en-US" sz="2400">
                <a:latin typeface="Times New Roman" pitchFamily="18" charset="0"/>
                <a:cs typeface="Times New Roman" pitchFamily="18" charset="0"/>
              </a:rPr>
              <a:t>    + Không để lẫn các loại phân bón.</a:t>
            </a:r>
          </a:p>
        </p:txBody>
      </p:sp>
      <p:sp>
        <p:nvSpPr>
          <p:cNvPr id="12" name="TextBox 11"/>
          <p:cNvSpPr txBox="1"/>
          <p:nvPr/>
        </p:nvSpPr>
        <p:spPr>
          <a:xfrm>
            <a:off x="72115" y="320960"/>
            <a:ext cx="9071885" cy="492443"/>
          </a:xfrm>
          <a:prstGeom prst="rect">
            <a:avLst/>
          </a:prstGeom>
          <a:noFill/>
        </p:spPr>
        <p:txBody>
          <a:bodyPr wrap="square" rtlCol="0">
            <a:spAutoFit/>
          </a:bodyPr>
          <a:lstStyle/>
          <a:p>
            <a:r>
              <a:rPr lang="en-US" sz="2600" b="1">
                <a:solidFill>
                  <a:srgbClr val="FF0000"/>
                </a:solidFill>
                <a:latin typeface="Times New Roman" pitchFamily="18" charset="0"/>
                <a:cs typeface="Times New Roman" pitchFamily="18" charset="0"/>
              </a:rPr>
              <a:t>III. BẢO QUẢN CÁC LOẠI PHÂN BÓN THÔNG THƯỜNG</a:t>
            </a:r>
          </a:p>
        </p:txBody>
      </p:sp>
      <p:pic>
        <p:nvPicPr>
          <p:cNvPr id="14" name="Picture 29" descr="angiang6"/>
          <p:cNvPicPr>
            <a:picLocks noChangeAspect="1" noChangeArrowheads="1"/>
          </p:cNvPicPr>
          <p:nvPr/>
        </p:nvPicPr>
        <p:blipFill>
          <a:blip r:embed="rId3"/>
          <a:srcRect/>
          <a:stretch>
            <a:fillRect/>
          </a:stretch>
        </p:blipFill>
        <p:spPr bwMode="auto">
          <a:xfrm>
            <a:off x="2209800" y="3089974"/>
            <a:ext cx="3966199" cy="3103373"/>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198434898"/>
      </p:ext>
    </p:extLst>
  </p:cSld>
  <p:clrMapOvr>
    <a:masterClrMapping/>
  </p:clrMapOvr>
  <mc:AlternateContent xmlns:mc="http://schemas.openxmlformats.org/markup-compatibility/2006" xmlns:p14="http://schemas.microsoft.com/office/powerpoint/2010/main">
    <mc:Choice Requires="p14">
      <p:transition spd="slow" p14:dur="2000" advTm="11890"/>
    </mc:Choice>
    <mc:Fallback xmlns="">
      <p:transition spd="slow" advTm="11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1000"/>
                                        <p:tgtEl>
                                          <p:spTgt spid="30"/>
                                        </p:tgtEl>
                                      </p:cBhvr>
                                    </p:animEffect>
                                  </p:childTnLst>
                                </p:cTn>
                              </p:par>
                              <p:par>
                                <p:cTn id="13" presetID="8" presetClass="exit" presetSubtype="16" fill="hold" nodeType="withEffect">
                                  <p:stCondLst>
                                    <p:cond delay="0"/>
                                  </p:stCondLst>
                                  <p:childTnLst>
                                    <p:animEffect transition="out" filter="diamond(in)">
                                      <p:cBhvr>
                                        <p:cTn id="14" dur="1000"/>
                                        <p:tgtEl>
                                          <p:spTgt spid="14"/>
                                        </p:tgtEl>
                                      </p:cBhvr>
                                    </p:animEffect>
                                    <p:set>
                                      <p:cBhvr>
                                        <p:cTn id="15"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lstStyle/>
          <a:p>
            <a:r>
              <a:rPr lang="en-US" sz="3200" dirty="0" smtClean="0">
                <a:solidFill>
                  <a:srgbClr val="FF0000"/>
                </a:solidFill>
              </a:rPr>
              <a:t/>
            </a:r>
            <a:br>
              <a:rPr lang="en-US" sz="3200" dirty="0" smtClean="0">
                <a:solidFill>
                  <a:srgbClr val="FF0000"/>
                </a:solidFill>
              </a:rPr>
            </a:br>
            <a:r>
              <a:rPr lang="en-US" sz="3200" dirty="0" err="1" smtClean="0">
                <a:solidFill>
                  <a:srgbClr val="FF0000"/>
                </a:solidFill>
              </a:rPr>
              <a:t>Em</a:t>
            </a:r>
            <a:r>
              <a:rPr lang="en-US" sz="3200" dirty="0" smtClean="0">
                <a:solidFill>
                  <a:srgbClr val="FF0000"/>
                </a:solidFill>
              </a:rPr>
              <a:t> </a:t>
            </a:r>
            <a:r>
              <a:rPr lang="en-US" sz="3200" dirty="0" err="1">
                <a:solidFill>
                  <a:srgbClr val="FF0000"/>
                </a:solidFill>
              </a:rPr>
              <a:t>hãy</a:t>
            </a:r>
            <a:r>
              <a:rPr lang="en-US" sz="3200" dirty="0">
                <a:solidFill>
                  <a:srgbClr val="FF0000"/>
                </a:solidFill>
              </a:rPr>
              <a:t> </a:t>
            </a:r>
            <a:r>
              <a:rPr lang="en-US" sz="3200" dirty="0" err="1">
                <a:solidFill>
                  <a:srgbClr val="FF0000"/>
                </a:solidFill>
              </a:rPr>
              <a:t>quan</a:t>
            </a:r>
            <a:r>
              <a:rPr lang="en-US" sz="3200" dirty="0">
                <a:solidFill>
                  <a:srgbClr val="FF0000"/>
                </a:solidFill>
              </a:rPr>
              <a:t> </a:t>
            </a:r>
            <a:r>
              <a:rPr lang="en-US" sz="3200" dirty="0" err="1">
                <a:solidFill>
                  <a:srgbClr val="FF0000"/>
                </a:solidFill>
              </a:rPr>
              <a:t>sát</a:t>
            </a:r>
            <a:r>
              <a:rPr lang="en-US" sz="3200" dirty="0">
                <a:solidFill>
                  <a:srgbClr val="FF0000"/>
                </a:solidFill>
              </a:rPr>
              <a:t> </a:t>
            </a:r>
            <a:r>
              <a:rPr lang="en-US" sz="3200" dirty="0" err="1">
                <a:solidFill>
                  <a:srgbClr val="FF0000"/>
                </a:solidFill>
              </a:rPr>
              <a:t>hình</a:t>
            </a:r>
            <a:r>
              <a:rPr lang="en-US" sz="3200" dirty="0">
                <a:solidFill>
                  <a:srgbClr val="FF0000"/>
                </a:solidFill>
              </a:rPr>
              <a:t> </a:t>
            </a:r>
            <a:r>
              <a:rPr lang="en-US" sz="3200" dirty="0" err="1">
                <a:solidFill>
                  <a:srgbClr val="FF0000"/>
                </a:solidFill>
              </a:rPr>
              <a:t>và</a:t>
            </a:r>
            <a:r>
              <a:rPr lang="en-US" sz="3200" dirty="0">
                <a:solidFill>
                  <a:srgbClr val="FF0000"/>
                </a:solidFill>
              </a:rPr>
              <a:t> </a:t>
            </a:r>
            <a:r>
              <a:rPr lang="en-US" sz="3200" dirty="0" err="1">
                <a:solidFill>
                  <a:srgbClr val="FF0000"/>
                </a:solidFill>
              </a:rPr>
              <a:t>cho</a:t>
            </a:r>
            <a:r>
              <a:rPr lang="en-US" sz="3200" dirty="0">
                <a:solidFill>
                  <a:srgbClr val="FF0000"/>
                </a:solidFill>
              </a:rPr>
              <a:t> </a:t>
            </a:r>
            <a:r>
              <a:rPr lang="en-US" sz="3200" dirty="0" err="1">
                <a:solidFill>
                  <a:srgbClr val="FF0000"/>
                </a:solidFill>
              </a:rPr>
              <a:t>biết</a:t>
            </a:r>
            <a:r>
              <a:rPr lang="en-US" sz="3200" dirty="0">
                <a:solidFill>
                  <a:srgbClr val="FF0000"/>
                </a:solidFill>
              </a:rPr>
              <a:t> </a:t>
            </a:r>
            <a:r>
              <a:rPr lang="en-US" sz="3200" dirty="0" err="1">
                <a:solidFill>
                  <a:srgbClr val="FF0000"/>
                </a:solidFill>
              </a:rPr>
              <a:t>cách</a:t>
            </a:r>
            <a:r>
              <a:rPr lang="en-US" sz="3200" dirty="0">
                <a:solidFill>
                  <a:srgbClr val="FF0000"/>
                </a:solidFill>
              </a:rPr>
              <a:t> </a:t>
            </a:r>
            <a:r>
              <a:rPr lang="en-US" sz="3200" dirty="0" err="1">
                <a:solidFill>
                  <a:srgbClr val="FF0000"/>
                </a:solidFill>
              </a:rPr>
              <a:t>bảo</a:t>
            </a:r>
            <a:r>
              <a:rPr lang="en-US" sz="3200" dirty="0">
                <a:solidFill>
                  <a:srgbClr val="FF0000"/>
                </a:solidFill>
              </a:rPr>
              <a:t> </a:t>
            </a:r>
            <a:r>
              <a:rPr lang="en-US" sz="3200" dirty="0" err="1">
                <a:solidFill>
                  <a:srgbClr val="FF0000"/>
                </a:solidFill>
              </a:rPr>
              <a:t>quản</a:t>
            </a:r>
            <a:r>
              <a:rPr lang="en-US" sz="3200" dirty="0">
                <a:solidFill>
                  <a:srgbClr val="FF0000"/>
                </a:solidFill>
              </a:rPr>
              <a:t> </a:t>
            </a:r>
            <a:r>
              <a:rPr lang="en-US" sz="3200" dirty="0" err="1">
                <a:solidFill>
                  <a:srgbClr val="FF0000"/>
                </a:solidFill>
              </a:rPr>
              <a:t>phân</a:t>
            </a:r>
            <a:r>
              <a:rPr lang="en-US" sz="3200" dirty="0">
                <a:solidFill>
                  <a:srgbClr val="FF0000"/>
                </a:solidFill>
              </a:rPr>
              <a:t> </a:t>
            </a:r>
            <a:r>
              <a:rPr lang="en-US" sz="3200" dirty="0" err="1">
                <a:solidFill>
                  <a:srgbClr val="FF0000"/>
                </a:solidFill>
              </a:rPr>
              <a:t>chuồng</a:t>
            </a:r>
            <a:r>
              <a:rPr lang="en-US" sz="3200" dirty="0">
                <a:solidFill>
                  <a:srgbClr val="FF0000"/>
                </a:solidFill>
              </a:rPr>
              <a:t>.</a:t>
            </a:r>
            <a:r>
              <a:rPr lang="vi-VN"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r>
            <a:br>
              <a:rPr lang="vi-VN"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br>
            <a:endParaRPr lang="en-AU" dirty="0"/>
          </a:p>
        </p:txBody>
      </p:sp>
      <p:sp>
        <p:nvSpPr>
          <p:cNvPr id="3" name="Content Placeholder 2"/>
          <p:cNvSpPr>
            <a:spLocks noGrp="1"/>
          </p:cNvSpPr>
          <p:nvPr>
            <p:ph idx="1"/>
          </p:nvPr>
        </p:nvSpPr>
        <p:spPr/>
        <p:txBody>
          <a:bodyPr/>
          <a:lstStyle/>
          <a:p>
            <a:endParaRPr lang="en-AU" dirty="0"/>
          </a:p>
        </p:txBody>
      </p:sp>
      <p:pic>
        <p:nvPicPr>
          <p:cNvPr id="4" name="Picture 2" descr="http://www.travinh.gov.vn/wps/wcm/connect/00db3f00424b1fbd9b94bf66ce0e54fd/3.jpg?MOD=AJPERES">
            <a:extLst>
              <a:ext uri="{FF2B5EF4-FFF2-40B4-BE49-F238E27FC236}">
                <a16:creationId xmlns:a16="http://schemas.microsoft.com/office/drawing/2014/main" xmlns="" id="{72044357-FCA9-41BF-AB06-DBD1C93AB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62" y="1638316"/>
            <a:ext cx="4246317" cy="331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Kết quả hình ảnh cho xử lý rác thải thành phân hữu cơ"/>
          <p:cNvPicPr>
            <a:picLocks noChangeAspect="1" noChangeArrowheads="1"/>
          </p:cNvPicPr>
          <p:nvPr/>
        </p:nvPicPr>
        <p:blipFill>
          <a:blip r:embed="rId3"/>
          <a:srcRect/>
          <a:stretch>
            <a:fillRect/>
          </a:stretch>
        </p:blipFill>
        <p:spPr bwMode="auto">
          <a:xfrm>
            <a:off x="4692869" y="1656709"/>
            <a:ext cx="4078288" cy="3309362"/>
          </a:xfrm>
          <a:prstGeom prst="rect">
            <a:avLst/>
          </a:prstGeom>
        </p:spPr>
        <p:style>
          <a:lnRef idx="1">
            <a:schemeClr val="accent2"/>
          </a:lnRef>
          <a:fillRef idx="2">
            <a:schemeClr val="accent2"/>
          </a:fillRef>
          <a:effectRef idx="1">
            <a:schemeClr val="accent2"/>
          </a:effectRef>
          <a:fontRef idx="minor">
            <a:schemeClr val="dk1"/>
          </a:fontRef>
        </p:style>
      </p:pic>
      <p:sp>
        <p:nvSpPr>
          <p:cNvPr id="6" name="Rectangle 5"/>
          <p:cNvSpPr/>
          <p:nvPr/>
        </p:nvSpPr>
        <p:spPr>
          <a:xfrm>
            <a:off x="381001" y="5359670"/>
            <a:ext cx="8390156" cy="1156727"/>
          </a:xfrm>
          <a:prstGeom prst="rect">
            <a:avLst/>
          </a:prstGeom>
        </p:spPr>
        <p:txBody>
          <a:bodyPr wrap="square">
            <a:spAutoFit/>
          </a:bodyPr>
          <a:lstStyle/>
          <a:p>
            <a:pPr algn="just">
              <a:lnSpc>
                <a:spcPct val="130000"/>
              </a:lnSpc>
            </a:pPr>
            <a:r>
              <a:rPr lang="en-US" sz="2800" b="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Phân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chuồng</a:t>
            </a:r>
            <a:r>
              <a:rPr lang="en-US" sz="2800" b="1" i="1" dirty="0">
                <a:solidFill>
                  <a:srgbClr val="FF0000"/>
                </a:solidFill>
                <a:latin typeface="Times New Roman" pitchFamily="18" charset="0"/>
                <a:cs typeface="Times New Roman" pitchFamily="18" charset="0"/>
              </a:rPr>
              <a:t> </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bảo</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quản</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tại</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chuồng</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nuôi</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hoặc</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đem</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ra</a:t>
            </a:r>
            <a:r>
              <a:rPr lang="en-US" sz="2800" b="1" dirty="0">
                <a:solidFill>
                  <a:srgbClr val="FF0000"/>
                </a:solidFill>
                <a:latin typeface="Times New Roman" panose="02020603050405020304" pitchFamily="18" charset="0"/>
                <a:cs typeface="Times New Roman" pitchFamily="18" charset="0"/>
              </a:rPr>
              <a:t> ủ </a:t>
            </a:r>
            <a:r>
              <a:rPr lang="en-US" sz="2800" b="1" dirty="0" err="1">
                <a:solidFill>
                  <a:srgbClr val="FF0000"/>
                </a:solidFill>
                <a:latin typeface="Times New Roman" panose="02020603050405020304" pitchFamily="18" charset="0"/>
                <a:cs typeface="Times New Roman" pitchFamily="18" charset="0"/>
              </a:rPr>
              <a:t>thành</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đống</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dùng</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bùn</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ao</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trát</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kín</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bên</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anose="02020603050405020304" pitchFamily="18" charset="0"/>
                <a:cs typeface="Times New Roman" pitchFamily="18" charset="0"/>
              </a:rPr>
              <a:t>ngoài</a:t>
            </a:r>
            <a:r>
              <a:rPr lang="en-US" sz="2800" b="1" dirty="0">
                <a:solidFill>
                  <a:srgbClr val="FF0000"/>
                </a:solidFill>
                <a:latin typeface="Times New Roman" panose="02020603050405020304" pitchFamily="18" charset="0"/>
                <a:cs typeface="Times New Roman" pitchFamily="18" charset="0"/>
              </a:rPr>
              <a:t>.</a:t>
            </a:r>
            <a:endParaRPr lang="en-US" sz="2800" b="1" dirty="0">
              <a:solidFill>
                <a:srgbClr val="FF000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70015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52400"/>
            <a:ext cx="3886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BÀI TẬP</a:t>
            </a:r>
          </a:p>
        </p:txBody>
      </p:sp>
      <p:sp>
        <p:nvSpPr>
          <p:cNvPr id="3" name="Text Box 67"/>
          <p:cNvSpPr txBox="1">
            <a:spLocks noChangeArrowheads="1"/>
          </p:cNvSpPr>
          <p:nvPr/>
        </p:nvSpPr>
        <p:spPr bwMode="auto">
          <a:xfrm>
            <a:off x="533400" y="671688"/>
            <a:ext cx="7772400" cy="646331"/>
          </a:xfrm>
          <a:prstGeom prst="rect">
            <a:avLst/>
          </a:prstGeom>
          <a:noFill/>
          <a:ln w="9525">
            <a:noFill/>
            <a:miter lim="800000"/>
            <a:headEnd/>
            <a:tailEnd/>
          </a:ln>
          <a:effectLst/>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1800" b="1" i="0" u="sng" strike="noStrike" kern="1200" cap="none" spc="0" normalizeH="0" baseline="0" noProof="0">
                <a:ln>
                  <a:noFill/>
                </a:ln>
                <a:solidFill>
                  <a:prstClr val="black"/>
                </a:solidFill>
                <a:effectLst/>
                <a:uLnTx/>
                <a:uFillTx/>
                <a:latin typeface="Arial" pitchFamily="34" charset="0"/>
                <a:ea typeface="+mn-ea"/>
                <a:cs typeface="Arial" pitchFamily="34" charset="0"/>
              </a:rPr>
              <a:t>Bài 1:</a:t>
            </a:r>
            <a:r>
              <a:rPr kumimoji="0" lang="en-US" sz="1800" b="1" i="0" u="none" strike="noStrike" kern="1200" cap="none" spc="0" normalizeH="0" baseline="0" noProof="0">
                <a:ln>
                  <a:noFill/>
                </a:ln>
                <a:solidFill>
                  <a:prstClr val="black"/>
                </a:solidFill>
                <a:effectLst/>
                <a:uLnTx/>
                <a:uFillTx/>
                <a:latin typeface="Arial" pitchFamily="34" charset="0"/>
                <a:ea typeface="+mn-ea"/>
                <a:cs typeface="Arial" pitchFamily="34" charset="0"/>
              </a:rPr>
              <a:t> Điền tên cách bón (theo hình thức) cho phù hợp với từng hình dưới đây.</a:t>
            </a:r>
          </a:p>
        </p:txBody>
      </p:sp>
      <p:grpSp>
        <p:nvGrpSpPr>
          <p:cNvPr id="20" name="Group 19"/>
          <p:cNvGrpSpPr/>
          <p:nvPr/>
        </p:nvGrpSpPr>
        <p:grpSpPr>
          <a:xfrm>
            <a:off x="733779" y="1295400"/>
            <a:ext cx="7286976" cy="5459821"/>
            <a:chOff x="733779" y="1295400"/>
            <a:chExt cx="7286976" cy="5459821"/>
          </a:xfrm>
        </p:grpSpPr>
        <p:grpSp>
          <p:nvGrpSpPr>
            <p:cNvPr id="18" name="Group 17"/>
            <p:cNvGrpSpPr/>
            <p:nvPr/>
          </p:nvGrpSpPr>
          <p:grpSpPr>
            <a:xfrm>
              <a:off x="795868" y="1295400"/>
              <a:ext cx="7224887" cy="4866075"/>
              <a:chOff x="795868" y="1295400"/>
              <a:chExt cx="7224887" cy="4866075"/>
            </a:xfrm>
          </p:grpSpPr>
          <p:pic>
            <p:nvPicPr>
              <p:cNvPr id="4" name="Picture 8"/>
              <p:cNvPicPr>
                <a:picLocks noChangeAspect="1" noChangeArrowheads="1"/>
              </p:cNvPicPr>
              <p:nvPr/>
            </p:nvPicPr>
            <p:blipFill>
              <a:blip r:embed="rId3"/>
              <a:srcRect/>
              <a:stretch>
                <a:fillRect/>
              </a:stretch>
            </p:blipFill>
            <p:spPr bwMode="auto">
              <a:xfrm>
                <a:off x="838201" y="1295400"/>
                <a:ext cx="2798607" cy="2103120"/>
              </a:xfrm>
              <a:prstGeom prst="rect">
                <a:avLst/>
              </a:prstGeom>
              <a:noFill/>
              <a:ln w="9525">
                <a:noFill/>
                <a:miter lim="800000"/>
                <a:headEnd/>
                <a:tailEnd/>
              </a:ln>
              <a:effectLst/>
            </p:spPr>
          </p:pic>
          <p:pic>
            <p:nvPicPr>
              <p:cNvPr id="8" name="Picture 7" descr="bon vai.jpg"/>
              <p:cNvPicPr>
                <a:picLocks noChangeAspect="1"/>
              </p:cNvPicPr>
              <p:nvPr/>
            </p:nvPicPr>
            <p:blipFill>
              <a:blip r:embed="rId4"/>
              <a:stretch>
                <a:fillRect/>
              </a:stretch>
            </p:blipFill>
            <p:spPr>
              <a:xfrm>
                <a:off x="4860328" y="4058355"/>
                <a:ext cx="3160427" cy="2103120"/>
              </a:xfrm>
              <a:prstGeom prst="rect">
                <a:avLst/>
              </a:prstGeom>
            </p:spPr>
          </p:pic>
          <p:pic>
            <p:nvPicPr>
              <p:cNvPr id="9" name="Picture 8" descr="bón hốc2.jpg"/>
              <p:cNvPicPr>
                <a:picLocks noChangeAspect="1"/>
              </p:cNvPicPr>
              <p:nvPr/>
            </p:nvPicPr>
            <p:blipFill>
              <a:blip r:embed="rId5"/>
              <a:stretch>
                <a:fillRect/>
              </a:stretch>
            </p:blipFill>
            <p:spPr>
              <a:xfrm>
                <a:off x="795868" y="4058355"/>
                <a:ext cx="2807773" cy="2103120"/>
              </a:xfrm>
              <a:prstGeom prst="rect">
                <a:avLst/>
              </a:prstGeom>
            </p:spPr>
          </p:pic>
          <p:pic>
            <p:nvPicPr>
              <p:cNvPr id="10" name="Picture 9" descr="theo hàng 2.jpg"/>
              <p:cNvPicPr>
                <a:picLocks noChangeAspect="1"/>
              </p:cNvPicPr>
              <p:nvPr/>
            </p:nvPicPr>
            <p:blipFill>
              <a:blip r:embed="rId6"/>
              <a:stretch>
                <a:fillRect/>
              </a:stretch>
            </p:blipFill>
            <p:spPr>
              <a:xfrm>
                <a:off x="4789132" y="1295400"/>
                <a:ext cx="3165231" cy="2103120"/>
              </a:xfrm>
              <a:prstGeom prst="rect">
                <a:avLst/>
              </a:prstGeom>
            </p:spPr>
          </p:pic>
        </p:grpSp>
        <p:grpSp>
          <p:nvGrpSpPr>
            <p:cNvPr id="19" name="Group 18"/>
            <p:cNvGrpSpPr/>
            <p:nvPr/>
          </p:nvGrpSpPr>
          <p:grpSpPr>
            <a:xfrm>
              <a:off x="733779" y="3482622"/>
              <a:ext cx="7267220" cy="3272599"/>
              <a:chOff x="733779" y="3482622"/>
              <a:chExt cx="7267220" cy="3272599"/>
            </a:xfrm>
          </p:grpSpPr>
          <p:sp>
            <p:nvSpPr>
              <p:cNvPr id="7" name="TextBox 6"/>
              <p:cNvSpPr txBox="1"/>
              <p:nvPr/>
            </p:nvSpPr>
            <p:spPr>
              <a:xfrm>
                <a:off x="762000" y="3505200"/>
                <a:ext cx="304800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1: ....................</a:t>
                </a:r>
              </a:p>
            </p:txBody>
          </p:sp>
          <p:sp>
            <p:nvSpPr>
              <p:cNvPr id="11" name="TextBox 10"/>
              <p:cNvSpPr txBox="1"/>
              <p:nvPr/>
            </p:nvSpPr>
            <p:spPr>
              <a:xfrm>
                <a:off x="4752620" y="3482622"/>
                <a:ext cx="324837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2: ........................</a:t>
                </a:r>
              </a:p>
            </p:txBody>
          </p:sp>
          <p:sp>
            <p:nvSpPr>
              <p:cNvPr id="12" name="TextBox 11"/>
              <p:cNvSpPr txBox="1"/>
              <p:nvPr/>
            </p:nvSpPr>
            <p:spPr>
              <a:xfrm>
                <a:off x="733779" y="6293556"/>
                <a:ext cx="304800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3: ......................</a:t>
                </a:r>
              </a:p>
            </p:txBody>
          </p:sp>
          <p:sp>
            <p:nvSpPr>
              <p:cNvPr id="13" name="TextBox 12"/>
              <p:cNvSpPr txBox="1"/>
              <p:nvPr/>
            </p:nvSpPr>
            <p:spPr>
              <a:xfrm>
                <a:off x="4803423" y="6272156"/>
                <a:ext cx="304800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4: ......................</a:t>
                </a:r>
              </a:p>
            </p:txBody>
          </p:sp>
        </p:grpSp>
      </p:grpSp>
      <p:sp>
        <p:nvSpPr>
          <p:cNvPr id="14" name="TextBox 13"/>
          <p:cNvSpPr txBox="1"/>
          <p:nvPr/>
        </p:nvSpPr>
        <p:spPr>
          <a:xfrm>
            <a:off x="1794933" y="3460044"/>
            <a:ext cx="175260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Phun trên lá</a:t>
            </a:r>
          </a:p>
        </p:txBody>
      </p:sp>
      <p:sp>
        <p:nvSpPr>
          <p:cNvPr id="15" name="TextBox 14"/>
          <p:cNvSpPr txBox="1"/>
          <p:nvPr/>
        </p:nvSpPr>
        <p:spPr>
          <a:xfrm>
            <a:off x="5791200" y="3420534"/>
            <a:ext cx="213360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Bón theo hàng</a:t>
            </a:r>
          </a:p>
        </p:txBody>
      </p:sp>
      <p:sp>
        <p:nvSpPr>
          <p:cNvPr id="16" name="TextBox 15"/>
          <p:cNvSpPr txBox="1"/>
          <p:nvPr/>
        </p:nvSpPr>
        <p:spPr>
          <a:xfrm>
            <a:off x="1752600" y="6248400"/>
            <a:ext cx="213360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Bón theo hốc</a:t>
            </a:r>
          </a:p>
        </p:txBody>
      </p:sp>
      <p:sp>
        <p:nvSpPr>
          <p:cNvPr id="17" name="TextBox 16"/>
          <p:cNvSpPr txBox="1"/>
          <p:nvPr/>
        </p:nvSpPr>
        <p:spPr>
          <a:xfrm>
            <a:off x="6084711" y="6225822"/>
            <a:ext cx="175260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Bón vãi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047"/>
    </mc:Choice>
    <mc:Fallback xmlns="">
      <p:transition spd="slow" advTm="50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2C91F905-5B12-4358-A65B-7B1FC12473F1}"/>
              </a:ext>
            </a:extLst>
          </p:cNvPr>
          <p:cNvSpPr>
            <a:spLocks noGrp="1" noChangeArrowheads="1"/>
          </p:cNvSpPr>
          <p:nvPr>
            <p:ph type="ctrTitle"/>
          </p:nvPr>
        </p:nvSpPr>
        <p:spPr>
          <a:xfrm>
            <a:off x="0" y="0"/>
            <a:ext cx="9144000" cy="838200"/>
          </a:xfrm>
        </p:spPr>
        <p:txBody>
          <a:bodyPr anchor="ctr"/>
          <a:lstStyle/>
          <a:p>
            <a:r>
              <a:rPr lang="en-US" altLang="en-US" sz="3200" b="1">
                <a:solidFill>
                  <a:srgbClr val="FF0000"/>
                </a:solidFill>
                <a:latin typeface="Times New Roman" panose="02020603050405020304" pitchFamily="18" charset="0"/>
              </a:rPr>
              <a:t>CHỦ ĐỀ: PHÂN BÓN </a:t>
            </a:r>
          </a:p>
        </p:txBody>
      </p:sp>
      <p:sp>
        <p:nvSpPr>
          <p:cNvPr id="2051" name="Rectangle 3">
            <a:extLst>
              <a:ext uri="{FF2B5EF4-FFF2-40B4-BE49-F238E27FC236}">
                <a16:creationId xmlns:a16="http://schemas.microsoft.com/office/drawing/2014/main" xmlns="" id="{F754B608-5B98-4B2D-986F-308EF8A45549}"/>
              </a:ext>
            </a:extLst>
          </p:cNvPr>
          <p:cNvSpPr>
            <a:spLocks noGrp="1" noChangeArrowheads="1"/>
          </p:cNvSpPr>
          <p:nvPr>
            <p:ph type="subTitle" idx="1"/>
          </p:nvPr>
        </p:nvSpPr>
        <p:spPr>
          <a:xfrm>
            <a:off x="152400" y="843455"/>
            <a:ext cx="9144000" cy="2895600"/>
          </a:xfrm>
        </p:spPr>
        <p:txBody>
          <a:bodyPr/>
          <a:lstStyle/>
          <a:p>
            <a:r>
              <a:rPr lang="en-US" altLang="en-US" sz="3600" b="1">
                <a:latin typeface="Times New Roman" panose="02020603050405020304" pitchFamily="18" charset="0"/>
              </a:rPr>
              <a:t>BÀI 9</a:t>
            </a:r>
          </a:p>
          <a:p>
            <a:r>
              <a:rPr lang="en-US" altLang="en-US" sz="3600" b="1">
                <a:latin typeface="Times New Roman" panose="02020603050405020304" pitchFamily="18" charset="0"/>
              </a:rPr>
              <a:t>CÁCH SỬ DỤNG VÀ BẢO QUẢN CÁC LOẠI PHÂN BÓN THÔNG THƯỜNG</a:t>
            </a:r>
          </a:p>
        </p:txBody>
      </p:sp>
      <p:pic>
        <p:nvPicPr>
          <p:cNvPr id="2052" name="Picture 4">
            <a:extLst>
              <a:ext uri="{FF2B5EF4-FFF2-40B4-BE49-F238E27FC236}">
                <a16:creationId xmlns:a16="http://schemas.microsoft.com/office/drawing/2014/main" xmlns="" id="{1352BF2A-1B8C-4DBC-B905-676CC248B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841" y="3401218"/>
            <a:ext cx="28956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a:extLst>
              <a:ext uri="{FF2B5EF4-FFF2-40B4-BE49-F238E27FC236}">
                <a16:creationId xmlns:a16="http://schemas.microsoft.com/office/drawing/2014/main" xmlns="" id="{57D2C5BD-7549-4D6C-8D71-FD357E879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00" y="3413672"/>
            <a:ext cx="2209800"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a:extLst>
              <a:ext uri="{FF2B5EF4-FFF2-40B4-BE49-F238E27FC236}">
                <a16:creationId xmlns:a16="http://schemas.microsoft.com/office/drawing/2014/main" xmlns="" id="{7F934CE4-6119-4C2B-9724-0384D12DC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3397906"/>
            <a:ext cx="2905125" cy="20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Box 67"/>
          <p:cNvSpPr txBox="1">
            <a:spLocks noChangeArrowheads="1"/>
          </p:cNvSpPr>
          <p:nvPr/>
        </p:nvSpPr>
        <p:spPr bwMode="auto">
          <a:xfrm>
            <a:off x="228600" y="228600"/>
            <a:ext cx="8732520" cy="707886"/>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sng" strike="noStrike" kern="1200" cap="none" spc="0" normalizeH="0" baseline="0" noProof="0">
                <a:ln>
                  <a:noFill/>
                </a:ln>
                <a:solidFill>
                  <a:prstClr val="black"/>
                </a:solidFill>
                <a:effectLst/>
                <a:uLnTx/>
                <a:uFillTx/>
                <a:latin typeface="Arial" pitchFamily="34" charset="0"/>
                <a:ea typeface="+mn-ea"/>
                <a:cs typeface="Arial" pitchFamily="34" charset="0"/>
              </a:rPr>
              <a:t>Bài 3</a:t>
            </a:r>
            <a:r>
              <a:rPr kumimoji="0" lang="en-U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 Qua nội dung bài học này, chúng ta có thể làm gì đối với rác thải để góp phần bảo vệ môi trường xung quanh? </a:t>
            </a:r>
          </a:p>
        </p:txBody>
      </p:sp>
      <p:sp>
        <p:nvSpPr>
          <p:cNvPr id="8" name="Text Box 67"/>
          <p:cNvSpPr txBox="1">
            <a:spLocks noChangeArrowheads="1"/>
          </p:cNvSpPr>
          <p:nvPr/>
        </p:nvSpPr>
        <p:spPr bwMode="auto">
          <a:xfrm>
            <a:off x="304800" y="1219200"/>
            <a:ext cx="8382000" cy="120032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vứt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bừa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Thu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gom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loại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gom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hữu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ủ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hữu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bón</a:t>
            </a:r>
            <a:r>
              <a:rPr kumimoji="0" lang="en-US" sz="24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cho</a:t>
            </a:r>
            <a:r>
              <a:rPr kumimoji="0" lang="en-US" sz="24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cây</a:t>
            </a:r>
            <a:r>
              <a:rPr kumimoji="0" lang="en-US" sz="24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trồng</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176" name="AutoShape 8" descr="Kết quả hình ảnh cho xử lý rác thải thành phân hữu c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177" name="Picture 9"/>
          <p:cNvPicPr>
            <a:picLocks noChangeAspect="1" noChangeArrowheads="1"/>
          </p:cNvPicPr>
          <p:nvPr/>
        </p:nvPicPr>
        <p:blipFill>
          <a:blip r:embed="rId2"/>
          <a:srcRect/>
          <a:stretch>
            <a:fillRect/>
          </a:stretch>
        </p:blipFill>
        <p:spPr bwMode="auto">
          <a:xfrm>
            <a:off x="5181600" y="2743200"/>
            <a:ext cx="3779520" cy="3619500"/>
          </a:xfrm>
          <a:prstGeom prst="rect">
            <a:avLst/>
          </a:prstGeom>
          <a:noFill/>
          <a:ln w="9525">
            <a:noFill/>
            <a:miter lim="800000"/>
            <a:headEnd/>
            <a:tailEnd/>
          </a:ln>
          <a:effectLst/>
        </p:spPr>
      </p:pic>
      <p:sp>
        <p:nvSpPr>
          <p:cNvPr id="7181" name="AutoShape 13" descr="https://thaprauxanh.com/wp-content/uploads/2017/04/rac-huu-c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182" name="Picture 14"/>
          <p:cNvPicPr>
            <a:picLocks noChangeAspect="1" noChangeArrowheads="1"/>
          </p:cNvPicPr>
          <p:nvPr/>
        </p:nvPicPr>
        <p:blipFill>
          <a:blip r:embed="rId3"/>
          <a:srcRect/>
          <a:stretch>
            <a:fillRect/>
          </a:stretch>
        </p:blipFill>
        <p:spPr bwMode="auto">
          <a:xfrm>
            <a:off x="304800" y="2743200"/>
            <a:ext cx="4876800" cy="3619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82"/>
                                        </p:tgtEl>
                                        <p:attrNameLst>
                                          <p:attrName>style.visibility</p:attrName>
                                        </p:attrNameLst>
                                      </p:cBhvr>
                                      <p:to>
                                        <p:strVal val="visible"/>
                                      </p:to>
                                    </p:set>
                                    <p:animEffect transition="in" filter="blinds(horizontal)">
                                      <p:cBhvr>
                                        <p:cTn id="17" dur="500"/>
                                        <p:tgtEl>
                                          <p:spTgt spid="7182"/>
                                        </p:tgtEl>
                                      </p:cBhvr>
                                    </p:animEffect>
                                  </p:childTnLst>
                                </p:cTn>
                              </p:par>
                              <p:par>
                                <p:cTn id="18" presetID="3" presetClass="entr" presetSubtype="10" fill="hold" nodeType="withEffect">
                                  <p:stCondLst>
                                    <p:cond delay="0"/>
                                  </p:stCondLst>
                                  <p:childTnLst>
                                    <p:set>
                                      <p:cBhvr>
                                        <p:cTn id="19" dur="1" fill="hold">
                                          <p:stCondLst>
                                            <p:cond delay="0"/>
                                          </p:stCondLst>
                                        </p:cTn>
                                        <p:tgtEl>
                                          <p:spTgt spid="7177"/>
                                        </p:tgtEl>
                                        <p:attrNameLst>
                                          <p:attrName>style.visibility</p:attrName>
                                        </p:attrNameLst>
                                      </p:cBhvr>
                                      <p:to>
                                        <p:strVal val="visible"/>
                                      </p:to>
                                    </p:set>
                                    <p:animEffect transition="in" filter="blinds(horizontal)">
                                      <p:cBhvr>
                                        <p:cTn id="20"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71600" y="174978"/>
            <a:ext cx="6477000" cy="1981200"/>
          </a:xfrm>
          <a:prstGeom prst="ellipse">
            <a:avLst/>
          </a:prstGeom>
          <a:ln w="127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C00000"/>
                </a:solidFill>
                <a:effectLst/>
                <a:uLnTx/>
                <a:uFillTx/>
                <a:latin typeface="Arial" pitchFamily="34" charset="0"/>
                <a:ea typeface="+mn-ea"/>
                <a:cs typeface="Arial" pitchFamily="34" charset="0"/>
              </a:rPr>
              <a:t>CÁCH SỬ DỤNG VÀ BẢO QUẢN MỘT SỐ LOẠI PHÂN BÓN THÔNG THƯỜNG</a:t>
            </a:r>
          </a:p>
        </p:txBody>
      </p:sp>
      <p:cxnSp>
        <p:nvCxnSpPr>
          <p:cNvPr id="6" name="Straight Arrow Connector 5"/>
          <p:cNvCxnSpPr>
            <a:stCxn id="4" idx="4"/>
          </p:cNvCxnSpPr>
          <p:nvPr/>
        </p:nvCxnSpPr>
        <p:spPr>
          <a:xfrm rot="5400000">
            <a:off x="3013429" y="1047751"/>
            <a:ext cx="488244" cy="27050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4488041" y="2300815"/>
            <a:ext cx="522111" cy="2328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4642" y="2686755"/>
            <a:ext cx="205740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Cách bón phân</a:t>
            </a:r>
          </a:p>
        </p:txBody>
      </p:sp>
      <p:sp>
        <p:nvSpPr>
          <p:cNvPr id="10" name="TextBox 9"/>
          <p:cNvSpPr txBox="1"/>
          <p:nvPr/>
        </p:nvSpPr>
        <p:spPr>
          <a:xfrm>
            <a:off x="3852336" y="2678289"/>
            <a:ext cx="198120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Cách sử dụng</a:t>
            </a:r>
          </a:p>
        </p:txBody>
      </p:sp>
      <p:sp>
        <p:nvSpPr>
          <p:cNvPr id="11" name="TextBox 10"/>
          <p:cNvSpPr txBox="1"/>
          <p:nvPr/>
        </p:nvSpPr>
        <p:spPr>
          <a:xfrm>
            <a:off x="2302932" y="3776246"/>
            <a:ext cx="1371600" cy="338554"/>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34" charset="0"/>
                <a:ea typeface="+mn-ea"/>
                <a:cs typeface="Arial" pitchFamily="34" charset="0"/>
              </a:rPr>
              <a:t>Thời kì bón</a:t>
            </a:r>
          </a:p>
        </p:txBody>
      </p:sp>
      <p:cxnSp>
        <p:nvCxnSpPr>
          <p:cNvPr id="12" name="Straight Arrow Connector 11"/>
          <p:cNvCxnSpPr>
            <a:endCxn id="13" idx="0"/>
          </p:cNvCxnSpPr>
          <p:nvPr/>
        </p:nvCxnSpPr>
        <p:spPr>
          <a:xfrm>
            <a:off x="4621389" y="2167466"/>
            <a:ext cx="2991567" cy="5029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84256" y="2683932"/>
            <a:ext cx="205740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itchFamily="34" charset="0"/>
                <a:ea typeface="+mn-ea"/>
                <a:cs typeface="Arial" pitchFamily="34" charset="0"/>
              </a:rPr>
              <a:t>Cách bảo quản</a:t>
            </a:r>
          </a:p>
        </p:txBody>
      </p:sp>
      <p:sp>
        <p:nvSpPr>
          <p:cNvPr id="14" name="TextBox 13"/>
          <p:cNvSpPr txBox="1"/>
          <p:nvPr/>
        </p:nvSpPr>
        <p:spPr>
          <a:xfrm>
            <a:off x="400755" y="3776246"/>
            <a:ext cx="1636890" cy="338554"/>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34" charset="0"/>
                <a:ea typeface="+mn-ea"/>
                <a:cs typeface="Arial" pitchFamily="34" charset="0"/>
              </a:rPr>
              <a:t>Hình thức bón</a:t>
            </a:r>
          </a:p>
        </p:txBody>
      </p:sp>
      <p:sp>
        <p:nvSpPr>
          <p:cNvPr id="15" name="TextBox 14"/>
          <p:cNvSpPr txBox="1"/>
          <p:nvPr/>
        </p:nvSpPr>
        <p:spPr>
          <a:xfrm>
            <a:off x="3358446" y="5192889"/>
            <a:ext cx="57573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rPr>
              <a:t>Bón lót</a:t>
            </a:r>
          </a:p>
        </p:txBody>
      </p:sp>
      <p:sp>
        <p:nvSpPr>
          <p:cNvPr id="16" name="TextBox 15"/>
          <p:cNvSpPr txBox="1"/>
          <p:nvPr/>
        </p:nvSpPr>
        <p:spPr>
          <a:xfrm>
            <a:off x="4038600" y="5181600"/>
            <a:ext cx="685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rPr>
              <a:t>Bón thúc</a:t>
            </a:r>
          </a:p>
        </p:txBody>
      </p:sp>
      <p:sp>
        <p:nvSpPr>
          <p:cNvPr id="17" name="TextBox 16"/>
          <p:cNvSpPr txBox="1"/>
          <p:nvPr/>
        </p:nvSpPr>
        <p:spPr>
          <a:xfrm>
            <a:off x="191913" y="5156312"/>
            <a:ext cx="685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rPr>
              <a:t>Bón theo hàng</a:t>
            </a:r>
          </a:p>
        </p:txBody>
      </p:sp>
      <p:sp>
        <p:nvSpPr>
          <p:cNvPr id="18" name="TextBox 17"/>
          <p:cNvSpPr txBox="1"/>
          <p:nvPr/>
        </p:nvSpPr>
        <p:spPr>
          <a:xfrm>
            <a:off x="953913" y="5156312"/>
            <a:ext cx="7620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rPr>
              <a:t>Bón theo hốc</a:t>
            </a:r>
          </a:p>
        </p:txBody>
      </p:sp>
      <p:sp>
        <p:nvSpPr>
          <p:cNvPr id="19" name="TextBox 18"/>
          <p:cNvSpPr txBox="1"/>
          <p:nvPr/>
        </p:nvSpPr>
        <p:spPr>
          <a:xfrm>
            <a:off x="1800579" y="5153489"/>
            <a:ext cx="6096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rPr>
              <a:t>Bón vãi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0" name="TextBox 19"/>
          <p:cNvSpPr txBox="1"/>
          <p:nvPr/>
        </p:nvSpPr>
        <p:spPr>
          <a:xfrm>
            <a:off x="2514600" y="5181600"/>
            <a:ext cx="685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rPr>
              <a:t>Phun trên lá</a:t>
            </a:r>
          </a:p>
        </p:txBody>
      </p:sp>
      <p:sp>
        <p:nvSpPr>
          <p:cNvPr id="21" name="TextBox 20"/>
          <p:cNvSpPr txBox="1"/>
          <p:nvPr/>
        </p:nvSpPr>
        <p:spPr>
          <a:xfrm>
            <a:off x="3855152" y="3668889"/>
            <a:ext cx="1631247"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34" charset="0"/>
                <a:ea typeface="+mn-ea"/>
                <a:cs typeface="Arial" pitchFamily="34" charset="0"/>
              </a:rPr>
              <a:t>Phân hữu cơ, phân lân</a:t>
            </a:r>
          </a:p>
        </p:txBody>
      </p:sp>
      <p:sp>
        <p:nvSpPr>
          <p:cNvPr id="23" name="TextBox 22"/>
          <p:cNvSpPr txBox="1"/>
          <p:nvPr/>
        </p:nvSpPr>
        <p:spPr>
          <a:xfrm>
            <a:off x="5604933" y="3666066"/>
            <a:ext cx="1143000"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34" charset="0"/>
                <a:ea typeface="+mn-ea"/>
                <a:cs typeface="Arial" pitchFamily="34" charset="0"/>
              </a:rPr>
              <a:t>Phân đạm, kali</a:t>
            </a:r>
          </a:p>
        </p:txBody>
      </p:sp>
      <p:sp>
        <p:nvSpPr>
          <p:cNvPr id="26" name="TextBox 25"/>
          <p:cNvSpPr txBox="1"/>
          <p:nvPr/>
        </p:nvSpPr>
        <p:spPr>
          <a:xfrm>
            <a:off x="6832599" y="3666066"/>
            <a:ext cx="1066800"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34" charset="0"/>
                <a:ea typeface="+mn-ea"/>
                <a:cs typeface="Arial" pitchFamily="34" charset="0"/>
              </a:rPr>
              <a:t>Phân hóa học</a:t>
            </a:r>
          </a:p>
        </p:txBody>
      </p:sp>
      <p:sp>
        <p:nvSpPr>
          <p:cNvPr id="27" name="TextBox 26"/>
          <p:cNvSpPr txBox="1"/>
          <p:nvPr/>
        </p:nvSpPr>
        <p:spPr>
          <a:xfrm>
            <a:off x="7975599" y="3668889"/>
            <a:ext cx="1066800"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34" charset="0"/>
                <a:ea typeface="+mn-ea"/>
                <a:cs typeface="Arial" pitchFamily="34" charset="0"/>
              </a:rPr>
              <a:t>Phân chuồng</a:t>
            </a:r>
          </a:p>
        </p:txBody>
      </p:sp>
      <p:cxnSp>
        <p:nvCxnSpPr>
          <p:cNvPr id="32" name="Straight Arrow Connector 31"/>
          <p:cNvCxnSpPr>
            <a:stCxn id="9" idx="2"/>
            <a:endCxn id="11" idx="0"/>
          </p:cNvCxnSpPr>
          <p:nvPr/>
        </p:nvCxnSpPr>
        <p:spPr>
          <a:xfrm rot="16200000" flipH="1">
            <a:off x="2111347" y="2898860"/>
            <a:ext cx="689381" cy="106539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a:endCxn id="14" idx="0"/>
          </p:cNvCxnSpPr>
          <p:nvPr/>
        </p:nvCxnSpPr>
        <p:spPr>
          <a:xfrm rot="5400000">
            <a:off x="1226581" y="3079484"/>
            <a:ext cx="689381" cy="70414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2"/>
            <a:endCxn id="21" idx="0"/>
          </p:cNvCxnSpPr>
          <p:nvPr/>
        </p:nvCxnSpPr>
        <p:spPr>
          <a:xfrm rot="5400000">
            <a:off x="4461611" y="3287564"/>
            <a:ext cx="590490" cy="17216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3" idx="2"/>
          </p:cNvCxnSpPr>
          <p:nvPr/>
        </p:nvCxnSpPr>
        <p:spPr>
          <a:xfrm rot="16200000" flipH="1">
            <a:off x="7737186" y="2959812"/>
            <a:ext cx="577027" cy="82548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3" idx="2"/>
            <a:endCxn id="26" idx="0"/>
          </p:cNvCxnSpPr>
          <p:nvPr/>
        </p:nvCxnSpPr>
        <p:spPr>
          <a:xfrm rot="5400000">
            <a:off x="7198466" y="3251576"/>
            <a:ext cx="582024" cy="24695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23" idx="0"/>
          </p:cNvCxnSpPr>
          <p:nvPr/>
        </p:nvCxnSpPr>
        <p:spPr>
          <a:xfrm>
            <a:off x="4820359" y="3078398"/>
            <a:ext cx="1356074" cy="58766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1" idx="2"/>
            <a:endCxn id="15" idx="0"/>
          </p:cNvCxnSpPr>
          <p:nvPr/>
        </p:nvCxnSpPr>
        <p:spPr>
          <a:xfrm rot="16200000" flipH="1">
            <a:off x="2778478" y="4325053"/>
            <a:ext cx="1078089" cy="6575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4" idx="2"/>
          </p:cNvCxnSpPr>
          <p:nvPr/>
        </p:nvCxnSpPr>
        <p:spPr>
          <a:xfrm rot="5400000">
            <a:off x="378833" y="4315943"/>
            <a:ext cx="1041511" cy="639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4" idx="2"/>
            <a:endCxn id="18" idx="0"/>
          </p:cNvCxnSpPr>
          <p:nvPr/>
        </p:nvCxnSpPr>
        <p:spPr>
          <a:xfrm rot="16200000" flipH="1">
            <a:off x="756300" y="4577699"/>
            <a:ext cx="1041512" cy="1157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4" idx="2"/>
          </p:cNvCxnSpPr>
          <p:nvPr/>
        </p:nvCxnSpPr>
        <p:spPr>
          <a:xfrm rot="16200000" flipH="1">
            <a:off x="1137302" y="4196698"/>
            <a:ext cx="1038687" cy="8748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4" idx="2"/>
            <a:endCxn id="20" idx="0"/>
          </p:cNvCxnSpPr>
          <p:nvPr/>
        </p:nvCxnSpPr>
        <p:spPr>
          <a:xfrm rot="16200000" flipH="1">
            <a:off x="1504950" y="3829050"/>
            <a:ext cx="1066800" cy="1638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1" idx="2"/>
            <a:endCxn id="16" idx="0"/>
          </p:cNvCxnSpPr>
          <p:nvPr/>
        </p:nvCxnSpPr>
        <p:spPr>
          <a:xfrm rot="16200000" flipH="1">
            <a:off x="3151716" y="3951816"/>
            <a:ext cx="1066800" cy="13927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21" idx="2"/>
            <a:endCxn id="15" idx="0"/>
          </p:cNvCxnSpPr>
          <p:nvPr/>
        </p:nvCxnSpPr>
        <p:spPr>
          <a:xfrm rot="5400000">
            <a:off x="3688933" y="4211045"/>
            <a:ext cx="939225" cy="1024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23" idx="2"/>
          </p:cNvCxnSpPr>
          <p:nvPr/>
        </p:nvCxnSpPr>
        <p:spPr>
          <a:xfrm rot="5400000">
            <a:off x="4777607" y="3782773"/>
            <a:ext cx="930758" cy="18668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10800000" flipV="1">
            <a:off x="5562600" y="4267200"/>
            <a:ext cx="1790694"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5023557" y="5190937"/>
            <a:ext cx="1066800"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rPr>
              <a:t>Chum, vại sành, bao nilon kín</a:t>
            </a:r>
          </a:p>
        </p:txBody>
      </p:sp>
      <p:sp>
        <p:nvSpPr>
          <p:cNvPr id="136" name="TextBox 135"/>
          <p:cNvSpPr txBox="1"/>
          <p:nvPr/>
        </p:nvSpPr>
        <p:spPr>
          <a:xfrm>
            <a:off x="7467600" y="5181600"/>
            <a:ext cx="1371600"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rPr>
              <a:t>Ủ tại chuồng hoặc thành đống trát kín bùn</a:t>
            </a:r>
          </a:p>
        </p:txBody>
      </p:sp>
      <p:sp>
        <p:nvSpPr>
          <p:cNvPr id="137" name="TextBox 136"/>
          <p:cNvSpPr txBox="1"/>
          <p:nvPr/>
        </p:nvSpPr>
        <p:spPr>
          <a:xfrm>
            <a:off x="6172200" y="5181600"/>
            <a:ext cx="1066800"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rPr>
              <a:t>Cao ráo,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itchFamily="34" charset="0"/>
                <a:ea typeface="+mn-ea"/>
                <a:cs typeface="Arial" pitchFamily="34" charset="0"/>
              </a:rPr>
              <a:t>không trộn lẫn nhau</a:t>
            </a:r>
          </a:p>
        </p:txBody>
      </p:sp>
      <p:cxnSp>
        <p:nvCxnSpPr>
          <p:cNvPr id="139" name="Straight Arrow Connector 138"/>
          <p:cNvCxnSpPr>
            <a:stCxn id="26" idx="2"/>
            <a:endCxn id="137" idx="0"/>
          </p:cNvCxnSpPr>
          <p:nvPr/>
        </p:nvCxnSpPr>
        <p:spPr>
          <a:xfrm rot="5400000">
            <a:off x="6570421" y="4386021"/>
            <a:ext cx="930759" cy="6603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27" idx="2"/>
            <a:endCxn id="136" idx="0"/>
          </p:cNvCxnSpPr>
          <p:nvPr/>
        </p:nvCxnSpPr>
        <p:spPr>
          <a:xfrm rot="5400000">
            <a:off x="7867232" y="4539833"/>
            <a:ext cx="927936" cy="3555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1000"/>
                                        <p:tgtEl>
                                          <p:spTgt spid="6"/>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1000"/>
                                        <p:tgtEl>
                                          <p:spTgt spid="8"/>
                                        </p:tgtEl>
                                      </p:cBhvr>
                                    </p:animEffect>
                                  </p:childTnLst>
                                </p:cTn>
                              </p:par>
                            </p:childTnLst>
                          </p:cTn>
                        </p:par>
                        <p:par>
                          <p:cTn id="22" fill="hold">
                            <p:stCondLst>
                              <p:cond delay="1000"/>
                            </p:stCondLst>
                            <p:childTnLst>
                              <p:par>
                                <p:cTn id="23" presetID="6"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strips(downRight)">
                                      <p:cBhvr>
                                        <p:cTn id="30" dur="1000"/>
                                        <p:tgtEl>
                                          <p:spTgt spid="12"/>
                                        </p:tgtEl>
                                      </p:cBhvr>
                                    </p:animEffect>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strips(downRight)">
                                      <p:cBhvr>
                                        <p:cTn id="39" dur="500"/>
                                        <p:tgtEl>
                                          <p:spTgt spid="34"/>
                                        </p:tgtEl>
                                      </p:cBhvr>
                                    </p:animEffect>
                                  </p:childTnLst>
                                </p:cTn>
                              </p:par>
                            </p:childTnLst>
                          </p:cTn>
                        </p:par>
                        <p:par>
                          <p:cTn id="40" fill="hold">
                            <p:stCondLst>
                              <p:cond delay="500"/>
                            </p:stCondLst>
                            <p:childTnLst>
                              <p:par>
                                <p:cTn id="41" presetID="6"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strips(downRight)">
                                      <p:cBhvr>
                                        <p:cTn id="48" dur="1000"/>
                                        <p:tgtEl>
                                          <p:spTgt spid="32"/>
                                        </p:tgtEl>
                                      </p:cBhvr>
                                    </p:animEffect>
                                  </p:childTnLst>
                                </p:cTn>
                              </p:par>
                            </p:childTnLst>
                          </p:cTn>
                        </p:par>
                        <p:par>
                          <p:cTn id="49" fill="hold">
                            <p:stCondLst>
                              <p:cond delay="1000"/>
                            </p:stCondLst>
                            <p:childTnLst>
                              <p:par>
                                <p:cTn id="50" presetID="6" presetClass="entr" presetSubtype="1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strips(downLeft)">
                                      <p:cBhvr>
                                        <p:cTn id="57" dur="1000"/>
                                        <p:tgtEl>
                                          <p:spTgt spid="67"/>
                                        </p:tgtEl>
                                      </p:cBhvr>
                                    </p:animEffect>
                                  </p:childTnLst>
                                </p:cTn>
                              </p:par>
                            </p:childTnLst>
                          </p:cTn>
                        </p:par>
                        <p:par>
                          <p:cTn id="58" fill="hold">
                            <p:stCondLst>
                              <p:cond delay="1000"/>
                            </p:stCondLst>
                            <p:childTnLst>
                              <p:par>
                                <p:cTn id="59" presetID="3" presetClass="entr" presetSubtype="1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2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strips(downLeft)">
                                      <p:cBhvr>
                                        <p:cTn id="66" dur="1000"/>
                                        <p:tgtEl>
                                          <p:spTgt spid="68"/>
                                        </p:tgtEl>
                                      </p:cBhvr>
                                    </p:animEffect>
                                  </p:childTnLst>
                                </p:cTn>
                              </p:par>
                            </p:childTnLst>
                          </p:cTn>
                        </p:par>
                        <p:par>
                          <p:cTn id="67" fill="hold">
                            <p:stCondLst>
                              <p:cond delay="1000"/>
                            </p:stCondLst>
                            <p:childTnLst>
                              <p:par>
                                <p:cTn id="68" presetID="3" presetClass="entr" presetSubtype="1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linds(horizontal)">
                                      <p:cBhvr>
                                        <p:cTn id="70" dur="20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6" fill="hold" nodeType="click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strips(downRight)">
                                      <p:cBhvr>
                                        <p:cTn id="75" dur="1000"/>
                                        <p:tgtEl>
                                          <p:spTgt spid="69"/>
                                        </p:tgtEl>
                                      </p:cBhvr>
                                    </p:animEffect>
                                  </p:childTnLst>
                                </p:cTn>
                              </p:par>
                            </p:childTnLst>
                          </p:cTn>
                        </p:par>
                        <p:par>
                          <p:cTn id="76" fill="hold">
                            <p:stCondLst>
                              <p:cond delay="1000"/>
                            </p:stCondLst>
                            <p:childTnLst>
                              <p:par>
                                <p:cTn id="77" presetID="3" presetClass="entr" presetSubtype="1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blinds(horizontal)">
                                      <p:cBhvr>
                                        <p:cTn id="79" dur="20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6" fill="hold" nodeType="click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strips(downRight)">
                                      <p:cBhvr>
                                        <p:cTn id="84" dur="1000"/>
                                        <p:tgtEl>
                                          <p:spTgt spid="70"/>
                                        </p:tgtEl>
                                      </p:cBhvr>
                                    </p:animEffect>
                                  </p:childTnLst>
                                </p:cTn>
                              </p:par>
                            </p:childTnLst>
                          </p:cTn>
                        </p:par>
                        <p:par>
                          <p:cTn id="85" fill="hold">
                            <p:stCondLst>
                              <p:cond delay="1000"/>
                            </p:stCondLst>
                            <p:childTnLst>
                              <p:par>
                                <p:cTn id="86" presetID="3" presetClass="entr" presetSubtype="1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blinds(horizontal)">
                                      <p:cBhvr>
                                        <p:cTn id="88" dur="20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6" fill="hold" nodeType="click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strips(downRight)">
                                      <p:cBhvr>
                                        <p:cTn id="93" dur="1000"/>
                                        <p:tgtEl>
                                          <p:spTgt spid="66"/>
                                        </p:tgtEl>
                                      </p:cBhvr>
                                    </p:animEffect>
                                  </p:childTnLst>
                                </p:cTn>
                              </p:par>
                            </p:childTnLst>
                          </p:cTn>
                        </p:par>
                        <p:par>
                          <p:cTn id="94" fill="hold">
                            <p:stCondLst>
                              <p:cond delay="1000"/>
                            </p:stCondLst>
                            <p:childTnLst>
                              <p:par>
                                <p:cTn id="95" presetID="3" presetClass="entr" presetSubtype="10"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blinds(horizontal)">
                                      <p:cBhvr>
                                        <p:cTn id="97" dur="20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6" fill="hold" nodeType="click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strips(downRight)">
                                      <p:cBhvr>
                                        <p:cTn id="102" dur="1000"/>
                                        <p:tgtEl>
                                          <p:spTgt spid="71"/>
                                        </p:tgtEl>
                                      </p:cBhvr>
                                    </p:animEffect>
                                  </p:childTnLst>
                                </p:cTn>
                              </p:par>
                            </p:childTnLst>
                          </p:cTn>
                        </p:par>
                        <p:par>
                          <p:cTn id="103" fill="hold">
                            <p:stCondLst>
                              <p:cond delay="1000"/>
                            </p:stCondLst>
                            <p:childTnLst>
                              <p:par>
                                <p:cTn id="104" presetID="18" presetClass="entr" presetSubtype="12"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strips(downLeft)">
                                      <p:cBhvr>
                                        <p:cTn id="106" dur="20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18" presetClass="entr" presetSubtype="12" fill="hold" nodeType="click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strips(downLeft)">
                                      <p:cBhvr>
                                        <p:cTn id="111" dur="1000"/>
                                        <p:tgtEl>
                                          <p:spTgt spid="49"/>
                                        </p:tgtEl>
                                      </p:cBhvr>
                                    </p:animEffect>
                                  </p:childTnLst>
                                </p:cTn>
                              </p:par>
                            </p:childTnLst>
                          </p:cTn>
                        </p:par>
                        <p:par>
                          <p:cTn id="112" fill="hold">
                            <p:stCondLst>
                              <p:cond delay="1000"/>
                            </p:stCondLst>
                            <p:childTnLst>
                              <p:par>
                                <p:cTn id="113" presetID="3" presetClass="entr" presetSubtype="1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blinds(horizontal)">
                                      <p:cBhvr>
                                        <p:cTn id="115" dur="2000"/>
                                        <p:tgtEl>
                                          <p:spTgt spid="21"/>
                                        </p:tgtEl>
                                      </p:cBhvr>
                                    </p:animEffect>
                                  </p:childTnLst>
                                </p:cTn>
                              </p:par>
                            </p:childTnLst>
                          </p:cTn>
                        </p:par>
                      </p:childTnLst>
                    </p:cTn>
                  </p:par>
                  <p:par>
                    <p:cTn id="116" fill="hold">
                      <p:stCondLst>
                        <p:cond delay="indefinite"/>
                      </p:stCondLst>
                      <p:childTnLst>
                        <p:par>
                          <p:cTn id="117" fill="hold">
                            <p:stCondLst>
                              <p:cond delay="0"/>
                            </p:stCondLst>
                            <p:childTnLst>
                              <p:par>
                                <p:cTn id="118" presetID="18" presetClass="entr" presetSubtype="6" fill="hold" nodeType="click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strips(downRight)">
                                      <p:cBhvr>
                                        <p:cTn id="120" dur="1000"/>
                                        <p:tgtEl>
                                          <p:spTgt spid="57"/>
                                        </p:tgtEl>
                                      </p:cBhvr>
                                    </p:animEffect>
                                  </p:childTnLst>
                                </p:cTn>
                              </p:par>
                            </p:childTnLst>
                          </p:cTn>
                        </p:par>
                        <p:par>
                          <p:cTn id="121" fill="hold">
                            <p:stCondLst>
                              <p:cond delay="1000"/>
                            </p:stCondLst>
                            <p:childTnLst>
                              <p:par>
                                <p:cTn id="122" presetID="3" presetClass="entr" presetSubtype="10" fill="hold" grpId="0"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blinds(horizontal)">
                                      <p:cBhvr>
                                        <p:cTn id="124" dur="2000"/>
                                        <p:tgtEl>
                                          <p:spTgt spid="23"/>
                                        </p:tgtEl>
                                      </p:cBhvr>
                                    </p:animEffect>
                                  </p:childTnLst>
                                </p:cTn>
                              </p:par>
                            </p:childTnLst>
                          </p:cTn>
                        </p:par>
                      </p:childTnLst>
                    </p:cTn>
                  </p:par>
                  <p:par>
                    <p:cTn id="125" fill="hold">
                      <p:stCondLst>
                        <p:cond delay="indefinite"/>
                      </p:stCondLst>
                      <p:childTnLst>
                        <p:par>
                          <p:cTn id="126" fill="hold">
                            <p:stCondLst>
                              <p:cond delay="0"/>
                            </p:stCondLst>
                            <p:childTnLst>
                              <p:par>
                                <p:cTn id="127" presetID="18" presetClass="entr" presetSubtype="12" fill="hold" nodeType="clickEffect">
                                  <p:stCondLst>
                                    <p:cond delay="0"/>
                                  </p:stCondLst>
                                  <p:childTnLst>
                                    <p:set>
                                      <p:cBhvr>
                                        <p:cTn id="128" dur="1" fill="hold">
                                          <p:stCondLst>
                                            <p:cond delay="0"/>
                                          </p:stCondLst>
                                        </p:cTn>
                                        <p:tgtEl>
                                          <p:spTgt spid="113"/>
                                        </p:tgtEl>
                                        <p:attrNameLst>
                                          <p:attrName>style.visibility</p:attrName>
                                        </p:attrNameLst>
                                      </p:cBhvr>
                                      <p:to>
                                        <p:strVal val="visible"/>
                                      </p:to>
                                    </p:set>
                                    <p:animEffect transition="in" filter="strips(downLeft)">
                                      <p:cBhvr>
                                        <p:cTn id="129" dur="1000"/>
                                        <p:tgtEl>
                                          <p:spTgt spid="113"/>
                                        </p:tgtEl>
                                      </p:cBhvr>
                                    </p:animEffect>
                                  </p:childTnLst>
                                </p:cTn>
                              </p:par>
                            </p:childTnLst>
                          </p:cTn>
                        </p:par>
                        <p:par>
                          <p:cTn id="130" fill="hold">
                            <p:stCondLst>
                              <p:cond delay="1000"/>
                            </p:stCondLst>
                            <p:childTnLst>
                              <p:par>
                                <p:cTn id="131" presetID="18" presetClass="entr" presetSubtype="12" fill="hold" nodeType="afterEffect">
                                  <p:stCondLst>
                                    <p:cond delay="0"/>
                                  </p:stCondLst>
                                  <p:childTnLst>
                                    <p:set>
                                      <p:cBhvr>
                                        <p:cTn id="132" dur="1" fill="hold">
                                          <p:stCondLst>
                                            <p:cond delay="0"/>
                                          </p:stCondLst>
                                        </p:cTn>
                                        <p:tgtEl>
                                          <p:spTgt spid="118"/>
                                        </p:tgtEl>
                                        <p:attrNameLst>
                                          <p:attrName>style.visibility</p:attrName>
                                        </p:attrNameLst>
                                      </p:cBhvr>
                                      <p:to>
                                        <p:strVal val="visible"/>
                                      </p:to>
                                    </p:set>
                                    <p:animEffect transition="in" filter="strips(downLeft)">
                                      <p:cBhvr>
                                        <p:cTn id="133" dur="1000"/>
                                        <p:tgtEl>
                                          <p:spTgt spid="118"/>
                                        </p:tgtEl>
                                      </p:cBhvr>
                                    </p:animEffect>
                                  </p:childTnLst>
                                </p:cTn>
                              </p:par>
                            </p:childTnLst>
                          </p:cTn>
                        </p:par>
                      </p:childTnLst>
                    </p:cTn>
                  </p:par>
                  <p:par>
                    <p:cTn id="134" fill="hold">
                      <p:stCondLst>
                        <p:cond delay="indefinite"/>
                      </p:stCondLst>
                      <p:childTnLst>
                        <p:par>
                          <p:cTn id="135" fill="hold">
                            <p:stCondLst>
                              <p:cond delay="0"/>
                            </p:stCondLst>
                            <p:childTnLst>
                              <p:par>
                                <p:cTn id="136" presetID="18" presetClass="entr" presetSubtype="12" fill="hold" nodeType="click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strips(downLeft)">
                                      <p:cBhvr>
                                        <p:cTn id="138" dur="1000"/>
                                        <p:tgtEl>
                                          <p:spTgt spid="56"/>
                                        </p:tgtEl>
                                      </p:cBhvr>
                                    </p:animEffect>
                                  </p:childTnLst>
                                </p:cTn>
                              </p:par>
                            </p:childTnLst>
                          </p:cTn>
                        </p:par>
                        <p:par>
                          <p:cTn id="139" fill="hold">
                            <p:stCondLst>
                              <p:cond delay="1000"/>
                            </p:stCondLst>
                            <p:childTnLst>
                              <p:par>
                                <p:cTn id="140" presetID="3" presetClass="entr" presetSubtype="1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blinds(horizontal)">
                                      <p:cBhvr>
                                        <p:cTn id="142" dur="200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18" presetClass="entr" presetSubtype="6" fill="hold" nodeType="click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strips(downRight)">
                                      <p:cBhvr>
                                        <p:cTn id="147" dur="1000"/>
                                        <p:tgtEl>
                                          <p:spTgt spid="55"/>
                                        </p:tgtEl>
                                      </p:cBhvr>
                                    </p:animEffect>
                                  </p:childTnLst>
                                </p:cTn>
                              </p:par>
                            </p:childTnLst>
                          </p:cTn>
                        </p:par>
                        <p:par>
                          <p:cTn id="148" fill="hold">
                            <p:stCondLst>
                              <p:cond delay="1000"/>
                            </p:stCondLst>
                            <p:childTnLst>
                              <p:par>
                                <p:cTn id="149" presetID="3" presetClass="entr" presetSubtype="10" fill="hold" grpId="0" nodeType="afterEffect">
                                  <p:stCondLst>
                                    <p:cond delay="0"/>
                                  </p:stCondLst>
                                  <p:childTnLst>
                                    <p:set>
                                      <p:cBhvr>
                                        <p:cTn id="150" dur="1" fill="hold">
                                          <p:stCondLst>
                                            <p:cond delay="0"/>
                                          </p:stCondLst>
                                        </p:cTn>
                                        <p:tgtEl>
                                          <p:spTgt spid="27"/>
                                        </p:tgtEl>
                                        <p:attrNameLst>
                                          <p:attrName>style.visibility</p:attrName>
                                        </p:attrNameLst>
                                      </p:cBhvr>
                                      <p:to>
                                        <p:strVal val="visible"/>
                                      </p:to>
                                    </p:set>
                                    <p:animEffect transition="in" filter="blinds(horizontal)">
                                      <p:cBhvr>
                                        <p:cTn id="151" dur="2000"/>
                                        <p:tgtEl>
                                          <p:spTgt spid="27"/>
                                        </p:tgtEl>
                                      </p:cBhvr>
                                    </p:animEffect>
                                  </p:childTnLst>
                                </p:cTn>
                              </p:par>
                            </p:childTnLst>
                          </p:cTn>
                        </p:par>
                      </p:childTnLst>
                    </p:cTn>
                  </p:par>
                  <p:par>
                    <p:cTn id="152" fill="hold">
                      <p:stCondLst>
                        <p:cond delay="indefinite"/>
                      </p:stCondLst>
                      <p:childTnLst>
                        <p:par>
                          <p:cTn id="153" fill="hold">
                            <p:stCondLst>
                              <p:cond delay="0"/>
                            </p:stCondLst>
                            <p:childTnLst>
                              <p:par>
                                <p:cTn id="154" presetID="18" presetClass="entr" presetSubtype="12" fill="hold" nodeType="clickEffect">
                                  <p:stCondLst>
                                    <p:cond delay="0"/>
                                  </p:stCondLst>
                                  <p:childTnLst>
                                    <p:set>
                                      <p:cBhvr>
                                        <p:cTn id="155" dur="1" fill="hold">
                                          <p:stCondLst>
                                            <p:cond delay="0"/>
                                          </p:stCondLst>
                                        </p:cTn>
                                        <p:tgtEl>
                                          <p:spTgt spid="132"/>
                                        </p:tgtEl>
                                        <p:attrNameLst>
                                          <p:attrName>style.visibility</p:attrName>
                                        </p:attrNameLst>
                                      </p:cBhvr>
                                      <p:to>
                                        <p:strVal val="visible"/>
                                      </p:to>
                                    </p:set>
                                    <p:animEffect transition="in" filter="strips(downLeft)">
                                      <p:cBhvr>
                                        <p:cTn id="156" dur="1000"/>
                                        <p:tgtEl>
                                          <p:spTgt spid="132"/>
                                        </p:tgtEl>
                                      </p:cBhvr>
                                    </p:animEffect>
                                  </p:childTnLst>
                                </p:cTn>
                              </p:par>
                            </p:childTnLst>
                          </p:cTn>
                        </p:par>
                        <p:par>
                          <p:cTn id="157" fill="hold">
                            <p:stCondLst>
                              <p:cond delay="1000"/>
                            </p:stCondLst>
                            <p:childTnLst>
                              <p:par>
                                <p:cTn id="158" presetID="3" presetClass="entr" presetSubtype="10" fill="hold" grpId="0" nodeType="afterEffect">
                                  <p:stCondLst>
                                    <p:cond delay="0"/>
                                  </p:stCondLst>
                                  <p:childTnLst>
                                    <p:set>
                                      <p:cBhvr>
                                        <p:cTn id="159" dur="1" fill="hold">
                                          <p:stCondLst>
                                            <p:cond delay="0"/>
                                          </p:stCondLst>
                                        </p:cTn>
                                        <p:tgtEl>
                                          <p:spTgt spid="135"/>
                                        </p:tgtEl>
                                        <p:attrNameLst>
                                          <p:attrName>style.visibility</p:attrName>
                                        </p:attrNameLst>
                                      </p:cBhvr>
                                      <p:to>
                                        <p:strVal val="visible"/>
                                      </p:to>
                                    </p:set>
                                    <p:animEffect transition="in" filter="blinds(horizontal)">
                                      <p:cBhvr>
                                        <p:cTn id="160" dur="2000"/>
                                        <p:tgtEl>
                                          <p:spTgt spid="135"/>
                                        </p:tgtEl>
                                      </p:cBhvr>
                                    </p:animEffect>
                                  </p:childTnLst>
                                </p:cTn>
                              </p:par>
                            </p:childTnLst>
                          </p:cTn>
                        </p:par>
                      </p:childTnLst>
                    </p:cTn>
                  </p:par>
                  <p:par>
                    <p:cTn id="161" fill="hold">
                      <p:stCondLst>
                        <p:cond delay="indefinite"/>
                      </p:stCondLst>
                      <p:childTnLst>
                        <p:par>
                          <p:cTn id="162" fill="hold">
                            <p:stCondLst>
                              <p:cond delay="0"/>
                            </p:stCondLst>
                            <p:childTnLst>
                              <p:par>
                                <p:cTn id="163" presetID="18" presetClass="entr" presetSubtype="12" fill="hold" nodeType="clickEffect">
                                  <p:stCondLst>
                                    <p:cond delay="0"/>
                                  </p:stCondLst>
                                  <p:childTnLst>
                                    <p:set>
                                      <p:cBhvr>
                                        <p:cTn id="164" dur="1" fill="hold">
                                          <p:stCondLst>
                                            <p:cond delay="0"/>
                                          </p:stCondLst>
                                        </p:cTn>
                                        <p:tgtEl>
                                          <p:spTgt spid="139"/>
                                        </p:tgtEl>
                                        <p:attrNameLst>
                                          <p:attrName>style.visibility</p:attrName>
                                        </p:attrNameLst>
                                      </p:cBhvr>
                                      <p:to>
                                        <p:strVal val="visible"/>
                                      </p:to>
                                    </p:set>
                                    <p:animEffect transition="in" filter="strips(downLeft)">
                                      <p:cBhvr>
                                        <p:cTn id="165" dur="1000"/>
                                        <p:tgtEl>
                                          <p:spTgt spid="139"/>
                                        </p:tgtEl>
                                      </p:cBhvr>
                                    </p:animEffect>
                                  </p:childTnLst>
                                </p:cTn>
                              </p:par>
                            </p:childTnLst>
                          </p:cTn>
                        </p:par>
                        <p:par>
                          <p:cTn id="166" fill="hold">
                            <p:stCondLst>
                              <p:cond delay="1000"/>
                            </p:stCondLst>
                            <p:childTnLst>
                              <p:par>
                                <p:cTn id="167" presetID="3" presetClass="entr" presetSubtype="10" fill="hold" grpId="0" nodeType="afterEffect">
                                  <p:stCondLst>
                                    <p:cond delay="0"/>
                                  </p:stCondLst>
                                  <p:childTnLst>
                                    <p:set>
                                      <p:cBhvr>
                                        <p:cTn id="168" dur="1" fill="hold">
                                          <p:stCondLst>
                                            <p:cond delay="0"/>
                                          </p:stCondLst>
                                        </p:cTn>
                                        <p:tgtEl>
                                          <p:spTgt spid="137"/>
                                        </p:tgtEl>
                                        <p:attrNameLst>
                                          <p:attrName>style.visibility</p:attrName>
                                        </p:attrNameLst>
                                      </p:cBhvr>
                                      <p:to>
                                        <p:strVal val="visible"/>
                                      </p:to>
                                    </p:set>
                                    <p:animEffect transition="in" filter="blinds(horizontal)">
                                      <p:cBhvr>
                                        <p:cTn id="169" dur="2000"/>
                                        <p:tgtEl>
                                          <p:spTgt spid="137"/>
                                        </p:tgtEl>
                                      </p:cBhvr>
                                    </p:animEffect>
                                  </p:childTnLst>
                                </p:cTn>
                              </p:par>
                            </p:childTnLst>
                          </p:cTn>
                        </p:par>
                      </p:childTnLst>
                    </p:cTn>
                  </p:par>
                  <p:par>
                    <p:cTn id="170" fill="hold">
                      <p:stCondLst>
                        <p:cond delay="indefinite"/>
                      </p:stCondLst>
                      <p:childTnLst>
                        <p:par>
                          <p:cTn id="171" fill="hold">
                            <p:stCondLst>
                              <p:cond delay="0"/>
                            </p:stCondLst>
                            <p:childTnLst>
                              <p:par>
                                <p:cTn id="172" presetID="18" presetClass="entr" presetSubtype="12" fill="hold" nodeType="clickEffect">
                                  <p:stCondLst>
                                    <p:cond delay="0"/>
                                  </p:stCondLst>
                                  <p:childTnLst>
                                    <p:set>
                                      <p:cBhvr>
                                        <p:cTn id="173" dur="1" fill="hold">
                                          <p:stCondLst>
                                            <p:cond delay="0"/>
                                          </p:stCondLst>
                                        </p:cTn>
                                        <p:tgtEl>
                                          <p:spTgt spid="142"/>
                                        </p:tgtEl>
                                        <p:attrNameLst>
                                          <p:attrName>style.visibility</p:attrName>
                                        </p:attrNameLst>
                                      </p:cBhvr>
                                      <p:to>
                                        <p:strVal val="visible"/>
                                      </p:to>
                                    </p:set>
                                    <p:animEffect transition="in" filter="strips(downLeft)">
                                      <p:cBhvr>
                                        <p:cTn id="174" dur="1000"/>
                                        <p:tgtEl>
                                          <p:spTgt spid="142"/>
                                        </p:tgtEl>
                                      </p:cBhvr>
                                    </p:animEffect>
                                  </p:childTnLst>
                                </p:cTn>
                              </p:par>
                            </p:childTnLst>
                          </p:cTn>
                        </p:par>
                        <p:par>
                          <p:cTn id="175" fill="hold">
                            <p:stCondLst>
                              <p:cond delay="1000"/>
                            </p:stCondLst>
                            <p:childTnLst>
                              <p:par>
                                <p:cTn id="176" presetID="3" presetClass="entr" presetSubtype="10" fill="hold" grpId="0" nodeType="afterEffect">
                                  <p:stCondLst>
                                    <p:cond delay="0"/>
                                  </p:stCondLst>
                                  <p:childTnLst>
                                    <p:set>
                                      <p:cBhvr>
                                        <p:cTn id="177" dur="1" fill="hold">
                                          <p:stCondLst>
                                            <p:cond delay="0"/>
                                          </p:stCondLst>
                                        </p:cTn>
                                        <p:tgtEl>
                                          <p:spTgt spid="136"/>
                                        </p:tgtEl>
                                        <p:attrNameLst>
                                          <p:attrName>style.visibility</p:attrName>
                                        </p:attrNameLst>
                                      </p:cBhvr>
                                      <p:to>
                                        <p:strVal val="visible"/>
                                      </p:to>
                                    </p:set>
                                    <p:animEffect transition="in" filter="blinds(horizontal)">
                                      <p:cBhvr>
                                        <p:cTn id="178"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6" grpId="0" animBg="1"/>
      <p:bldP spid="27" grpId="0" animBg="1"/>
      <p:bldP spid="135" grpId="0" animBg="1"/>
      <p:bldP spid="136" grpId="0" animBg="1"/>
      <p:bldP spid="1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A95E27D3-6F1A-4636-9A6D-1283D0B2CEF9}"/>
              </a:ext>
            </a:extLst>
          </p:cNvPr>
          <p:cNvSpPr>
            <a:spLocks noGrp="1" noChangeArrowheads="1"/>
          </p:cNvSpPr>
          <p:nvPr>
            <p:ph type="title"/>
          </p:nvPr>
        </p:nvSpPr>
        <p:spPr>
          <a:xfrm>
            <a:off x="2971800" y="533400"/>
            <a:ext cx="2743200" cy="884238"/>
          </a:xfrm>
          <a:solidFill>
            <a:srgbClr val="CCFFCC"/>
          </a:solidFill>
          <a:ln>
            <a:solidFill>
              <a:srgbClr val="00FF00"/>
            </a:solidFill>
            <a:miter lim="800000"/>
            <a:headEnd/>
            <a:tailEnd/>
          </a:ln>
        </p:spPr>
        <p:txBody>
          <a:bodyPr/>
          <a:lstStyle/>
          <a:p>
            <a:r>
              <a:rPr lang="en-US" altLang="en-US"/>
              <a:t>Dặn dò</a:t>
            </a:r>
          </a:p>
        </p:txBody>
      </p:sp>
      <p:sp>
        <p:nvSpPr>
          <p:cNvPr id="12291" name="Rectangle 3">
            <a:extLst>
              <a:ext uri="{FF2B5EF4-FFF2-40B4-BE49-F238E27FC236}">
                <a16:creationId xmlns:a16="http://schemas.microsoft.com/office/drawing/2014/main" xmlns="" id="{9B383CAD-9755-4D9A-8414-9BE0C46C8D12}"/>
              </a:ext>
            </a:extLst>
          </p:cNvPr>
          <p:cNvSpPr>
            <a:spLocks noGrp="1" noChangeArrowheads="1"/>
          </p:cNvSpPr>
          <p:nvPr>
            <p:ph type="body" idx="1"/>
          </p:nvPr>
        </p:nvSpPr>
        <p:spPr>
          <a:xfrm>
            <a:off x="457200" y="1828800"/>
            <a:ext cx="8229600" cy="1905000"/>
          </a:xfrm>
          <a:solidFill>
            <a:srgbClr val="CCFFFF"/>
          </a:solidFill>
          <a:ln>
            <a:solidFill>
              <a:srgbClr val="FF0000"/>
            </a:solidFill>
            <a:miter lim="800000"/>
            <a:headEnd/>
            <a:tailEnd/>
          </a:ln>
        </p:spPr>
        <p:txBody>
          <a:bodyPr/>
          <a:lstStyle/>
          <a:p>
            <a:pPr>
              <a:buFontTx/>
              <a:buNone/>
            </a:pPr>
            <a:r>
              <a:rPr lang="en-US" altLang="en-US">
                <a:latin typeface="Times New Roman" panose="02020603050405020304" pitchFamily="18" charset="0"/>
              </a:rPr>
              <a:t>* Học và trả lời câu hỏi trong sách giáo khoa</a:t>
            </a:r>
          </a:p>
          <a:p>
            <a:pPr>
              <a:buFontTx/>
              <a:buNone/>
            </a:pPr>
            <a:r>
              <a:rPr lang="en-US" altLang="en-US">
                <a:latin typeface="Times New Roman" panose="02020603050405020304" pitchFamily="18" charset="0"/>
              </a:rPr>
              <a:t>* Đọc trước bài 10 “Vai trò của giống và phương pháp chọn tạo giống cây trồng”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AE8E0F8-FC79-428C-8AE1-9BEC02D715FF}"/>
              </a:ext>
            </a:extLst>
          </p:cNvPr>
          <p:cNvSpPr>
            <a:spLocks noGrp="1"/>
          </p:cNvSpPr>
          <p:nvPr>
            <p:ph type="title"/>
          </p:nvPr>
        </p:nvSpPr>
        <p:spPr/>
        <p:txBody>
          <a:bodyPr/>
          <a:lstStyle/>
          <a:p>
            <a:r>
              <a:rPr lang="vi-VN" sz="4000">
                <a:solidFill>
                  <a:srgbClr val="FF0000"/>
                </a:solidFill>
              </a:rPr>
              <a:t>Người ta có thể bón phân cho cây trong những thời điểm nào?</a:t>
            </a:r>
          </a:p>
        </p:txBody>
      </p:sp>
      <p:pic>
        <p:nvPicPr>
          <p:cNvPr id="4" name="Picture 14" descr="ANd9GcS8020Nm_C76oN0MdvP25vFdUlRcuddMSqELZJJ29tPmQW7YCma">
            <a:extLst>
              <a:ext uri="{FF2B5EF4-FFF2-40B4-BE49-F238E27FC236}">
                <a16:creationId xmlns:a16="http://schemas.microsoft.com/office/drawing/2014/main" xmlns="" id="{F3E1677C-B396-467D-B167-D17D80129DE3}"/>
              </a:ext>
            </a:extLst>
          </p:cNvPr>
          <p:cNvPicPr>
            <a:picLocks noGrp="1" noChangeAspect="1" noChangeArrowheads="1"/>
          </p:cNvPicPr>
          <p:nvPr>
            <p:ph idx="1"/>
          </p:nvPr>
        </p:nvPicPr>
        <p:blipFill>
          <a:blip r:embed="rId3"/>
          <a:srcRect/>
          <a:stretch>
            <a:fillRect/>
          </a:stretch>
        </p:blipFill>
        <p:spPr bwMode="auto">
          <a:xfrm>
            <a:off x="4572000" y="2283372"/>
            <a:ext cx="4419600" cy="3430471"/>
          </a:xfrm>
          <a:prstGeom prst="rect">
            <a:avLst/>
          </a:prstGeom>
          <a:noFill/>
          <a:ln w="9525">
            <a:noFill/>
            <a:miter lim="800000"/>
            <a:headEnd/>
            <a:tailEnd/>
          </a:ln>
        </p:spPr>
      </p:pic>
      <p:pic>
        <p:nvPicPr>
          <p:cNvPr id="5" name="Picture 11" descr="zilla.jpg">
            <a:extLst>
              <a:ext uri="{FF2B5EF4-FFF2-40B4-BE49-F238E27FC236}">
                <a16:creationId xmlns:a16="http://schemas.microsoft.com/office/drawing/2014/main" xmlns="" id="{72BA5A41-B4DF-4900-B7CA-D23853121CB2}"/>
              </a:ext>
            </a:extLst>
          </p:cNvPr>
          <p:cNvPicPr>
            <a:picLocks noChangeAspect="1"/>
          </p:cNvPicPr>
          <p:nvPr/>
        </p:nvPicPr>
        <p:blipFill>
          <a:blip r:embed="rId4"/>
          <a:stretch>
            <a:fillRect/>
          </a:stretch>
        </p:blipFill>
        <p:spPr>
          <a:xfrm>
            <a:off x="61748" y="2286000"/>
            <a:ext cx="4419600" cy="3430471"/>
          </a:xfrm>
          <a:prstGeom prst="rect">
            <a:avLst/>
          </a:prstGeom>
        </p:spPr>
      </p:pic>
      <p:sp>
        <p:nvSpPr>
          <p:cNvPr id="7" name="Hộp Văn bản 6">
            <a:extLst>
              <a:ext uri="{FF2B5EF4-FFF2-40B4-BE49-F238E27FC236}">
                <a16:creationId xmlns:a16="http://schemas.microsoft.com/office/drawing/2014/main" xmlns="" id="{3B49DDC4-5A60-4B93-AA93-A995C2274891}"/>
              </a:ext>
            </a:extLst>
          </p:cNvPr>
          <p:cNvSpPr txBox="1"/>
          <p:nvPr/>
        </p:nvSpPr>
        <p:spPr>
          <a:xfrm>
            <a:off x="1219200" y="6057900"/>
            <a:ext cx="2438400" cy="523220"/>
          </a:xfrm>
          <a:prstGeom prst="rect">
            <a:avLst/>
          </a:prstGeom>
          <a:noFill/>
        </p:spPr>
        <p:txBody>
          <a:bodyPr wrap="square" rtlCol="0">
            <a:spAutoFit/>
          </a:bodyPr>
          <a:lstStyle/>
          <a:p>
            <a:pPr algn="ctr"/>
            <a:r>
              <a:rPr lang="en-US" sz="2800">
                <a:solidFill>
                  <a:srgbClr val="0070C0"/>
                </a:solidFill>
              </a:rPr>
              <a:t>Bón lót</a:t>
            </a:r>
            <a:endParaRPr lang="vi-VN" sz="2800">
              <a:solidFill>
                <a:srgbClr val="0070C0"/>
              </a:solidFill>
            </a:endParaRPr>
          </a:p>
        </p:txBody>
      </p:sp>
      <p:sp>
        <p:nvSpPr>
          <p:cNvPr id="8" name="Hộp Văn bản 7">
            <a:extLst>
              <a:ext uri="{FF2B5EF4-FFF2-40B4-BE49-F238E27FC236}">
                <a16:creationId xmlns:a16="http://schemas.microsoft.com/office/drawing/2014/main" xmlns="" id="{8FE33549-4C7D-4169-BE2A-2778391DB764}"/>
              </a:ext>
            </a:extLst>
          </p:cNvPr>
          <p:cNvSpPr txBox="1"/>
          <p:nvPr/>
        </p:nvSpPr>
        <p:spPr>
          <a:xfrm>
            <a:off x="5486400" y="6057900"/>
            <a:ext cx="2438400" cy="523220"/>
          </a:xfrm>
          <a:prstGeom prst="rect">
            <a:avLst/>
          </a:prstGeom>
          <a:noFill/>
        </p:spPr>
        <p:txBody>
          <a:bodyPr wrap="square" rtlCol="0">
            <a:spAutoFit/>
          </a:bodyPr>
          <a:lstStyle/>
          <a:p>
            <a:pPr algn="ctr"/>
            <a:r>
              <a:rPr lang="en-US" sz="2800">
                <a:solidFill>
                  <a:srgbClr val="0070C0"/>
                </a:solidFill>
              </a:rPr>
              <a:t>Bón thúc</a:t>
            </a:r>
            <a:endParaRPr lang="vi-VN" sz="2800">
              <a:solidFill>
                <a:srgbClr val="0070C0"/>
              </a:solidFill>
            </a:endParaRPr>
          </a:p>
        </p:txBody>
      </p:sp>
    </p:spTree>
    <p:extLst>
      <p:ext uri="{BB962C8B-B14F-4D97-AF65-F5344CB8AC3E}">
        <p14:creationId xmlns:p14="http://schemas.microsoft.com/office/powerpoint/2010/main" val="388681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1000"/>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A3F2D91-459E-47CA-A641-8B6B3A804B10}"/>
              </a:ext>
            </a:extLst>
          </p:cNvPr>
          <p:cNvSpPr>
            <a:spLocks noGrp="1"/>
          </p:cNvSpPr>
          <p:nvPr>
            <p:ph type="title"/>
          </p:nvPr>
        </p:nvSpPr>
        <p:spPr>
          <a:xfrm>
            <a:off x="15766" y="474179"/>
            <a:ext cx="4734941" cy="1143000"/>
          </a:xfrm>
        </p:spPr>
        <p:txBody>
          <a:bodyPr/>
          <a:lstStyle/>
          <a:p>
            <a:pPr>
              <a:lnSpc>
                <a:spcPct val="150000"/>
              </a:lnSpc>
            </a:pPr>
            <a:r>
              <a:rPr lang="en-US" sz="4000">
                <a:solidFill>
                  <a:srgbClr val="FF0000"/>
                </a:solidFill>
              </a:rPr>
              <a:t>Bón lót nhằm </a:t>
            </a:r>
            <a:br>
              <a:rPr lang="en-US" sz="4000">
                <a:solidFill>
                  <a:srgbClr val="FF0000"/>
                </a:solidFill>
              </a:rPr>
            </a:br>
            <a:r>
              <a:rPr lang="en-US" sz="4000">
                <a:solidFill>
                  <a:srgbClr val="FF0000"/>
                </a:solidFill>
              </a:rPr>
              <a:t>mục đích gì?</a:t>
            </a:r>
            <a:endParaRPr lang="vi-VN" sz="4000">
              <a:solidFill>
                <a:srgbClr val="FF0000"/>
              </a:solidFill>
            </a:endParaRPr>
          </a:p>
        </p:txBody>
      </p:sp>
      <p:sp>
        <p:nvSpPr>
          <p:cNvPr id="3" name="Chỗ dành sẵn cho Nội dung 2">
            <a:extLst>
              <a:ext uri="{FF2B5EF4-FFF2-40B4-BE49-F238E27FC236}">
                <a16:creationId xmlns:a16="http://schemas.microsoft.com/office/drawing/2014/main" xmlns="" id="{27B9B24C-287B-4252-A365-71334B9BE77F}"/>
              </a:ext>
            </a:extLst>
          </p:cNvPr>
          <p:cNvSpPr>
            <a:spLocks noGrp="1"/>
          </p:cNvSpPr>
          <p:nvPr>
            <p:ph idx="1"/>
          </p:nvPr>
        </p:nvSpPr>
        <p:spPr>
          <a:xfrm>
            <a:off x="423041" y="2528824"/>
            <a:ext cx="4495800" cy="4525963"/>
          </a:xfrm>
        </p:spPr>
        <p:txBody>
          <a:bodyPr/>
          <a:lstStyle/>
          <a:p>
            <a:pPr marL="0" indent="0">
              <a:lnSpc>
                <a:spcPct val="150000"/>
              </a:lnSpc>
              <a:buNone/>
            </a:pPr>
            <a:r>
              <a:rPr lang="en-US" sz="3600">
                <a:latin typeface="Times New Roman" pitchFamily="18" charset="0"/>
                <a:cs typeface="Times New Roman" pitchFamily="18" charset="0"/>
                <a:sym typeface="Wingdings" panose="05000000000000000000" pitchFamily="2" charset="2"/>
              </a:rPr>
              <a:t>  Cung </a:t>
            </a:r>
            <a:r>
              <a:rPr lang="en-US" sz="3600">
                <a:latin typeface="Times New Roman" pitchFamily="18" charset="0"/>
                <a:cs typeface="Times New Roman" pitchFamily="18" charset="0"/>
              </a:rPr>
              <a:t>cấp chất dinh dưỡng cho cây con ngay khi mới bén rễ</a:t>
            </a:r>
          </a:p>
          <a:p>
            <a:pPr marL="0" indent="0">
              <a:lnSpc>
                <a:spcPct val="150000"/>
              </a:lnSpc>
              <a:buNone/>
            </a:pPr>
            <a:endParaRPr lang="vi-VN" sz="3600"/>
          </a:p>
        </p:txBody>
      </p:sp>
      <p:pic>
        <p:nvPicPr>
          <p:cNvPr id="4" name="Picture 10" descr="6 phan_bon.jpg">
            <a:extLst>
              <a:ext uri="{FF2B5EF4-FFF2-40B4-BE49-F238E27FC236}">
                <a16:creationId xmlns:a16="http://schemas.microsoft.com/office/drawing/2014/main" xmlns="" id="{272CC397-0D38-42F3-A495-F138E8F35AA5}"/>
              </a:ext>
            </a:extLst>
          </p:cNvPr>
          <p:cNvPicPr>
            <a:picLocks noChangeAspect="1"/>
          </p:cNvPicPr>
          <p:nvPr/>
        </p:nvPicPr>
        <p:blipFill>
          <a:blip r:embed="rId3"/>
          <a:stretch>
            <a:fillRect/>
          </a:stretch>
        </p:blipFill>
        <p:spPr>
          <a:xfrm>
            <a:off x="4918841" y="-1"/>
            <a:ext cx="3930900" cy="2960949"/>
          </a:xfrm>
          <a:prstGeom prst="rect">
            <a:avLst/>
          </a:prstGeom>
        </p:spPr>
      </p:pic>
      <p:pic>
        <p:nvPicPr>
          <p:cNvPr id="5" name="Picture 11" descr="zilla.jpg">
            <a:extLst>
              <a:ext uri="{FF2B5EF4-FFF2-40B4-BE49-F238E27FC236}">
                <a16:creationId xmlns:a16="http://schemas.microsoft.com/office/drawing/2014/main" xmlns="" id="{153035DA-F862-4E1A-B5CB-19EA168C1024}"/>
              </a:ext>
            </a:extLst>
          </p:cNvPr>
          <p:cNvPicPr>
            <a:picLocks noChangeAspect="1"/>
          </p:cNvPicPr>
          <p:nvPr/>
        </p:nvPicPr>
        <p:blipFill>
          <a:blip r:embed="rId4"/>
          <a:stretch>
            <a:fillRect/>
          </a:stretch>
        </p:blipFill>
        <p:spPr>
          <a:xfrm>
            <a:off x="4918841" y="3199792"/>
            <a:ext cx="3930900" cy="3184029"/>
          </a:xfrm>
          <a:prstGeom prst="rect">
            <a:avLst/>
          </a:prstGeom>
        </p:spPr>
      </p:pic>
    </p:spTree>
    <p:extLst>
      <p:ext uri="{BB962C8B-B14F-4D97-AF65-F5344CB8AC3E}">
        <p14:creationId xmlns:p14="http://schemas.microsoft.com/office/powerpoint/2010/main" val="257015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6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0"/>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A3F2D91-459E-47CA-A641-8B6B3A804B10}"/>
              </a:ext>
            </a:extLst>
          </p:cNvPr>
          <p:cNvSpPr>
            <a:spLocks noGrp="1"/>
          </p:cNvSpPr>
          <p:nvPr>
            <p:ph type="title"/>
          </p:nvPr>
        </p:nvSpPr>
        <p:spPr>
          <a:xfrm>
            <a:off x="228600" y="418618"/>
            <a:ext cx="4495800" cy="1143000"/>
          </a:xfrm>
        </p:spPr>
        <p:txBody>
          <a:bodyPr/>
          <a:lstStyle/>
          <a:p>
            <a:pPr>
              <a:lnSpc>
                <a:spcPct val="150000"/>
              </a:lnSpc>
            </a:pPr>
            <a:r>
              <a:rPr lang="en-US" sz="3600">
                <a:solidFill>
                  <a:srgbClr val="FF0000"/>
                </a:solidFill>
              </a:rPr>
              <a:t>Bón thúc nhằm </a:t>
            </a:r>
            <a:br>
              <a:rPr lang="en-US" sz="3600">
                <a:solidFill>
                  <a:srgbClr val="FF0000"/>
                </a:solidFill>
              </a:rPr>
            </a:br>
            <a:r>
              <a:rPr lang="en-US" sz="3600">
                <a:solidFill>
                  <a:srgbClr val="FF0000"/>
                </a:solidFill>
              </a:rPr>
              <a:t>mục đích gì?</a:t>
            </a:r>
            <a:endParaRPr lang="vi-VN" sz="3600">
              <a:solidFill>
                <a:srgbClr val="FF0000"/>
              </a:solidFill>
            </a:endParaRPr>
          </a:p>
        </p:txBody>
      </p:sp>
      <p:sp>
        <p:nvSpPr>
          <p:cNvPr id="3" name="Chỗ dành sẵn cho Nội dung 2">
            <a:extLst>
              <a:ext uri="{FF2B5EF4-FFF2-40B4-BE49-F238E27FC236}">
                <a16:creationId xmlns:a16="http://schemas.microsoft.com/office/drawing/2014/main" xmlns="" id="{27B9B24C-287B-4252-A365-71334B9BE77F}"/>
              </a:ext>
            </a:extLst>
          </p:cNvPr>
          <p:cNvSpPr>
            <a:spLocks noGrp="1"/>
          </p:cNvSpPr>
          <p:nvPr>
            <p:ph idx="1"/>
          </p:nvPr>
        </p:nvSpPr>
        <p:spPr>
          <a:xfrm>
            <a:off x="423042" y="1892398"/>
            <a:ext cx="4495800" cy="4525963"/>
          </a:xfrm>
        </p:spPr>
        <p:txBody>
          <a:bodyPr/>
          <a:lstStyle/>
          <a:p>
            <a:pPr marL="0" indent="0">
              <a:lnSpc>
                <a:spcPct val="150000"/>
              </a:lnSpc>
              <a:buNone/>
            </a:pPr>
            <a:r>
              <a:rPr lang="en-US">
                <a:latin typeface="Times New Roman" pitchFamily="18" charset="0"/>
                <a:cs typeface="Times New Roman" pitchFamily="18" charset="0"/>
                <a:sym typeface="Wingdings" panose="05000000000000000000" pitchFamily="2" charset="2"/>
              </a:rPr>
              <a:t>  Đ</a:t>
            </a:r>
            <a:r>
              <a:rPr lang="en-US" sz="3200">
                <a:latin typeface="Times New Roman" pitchFamily="18" charset="0"/>
                <a:cs typeface="Times New Roman" pitchFamily="18" charset="0"/>
              </a:rPr>
              <a:t>áp ứng kịp thời nhu cầu dinh dưỡng của cây và tạo điều kiện cho cây phát triển tốt.</a:t>
            </a:r>
            <a:endParaRPr lang="vi-VN"/>
          </a:p>
        </p:txBody>
      </p:sp>
      <p:pic>
        <p:nvPicPr>
          <p:cNvPr id="6" name="Picture 14" descr="ANd9GcS8020Nm_C76oN0MdvP25vFdUlRcuddMSqELZJJ29tPmQW7YCma">
            <a:extLst>
              <a:ext uri="{FF2B5EF4-FFF2-40B4-BE49-F238E27FC236}">
                <a16:creationId xmlns:a16="http://schemas.microsoft.com/office/drawing/2014/main" xmlns="" id="{D8BEBB59-1A9C-4980-99DC-9FE1FB20CF43}"/>
              </a:ext>
            </a:extLst>
          </p:cNvPr>
          <p:cNvPicPr>
            <a:picLocks noChangeAspect="1" noChangeArrowheads="1"/>
          </p:cNvPicPr>
          <p:nvPr/>
        </p:nvPicPr>
        <p:blipFill>
          <a:blip r:embed="rId3"/>
          <a:srcRect/>
          <a:stretch>
            <a:fillRect/>
          </a:stretch>
        </p:blipFill>
        <p:spPr bwMode="auto">
          <a:xfrm>
            <a:off x="5105399" y="-1"/>
            <a:ext cx="3615559" cy="3086453"/>
          </a:xfrm>
          <a:prstGeom prst="rect">
            <a:avLst/>
          </a:prstGeom>
          <a:noFill/>
          <a:ln w="9525">
            <a:noFill/>
            <a:miter lim="800000"/>
            <a:headEnd/>
            <a:tailEnd/>
          </a:ln>
        </p:spPr>
      </p:pic>
      <p:pic>
        <p:nvPicPr>
          <p:cNvPr id="7" name="Picture 16" descr="the_nao_la_bon_lot.jpg">
            <a:extLst>
              <a:ext uri="{FF2B5EF4-FFF2-40B4-BE49-F238E27FC236}">
                <a16:creationId xmlns:a16="http://schemas.microsoft.com/office/drawing/2014/main" xmlns="" id="{1F664EF5-17D1-4B78-AFD4-01C95EF3DC26}"/>
              </a:ext>
            </a:extLst>
          </p:cNvPr>
          <p:cNvPicPr>
            <a:picLocks noChangeAspect="1"/>
          </p:cNvPicPr>
          <p:nvPr/>
        </p:nvPicPr>
        <p:blipFill>
          <a:blip r:embed="rId4"/>
          <a:stretch>
            <a:fillRect/>
          </a:stretch>
        </p:blipFill>
        <p:spPr>
          <a:xfrm>
            <a:off x="5105399" y="3123238"/>
            <a:ext cx="3615558" cy="3423724"/>
          </a:xfrm>
          <a:prstGeom prst="rect">
            <a:avLst/>
          </a:prstGeom>
        </p:spPr>
      </p:pic>
    </p:spTree>
    <p:extLst>
      <p:ext uri="{BB962C8B-B14F-4D97-AF65-F5344CB8AC3E}">
        <p14:creationId xmlns:p14="http://schemas.microsoft.com/office/powerpoint/2010/main" val="93372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p:cNvGrpSpPr/>
          <p:nvPr/>
        </p:nvGrpSpPr>
        <p:grpSpPr>
          <a:xfrm>
            <a:off x="1133689" y="1008417"/>
            <a:ext cx="6647745" cy="5875222"/>
            <a:chOff x="3482625" y="773288"/>
            <a:chExt cx="5908605" cy="5875222"/>
          </a:xfrm>
        </p:grpSpPr>
        <p:sp>
          <p:nvSpPr>
            <p:cNvPr id="15" name="TextBox 14"/>
            <p:cNvSpPr txBox="1"/>
            <p:nvPr/>
          </p:nvSpPr>
          <p:spPr>
            <a:xfrm>
              <a:off x="3810000" y="3200400"/>
              <a:ext cx="2743200" cy="400110"/>
            </a:xfrm>
            <a:prstGeom prst="rect">
              <a:avLst/>
            </a:prstGeom>
            <a:noFill/>
          </p:spPr>
          <p:txBody>
            <a:bodyPr wrap="square" rtlCol="0">
              <a:spAutoFit/>
            </a:bodyPr>
            <a:lstStyle/>
            <a:p>
              <a:r>
                <a:rPr lang="en-US" sz="2000">
                  <a:latin typeface="Times New Roman" pitchFamily="18" charset="0"/>
                  <a:cs typeface="Times New Roman" pitchFamily="18" charset="0"/>
                </a:rPr>
                <a:t>H7: .....................</a:t>
              </a:r>
            </a:p>
          </p:txBody>
        </p:sp>
        <p:sp>
          <p:nvSpPr>
            <p:cNvPr id="16" name="TextBox 15"/>
            <p:cNvSpPr txBox="1"/>
            <p:nvPr/>
          </p:nvSpPr>
          <p:spPr>
            <a:xfrm>
              <a:off x="6644640" y="3200400"/>
              <a:ext cx="2651760" cy="400110"/>
            </a:xfrm>
            <a:prstGeom prst="rect">
              <a:avLst/>
            </a:prstGeom>
            <a:noFill/>
          </p:spPr>
          <p:txBody>
            <a:bodyPr wrap="square" rtlCol="0">
              <a:spAutoFit/>
            </a:bodyPr>
            <a:lstStyle/>
            <a:p>
              <a:r>
                <a:rPr lang="en-US" sz="2000">
                  <a:latin typeface="Times New Roman" pitchFamily="18" charset="0"/>
                  <a:cs typeface="Times New Roman" pitchFamily="18" charset="0"/>
                </a:rPr>
                <a:t>H8: .........................</a:t>
              </a:r>
            </a:p>
          </p:txBody>
        </p:sp>
        <p:grpSp>
          <p:nvGrpSpPr>
            <p:cNvPr id="23" name="Group 22"/>
            <p:cNvGrpSpPr/>
            <p:nvPr/>
          </p:nvGrpSpPr>
          <p:grpSpPr>
            <a:xfrm>
              <a:off x="3482625" y="773288"/>
              <a:ext cx="5908605" cy="5875222"/>
              <a:chOff x="3482625" y="773288"/>
              <a:chExt cx="5908605" cy="5875222"/>
            </a:xfrm>
          </p:grpSpPr>
          <p:pic>
            <p:nvPicPr>
              <p:cNvPr id="9" name="Picture 11" descr="Cac kieu bon phaN2"/>
              <p:cNvPicPr>
                <a:picLocks noChangeAspect="1" noChangeArrowheads="1"/>
              </p:cNvPicPr>
              <p:nvPr/>
            </p:nvPicPr>
            <p:blipFill>
              <a:blip r:embed="rId2">
                <a:lum bright="-18000" contrast="12000"/>
              </a:blip>
              <a:srcRect/>
              <a:stretch>
                <a:fillRect/>
              </a:stretch>
            </p:blipFill>
            <p:spPr bwMode="auto">
              <a:xfrm>
                <a:off x="3482625" y="773288"/>
                <a:ext cx="2762250" cy="2350911"/>
              </a:xfrm>
              <a:prstGeom prst="rect">
                <a:avLst/>
              </a:prstGeom>
              <a:noFill/>
              <a:ln w="9525">
                <a:solidFill>
                  <a:schemeClr val="tx2">
                    <a:lumMod val="60000"/>
                    <a:lumOff val="40000"/>
                  </a:schemeClr>
                </a:solidFill>
                <a:miter lim="800000"/>
                <a:headEnd/>
                <a:tailEnd/>
              </a:ln>
            </p:spPr>
          </p:pic>
          <p:pic>
            <p:nvPicPr>
              <p:cNvPr id="10" name="Picture 12" descr="Cac kieu bon phan3"/>
              <p:cNvPicPr>
                <a:picLocks noChangeAspect="1" noChangeArrowheads="1"/>
              </p:cNvPicPr>
              <p:nvPr/>
            </p:nvPicPr>
            <p:blipFill>
              <a:blip r:embed="rId3">
                <a:lum bright="-18000" contrast="12000"/>
              </a:blip>
              <a:srcRect/>
              <a:stretch>
                <a:fillRect/>
              </a:stretch>
            </p:blipFill>
            <p:spPr bwMode="auto">
              <a:xfrm>
                <a:off x="6372579" y="773289"/>
                <a:ext cx="2667000" cy="2362200"/>
              </a:xfrm>
              <a:prstGeom prst="rect">
                <a:avLst/>
              </a:prstGeom>
              <a:noFill/>
              <a:ln w="9525">
                <a:solidFill>
                  <a:schemeClr val="tx2">
                    <a:lumMod val="60000"/>
                    <a:lumOff val="40000"/>
                  </a:schemeClr>
                </a:solidFill>
                <a:miter lim="800000"/>
                <a:headEnd/>
                <a:tailEnd/>
              </a:ln>
            </p:spPr>
          </p:pic>
          <p:pic>
            <p:nvPicPr>
              <p:cNvPr id="11" name="Picture 13" descr="Cac kieu bon phan4"/>
              <p:cNvPicPr>
                <a:picLocks noChangeAspect="1" noChangeArrowheads="1"/>
              </p:cNvPicPr>
              <p:nvPr/>
            </p:nvPicPr>
            <p:blipFill>
              <a:blip r:embed="rId4">
                <a:lum bright="-6000" contrast="12000"/>
              </a:blip>
              <a:srcRect/>
              <a:stretch>
                <a:fillRect/>
              </a:stretch>
            </p:blipFill>
            <p:spPr bwMode="auto">
              <a:xfrm>
                <a:off x="3491091" y="3733800"/>
                <a:ext cx="2743200" cy="2370137"/>
              </a:xfrm>
              <a:prstGeom prst="rect">
                <a:avLst/>
              </a:prstGeom>
              <a:noFill/>
              <a:ln w="9525">
                <a:solidFill>
                  <a:schemeClr val="tx2">
                    <a:lumMod val="60000"/>
                    <a:lumOff val="40000"/>
                  </a:schemeClr>
                </a:solidFill>
                <a:miter lim="800000"/>
                <a:headEnd/>
                <a:tailEnd/>
              </a:ln>
            </p:spPr>
          </p:pic>
          <p:pic>
            <p:nvPicPr>
              <p:cNvPr id="12" name="Picture 14" descr="Cac kieu bon phan "/>
              <p:cNvPicPr>
                <a:picLocks noChangeAspect="1" noChangeArrowheads="1"/>
              </p:cNvPicPr>
              <p:nvPr/>
            </p:nvPicPr>
            <p:blipFill>
              <a:blip r:embed="rId5">
                <a:lum bright="-6000" contrast="18000"/>
              </a:blip>
              <a:srcRect/>
              <a:stretch>
                <a:fillRect/>
              </a:stretch>
            </p:blipFill>
            <p:spPr bwMode="auto">
              <a:xfrm>
                <a:off x="6350001" y="3745089"/>
                <a:ext cx="2700338" cy="2351087"/>
              </a:xfrm>
              <a:prstGeom prst="rect">
                <a:avLst/>
              </a:prstGeom>
              <a:noFill/>
              <a:ln w="9525">
                <a:solidFill>
                  <a:schemeClr val="tx2">
                    <a:lumMod val="60000"/>
                    <a:lumOff val="40000"/>
                  </a:schemeClr>
                </a:solidFill>
                <a:miter lim="800000"/>
                <a:headEnd/>
                <a:tailEnd/>
              </a:ln>
            </p:spPr>
          </p:pic>
          <p:sp>
            <p:nvSpPr>
              <p:cNvPr id="14" name="TextBox 13"/>
              <p:cNvSpPr txBox="1"/>
              <p:nvPr/>
            </p:nvSpPr>
            <p:spPr>
              <a:xfrm>
                <a:off x="3911604" y="6248400"/>
                <a:ext cx="2743200" cy="400110"/>
              </a:xfrm>
              <a:prstGeom prst="rect">
                <a:avLst/>
              </a:prstGeom>
              <a:noFill/>
            </p:spPr>
            <p:txBody>
              <a:bodyPr wrap="square" rtlCol="0">
                <a:spAutoFit/>
              </a:bodyPr>
              <a:lstStyle/>
              <a:p>
                <a:r>
                  <a:rPr lang="en-US" sz="2000">
                    <a:latin typeface="Times New Roman" pitchFamily="18" charset="0"/>
                    <a:cs typeface="Times New Roman" pitchFamily="18" charset="0"/>
                  </a:rPr>
                  <a:t>H9: ..................</a:t>
                </a:r>
              </a:p>
            </p:txBody>
          </p:sp>
          <p:sp>
            <p:nvSpPr>
              <p:cNvPr id="17" name="TextBox 16"/>
              <p:cNvSpPr txBox="1"/>
              <p:nvPr/>
            </p:nvSpPr>
            <p:spPr>
              <a:xfrm>
                <a:off x="6739470" y="6248400"/>
                <a:ext cx="2651760" cy="400110"/>
              </a:xfrm>
              <a:prstGeom prst="rect">
                <a:avLst/>
              </a:prstGeom>
              <a:noFill/>
            </p:spPr>
            <p:txBody>
              <a:bodyPr wrap="square" rtlCol="0">
                <a:spAutoFit/>
              </a:bodyPr>
              <a:lstStyle/>
              <a:p>
                <a:r>
                  <a:rPr lang="en-US" sz="2000">
                    <a:latin typeface="Times New Roman" pitchFamily="18" charset="0"/>
                    <a:cs typeface="Times New Roman" pitchFamily="18" charset="0"/>
                  </a:rPr>
                  <a:t>H10: ....................</a:t>
                </a:r>
              </a:p>
            </p:txBody>
          </p:sp>
        </p:grpSp>
      </p:grpSp>
      <p:sp>
        <p:nvSpPr>
          <p:cNvPr id="18" name="TextBox 17"/>
          <p:cNvSpPr txBox="1"/>
          <p:nvPr/>
        </p:nvSpPr>
        <p:spPr>
          <a:xfrm>
            <a:off x="2106521" y="6400259"/>
            <a:ext cx="1322479" cy="381541"/>
          </a:xfrm>
          <a:prstGeom prst="rect">
            <a:avLst/>
          </a:prstGeom>
          <a:noFill/>
        </p:spPr>
        <p:txBody>
          <a:bodyPr wrap="square" rtlCol="0">
            <a:spAutoFit/>
          </a:bodyPr>
          <a:lstStyle/>
          <a:p>
            <a:r>
              <a:rPr lang="en-US" sz="2400">
                <a:solidFill>
                  <a:srgbClr val="FF0000"/>
                </a:solidFill>
                <a:latin typeface="Times New Roman" pitchFamily="18" charset="0"/>
                <a:cs typeface="Times New Roman" pitchFamily="18" charset="0"/>
              </a:rPr>
              <a:t>Bón vãi</a:t>
            </a:r>
          </a:p>
        </p:txBody>
      </p:sp>
      <p:sp>
        <p:nvSpPr>
          <p:cNvPr id="19" name="TextBox 18"/>
          <p:cNvSpPr txBox="1"/>
          <p:nvPr/>
        </p:nvSpPr>
        <p:spPr>
          <a:xfrm>
            <a:off x="1981200" y="3357682"/>
            <a:ext cx="2202185" cy="147100"/>
          </a:xfrm>
          <a:prstGeom prst="rect">
            <a:avLst/>
          </a:prstGeom>
          <a:noFill/>
        </p:spPr>
        <p:txBody>
          <a:bodyPr wrap="square" rtlCol="0">
            <a:spAutoFit/>
          </a:bodyPr>
          <a:lstStyle/>
          <a:p>
            <a:r>
              <a:rPr lang="en-US" sz="2400">
                <a:solidFill>
                  <a:srgbClr val="FF0000"/>
                </a:solidFill>
                <a:latin typeface="Times New Roman" pitchFamily="18" charset="0"/>
                <a:cs typeface="Times New Roman" pitchFamily="18" charset="0"/>
              </a:rPr>
              <a:t>Bón theo hốc </a:t>
            </a:r>
          </a:p>
        </p:txBody>
      </p:sp>
      <p:sp>
        <p:nvSpPr>
          <p:cNvPr id="20" name="TextBox 19"/>
          <p:cNvSpPr txBox="1"/>
          <p:nvPr/>
        </p:nvSpPr>
        <p:spPr>
          <a:xfrm>
            <a:off x="5172289" y="3356384"/>
            <a:ext cx="2743200" cy="195790"/>
          </a:xfrm>
          <a:prstGeom prst="rect">
            <a:avLst/>
          </a:prstGeom>
          <a:noFill/>
        </p:spPr>
        <p:txBody>
          <a:bodyPr wrap="square" rtlCol="0">
            <a:spAutoFit/>
          </a:bodyPr>
          <a:lstStyle/>
          <a:p>
            <a:r>
              <a:rPr lang="en-US" sz="2400">
                <a:solidFill>
                  <a:srgbClr val="FF0000"/>
                </a:solidFill>
                <a:latin typeface="Times New Roman" pitchFamily="18" charset="0"/>
                <a:cs typeface="Times New Roman" pitchFamily="18" charset="0"/>
              </a:rPr>
              <a:t>Bón theo hàng</a:t>
            </a:r>
          </a:p>
        </p:txBody>
      </p:sp>
      <p:sp>
        <p:nvSpPr>
          <p:cNvPr id="21" name="TextBox 20"/>
          <p:cNvSpPr txBox="1"/>
          <p:nvPr/>
        </p:nvSpPr>
        <p:spPr>
          <a:xfrm>
            <a:off x="5486400" y="6405601"/>
            <a:ext cx="1828800" cy="315323"/>
          </a:xfrm>
          <a:prstGeom prst="rect">
            <a:avLst/>
          </a:prstGeom>
          <a:noFill/>
        </p:spPr>
        <p:txBody>
          <a:bodyPr wrap="square" rtlCol="0">
            <a:spAutoFit/>
          </a:bodyPr>
          <a:lstStyle/>
          <a:p>
            <a:r>
              <a:rPr lang="en-US" sz="2400">
                <a:solidFill>
                  <a:srgbClr val="FF0000"/>
                </a:solidFill>
                <a:latin typeface="Times New Roman" pitchFamily="18" charset="0"/>
                <a:cs typeface="Times New Roman" pitchFamily="18" charset="0"/>
              </a:rPr>
              <a:t>Phun trên lá</a:t>
            </a:r>
          </a:p>
        </p:txBody>
      </p:sp>
      <p:sp>
        <p:nvSpPr>
          <p:cNvPr id="2" name="Hộp Văn bản 1">
            <a:extLst>
              <a:ext uri="{FF2B5EF4-FFF2-40B4-BE49-F238E27FC236}">
                <a16:creationId xmlns:a16="http://schemas.microsoft.com/office/drawing/2014/main" xmlns="" id="{6B31DC5B-8260-4873-A0FD-58E036D61A81}"/>
              </a:ext>
            </a:extLst>
          </p:cNvPr>
          <p:cNvSpPr txBox="1"/>
          <p:nvPr/>
        </p:nvSpPr>
        <p:spPr>
          <a:xfrm>
            <a:off x="762000" y="-4135"/>
            <a:ext cx="8000999" cy="954107"/>
          </a:xfrm>
          <a:prstGeom prst="rect">
            <a:avLst/>
          </a:prstGeom>
          <a:noFill/>
        </p:spPr>
        <p:txBody>
          <a:bodyPr wrap="square" rtlCol="0">
            <a:spAutoFit/>
          </a:bodyPr>
          <a:lstStyle/>
          <a:p>
            <a:r>
              <a:rPr lang="en-US" sz="2800">
                <a:solidFill>
                  <a:srgbClr val="7030A0"/>
                </a:solidFill>
              </a:rPr>
              <a:t>Em hãy quan sát hình và cho biết có các hình thức nào để bón phân cho cây trồng?</a:t>
            </a:r>
            <a:endParaRPr lang="vi-VN" sz="28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3000"/>
          </a:stretch>
        </a:blipFill>
        <a:effectLst/>
      </p:bgPr>
    </p:bg>
    <p:spTree>
      <p:nvGrpSpPr>
        <p:cNvPr id="1" name=""/>
        <p:cNvGrpSpPr/>
        <p:nvPr/>
      </p:nvGrpSpPr>
      <p:grpSpPr>
        <a:xfrm>
          <a:off x="0" y="0"/>
          <a:ext cx="0" cy="0"/>
          <a:chOff x="0" y="0"/>
          <a:chExt cx="0" cy="0"/>
        </a:xfrm>
      </p:grpSpPr>
      <p:sp>
        <p:nvSpPr>
          <p:cNvPr id="4" name="TextBox 3"/>
          <p:cNvSpPr txBox="1"/>
          <p:nvPr/>
        </p:nvSpPr>
        <p:spPr>
          <a:xfrm>
            <a:off x="481188" y="2758411"/>
            <a:ext cx="3733800" cy="461665"/>
          </a:xfrm>
          <a:prstGeom prst="rect">
            <a:avLst/>
          </a:prstGeom>
          <a:noFill/>
        </p:spPr>
        <p:txBody>
          <a:bodyPr wrap="square" rtlCol="0">
            <a:spAutoFit/>
          </a:bodyPr>
          <a:lstStyle/>
          <a:p>
            <a:r>
              <a:rPr lang="en-US" sz="2400" b="1">
                <a:solidFill>
                  <a:srgbClr val="7030A0"/>
                </a:solidFill>
                <a:latin typeface="Times New Roman" pitchFamily="18" charset="0"/>
                <a:cs typeface="Times New Roman" pitchFamily="18" charset="0"/>
              </a:rPr>
              <a:t>2. Hình thức bón</a:t>
            </a:r>
          </a:p>
        </p:txBody>
      </p:sp>
      <p:sp>
        <p:nvSpPr>
          <p:cNvPr id="6" name="TextBox 5"/>
          <p:cNvSpPr txBox="1"/>
          <p:nvPr/>
        </p:nvSpPr>
        <p:spPr>
          <a:xfrm>
            <a:off x="352778" y="197558"/>
            <a:ext cx="3990621" cy="523220"/>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I. CÁCH BÓN PHÂN</a:t>
            </a:r>
          </a:p>
        </p:txBody>
      </p:sp>
      <p:sp>
        <p:nvSpPr>
          <p:cNvPr id="7" name="TextBox 6"/>
          <p:cNvSpPr txBox="1"/>
          <p:nvPr/>
        </p:nvSpPr>
        <p:spPr>
          <a:xfrm>
            <a:off x="445426" y="922896"/>
            <a:ext cx="3048000" cy="1687963"/>
          </a:xfrm>
          <a:prstGeom prst="rect">
            <a:avLst/>
          </a:prstGeom>
          <a:noFill/>
        </p:spPr>
        <p:txBody>
          <a:bodyPr wrap="square" rtlCol="0">
            <a:spAutoFit/>
          </a:bodyPr>
          <a:lstStyle/>
          <a:p>
            <a:pPr>
              <a:lnSpc>
                <a:spcPct val="150000"/>
              </a:lnSpc>
            </a:pPr>
            <a:r>
              <a:rPr lang="en-US" sz="2400" b="1">
                <a:solidFill>
                  <a:srgbClr val="7030A0"/>
                </a:solidFill>
                <a:latin typeface="Times New Roman" pitchFamily="18" charset="0"/>
                <a:cs typeface="Times New Roman" pitchFamily="18" charset="0"/>
              </a:rPr>
              <a:t>1. Thời kì bón</a:t>
            </a:r>
          </a:p>
          <a:p>
            <a:pPr>
              <a:lnSpc>
                <a:spcPct val="150000"/>
              </a:lnSpc>
            </a:pPr>
            <a:r>
              <a:rPr lang="en-US" sz="2400">
                <a:latin typeface="Times New Roman" pitchFamily="18" charset="0"/>
                <a:cs typeface="Times New Roman" pitchFamily="18" charset="0"/>
              </a:rPr>
              <a:t>     - Bón lót</a:t>
            </a:r>
          </a:p>
          <a:p>
            <a:pPr>
              <a:lnSpc>
                <a:spcPct val="150000"/>
              </a:lnSpc>
            </a:pPr>
            <a:r>
              <a:rPr lang="en-US" sz="2400">
                <a:latin typeface="Times New Roman" pitchFamily="18" charset="0"/>
                <a:cs typeface="Times New Roman" pitchFamily="18" charset="0"/>
              </a:rPr>
              <a:t>     - Bón thúc</a:t>
            </a:r>
          </a:p>
        </p:txBody>
      </p:sp>
      <p:sp>
        <p:nvSpPr>
          <p:cNvPr id="8" name="TextBox 7"/>
          <p:cNvSpPr txBox="1"/>
          <p:nvPr/>
        </p:nvSpPr>
        <p:spPr>
          <a:xfrm>
            <a:off x="824088" y="3365000"/>
            <a:ext cx="3048000" cy="2241960"/>
          </a:xfrm>
          <a:prstGeom prst="rect">
            <a:avLst/>
          </a:prstGeom>
          <a:noFill/>
        </p:spPr>
        <p:txBody>
          <a:bodyPr wrap="square" rtlCol="0">
            <a:spAutoFit/>
          </a:bodyPr>
          <a:lstStyle/>
          <a:p>
            <a:pPr>
              <a:lnSpc>
                <a:spcPct val="150000"/>
              </a:lnSpc>
            </a:pPr>
            <a:r>
              <a:rPr lang="en-US" sz="2400">
                <a:latin typeface="Times New Roman" pitchFamily="18" charset="0"/>
                <a:cs typeface="Times New Roman" pitchFamily="18" charset="0"/>
              </a:rPr>
              <a:t>- Bón vãi (rải);</a:t>
            </a:r>
          </a:p>
          <a:p>
            <a:pPr>
              <a:lnSpc>
                <a:spcPct val="150000"/>
              </a:lnSpc>
            </a:pPr>
            <a:r>
              <a:rPr lang="en-US" sz="2400">
                <a:latin typeface="Times New Roman" pitchFamily="18" charset="0"/>
                <a:cs typeface="Times New Roman" pitchFamily="18" charset="0"/>
              </a:rPr>
              <a:t>- Bón theo hàng;</a:t>
            </a:r>
          </a:p>
          <a:p>
            <a:pPr>
              <a:lnSpc>
                <a:spcPct val="150000"/>
              </a:lnSpc>
            </a:pPr>
            <a:r>
              <a:rPr lang="en-US" sz="2400">
                <a:latin typeface="Times New Roman" pitchFamily="18" charset="0"/>
                <a:cs typeface="Times New Roman" pitchFamily="18" charset="0"/>
              </a:rPr>
              <a:t>- Bón theo hốc;</a:t>
            </a:r>
          </a:p>
          <a:p>
            <a:pPr>
              <a:lnSpc>
                <a:spcPct val="150000"/>
              </a:lnSpc>
            </a:pPr>
            <a:r>
              <a:rPr lang="en-US" sz="2400">
                <a:latin typeface="Times New Roman" pitchFamily="18" charset="0"/>
                <a:cs typeface="Times New Roman" pitchFamily="18" charset="0"/>
              </a:rPr>
              <a:t>- Phun trên lá.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6F7E925-6974-432D-B6C9-DE8296F84E67}"/>
              </a:ext>
            </a:extLst>
          </p:cNvPr>
          <p:cNvSpPr>
            <a:spLocks noGrp="1"/>
          </p:cNvSpPr>
          <p:nvPr>
            <p:ph type="title"/>
          </p:nvPr>
        </p:nvSpPr>
        <p:spPr/>
        <p:txBody>
          <a:bodyPr/>
          <a:lstStyle/>
          <a:p>
            <a:r>
              <a:rPr lang="en-US" sz="3200" b="1" u="sng">
                <a:latin typeface="Times New Roman" pitchFamily="18" charset="0"/>
                <a:cs typeface="Times New Roman" pitchFamily="18" charset="0"/>
              </a:rPr>
              <a:t>BÀI TẬP</a:t>
            </a:r>
            <a:r>
              <a:rPr lang="en-US" sz="3200" b="1">
                <a:latin typeface="Times New Roman" pitchFamily="18" charset="0"/>
                <a:cs typeface="Times New Roman" pitchFamily="18" charset="0"/>
              </a:rPr>
              <a:t>: </a:t>
            </a:r>
            <a:r>
              <a:rPr lang="en-US" sz="3200" b="1" i="1">
                <a:solidFill>
                  <a:srgbClr val="C00000"/>
                </a:solidFill>
                <a:latin typeface="Times New Roman" pitchFamily="18" charset="0"/>
                <a:cs typeface="Times New Roman" pitchFamily="18" charset="0"/>
              </a:rPr>
              <a:t>Em hãy chọn các câu dưới đây để nêu ưu, nhược điểm của từng cách bón. </a:t>
            </a:r>
            <a:br>
              <a:rPr lang="en-US" sz="3200" b="1" i="1">
                <a:solidFill>
                  <a:srgbClr val="C00000"/>
                </a:solidFill>
                <a:latin typeface="Times New Roman" pitchFamily="18" charset="0"/>
                <a:cs typeface="Times New Roman" pitchFamily="18" charset="0"/>
              </a:rPr>
            </a:br>
            <a:endParaRPr lang="vi-VN" sz="3200"/>
          </a:p>
        </p:txBody>
      </p:sp>
      <p:sp>
        <p:nvSpPr>
          <p:cNvPr id="4" name="TextBox 6">
            <a:extLst>
              <a:ext uri="{FF2B5EF4-FFF2-40B4-BE49-F238E27FC236}">
                <a16:creationId xmlns:a16="http://schemas.microsoft.com/office/drawing/2014/main" xmlns="" id="{90E8E86F-F048-4D2F-B199-727C68CE42CE}"/>
              </a:ext>
            </a:extLst>
          </p:cNvPr>
          <p:cNvSpPr txBox="1"/>
          <p:nvPr/>
        </p:nvSpPr>
        <p:spPr>
          <a:xfrm>
            <a:off x="762000" y="1407128"/>
            <a:ext cx="7543800" cy="5372048"/>
          </a:xfrm>
          <a:prstGeom prst="rect">
            <a:avLst/>
          </a:prstGeom>
          <a:noFill/>
        </p:spPr>
        <p:txBody>
          <a:bodyPr wrap="square" rtlCol="0">
            <a:spAutoFit/>
          </a:bodyPr>
          <a:lstStyle/>
          <a:p>
            <a:pPr algn="just">
              <a:lnSpc>
                <a:spcPct val="120000"/>
              </a:lnSpc>
            </a:pPr>
            <a:r>
              <a:rPr lang="en-US" sz="2400">
                <a:solidFill>
                  <a:srgbClr val="FF0000"/>
                </a:solidFill>
                <a:latin typeface="Times New Roman" pitchFamily="18" charset="0"/>
                <a:cs typeface="Times New Roman" pitchFamily="18" charset="0"/>
              </a:rPr>
              <a:t>1. </a:t>
            </a:r>
            <a:r>
              <a:rPr lang="en-US" sz="2400">
                <a:latin typeface="Times New Roman" pitchFamily="18" charset="0"/>
                <a:cs typeface="Times New Roman" pitchFamily="18" charset="0"/>
              </a:rPr>
              <a:t>Cây dễ sử dụng.</a:t>
            </a:r>
          </a:p>
          <a:p>
            <a:pPr algn="just">
              <a:lnSpc>
                <a:spcPct val="120000"/>
              </a:lnSpc>
            </a:pPr>
            <a:r>
              <a:rPr lang="en-US" sz="2400">
                <a:solidFill>
                  <a:srgbClr val="FF0000"/>
                </a:solidFill>
                <a:latin typeface="Times New Roman" pitchFamily="18" charset="0"/>
                <a:cs typeface="Times New Roman" pitchFamily="18" charset="0"/>
              </a:rPr>
              <a:t>2. </a:t>
            </a:r>
            <a:r>
              <a:rPr lang="en-US" sz="2400">
                <a:latin typeface="Times New Roman" pitchFamily="18" charset="0"/>
                <a:cs typeface="Times New Roman" pitchFamily="18" charset="0"/>
              </a:rPr>
              <a:t>Phân bón không bị chuyển thành chất khó tan do không tiếp xúc với đất.</a:t>
            </a:r>
          </a:p>
          <a:p>
            <a:pPr algn="just">
              <a:lnSpc>
                <a:spcPct val="120000"/>
              </a:lnSpc>
            </a:pPr>
            <a:r>
              <a:rPr lang="en-US" sz="2400">
                <a:solidFill>
                  <a:srgbClr val="FF0000"/>
                </a:solidFill>
                <a:latin typeface="Times New Roman" pitchFamily="18" charset="0"/>
                <a:cs typeface="Times New Roman" pitchFamily="18" charset="0"/>
              </a:rPr>
              <a:t>3. </a:t>
            </a:r>
            <a:r>
              <a:rPr lang="en-US" sz="2400">
                <a:latin typeface="Times New Roman" pitchFamily="18" charset="0"/>
                <a:cs typeface="Times New Roman" pitchFamily="18" charset="0"/>
              </a:rPr>
              <a:t>Phân bón có thể bị chuyển thành chất khó tan do có tiếp xúc với đất.</a:t>
            </a:r>
          </a:p>
          <a:p>
            <a:pPr algn="just">
              <a:lnSpc>
                <a:spcPct val="120000"/>
              </a:lnSpc>
            </a:pPr>
            <a:r>
              <a:rPr lang="en-US" sz="2400">
                <a:solidFill>
                  <a:srgbClr val="FF0000"/>
                </a:solidFill>
                <a:latin typeface="Times New Roman" pitchFamily="18" charset="0"/>
                <a:cs typeface="Times New Roman" pitchFamily="18" charset="0"/>
              </a:rPr>
              <a:t>4. </a:t>
            </a:r>
            <a:r>
              <a:rPr lang="en-US" sz="2400">
                <a:latin typeface="Times New Roman" pitchFamily="18" charset="0"/>
                <a:cs typeface="Times New Roman" pitchFamily="18" charset="0"/>
              </a:rPr>
              <a:t>Phân bón dễ bị chuyển thành chất khó tan do tiếp xúc với nhiều đất.</a:t>
            </a:r>
          </a:p>
          <a:p>
            <a:pPr algn="just">
              <a:lnSpc>
                <a:spcPct val="120000"/>
              </a:lnSpc>
            </a:pPr>
            <a:r>
              <a:rPr lang="en-US" sz="2400">
                <a:solidFill>
                  <a:srgbClr val="FF0000"/>
                </a:solidFill>
                <a:latin typeface="Times New Roman" pitchFamily="18" charset="0"/>
                <a:cs typeface="Times New Roman" pitchFamily="18" charset="0"/>
              </a:rPr>
              <a:t>5. </a:t>
            </a:r>
            <a:r>
              <a:rPr lang="en-US" sz="2400">
                <a:latin typeface="Times New Roman" pitchFamily="18" charset="0"/>
                <a:cs typeface="Times New Roman" pitchFamily="18" charset="0"/>
              </a:rPr>
              <a:t>Tiết kiệm phân bón.</a:t>
            </a:r>
          </a:p>
          <a:p>
            <a:pPr algn="just">
              <a:lnSpc>
                <a:spcPct val="120000"/>
              </a:lnSpc>
            </a:pPr>
            <a:r>
              <a:rPr lang="en-US" sz="2400">
                <a:solidFill>
                  <a:srgbClr val="FF0000"/>
                </a:solidFill>
                <a:latin typeface="Times New Roman" pitchFamily="18" charset="0"/>
                <a:cs typeface="Times New Roman" pitchFamily="18" charset="0"/>
              </a:rPr>
              <a:t>6. </a:t>
            </a:r>
            <a:r>
              <a:rPr lang="en-US" sz="2400">
                <a:latin typeface="Times New Roman" pitchFamily="18" charset="0"/>
                <a:cs typeface="Times New Roman" pitchFamily="18" charset="0"/>
              </a:rPr>
              <a:t>Dễ thực hiện, cần ít công lao động.</a:t>
            </a:r>
          </a:p>
          <a:p>
            <a:pPr algn="just">
              <a:lnSpc>
                <a:spcPct val="120000"/>
              </a:lnSpc>
            </a:pPr>
            <a:r>
              <a:rPr lang="en-US" sz="2400">
                <a:solidFill>
                  <a:srgbClr val="FF0000"/>
                </a:solidFill>
                <a:latin typeface="Times New Roman" pitchFamily="18" charset="0"/>
                <a:cs typeface="Times New Roman" pitchFamily="18" charset="0"/>
              </a:rPr>
              <a:t>7. </a:t>
            </a:r>
            <a:r>
              <a:rPr lang="en-US" sz="2400">
                <a:latin typeface="Times New Roman" pitchFamily="18" charset="0"/>
                <a:cs typeface="Times New Roman" pitchFamily="18" charset="0"/>
              </a:rPr>
              <a:t>Chỉ bón được lượng nhỏ phân bón.</a:t>
            </a:r>
          </a:p>
          <a:p>
            <a:pPr algn="just">
              <a:lnSpc>
                <a:spcPct val="120000"/>
              </a:lnSpc>
            </a:pPr>
            <a:r>
              <a:rPr lang="en-US" sz="2400">
                <a:solidFill>
                  <a:srgbClr val="FF0000"/>
                </a:solidFill>
                <a:latin typeface="Times New Roman" pitchFamily="18" charset="0"/>
                <a:cs typeface="Times New Roman" pitchFamily="18" charset="0"/>
              </a:rPr>
              <a:t>8. </a:t>
            </a:r>
            <a:r>
              <a:rPr lang="en-US" sz="2400">
                <a:latin typeface="Times New Roman" pitchFamily="18" charset="0"/>
                <a:cs typeface="Times New Roman" pitchFamily="18" charset="0"/>
              </a:rPr>
              <a:t>Cần có dụng cụ, máy móc phức tạp.</a:t>
            </a:r>
          </a:p>
          <a:p>
            <a:pPr algn="just">
              <a:lnSpc>
                <a:spcPct val="120000"/>
              </a:lnSpc>
            </a:pPr>
            <a:r>
              <a:rPr lang="en-US" sz="2400">
                <a:solidFill>
                  <a:srgbClr val="FF0000"/>
                </a:solidFill>
                <a:latin typeface="Times New Roman" pitchFamily="18" charset="0"/>
                <a:cs typeface="Times New Roman" pitchFamily="18" charset="0"/>
              </a:rPr>
              <a:t>9. </a:t>
            </a:r>
            <a:r>
              <a:rPr lang="en-US" sz="2400">
                <a:latin typeface="Times New Roman" pitchFamily="18" charset="0"/>
                <a:cs typeface="Times New Roman" pitchFamily="18" charset="0"/>
              </a:rPr>
              <a:t>Chỉ cần dụng cụ đơn giản.</a:t>
            </a:r>
          </a:p>
        </p:txBody>
      </p:sp>
    </p:spTree>
    <p:extLst>
      <p:ext uri="{BB962C8B-B14F-4D97-AF65-F5344CB8AC3E}">
        <p14:creationId xmlns:p14="http://schemas.microsoft.com/office/powerpoint/2010/main" val="242455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xmlns="" id="{01D9F2A9-08D0-4ED6-B03A-4CE66267F00A}"/>
              </a:ext>
            </a:extLst>
          </p:cNvPr>
          <p:cNvSpPr>
            <a:spLocks noGrp="1" noChangeArrowheads="1"/>
          </p:cNvSpPr>
          <p:nvPr>
            <p:ph type="body" idx="1"/>
          </p:nvPr>
        </p:nvSpPr>
        <p:spPr>
          <a:xfrm flipH="1">
            <a:off x="10510" y="5181600"/>
            <a:ext cx="9144000" cy="2040510"/>
          </a:xfrm>
          <a:solidFill>
            <a:srgbClr val="CCFFCC"/>
          </a:solidFill>
          <a:ln>
            <a:solidFill>
              <a:srgbClr val="00FFFF"/>
            </a:solidFill>
            <a:miter lim="800000"/>
            <a:headEnd/>
            <a:tailEnd/>
          </a:ln>
        </p:spPr>
        <p:txBody>
          <a:bodyPr/>
          <a:lstStyle/>
          <a:p>
            <a:pPr>
              <a:spcAft>
                <a:spcPts val="600"/>
              </a:spcAft>
              <a:buFontTx/>
              <a:buNone/>
            </a:pPr>
            <a:r>
              <a:rPr lang="en-US" altLang="en-US" sz="2800" b="1" u="sng">
                <a:latin typeface="Times New Roman" panose="02020603050405020304" pitchFamily="18" charset="0"/>
              </a:rPr>
              <a:t>Ưu điểm:</a:t>
            </a:r>
            <a:r>
              <a:rPr lang="en-US" altLang="en-US" sz="2800">
                <a:latin typeface="Times New Roman" panose="02020603050405020304" pitchFamily="18" charset="0"/>
              </a:rPr>
              <a:t> Cây dễ sử dụng, chỉ cần dụng cụ đơn giản</a:t>
            </a:r>
          </a:p>
          <a:p>
            <a:pPr>
              <a:spcAft>
                <a:spcPts val="600"/>
              </a:spcAft>
              <a:buFontTx/>
              <a:buNone/>
            </a:pPr>
            <a:r>
              <a:rPr lang="en-US" altLang="en-US" sz="2800" b="1" u="sng">
                <a:latin typeface="Times New Roman" panose="02020603050405020304" pitchFamily="18" charset="0"/>
              </a:rPr>
              <a:t>Nhược điểm:</a:t>
            </a:r>
            <a:r>
              <a:rPr lang="en-US" altLang="en-US" sz="2800">
                <a:latin typeface="Times New Roman" panose="02020603050405020304" pitchFamily="18" charset="0"/>
              </a:rPr>
              <a:t> Phân bón có thể bị chuyển thành chất khó tan do có tiếp xúc với đất</a:t>
            </a:r>
          </a:p>
        </p:txBody>
      </p:sp>
      <p:pic>
        <p:nvPicPr>
          <p:cNvPr id="5" name="Picture 11" descr="Cac kieu bon phaN2">
            <a:extLst>
              <a:ext uri="{FF2B5EF4-FFF2-40B4-BE49-F238E27FC236}">
                <a16:creationId xmlns:a16="http://schemas.microsoft.com/office/drawing/2014/main" xmlns="" id="{EA0A1577-A0C3-4031-82C0-DF05F82FE67E}"/>
              </a:ext>
            </a:extLst>
          </p:cNvPr>
          <p:cNvPicPr>
            <a:picLocks noChangeAspect="1" noChangeArrowheads="1"/>
          </p:cNvPicPr>
          <p:nvPr/>
        </p:nvPicPr>
        <p:blipFill>
          <a:blip r:embed="rId2">
            <a:lum bright="-18000" contrast="12000"/>
          </a:blip>
          <a:srcRect/>
          <a:stretch>
            <a:fillRect/>
          </a:stretch>
        </p:blipFill>
        <p:spPr bwMode="auto">
          <a:xfrm>
            <a:off x="1600200" y="-152400"/>
            <a:ext cx="5638800" cy="4799097"/>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2" name="Hộp Văn bản 1">
            <a:extLst>
              <a:ext uri="{FF2B5EF4-FFF2-40B4-BE49-F238E27FC236}">
                <a16:creationId xmlns:a16="http://schemas.microsoft.com/office/drawing/2014/main" xmlns="" id="{5D280E26-042A-4DBF-88AE-E787EB39CE9E}"/>
              </a:ext>
            </a:extLst>
          </p:cNvPr>
          <p:cNvSpPr txBox="1"/>
          <p:nvPr/>
        </p:nvSpPr>
        <p:spPr>
          <a:xfrm>
            <a:off x="517634" y="5181600"/>
            <a:ext cx="8626366" cy="523220"/>
          </a:xfrm>
          <a:prstGeom prst="rect">
            <a:avLst/>
          </a:prstGeom>
          <a:noFill/>
        </p:spPr>
        <p:txBody>
          <a:bodyPr wrap="square" rtlCol="0">
            <a:spAutoFit/>
          </a:bodyPr>
          <a:lstStyle/>
          <a:p>
            <a:r>
              <a:rPr lang="en-US" sz="2800" dirty="0" err="1">
                <a:solidFill>
                  <a:srgbClr val="FF0000"/>
                </a:solidFill>
              </a:rPr>
              <a:t>Em</a:t>
            </a:r>
            <a:r>
              <a:rPr lang="en-US" sz="2800" dirty="0">
                <a:solidFill>
                  <a:srgbClr val="FF0000"/>
                </a:solidFill>
              </a:rPr>
              <a:t> </a:t>
            </a:r>
            <a:r>
              <a:rPr lang="en-US" sz="2800" dirty="0" err="1">
                <a:solidFill>
                  <a:srgbClr val="FF0000"/>
                </a:solidFill>
              </a:rPr>
              <a:t>hãy</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biết</a:t>
            </a:r>
            <a:r>
              <a:rPr lang="en-US" sz="2800" dirty="0">
                <a:solidFill>
                  <a:srgbClr val="FF0000"/>
                </a:solidFill>
              </a:rPr>
              <a:t> </a:t>
            </a:r>
            <a:r>
              <a:rPr lang="en-US" sz="2800" dirty="0" err="1">
                <a:solidFill>
                  <a:srgbClr val="FF0000"/>
                </a:solidFill>
              </a:rPr>
              <a:t>ưu</a:t>
            </a:r>
            <a:r>
              <a:rPr lang="en-US" sz="2800" dirty="0">
                <a:solidFill>
                  <a:srgbClr val="FF0000"/>
                </a:solidFill>
              </a:rPr>
              <a:t> </a:t>
            </a:r>
            <a:r>
              <a:rPr lang="en-US" sz="2800" dirty="0" err="1" smtClean="0">
                <a:solidFill>
                  <a:srgbClr val="FF0000"/>
                </a:solidFill>
              </a:rPr>
              <a:t>nhược</a:t>
            </a:r>
            <a:r>
              <a:rPr lang="en-US" sz="2800" dirty="0" smtClean="0">
                <a:solidFill>
                  <a:srgbClr val="FF0000"/>
                </a:solidFill>
              </a:rPr>
              <a:t> </a:t>
            </a:r>
            <a:r>
              <a:rPr lang="en-US" sz="2800" dirty="0" err="1">
                <a:solidFill>
                  <a:srgbClr val="FF0000"/>
                </a:solidFill>
              </a:rPr>
              <a:t>điểm</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bón</a:t>
            </a:r>
            <a:r>
              <a:rPr lang="en-US" sz="2800" dirty="0">
                <a:solidFill>
                  <a:srgbClr val="FF0000"/>
                </a:solidFill>
              </a:rPr>
              <a:t> </a:t>
            </a:r>
            <a:r>
              <a:rPr lang="en-US" sz="2800" dirty="0" err="1">
                <a:solidFill>
                  <a:srgbClr val="FF0000"/>
                </a:solidFill>
              </a:rPr>
              <a:t>theo</a:t>
            </a:r>
            <a:r>
              <a:rPr lang="en-US" sz="2800" dirty="0">
                <a:solidFill>
                  <a:srgbClr val="FF0000"/>
                </a:solidFill>
              </a:rPr>
              <a:t> </a:t>
            </a:r>
            <a:r>
              <a:rPr lang="en-US" sz="2800" dirty="0" err="1">
                <a:solidFill>
                  <a:srgbClr val="FF0000"/>
                </a:solidFill>
              </a:rPr>
              <a:t>hốc</a:t>
            </a:r>
            <a:r>
              <a:rPr lang="en-US" sz="2800" dirty="0">
                <a:solidFill>
                  <a:srgbClr val="FF0000"/>
                </a:solidFill>
              </a:rPr>
              <a:t>? </a:t>
            </a:r>
            <a:endParaRPr lang="vi-VN" sz="2800" dirty="0">
              <a:solidFill>
                <a:srgbClr val="FF0000"/>
              </a:solidFill>
            </a:endParaRPr>
          </a:p>
        </p:txBody>
      </p:sp>
      <p:sp>
        <p:nvSpPr>
          <p:cNvPr id="3" name="Hộp Văn bản 2">
            <a:extLst>
              <a:ext uri="{FF2B5EF4-FFF2-40B4-BE49-F238E27FC236}">
                <a16:creationId xmlns:a16="http://schemas.microsoft.com/office/drawing/2014/main" xmlns="" id="{61E48384-1138-4C49-8530-1D5D760EEA7B}"/>
              </a:ext>
            </a:extLst>
          </p:cNvPr>
          <p:cNvSpPr txBox="1"/>
          <p:nvPr/>
        </p:nvSpPr>
        <p:spPr>
          <a:xfrm>
            <a:off x="3276600" y="4724400"/>
            <a:ext cx="3048000" cy="461665"/>
          </a:xfrm>
          <a:prstGeom prst="rect">
            <a:avLst/>
          </a:prstGeom>
          <a:noFill/>
        </p:spPr>
        <p:txBody>
          <a:bodyPr wrap="square" rtlCol="0">
            <a:spAutoFit/>
          </a:bodyPr>
          <a:lstStyle/>
          <a:p>
            <a:r>
              <a:rPr lang="en-US" sz="2400" b="1"/>
              <a:t>BÓN THEO HỐC</a:t>
            </a:r>
            <a:endParaRPr lang="vi-VN"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xit" presetSubtype="10"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strVal val="ppt_h"/>
                                          </p:val>
                                        </p:tav>
                                      </p:tavLst>
                                    </p:anim>
                                    <p:set>
                                      <p:cBhvr>
                                        <p:cTn id="15" dur="1" fill="hold">
                                          <p:stCondLst>
                                            <p:cond delay="499"/>
                                          </p:stCondLst>
                                        </p:cTn>
                                        <p:tgtEl>
                                          <p:spTgt spid="2"/>
                                        </p:tgtEl>
                                        <p:attrNameLst>
                                          <p:attrName>style.visibility</p:attrName>
                                        </p:attrNameLst>
                                      </p:cBhvr>
                                      <p:to>
                                        <p:strVal val="hidden"/>
                                      </p:to>
                                    </p:se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4099">
                                            <p:bg/>
                                          </p:spTgt>
                                        </p:tgtEl>
                                        <p:attrNameLst>
                                          <p:attrName>style.visibility</p:attrName>
                                        </p:attrNameLst>
                                      </p:cBhvr>
                                      <p:to>
                                        <p:strVal val="visible"/>
                                      </p:to>
                                    </p:set>
                                    <p:animEffect transition="in" filter="fade">
                                      <p:cBhvr>
                                        <p:cTn id="19" dur="1000"/>
                                        <p:tgtEl>
                                          <p:spTgt spid="4099">
                                            <p:bg/>
                                          </p:spTgt>
                                        </p:tgtEl>
                                      </p:cBhvr>
                                    </p:animEffect>
                                    <p:anim calcmode="lin" valueType="num">
                                      <p:cBhvr>
                                        <p:cTn id="20" dur="1000" fill="hold"/>
                                        <p:tgtEl>
                                          <p:spTgt spid="4099">
                                            <p:bg/>
                                          </p:spTgt>
                                        </p:tgtEl>
                                        <p:attrNameLst>
                                          <p:attrName>ppt_x</p:attrName>
                                        </p:attrNameLst>
                                      </p:cBhvr>
                                      <p:tavLst>
                                        <p:tav tm="0">
                                          <p:val>
                                            <p:strVal val="#ppt_x"/>
                                          </p:val>
                                        </p:tav>
                                        <p:tav tm="100000">
                                          <p:val>
                                            <p:strVal val="#ppt_x"/>
                                          </p:val>
                                        </p:tav>
                                      </p:tavLst>
                                    </p:anim>
                                    <p:anim calcmode="lin" valueType="num">
                                      <p:cBhvr>
                                        <p:cTn id="21" dur="1000" fill="hold"/>
                                        <p:tgtEl>
                                          <p:spTgt spid="4099">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
                                  </p:stCondLst>
                                  <p:childTnLst>
                                    <p:set>
                                      <p:cBhvr>
                                        <p:cTn id="23" dur="1" fill="hold">
                                          <p:stCondLst>
                                            <p:cond delay="0"/>
                                          </p:stCondLst>
                                        </p:cTn>
                                        <p:tgtEl>
                                          <p:spTgt spid="4099">
                                            <p:txEl>
                                              <p:pRg st="0" end="0"/>
                                            </p:txEl>
                                          </p:spTgt>
                                        </p:tgtEl>
                                        <p:attrNameLst>
                                          <p:attrName>style.visibility</p:attrName>
                                        </p:attrNameLst>
                                      </p:cBhvr>
                                      <p:to>
                                        <p:strVal val="visible"/>
                                      </p:to>
                                    </p:set>
                                    <p:animEffect transition="in" filter="fade">
                                      <p:cBhvr>
                                        <p:cTn id="24" dur="1000"/>
                                        <p:tgtEl>
                                          <p:spTgt spid="4099">
                                            <p:txEl>
                                              <p:pRg st="0" end="0"/>
                                            </p:txEl>
                                          </p:spTgt>
                                        </p:tgtEl>
                                      </p:cBhvr>
                                    </p:animEffect>
                                    <p:anim calcmode="lin" valueType="num">
                                      <p:cBhvr>
                                        <p:cTn id="25"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1600"/>
                            </p:stCondLst>
                            <p:childTnLst>
                              <p:par>
                                <p:cTn id="28" presetID="42" presetClass="entr" presetSubtype="0" fill="hold" grpId="0" nodeType="afterEffect">
                                  <p:stCondLst>
                                    <p:cond delay="0"/>
                                  </p:stCondLst>
                                  <p:childTnLst>
                                    <p:set>
                                      <p:cBhvr>
                                        <p:cTn id="29" dur="1" fill="hold">
                                          <p:stCondLst>
                                            <p:cond delay="0"/>
                                          </p:stCondLst>
                                        </p:cTn>
                                        <p:tgtEl>
                                          <p:spTgt spid="4099">
                                            <p:txEl>
                                              <p:pRg st="1" end="1"/>
                                            </p:txEl>
                                          </p:spTgt>
                                        </p:tgtEl>
                                        <p:attrNameLst>
                                          <p:attrName>style.visibility</p:attrName>
                                        </p:attrNameLst>
                                      </p:cBhvr>
                                      <p:to>
                                        <p:strVal val="visible"/>
                                      </p:to>
                                    </p:set>
                                    <p:animEffect transition="in" filter="fade">
                                      <p:cBhvr>
                                        <p:cTn id="30" dur="1000"/>
                                        <p:tgtEl>
                                          <p:spTgt spid="4099">
                                            <p:txEl>
                                              <p:pRg st="1" end="1"/>
                                            </p:txEl>
                                          </p:spTgt>
                                        </p:tgtEl>
                                      </p:cBhvr>
                                    </p:animEffect>
                                    <p:anim calcmode="lin" valueType="num">
                                      <p:cBhvr>
                                        <p:cTn id="31"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nimBg="1"/>
      <p:bldP spid="2" grpId="0"/>
      <p:bldP spid="2"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6|2.8"/>
</p:tagLst>
</file>

<file path=ppt/tags/tag2.xml><?xml version="1.0" encoding="utf-8"?>
<p:tagLst xmlns:a="http://schemas.openxmlformats.org/drawingml/2006/main" xmlns:r="http://schemas.openxmlformats.org/officeDocument/2006/relationships" xmlns:p="http://schemas.openxmlformats.org/presentationml/2006/main">
  <p:tag name="TIMING" val="|5.6|2.8"/>
</p:tagLst>
</file>

<file path=ppt/tags/tag3.xml><?xml version="1.0" encoding="utf-8"?>
<p:tagLst xmlns:a="http://schemas.openxmlformats.org/drawingml/2006/main" xmlns:r="http://schemas.openxmlformats.org/officeDocument/2006/relationships" xmlns:p="http://schemas.openxmlformats.org/presentationml/2006/main">
  <p:tag name="TIMING" val="|1.2|1.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1036</Words>
  <Application>Microsoft Office PowerPoint</Application>
  <PresentationFormat>On-screen Show (4:3)</PresentationFormat>
  <Paragraphs>125</Paragraphs>
  <Slides>22</Slides>
  <Notes>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Default Design</vt:lpstr>
      <vt:lpstr>Office Theme</vt:lpstr>
      <vt:lpstr>KIỂM TRA BÀI CŨ</vt:lpstr>
      <vt:lpstr>CHỦ ĐỀ: PHÂN BÓN </vt:lpstr>
      <vt:lpstr>Người ta có thể bón phân cho cây trong những thời điểm nào?</vt:lpstr>
      <vt:lpstr>Bón lót nhằm  mục đích gì?</vt:lpstr>
      <vt:lpstr>Bón thúc nhằm  mục đích gì?</vt:lpstr>
      <vt:lpstr>PowerPoint Presentation</vt:lpstr>
      <vt:lpstr>PowerPoint Presentation</vt:lpstr>
      <vt:lpstr>BÀI TẬP: Em hãy chọn các câu dưới đây để nêu ưu, nhược điểm của từng cách bón.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Em hãy quan sát hình và cho biết cách bảo quản phân chuồng. </vt:lpstr>
      <vt:lpstr>PowerPoint Presentation</vt:lpstr>
      <vt:lpstr>PowerPoint Presentation</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6                                                        Công nghệ 7</dc:title>
  <dc:creator>Thuy Ngan</dc:creator>
  <cp:lastModifiedBy>USER</cp:lastModifiedBy>
  <cp:revision>12</cp:revision>
  <dcterms:created xsi:type="dcterms:W3CDTF">2009-08-09T10:45:03Z</dcterms:created>
  <dcterms:modified xsi:type="dcterms:W3CDTF">2021-08-27T05:58:36Z</dcterms:modified>
</cp:coreProperties>
</file>