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45" r:id="rId2"/>
    <p:sldId id="336" r:id="rId3"/>
    <p:sldId id="327" r:id="rId4"/>
    <p:sldId id="329" r:id="rId5"/>
    <p:sldId id="330" r:id="rId6"/>
    <p:sldId id="342" r:id="rId7"/>
    <p:sldId id="343" r:id="rId8"/>
    <p:sldId id="347" r:id="rId9"/>
    <p:sldId id="354" r:id="rId10"/>
    <p:sldId id="350" r:id="rId11"/>
    <p:sldId id="346" r:id="rId12"/>
    <p:sldId id="338" r:id="rId13"/>
    <p:sldId id="337" r:id="rId14"/>
    <p:sldId id="348" r:id="rId15"/>
    <p:sldId id="355" r:id="rId16"/>
    <p:sldId id="35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FEB"/>
    <a:srgbClr val="FFFFA3"/>
    <a:srgbClr val="FFFFCC"/>
    <a:srgbClr val="0066FF"/>
    <a:srgbClr val="22B04E"/>
    <a:srgbClr val="52AE24"/>
    <a:srgbClr val="FF33CC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B96CE-3DE9-46DB-B6E5-336147DF480B}" type="datetimeFigureOut">
              <a:rPr lang="en-US" smtClean="0"/>
              <a:t>06/10/2021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C6A86-E1F4-4EF2-877F-971F20A67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30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C6A86-E1F4-4EF2-877F-971F20A67B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581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2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2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2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2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1ABDCD-1944-4D6D-843F-0B979D2A9191}" type="slidenum">
              <a:rPr lang="en-US" altLang="en-US" smtClean="0"/>
              <a:pPr/>
              <a:t>14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51725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63F6-7579-4F40-9CC7-23CDBDD710D4}" type="datetimeFigureOut">
              <a:rPr lang="en-US" smtClean="0"/>
              <a:t>06/10/2021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EA00-C163-411B-A951-FF1266AF6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97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63F6-7579-4F40-9CC7-23CDBDD710D4}" type="datetimeFigureOut">
              <a:rPr lang="en-US" smtClean="0"/>
              <a:t>06/10/2021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EA00-C163-411B-A951-FF1266AF6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5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63F6-7579-4F40-9CC7-23CDBDD710D4}" type="datetimeFigureOut">
              <a:rPr lang="en-US" smtClean="0"/>
              <a:t>06/10/2021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EA00-C163-411B-A951-FF1266AF6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961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80F08D-F216-4972-8252-72CC9DBA14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9191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63F6-7579-4F40-9CC7-23CDBDD710D4}" type="datetimeFigureOut">
              <a:rPr lang="en-US" smtClean="0"/>
              <a:t>06/10/2021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EA00-C163-411B-A951-FF1266AF6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82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63F6-7579-4F40-9CC7-23CDBDD710D4}" type="datetimeFigureOut">
              <a:rPr lang="en-US" smtClean="0"/>
              <a:t>06/10/2021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EA00-C163-411B-A951-FF1266AF6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62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63F6-7579-4F40-9CC7-23CDBDD710D4}" type="datetimeFigureOut">
              <a:rPr lang="en-US" smtClean="0"/>
              <a:t>06/10/2021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EA00-C163-411B-A951-FF1266AF6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00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63F6-7579-4F40-9CC7-23CDBDD710D4}" type="datetimeFigureOut">
              <a:rPr lang="en-US" smtClean="0"/>
              <a:t>06/10/2021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EA00-C163-411B-A951-FF1266AF6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86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63F6-7579-4F40-9CC7-23CDBDD710D4}" type="datetimeFigureOut">
              <a:rPr lang="en-US" smtClean="0"/>
              <a:t>06/10/2021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EA00-C163-411B-A951-FF1266AF6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15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63F6-7579-4F40-9CC7-23CDBDD710D4}" type="datetimeFigureOut">
              <a:rPr lang="en-US" smtClean="0"/>
              <a:t>06/10/2021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EA00-C163-411B-A951-FF1266AF6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88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63F6-7579-4F40-9CC7-23CDBDD710D4}" type="datetimeFigureOut">
              <a:rPr lang="en-US" smtClean="0"/>
              <a:t>06/10/2021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EA00-C163-411B-A951-FF1266AF6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10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63F6-7579-4F40-9CC7-23CDBDD710D4}" type="datetimeFigureOut">
              <a:rPr lang="en-US" smtClean="0"/>
              <a:t>06/10/2021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EA00-C163-411B-A951-FF1266AF6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67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263F6-7579-4F40-9CC7-23CDBDD710D4}" type="datetimeFigureOut">
              <a:rPr lang="en-US" smtClean="0"/>
              <a:t>06/10/2021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AEA00-C163-411B-A951-FF1266AF6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6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0457" y="293272"/>
            <a:ext cx="1125132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smtClean="0">
                <a:latin typeface="Arial" panose="020B0604020202020204" pitchFamily="34" charset="0"/>
                <a:cs typeface="Arial" panose="020B0604020202020204" pitchFamily="34" charset="0"/>
              </a:rPr>
              <a:t>UNIT 3: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TRIP TO THE COUNTRYSIDE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3: READ 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4" y="2829463"/>
            <a:ext cx="12228513" cy="402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87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2" y="238080"/>
            <a:ext cx="11103635" cy="6450814"/>
          </a:xfrm>
        </p:spPr>
      </p:pic>
      <p:pic>
        <p:nvPicPr>
          <p:cNvPr id="3" name="67 Track 6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0658" y="238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7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76302" y="977473"/>
            <a:ext cx="1973143" cy="1637326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THE PASSAGE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7284695" y="1970647"/>
            <a:ext cx="453985" cy="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738681" y="1584365"/>
            <a:ext cx="1631546" cy="9989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374567" y="1615896"/>
            <a:ext cx="1701502" cy="840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xchange student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58090" y="5277137"/>
            <a:ext cx="1541625" cy="4998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art-time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60053" y="6001497"/>
            <a:ext cx="1464354" cy="6778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rocery store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0782" y="1186317"/>
            <a:ext cx="1856079" cy="6842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ollect the eggs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0782" y="2138812"/>
            <a:ext cx="1878048" cy="6359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 maize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0782" y="3042976"/>
            <a:ext cx="1856080" cy="6486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eed the chickens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30166" y="5208652"/>
            <a:ext cx="1263294" cy="4622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farmer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51514" y="1590714"/>
            <a:ext cx="1915839" cy="9324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COUNTRYSIDE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4771073" y="1960788"/>
            <a:ext cx="434460" cy="5716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11" idx="1"/>
          </p:cNvCxnSpPr>
          <p:nvPr/>
        </p:nvCxnSpPr>
        <p:spPr>
          <a:xfrm flipV="1">
            <a:off x="9359660" y="2036337"/>
            <a:ext cx="1014907" cy="206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endCxn id="20" idx="3"/>
          </p:cNvCxnSpPr>
          <p:nvPr/>
        </p:nvCxnSpPr>
        <p:spPr>
          <a:xfrm flipH="1" flipV="1">
            <a:off x="2046861" y="1528448"/>
            <a:ext cx="804652" cy="3814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endCxn id="21" idx="3"/>
          </p:cNvCxnSpPr>
          <p:nvPr/>
        </p:nvCxnSpPr>
        <p:spPr>
          <a:xfrm flipH="1">
            <a:off x="2068830" y="1909868"/>
            <a:ext cx="764465" cy="5469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endCxn id="23" idx="3"/>
          </p:cNvCxnSpPr>
          <p:nvPr/>
        </p:nvCxnSpPr>
        <p:spPr>
          <a:xfrm flipH="1">
            <a:off x="2046862" y="1909868"/>
            <a:ext cx="782685" cy="14574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5592708" y="3043888"/>
            <a:ext cx="1578768" cy="7948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Parker family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135573" y="4261725"/>
            <a:ext cx="1469129" cy="6548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Mr. Parker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179233" y="4293770"/>
            <a:ext cx="1233688" cy="7425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Mrs.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Parker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962483" y="4293771"/>
            <a:ext cx="1146965" cy="6227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965323" y="4325197"/>
            <a:ext cx="1094299" cy="5913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965323" y="5235185"/>
            <a:ext cx="1409244" cy="6428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rimary school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>
            <a:endCxn id="43" idx="0"/>
          </p:cNvCxnSpPr>
          <p:nvPr/>
        </p:nvCxnSpPr>
        <p:spPr>
          <a:xfrm flipH="1">
            <a:off x="3870138" y="3859771"/>
            <a:ext cx="2542784" cy="4019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1" idx="2"/>
            <a:endCxn id="44" idx="0"/>
          </p:cNvCxnSpPr>
          <p:nvPr/>
        </p:nvCxnSpPr>
        <p:spPr>
          <a:xfrm flipH="1">
            <a:off x="5796077" y="3838751"/>
            <a:ext cx="586015" cy="4550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387953" y="3859771"/>
            <a:ext cx="819034" cy="4019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47" idx="0"/>
          </p:cNvCxnSpPr>
          <p:nvPr/>
        </p:nvCxnSpPr>
        <p:spPr>
          <a:xfrm>
            <a:off x="6387953" y="3859771"/>
            <a:ext cx="3124520" cy="4654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769535" y="4937586"/>
            <a:ext cx="8196" cy="3025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757672" y="5034462"/>
            <a:ext cx="8196" cy="3025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5778691" y="5744499"/>
            <a:ext cx="8196" cy="3025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9502917" y="4963865"/>
            <a:ext cx="8196" cy="3025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3" idx="2"/>
          </p:cNvCxnSpPr>
          <p:nvPr/>
        </p:nvCxnSpPr>
        <p:spPr>
          <a:xfrm>
            <a:off x="6262874" y="2614799"/>
            <a:ext cx="1292" cy="4542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67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20" grpId="0" animBg="1"/>
      <p:bldP spid="21" grpId="0" animBg="1"/>
      <p:bldP spid="23" grpId="0" animBg="1"/>
      <p:bldP spid="24" grpId="0" animBg="1"/>
      <p:bldP spid="29" grpId="0" animBg="1"/>
      <p:bldP spid="41" grpId="0" animBg="1"/>
      <p:bldP spid="43" grpId="0" animBg="1"/>
      <p:bldP spid="44" grpId="0" animBg="1"/>
      <p:bldP spid="46" grpId="0" animBg="1"/>
      <p:bldP spid="47" grpId="0" animBg="1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820" name="Group 60"/>
          <p:cNvGraphicFramePr>
            <a:graphicFrameLocks noGrp="1"/>
          </p:cNvGraphicFramePr>
          <p:nvPr/>
        </p:nvGraphicFramePr>
        <p:xfrm>
          <a:off x="1919288" y="1912938"/>
          <a:ext cx="2881312" cy="4064000"/>
        </p:xfrm>
        <a:graphic>
          <a:graphicData uri="http://schemas.openxmlformats.org/drawingml/2006/table">
            <a:tbl>
              <a:tblPr/>
              <a:tblGrid>
                <a:gridCol w="28813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maize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28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feed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28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grocery store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28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part - time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128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collect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7823" name="Group 63"/>
          <p:cNvGraphicFramePr>
            <a:graphicFrameLocks noGrp="1"/>
          </p:cNvGraphicFramePr>
          <p:nvPr/>
        </p:nvGraphicFramePr>
        <p:xfrm>
          <a:off x="5951538" y="1647825"/>
          <a:ext cx="4392612" cy="4572000"/>
        </p:xfrm>
        <a:graphic>
          <a:graphicData uri="http://schemas.openxmlformats.org/drawingml/2006/table">
            <a:tbl>
              <a:tblPr/>
              <a:tblGrid>
                <a:gridCol w="43926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bring things together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28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where people buy food and small things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28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give food to eat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28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corn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128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shorter or less than standard time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7814" name="Line 54"/>
          <p:cNvSpPr>
            <a:spLocks noChangeShapeType="1"/>
          </p:cNvSpPr>
          <p:nvPr/>
        </p:nvSpPr>
        <p:spPr bwMode="auto">
          <a:xfrm>
            <a:off x="4800600" y="2276475"/>
            <a:ext cx="1150938" cy="2736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815" name="Line 55"/>
          <p:cNvSpPr>
            <a:spLocks noChangeShapeType="1"/>
          </p:cNvSpPr>
          <p:nvPr/>
        </p:nvSpPr>
        <p:spPr bwMode="auto">
          <a:xfrm>
            <a:off x="4800600" y="3141663"/>
            <a:ext cx="1150938" cy="1008062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816" name="Line 56"/>
          <p:cNvSpPr>
            <a:spLocks noChangeShapeType="1"/>
          </p:cNvSpPr>
          <p:nvPr/>
        </p:nvSpPr>
        <p:spPr bwMode="auto">
          <a:xfrm flipV="1">
            <a:off x="4800600" y="3068639"/>
            <a:ext cx="1150938" cy="865187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817" name="Line 57"/>
          <p:cNvSpPr>
            <a:spLocks noChangeShapeType="1"/>
          </p:cNvSpPr>
          <p:nvPr/>
        </p:nvSpPr>
        <p:spPr bwMode="auto">
          <a:xfrm>
            <a:off x="4800600" y="4724400"/>
            <a:ext cx="1150938" cy="1081088"/>
          </a:xfrm>
          <a:prstGeom prst="line">
            <a:avLst/>
          </a:prstGeom>
          <a:noFill/>
          <a:ln w="57150">
            <a:solidFill>
              <a:srgbClr val="66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818" name="Line 58"/>
          <p:cNvSpPr>
            <a:spLocks noChangeShapeType="1"/>
          </p:cNvSpPr>
          <p:nvPr/>
        </p:nvSpPr>
        <p:spPr bwMode="auto">
          <a:xfrm flipV="1">
            <a:off x="4814888" y="2205039"/>
            <a:ext cx="1136650" cy="3455987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37669" y="226972"/>
            <a:ext cx="7041752" cy="898127"/>
          </a:xfrm>
        </p:spPr>
        <p:txBody>
          <a:bodyPr>
            <a:noAutofit/>
          </a:bodyPr>
          <a:lstStyle/>
          <a:p>
            <a:r>
              <a:rPr lang="en-US" sz="5500" b="1" u="sng" dirty="0" smtClean="0">
                <a:solidFill>
                  <a:srgbClr val="FF0000"/>
                </a:solidFill>
                <a:latin typeface="Calibri body (Headings)"/>
              </a:rPr>
              <a:t>MATCHING</a:t>
            </a:r>
            <a:r>
              <a:rPr lang="en-US" sz="5500" b="1" dirty="0" smtClean="0">
                <a:solidFill>
                  <a:srgbClr val="FF0000"/>
                </a:solidFill>
                <a:latin typeface="Calibri body (Headings)"/>
              </a:rPr>
              <a:t> (a/26)</a:t>
            </a:r>
            <a:endParaRPr lang="en-US" sz="5500" b="1" u="sng" dirty="0">
              <a:latin typeface="Calibri body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45509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7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7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7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7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7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7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7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7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7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7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7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7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16"/>
          <p:cNvSpPr txBox="1">
            <a:spLocks noChangeArrowheads="1"/>
          </p:cNvSpPr>
          <p:nvPr/>
        </p:nvSpPr>
        <p:spPr bwMode="auto">
          <a:xfrm>
            <a:off x="1847851" y="1530350"/>
            <a:ext cx="8424863" cy="4789488"/>
          </a:xfrm>
          <a:prstGeom prst="rect">
            <a:avLst/>
          </a:prstGeom>
          <a:noFill/>
          <a:ln w="9525">
            <a:solidFill>
              <a:srgbClr val="22B04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</a:rPr>
              <a:t>A Vietnamese boy named Van is living with the Parker family in the American state of (1) ......... Mr. Parker is a (2)...................and </a:t>
            </a:r>
            <a:r>
              <a:rPr lang="en-US" altLang="en-US" sz="2800" b="1" dirty="0" err="1">
                <a:latin typeface="Arial" panose="020B0604020202020204" pitchFamily="34" charset="0"/>
              </a:rPr>
              <a:t>Mrs.Parker</a:t>
            </a:r>
            <a:r>
              <a:rPr lang="en-US" altLang="en-US" sz="2800" b="1" dirty="0">
                <a:latin typeface="Arial" panose="020B0604020202020204" pitchFamily="34" charset="0"/>
              </a:rPr>
              <a:t>  (3)..................................................................</a:t>
            </a:r>
            <a:r>
              <a:rPr lang="en-US" altLang="en-US" sz="2800" b="1" dirty="0" smtClean="0">
                <a:latin typeface="Arial" panose="020B0604020202020204" pitchFamily="34" charset="0"/>
              </a:rPr>
              <a:t>in a </a:t>
            </a:r>
            <a:r>
              <a:rPr lang="en-US" altLang="en-US" sz="2800" b="1" dirty="0">
                <a:latin typeface="Arial" panose="020B0604020202020204" pitchFamily="34" charset="0"/>
              </a:rPr>
              <a:t>nearby town</a:t>
            </a:r>
            <a:r>
              <a:rPr lang="en-US" altLang="en-US" sz="2800" b="1" dirty="0" smtClean="0">
                <a:latin typeface="Arial" panose="020B0604020202020204" pitchFamily="34" charset="0"/>
              </a:rPr>
              <a:t>. They </a:t>
            </a:r>
            <a:r>
              <a:rPr lang="en-US" altLang="en-US" sz="2800" b="1" dirty="0">
                <a:latin typeface="Arial" panose="020B0604020202020204" pitchFamily="34" charset="0"/>
              </a:rPr>
              <a:t>have two children,  (4) .......... and (5) ........ . Van often does chores (6).......... school.  Sometimes he also helps on the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</a:rPr>
              <a:t> (7) ......... .The family relaxes on Saturday afternoons and (8)......................Peter play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</a:rPr>
              <a:t>(9)................. Van likes the Parkers, and he enjoys being a (10)............... of their family.</a:t>
            </a:r>
          </a:p>
        </p:txBody>
      </p:sp>
      <p:sp>
        <p:nvSpPr>
          <p:cNvPr id="27666" name="Text Box 18"/>
          <p:cNvSpPr txBox="1">
            <a:spLocks noChangeArrowheads="1"/>
          </p:cNvSpPr>
          <p:nvPr/>
        </p:nvSpPr>
        <p:spPr bwMode="auto">
          <a:xfrm>
            <a:off x="9232901" y="1901826"/>
            <a:ext cx="10080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Ohio</a:t>
            </a:r>
          </a:p>
        </p:txBody>
      </p:sp>
      <p:sp>
        <p:nvSpPr>
          <p:cNvPr id="27667" name="Text Box 19"/>
          <p:cNvSpPr txBox="1">
            <a:spLocks noChangeArrowheads="1"/>
          </p:cNvSpPr>
          <p:nvPr/>
        </p:nvSpPr>
        <p:spPr bwMode="auto">
          <a:xfrm>
            <a:off x="5715001" y="2320926"/>
            <a:ext cx="14398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farmer</a:t>
            </a:r>
          </a:p>
        </p:txBody>
      </p:sp>
      <p:sp>
        <p:nvSpPr>
          <p:cNvPr id="27669" name="Text Box 21"/>
          <p:cNvSpPr txBox="1">
            <a:spLocks noChangeArrowheads="1"/>
          </p:cNvSpPr>
          <p:nvPr/>
        </p:nvSpPr>
        <p:spPr bwMode="auto">
          <a:xfrm>
            <a:off x="2495550" y="2781301"/>
            <a:ext cx="6553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</a:rPr>
              <a:t>works part – time at a grocery store</a:t>
            </a:r>
          </a:p>
        </p:txBody>
      </p:sp>
      <p:sp>
        <p:nvSpPr>
          <p:cNvPr id="27670" name="Text Box 22"/>
          <p:cNvSpPr txBox="1">
            <a:spLocks noChangeArrowheads="1"/>
          </p:cNvSpPr>
          <p:nvPr/>
        </p:nvSpPr>
        <p:spPr bwMode="auto">
          <a:xfrm>
            <a:off x="8975725" y="3197226"/>
            <a:ext cx="1258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Peter</a:t>
            </a:r>
          </a:p>
        </p:txBody>
      </p:sp>
      <p:sp>
        <p:nvSpPr>
          <p:cNvPr id="27671" name="Text Box 23"/>
          <p:cNvSpPr txBox="1">
            <a:spLocks noChangeArrowheads="1"/>
          </p:cNvSpPr>
          <p:nvPr/>
        </p:nvSpPr>
        <p:spPr bwMode="auto">
          <a:xfrm>
            <a:off x="3057525" y="3586163"/>
            <a:ext cx="11509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</a:rPr>
              <a:t>Sam</a:t>
            </a:r>
          </a:p>
        </p:txBody>
      </p:sp>
      <p:sp>
        <p:nvSpPr>
          <p:cNvPr id="27672" name="Text Box 24"/>
          <p:cNvSpPr txBox="1">
            <a:spLocks noChangeArrowheads="1"/>
          </p:cNvSpPr>
          <p:nvPr/>
        </p:nvSpPr>
        <p:spPr bwMode="auto">
          <a:xfrm>
            <a:off x="9059864" y="3616326"/>
            <a:ext cx="11509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after</a:t>
            </a:r>
          </a:p>
        </p:txBody>
      </p:sp>
      <p:sp>
        <p:nvSpPr>
          <p:cNvPr id="27674" name="Text Box 26"/>
          <p:cNvSpPr txBox="1">
            <a:spLocks noChangeArrowheads="1"/>
          </p:cNvSpPr>
          <p:nvPr/>
        </p:nvSpPr>
        <p:spPr bwMode="auto">
          <a:xfrm>
            <a:off x="2568575" y="4437063"/>
            <a:ext cx="11509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farm</a:t>
            </a:r>
          </a:p>
        </p:txBody>
      </p:sp>
      <p:sp>
        <p:nvSpPr>
          <p:cNvPr id="27677" name="Text Box 29"/>
          <p:cNvSpPr txBox="1">
            <a:spLocks noChangeArrowheads="1"/>
          </p:cNvSpPr>
          <p:nvPr/>
        </p:nvSpPr>
        <p:spPr bwMode="auto">
          <a:xfrm>
            <a:off x="5130801" y="4868864"/>
            <a:ext cx="24114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</a:rPr>
              <a:t>they watch </a:t>
            </a:r>
          </a:p>
        </p:txBody>
      </p:sp>
      <p:sp>
        <p:nvSpPr>
          <p:cNvPr id="27678" name="Text Box 30"/>
          <p:cNvSpPr txBox="1">
            <a:spLocks noChangeArrowheads="1"/>
          </p:cNvSpPr>
          <p:nvPr/>
        </p:nvSpPr>
        <p:spPr bwMode="auto">
          <a:xfrm>
            <a:off x="2409825" y="5300663"/>
            <a:ext cx="17287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</a:rPr>
              <a:t>baseball</a:t>
            </a:r>
          </a:p>
        </p:txBody>
      </p:sp>
      <p:sp>
        <p:nvSpPr>
          <p:cNvPr id="27679" name="Text Box 31"/>
          <p:cNvSpPr txBox="1">
            <a:spLocks noChangeArrowheads="1"/>
          </p:cNvSpPr>
          <p:nvPr/>
        </p:nvSpPr>
        <p:spPr bwMode="auto">
          <a:xfrm>
            <a:off x="5159375" y="5746751"/>
            <a:ext cx="17287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</a:rPr>
              <a:t>member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495550" y="603250"/>
            <a:ext cx="7583871" cy="641351"/>
          </a:xfrm>
        </p:spPr>
        <p:txBody>
          <a:bodyPr>
            <a:noAutofit/>
          </a:bodyPr>
          <a:lstStyle/>
          <a:p>
            <a:r>
              <a:rPr lang="en-US" sz="5500" b="1" u="sng" dirty="0" smtClean="0">
                <a:solidFill>
                  <a:srgbClr val="FF0000"/>
                </a:solidFill>
                <a:latin typeface="Calibri body (Headings)"/>
              </a:rPr>
              <a:t>GAP-FILLING</a:t>
            </a:r>
            <a:r>
              <a:rPr lang="en-US" sz="5500" b="1" dirty="0" smtClean="0">
                <a:solidFill>
                  <a:srgbClr val="FF0000"/>
                </a:solidFill>
                <a:latin typeface="Calibri body (Headings)"/>
              </a:rPr>
              <a:t> (b/26)</a:t>
            </a:r>
            <a:endParaRPr lang="en-US" sz="5500" b="1" u="sng" dirty="0">
              <a:latin typeface="Calibri body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147554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27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27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50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27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500"/>
                                        <p:tgtEl>
                                          <p:spTgt spid="27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500"/>
                                        <p:tgtEl>
                                          <p:spTgt spid="27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nimBg="1"/>
      <p:bldP spid="27666" grpId="0"/>
      <p:bldP spid="27667" grpId="0"/>
      <p:bldP spid="27669" grpId="0"/>
      <p:bldP spid="27670" grpId="0"/>
      <p:bldP spid="27671" grpId="0"/>
      <p:bldP spid="27672" grpId="0"/>
      <p:bldP spid="27674" grpId="0"/>
      <p:bldP spid="27677" grpId="0"/>
      <p:bldP spid="27678" grpId="0"/>
      <p:bldP spid="2767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3143250" y="234951"/>
            <a:ext cx="568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II. GRAMMAR</a:t>
            </a:r>
            <a:endParaRPr lang="en-US" altLang="en-US" sz="36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-1334813" y="1674818"/>
            <a:ext cx="130853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800" b="1" u="sng" dirty="0">
                <a:latin typeface="Arial" panose="020B0604020202020204" pitchFamily="34" charset="0"/>
              </a:rPr>
              <a:t>EX</a:t>
            </a:r>
            <a:r>
              <a:rPr lang="en-US" altLang="en-US" sz="2800" b="1" dirty="0">
                <a:latin typeface="Arial" panose="020B0604020202020204" pitchFamily="34" charset="0"/>
              </a:rPr>
              <a:t> :  </a:t>
            </a:r>
            <a:r>
              <a:rPr lang="en-US" altLang="en-US" sz="2800" b="1" dirty="0" smtClean="0">
                <a:latin typeface="Arial" panose="020B0604020202020204" pitchFamily="34" charset="0"/>
              </a:rPr>
              <a:t>The Parkers are nice </a:t>
            </a:r>
            <a:r>
              <a:rPr lang="en-US" altLang="en-US" sz="2800" b="1" dirty="0">
                <a:solidFill>
                  <a:srgbClr val="FF0066"/>
                </a:solidFill>
                <a:latin typeface="Arial" panose="020B0604020202020204" pitchFamily="34" charset="0"/>
              </a:rPr>
              <a:t>so</a:t>
            </a:r>
            <a:r>
              <a:rPr lang="en-US" altLang="en-US" sz="2800" b="1" dirty="0" smtClean="0">
                <a:latin typeface="Arial" panose="020B0604020202020204" pitchFamily="34" charset="0"/>
              </a:rPr>
              <a:t> Van feels like a member of their family. </a:t>
            </a:r>
            <a:endParaRPr lang="en-US" altLang="en-US" sz="2800" b="1" dirty="0">
              <a:latin typeface="Arial" panose="020B0604020202020204" pitchFamily="34" charset="0"/>
            </a:endParaRP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2711450" y="923436"/>
            <a:ext cx="8418512" cy="53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ADVERB CLAUSES OF RESULT</a:t>
            </a:r>
          </a:p>
        </p:txBody>
      </p:sp>
      <p:sp>
        <p:nvSpPr>
          <p:cNvPr id="115719" name="Text Box 7"/>
          <p:cNvSpPr txBox="1">
            <a:spLocks noChangeArrowheads="1"/>
          </p:cNvSpPr>
          <p:nvPr/>
        </p:nvSpPr>
        <p:spPr bwMode="auto">
          <a:xfrm>
            <a:off x="38865" y="2381034"/>
            <a:ext cx="121531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en-US" sz="2800" b="1" dirty="0" smtClean="0">
                <a:latin typeface="Arial" panose="020B0604020202020204" pitchFamily="34" charset="0"/>
                <a:sym typeface="Wingdings" panose="05000000000000000000" pitchFamily="2" charset="2"/>
              </a:rPr>
              <a:t>The Parkers are nice</a:t>
            </a:r>
            <a:r>
              <a:rPr lang="en-US" altLang="en-US" sz="2800" b="1" dirty="0" smtClean="0">
                <a:latin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FF0066"/>
                </a:solidFill>
                <a:latin typeface="Arial" panose="020B0604020202020204" pitchFamily="34" charset="0"/>
              </a:rPr>
              <a:t>, so</a:t>
            </a:r>
            <a:r>
              <a:rPr lang="en-US" altLang="en-US" sz="2800" b="1" dirty="0">
                <a:latin typeface="Arial" panose="020B0604020202020204" pitchFamily="34" charset="0"/>
              </a:rPr>
              <a:t>  </a:t>
            </a:r>
            <a:r>
              <a:rPr lang="en-US" altLang="en-US" sz="2800" b="1" dirty="0" smtClean="0">
                <a:latin typeface="Arial" panose="020B0604020202020204" pitchFamily="34" charset="0"/>
              </a:rPr>
              <a:t>Van feels like a member of their family.</a:t>
            </a:r>
            <a:endParaRPr lang="en-US" altLang="en-US" sz="2800" b="1" dirty="0">
              <a:latin typeface="Arial" panose="020B0604020202020204" pitchFamily="34" charset="0"/>
            </a:endParaRPr>
          </a:p>
        </p:txBody>
      </p:sp>
      <p:sp>
        <p:nvSpPr>
          <p:cNvPr id="115723" name="AutoShape 11"/>
          <p:cNvSpPr>
            <a:spLocks/>
          </p:cNvSpPr>
          <p:nvPr/>
        </p:nvSpPr>
        <p:spPr bwMode="auto">
          <a:xfrm rot="5400000">
            <a:off x="2066514" y="1405297"/>
            <a:ext cx="354887" cy="3352801"/>
          </a:xfrm>
          <a:prstGeom prst="rightBrace">
            <a:avLst>
              <a:gd name="adj1" fmla="val 5122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800" b="1">
              <a:latin typeface="Arial" panose="020B0604020202020204" pitchFamily="34" charset="0"/>
            </a:endParaRPr>
          </a:p>
        </p:txBody>
      </p:sp>
      <p:sp>
        <p:nvSpPr>
          <p:cNvPr id="115724" name="AutoShape 12"/>
          <p:cNvSpPr>
            <a:spLocks/>
          </p:cNvSpPr>
          <p:nvPr/>
        </p:nvSpPr>
        <p:spPr bwMode="auto">
          <a:xfrm rot="5400000">
            <a:off x="8046957" y="-91660"/>
            <a:ext cx="312736" cy="6442845"/>
          </a:xfrm>
          <a:prstGeom prst="rightBrace">
            <a:avLst>
              <a:gd name="adj1" fmla="val 12407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800" b="1">
              <a:latin typeface="Arial" panose="020B0604020202020204" pitchFamily="34" charset="0"/>
            </a:endParaRPr>
          </a:p>
        </p:txBody>
      </p:sp>
      <p:sp>
        <p:nvSpPr>
          <p:cNvPr id="115725" name="Text Box 13"/>
          <p:cNvSpPr txBox="1">
            <a:spLocks noChangeArrowheads="1"/>
          </p:cNvSpPr>
          <p:nvPr/>
        </p:nvSpPr>
        <p:spPr bwMode="auto">
          <a:xfrm>
            <a:off x="540106" y="3386142"/>
            <a:ext cx="31289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0066FF"/>
                </a:solidFill>
                <a:latin typeface="Arial" panose="020B0604020202020204" pitchFamily="34" charset="0"/>
              </a:rPr>
              <a:t>Main clause</a:t>
            </a:r>
          </a:p>
        </p:txBody>
      </p:sp>
      <p:sp>
        <p:nvSpPr>
          <p:cNvPr id="115726" name="Text Box 14"/>
          <p:cNvSpPr txBox="1">
            <a:spLocks noChangeArrowheads="1"/>
          </p:cNvSpPr>
          <p:nvPr/>
        </p:nvSpPr>
        <p:spPr bwMode="auto">
          <a:xfrm>
            <a:off x="5876843" y="3286131"/>
            <a:ext cx="46529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0066FF"/>
                </a:solidFill>
                <a:latin typeface="Arial" panose="020B0604020202020204" pitchFamily="34" charset="0"/>
              </a:rPr>
              <a:t>Adv. clause of result</a:t>
            </a:r>
          </a:p>
        </p:txBody>
      </p:sp>
      <p:sp>
        <p:nvSpPr>
          <p:cNvPr id="115727" name="Text Box 15"/>
          <p:cNvSpPr txBox="1">
            <a:spLocks noChangeArrowheads="1"/>
          </p:cNvSpPr>
          <p:nvPr/>
        </p:nvSpPr>
        <p:spPr bwMode="auto">
          <a:xfrm>
            <a:off x="2803113" y="5158117"/>
            <a:ext cx="5310873" cy="52322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800" b="1">
                <a:latin typeface="Arial" panose="020B0604020202020204" pitchFamily="34" charset="0"/>
              </a:rPr>
              <a:t> S </a:t>
            </a:r>
            <a:r>
              <a:rPr lang="en-US" altLang="en-US" sz="2800" b="1" baseline="-25000">
                <a:latin typeface="Arial" panose="020B0604020202020204" pitchFamily="34" charset="0"/>
              </a:rPr>
              <a:t>1 </a:t>
            </a:r>
            <a:r>
              <a:rPr lang="en-US" altLang="en-US" sz="2800" b="1">
                <a:latin typeface="Arial" panose="020B0604020202020204" pitchFamily="34" charset="0"/>
              </a:rPr>
              <a:t>+ V</a:t>
            </a:r>
            <a:r>
              <a:rPr lang="en-US" altLang="en-US" sz="2800" b="1" baseline="-25000">
                <a:latin typeface="Arial" panose="020B0604020202020204" pitchFamily="34" charset="0"/>
              </a:rPr>
              <a:t> </a:t>
            </a:r>
            <a:r>
              <a:rPr lang="en-US" altLang="en-US" sz="2800" b="1">
                <a:latin typeface="Arial" panose="020B0604020202020204" pitchFamily="34" charset="0"/>
              </a:rPr>
              <a:t>….. , </a:t>
            </a:r>
            <a:r>
              <a:rPr lang="en-US" altLang="en-US" sz="2800" b="1">
                <a:solidFill>
                  <a:srgbClr val="FF0066"/>
                </a:solidFill>
                <a:latin typeface="Arial" panose="020B0604020202020204" pitchFamily="34" charset="0"/>
              </a:rPr>
              <a:t>so</a:t>
            </a:r>
            <a:r>
              <a:rPr lang="en-US" altLang="en-US" sz="2800" b="1">
                <a:latin typeface="Arial" panose="020B0604020202020204" pitchFamily="34" charset="0"/>
              </a:rPr>
              <a:t>  +  S</a:t>
            </a:r>
            <a:r>
              <a:rPr lang="en-US" altLang="en-US" sz="2800" b="1" baseline="-25000">
                <a:latin typeface="Arial" panose="020B0604020202020204" pitchFamily="34" charset="0"/>
              </a:rPr>
              <a:t>2</a:t>
            </a:r>
            <a:r>
              <a:rPr lang="en-US" altLang="en-US" sz="2800" b="1">
                <a:latin typeface="Arial" panose="020B0604020202020204" pitchFamily="34" charset="0"/>
              </a:rPr>
              <a:t> + V</a:t>
            </a:r>
            <a:r>
              <a:rPr lang="en-US" altLang="en-US" sz="2800" b="1" baseline="-25000">
                <a:latin typeface="Arial" panose="020B0604020202020204" pitchFamily="34" charset="0"/>
              </a:rPr>
              <a:t> </a:t>
            </a:r>
            <a:r>
              <a:rPr lang="en-US" altLang="en-US" sz="2800" b="1">
                <a:latin typeface="Arial" panose="020B0604020202020204" pitchFamily="34" charset="0"/>
              </a:rPr>
              <a:t>…..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93773" y="4414619"/>
            <a:ext cx="101361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800" b="1" i="1" dirty="0">
                <a:solidFill>
                  <a:srgbClr val="000000"/>
                </a:solidFill>
                <a:latin typeface="Arial" panose="020B0604020202020204" pitchFamily="34" charset="0"/>
              </a:rPr>
              <a:t>“</a:t>
            </a:r>
            <a:r>
              <a:rPr lang="en-US" altLang="en-US" sz="2800" b="1" i="1" dirty="0">
                <a:solidFill>
                  <a:srgbClr val="FF0066"/>
                </a:solidFill>
                <a:latin typeface="Arial" panose="020B0604020202020204" pitchFamily="34" charset="0"/>
              </a:rPr>
              <a:t>SO</a:t>
            </a:r>
            <a:r>
              <a:rPr lang="en-US" altLang="en-US" sz="2800" b="1" i="1" dirty="0">
                <a:solidFill>
                  <a:srgbClr val="000000"/>
                </a:solidFill>
                <a:latin typeface="Arial" panose="020B0604020202020204" pitchFamily="34" charset="0"/>
              </a:rPr>
              <a:t>” </a:t>
            </a:r>
            <a:r>
              <a:rPr lang="en-US" altLang="en-US" sz="2800" b="1" i="1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to express the result of the statement before.</a:t>
            </a:r>
            <a:endParaRPr lang="en-US" altLang="en-US" sz="2800" b="1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8865" y="5951567"/>
            <a:ext cx="1215313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en-US" sz="2800" b="1" dirty="0">
                <a:solidFill>
                  <a:srgbClr val="FF0066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Because</a:t>
            </a:r>
            <a:r>
              <a:rPr lang="en-US" altLang="en-US" sz="2800" b="1" dirty="0" smtClean="0">
                <a:latin typeface="Arial" panose="020B0604020202020204" pitchFamily="34" charset="0"/>
                <a:sym typeface="Wingdings" panose="05000000000000000000" pitchFamily="2" charset="2"/>
              </a:rPr>
              <a:t> the </a:t>
            </a:r>
            <a:r>
              <a:rPr lang="en-US" altLang="en-US" sz="2800" b="1" dirty="0" smtClean="0">
                <a:latin typeface="Arial" panose="020B0604020202020204" pitchFamily="34" charset="0"/>
                <a:sym typeface="Wingdings" panose="05000000000000000000" pitchFamily="2" charset="2"/>
              </a:rPr>
              <a:t>Parkers are </a:t>
            </a:r>
            <a:r>
              <a:rPr lang="en-US" altLang="en-US" sz="2800" b="1" dirty="0" smtClean="0">
                <a:latin typeface="Arial" panose="020B0604020202020204" pitchFamily="34" charset="0"/>
                <a:sym typeface="Wingdings" panose="05000000000000000000" pitchFamily="2" charset="2"/>
              </a:rPr>
              <a:t>nice</a:t>
            </a:r>
            <a:r>
              <a:rPr lang="en-US" altLang="en-US" sz="2800" b="1" dirty="0" smtClean="0">
                <a:latin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smtClean="0">
                <a:latin typeface="Arial" panose="020B0604020202020204" pitchFamily="34" charset="0"/>
              </a:rPr>
              <a:t>Van </a:t>
            </a:r>
            <a:r>
              <a:rPr lang="en-US" altLang="en-US" sz="2800" b="1" dirty="0" smtClean="0">
                <a:latin typeface="Arial" panose="020B0604020202020204" pitchFamily="34" charset="0"/>
              </a:rPr>
              <a:t>feels like a member of their family.</a:t>
            </a:r>
            <a:endParaRPr lang="en-US" altLang="en-US" sz="28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06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8" grpId="0"/>
      <p:bldP spid="115717" grpId="0"/>
      <p:bldP spid="115719" grpId="0"/>
      <p:bldP spid="115723" grpId="0" animBg="1"/>
      <p:bldP spid="115724" grpId="0" animBg="1"/>
      <p:bldP spid="115725" grpId="0"/>
      <p:bldP spid="115726" grpId="0"/>
      <p:bldP spid="115727" grpId="0" animBg="1"/>
      <p:bldP spid="2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1433"/>
            <a:ext cx="12370279" cy="5842069"/>
          </a:xfrm>
        </p:spPr>
      </p:pic>
    </p:spTree>
    <p:extLst>
      <p:ext uri="{BB962C8B-B14F-4D97-AF65-F5344CB8AC3E}">
        <p14:creationId xmlns:p14="http://schemas.microsoft.com/office/powerpoint/2010/main" val="19411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188259" y="633970"/>
            <a:ext cx="12003741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5400" b="1" dirty="0" smtClean="0">
                <a:solidFill>
                  <a:srgbClr val="FF6600"/>
                </a:solidFill>
              </a:rPr>
              <a:t>HOMEWORK</a:t>
            </a:r>
          </a:p>
          <a:p>
            <a:pPr marL="349250" eaLnBrk="1" hangingPunct="1">
              <a:spcBef>
                <a:spcPct val="0"/>
              </a:spcBef>
              <a:buFontTx/>
              <a:buChar char="-"/>
            </a:pPr>
            <a:r>
              <a:rPr lang="en-US" altLang="en-US" sz="4000" b="1" dirty="0" smtClean="0">
                <a:solidFill>
                  <a:srgbClr val="002060"/>
                </a:solidFill>
              </a:rPr>
              <a:t>Learn </a:t>
            </a:r>
            <a:r>
              <a:rPr lang="en-US" altLang="en-US" sz="4000" b="1" dirty="0">
                <a:solidFill>
                  <a:srgbClr val="002060"/>
                </a:solidFill>
              </a:rPr>
              <a:t>new </a:t>
            </a:r>
            <a:r>
              <a:rPr lang="en-US" altLang="en-US" sz="4000" b="1" dirty="0" smtClean="0">
                <a:solidFill>
                  <a:srgbClr val="002060"/>
                </a:solidFill>
              </a:rPr>
              <a:t>words.</a:t>
            </a:r>
          </a:p>
          <a:p>
            <a:pPr marL="349250" eaLnBrk="1" hangingPunct="1">
              <a:spcBef>
                <a:spcPct val="0"/>
              </a:spcBef>
              <a:buFontTx/>
              <a:buChar char="-"/>
            </a:pPr>
            <a:r>
              <a:rPr lang="en-US" altLang="en-US" sz="4000" b="1" dirty="0" smtClean="0">
                <a:solidFill>
                  <a:srgbClr val="002060"/>
                </a:solidFill>
              </a:rPr>
              <a:t>Review grammar.</a:t>
            </a:r>
            <a:endParaRPr lang="vi-VN" altLang="en-US" sz="4000" b="1" dirty="0">
              <a:solidFill>
                <a:srgbClr val="002060"/>
              </a:solidFill>
            </a:endParaRPr>
          </a:p>
          <a:p>
            <a:pPr marL="349250" eaLnBrk="1" hangingPunct="1">
              <a:spcBef>
                <a:spcPct val="0"/>
              </a:spcBef>
              <a:buFontTx/>
              <a:buChar char="-"/>
            </a:pPr>
            <a:r>
              <a:rPr lang="en-US" altLang="en-US" sz="4000" b="1" dirty="0" smtClean="0">
                <a:solidFill>
                  <a:srgbClr val="002060"/>
                </a:solidFill>
              </a:rPr>
              <a:t>Prepare Unit 3</a:t>
            </a:r>
            <a:r>
              <a:rPr lang="vi-VN" altLang="en-US" sz="4000" b="1" dirty="0" smtClean="0">
                <a:solidFill>
                  <a:srgbClr val="002060"/>
                </a:solidFill>
              </a:rPr>
              <a:t>: </a:t>
            </a:r>
            <a:r>
              <a:rPr lang="en-US" altLang="en-US" sz="4000" b="1" dirty="0" smtClean="0">
                <a:solidFill>
                  <a:srgbClr val="002060"/>
                </a:solidFill>
              </a:rPr>
              <a:t>Write – Language focus</a:t>
            </a:r>
            <a:endParaRPr lang="en-US" alt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903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643231" y="3179763"/>
            <a:ext cx="22997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smtClean="0">
                <a:cs typeface="Arial" panose="020B0604020202020204" pitchFamily="34" charset="0"/>
              </a:rPr>
              <a:t>Vietnam</a:t>
            </a:r>
            <a:endParaRPr lang="en-US" altLang="en-US" sz="3600" b="1" dirty="0">
              <a:cs typeface="Arial" panose="020B0604020202020204" pitchFamily="34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772400" y="3223199"/>
            <a:ext cx="4114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cs typeface="Arial" panose="020B0604020202020204" pitchFamily="34" charset="0"/>
              </a:rPr>
              <a:t>USA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300701" y="5235111"/>
            <a:ext cx="1284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cs typeface="Arial" panose="020B0604020202020204" pitchFamily="34" charset="0"/>
              </a:rPr>
              <a:t>VAN</a:t>
            </a:r>
          </a:p>
        </p:txBody>
      </p:sp>
      <p:pic>
        <p:nvPicPr>
          <p:cNvPr id="5126" name="Picture 6" descr="C:\Users\Ngo Tuan Ngoc\Desktop\unit 3- E9\25_DOOL_091125_K1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4419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C:\Users\Ngo Tuan Ngoc\Desktop\unit 3- E9\IMG_05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89686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ight Arrow 38"/>
          <p:cNvSpPr/>
          <p:nvPr/>
        </p:nvSpPr>
        <p:spPr>
          <a:xfrm flipV="1">
            <a:off x="4698123" y="1334237"/>
            <a:ext cx="2500149" cy="511285"/>
          </a:xfrm>
          <a:prstGeom prst="rightArrow">
            <a:avLst>
              <a:gd name="adj1" fmla="val 58222"/>
              <a:gd name="adj2" fmla="val 53809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5" t="17302" r="16163"/>
          <a:stretch/>
        </p:blipFill>
        <p:spPr>
          <a:xfrm flipH="1">
            <a:off x="4237112" y="2685393"/>
            <a:ext cx="3481552" cy="41726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4D751A9-A1C5-4F71-B495-4A29DBBAA8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737" y="848199"/>
            <a:ext cx="934526" cy="75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3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49555" y="610500"/>
            <a:ext cx="8833756" cy="108166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 body (Headings)"/>
              </a:rPr>
              <a:t>e</a:t>
            </a:r>
            <a:r>
              <a:rPr lang="en-US" sz="4000" b="1" dirty="0" smtClean="0">
                <a:solidFill>
                  <a:srgbClr val="FF0000"/>
                </a:solidFill>
                <a:latin typeface="Calibri body (Headings)"/>
              </a:rPr>
              <a:t>xchange student (n)</a:t>
            </a:r>
            <a:r>
              <a:rPr lang="en-US" sz="4000" b="1" dirty="0">
                <a:solidFill>
                  <a:srgbClr val="FF0000"/>
                </a:solidFill>
                <a:latin typeface="Calibri body (Headings)"/>
              </a:rPr>
              <a:t>:</a:t>
            </a:r>
            <a:r>
              <a:rPr lang="en-US" sz="4000" b="1" dirty="0">
                <a:latin typeface="Calibri body (Headings)"/>
              </a:rPr>
              <a:t/>
            </a:r>
            <a:br>
              <a:rPr lang="en-US" sz="4000" b="1" dirty="0">
                <a:latin typeface="Calibri body (Headings)"/>
              </a:rPr>
            </a:br>
            <a:r>
              <a:rPr lang="en-US" sz="4000" b="1" dirty="0">
                <a:solidFill>
                  <a:srgbClr val="FF0000"/>
                </a:solidFill>
                <a:latin typeface="Calibri body (Headings)"/>
              </a:rPr>
              <a:t> </a:t>
            </a:r>
            <a:r>
              <a:rPr lang="en-US" sz="4000" b="1" dirty="0">
                <a:latin typeface="Calibri body (Headings)"/>
              </a:rPr>
              <a:t>du </a:t>
            </a:r>
            <a:r>
              <a:rPr lang="en-US" sz="4000" b="1" dirty="0" err="1">
                <a:latin typeface="Calibri body (Headings)"/>
              </a:rPr>
              <a:t>học</a:t>
            </a:r>
            <a:r>
              <a:rPr lang="en-US" sz="4000" b="1" dirty="0">
                <a:latin typeface="Calibri body (Headings)"/>
              </a:rPr>
              <a:t> </a:t>
            </a:r>
            <a:r>
              <a:rPr lang="en-US" sz="4000" b="1" dirty="0" err="1" smtClean="0">
                <a:latin typeface="Calibri body (Headings)"/>
              </a:rPr>
              <a:t>sinh</a:t>
            </a:r>
            <a:r>
              <a:rPr lang="en-US" sz="4000" b="1" dirty="0" smtClean="0">
                <a:latin typeface="Calibri body (Headings)"/>
              </a:rPr>
              <a:t>, </a:t>
            </a:r>
            <a:r>
              <a:rPr lang="en-US" sz="4000" b="1" dirty="0" err="1" smtClean="0">
                <a:latin typeface="Calibri body (Headings)"/>
              </a:rPr>
              <a:t>học</a:t>
            </a:r>
            <a:r>
              <a:rPr lang="en-US" sz="4000" b="1" dirty="0" smtClean="0">
                <a:latin typeface="Calibri body (Headings)"/>
              </a:rPr>
              <a:t> </a:t>
            </a:r>
            <a:r>
              <a:rPr lang="en-US" sz="4000" b="1" dirty="0" err="1" smtClean="0">
                <a:latin typeface="Calibri body (Headings)"/>
              </a:rPr>
              <a:t>sinh</a:t>
            </a:r>
            <a:r>
              <a:rPr lang="en-US" sz="4000" b="1" dirty="0" smtClean="0">
                <a:latin typeface="Calibri body (Headings)"/>
              </a:rPr>
              <a:t> </a:t>
            </a:r>
            <a:r>
              <a:rPr lang="en-US" sz="4000" b="1" dirty="0" err="1" smtClean="0">
                <a:latin typeface="Calibri body (Headings)"/>
              </a:rPr>
              <a:t>đi</a:t>
            </a:r>
            <a:r>
              <a:rPr lang="en-US" sz="4000" b="1" dirty="0" smtClean="0">
                <a:latin typeface="Calibri body (Headings)"/>
              </a:rPr>
              <a:t> du </a:t>
            </a:r>
            <a:r>
              <a:rPr lang="en-US" sz="4000" b="1" dirty="0" err="1" smtClean="0">
                <a:latin typeface="Calibri body (Headings)"/>
              </a:rPr>
              <a:t>học</a:t>
            </a:r>
            <a:r>
              <a:rPr lang="en-US" sz="4000" b="1" dirty="0" smtClean="0">
                <a:latin typeface="Calibri body (Headings)"/>
              </a:rPr>
              <a:t> </a:t>
            </a:r>
            <a:endParaRPr lang="en-US" sz="4000" b="1" dirty="0">
              <a:latin typeface="Calibri body (Headings)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2565" y="2091559"/>
            <a:ext cx="9427780" cy="448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5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" t="6176" r="2466" b="7287"/>
          <a:stretch/>
        </p:blipFill>
        <p:spPr>
          <a:xfrm>
            <a:off x="3657600" y="2884328"/>
            <a:ext cx="8429296" cy="366361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63199" cy="779929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 body (Headings)"/>
              </a:rPr>
              <a:t>p</a:t>
            </a:r>
            <a:r>
              <a:rPr lang="en-US" sz="3600" b="1" dirty="0" smtClean="0">
                <a:solidFill>
                  <a:srgbClr val="FF0000"/>
                </a:solidFill>
                <a:latin typeface="Calibri body (Headings)"/>
              </a:rPr>
              <a:t>art-time job (n):</a:t>
            </a:r>
            <a:r>
              <a:rPr lang="en-US" sz="3600" b="1" dirty="0" smtClean="0">
                <a:latin typeface="Calibri body (Headings)"/>
              </a:rPr>
              <a:t> </a:t>
            </a:r>
            <a:r>
              <a:rPr lang="en-US" sz="3600" b="1" dirty="0" err="1">
                <a:latin typeface="Calibri body (Headings)"/>
              </a:rPr>
              <a:t>công</a:t>
            </a:r>
            <a:r>
              <a:rPr lang="en-US" sz="3600" b="1" dirty="0">
                <a:latin typeface="Calibri body (Headings)"/>
              </a:rPr>
              <a:t> </a:t>
            </a:r>
            <a:r>
              <a:rPr lang="en-US" sz="3600" b="1" dirty="0" err="1">
                <a:latin typeface="Calibri body (Headings)"/>
              </a:rPr>
              <a:t>việc</a:t>
            </a:r>
            <a:r>
              <a:rPr lang="en-US" sz="3600" b="1" dirty="0">
                <a:latin typeface="Calibri body (Headings)"/>
              </a:rPr>
              <a:t> </a:t>
            </a:r>
            <a:r>
              <a:rPr lang="en-US" sz="3600" b="1" dirty="0" err="1">
                <a:latin typeface="Calibri body (Headings)"/>
              </a:rPr>
              <a:t>bán</a:t>
            </a:r>
            <a:r>
              <a:rPr lang="en-US" sz="3600" b="1" dirty="0">
                <a:latin typeface="Calibri body (Headings)"/>
              </a:rPr>
              <a:t> </a:t>
            </a:r>
            <a:r>
              <a:rPr lang="en-US" sz="3600" b="1" dirty="0" err="1">
                <a:latin typeface="Calibri body (Headings)"/>
              </a:rPr>
              <a:t>thời</a:t>
            </a:r>
            <a:r>
              <a:rPr lang="en-US" sz="3600" b="1" dirty="0">
                <a:latin typeface="Calibri body (Headings)"/>
              </a:rPr>
              <a:t> </a:t>
            </a:r>
            <a:r>
              <a:rPr lang="en-US" sz="3600" b="1" dirty="0" err="1">
                <a:latin typeface="Calibri body (Headings)"/>
              </a:rPr>
              <a:t>gian</a:t>
            </a:r>
            <a:endParaRPr lang="en-US" sz="3600" b="1" dirty="0">
              <a:latin typeface="Calibri body (Headings)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933102"/>
            <a:ext cx="12192000" cy="7799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alibri body (Headings)"/>
              </a:rPr>
              <a:t>→ do a part-time job:</a:t>
            </a:r>
            <a:r>
              <a:rPr lang="en-US" sz="3600" b="1" dirty="0" smtClean="0">
                <a:latin typeface="Calibri body (Headings)"/>
              </a:rPr>
              <a:t> </a:t>
            </a:r>
            <a:r>
              <a:rPr lang="en-US" sz="3600" b="1" dirty="0" err="1" smtClean="0">
                <a:latin typeface="Calibri body (Headings)"/>
              </a:rPr>
              <a:t>làm</a:t>
            </a:r>
            <a:r>
              <a:rPr lang="en-US" sz="3600" b="1" dirty="0" smtClean="0">
                <a:latin typeface="Calibri body (Headings)"/>
              </a:rPr>
              <a:t> </a:t>
            </a:r>
            <a:r>
              <a:rPr lang="en-US" sz="3600" b="1" dirty="0" err="1" smtClean="0">
                <a:latin typeface="Calibri body (Headings)"/>
              </a:rPr>
              <a:t>việc</a:t>
            </a:r>
            <a:r>
              <a:rPr lang="en-US" sz="3600" b="1" dirty="0" smtClean="0">
                <a:latin typeface="Calibri body (Headings)"/>
              </a:rPr>
              <a:t> </a:t>
            </a:r>
            <a:r>
              <a:rPr lang="en-US" sz="3600" b="1" dirty="0" err="1" smtClean="0">
                <a:latin typeface="Calibri body (Headings)"/>
              </a:rPr>
              <a:t>bán</a:t>
            </a:r>
            <a:r>
              <a:rPr lang="en-US" sz="3600" b="1" dirty="0" smtClean="0">
                <a:latin typeface="Calibri body (Headings)"/>
              </a:rPr>
              <a:t> </a:t>
            </a:r>
            <a:r>
              <a:rPr lang="en-US" sz="3600" b="1" dirty="0" err="1" smtClean="0">
                <a:latin typeface="Calibri body (Headings)"/>
              </a:rPr>
              <a:t>thời</a:t>
            </a:r>
            <a:r>
              <a:rPr lang="en-US" sz="3600" b="1" dirty="0" smtClean="0">
                <a:latin typeface="Calibri body (Headings)"/>
              </a:rPr>
              <a:t> </a:t>
            </a:r>
            <a:r>
              <a:rPr lang="en-US" sz="3600" b="1" dirty="0" err="1" smtClean="0">
                <a:latin typeface="Calibri body (Headings)"/>
              </a:rPr>
              <a:t>gian</a:t>
            </a:r>
            <a:endParaRPr lang="en-US" sz="3600" b="1" dirty="0">
              <a:latin typeface="Calibri body (Headings)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713031"/>
            <a:ext cx="12192000" cy="7799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alibri body (Headings)"/>
              </a:rPr>
              <a:t>→ work part-time:</a:t>
            </a:r>
            <a:r>
              <a:rPr lang="en-US" sz="3600" b="1" dirty="0" smtClean="0">
                <a:latin typeface="Calibri body (Headings)"/>
              </a:rPr>
              <a:t> </a:t>
            </a:r>
            <a:r>
              <a:rPr lang="en-US" sz="3600" b="1" dirty="0" err="1" smtClean="0">
                <a:latin typeface="Calibri body (Headings)"/>
              </a:rPr>
              <a:t>làm</a:t>
            </a:r>
            <a:r>
              <a:rPr lang="en-US" sz="3600" b="1" dirty="0" smtClean="0">
                <a:latin typeface="Calibri body (Headings)"/>
              </a:rPr>
              <a:t> </a:t>
            </a:r>
            <a:r>
              <a:rPr lang="en-US" sz="3600" b="1" dirty="0" err="1" smtClean="0">
                <a:latin typeface="Calibri body (Headings)"/>
              </a:rPr>
              <a:t>việc</a:t>
            </a:r>
            <a:r>
              <a:rPr lang="en-US" sz="3600" b="1" dirty="0" smtClean="0">
                <a:latin typeface="Calibri body (Headings)"/>
              </a:rPr>
              <a:t> </a:t>
            </a:r>
            <a:r>
              <a:rPr lang="en-US" sz="3600" b="1" dirty="0" err="1" smtClean="0">
                <a:latin typeface="Calibri body (Headings)"/>
              </a:rPr>
              <a:t>bán</a:t>
            </a:r>
            <a:r>
              <a:rPr lang="en-US" sz="3600" b="1" dirty="0" smtClean="0">
                <a:latin typeface="Calibri body (Headings)"/>
              </a:rPr>
              <a:t> </a:t>
            </a:r>
            <a:r>
              <a:rPr lang="en-US" sz="3600" b="1" dirty="0" err="1" smtClean="0">
                <a:latin typeface="Calibri body (Headings)"/>
              </a:rPr>
              <a:t>thời</a:t>
            </a:r>
            <a:r>
              <a:rPr lang="en-US" sz="3600" b="1" dirty="0" smtClean="0">
                <a:latin typeface="Calibri body (Headings)"/>
              </a:rPr>
              <a:t> </a:t>
            </a:r>
            <a:r>
              <a:rPr lang="en-US" sz="3600" b="1" dirty="0" err="1" smtClean="0">
                <a:latin typeface="Calibri body (Headings)"/>
              </a:rPr>
              <a:t>gian</a:t>
            </a:r>
            <a:endParaRPr lang="en-US" sz="3600" b="1" dirty="0">
              <a:latin typeface="Calibri body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211033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41" y="1512024"/>
            <a:ext cx="10150136" cy="534597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80719" y="436189"/>
            <a:ext cx="9372010" cy="982707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 body (Headings)"/>
              </a:rPr>
              <a:t>g</a:t>
            </a:r>
            <a:r>
              <a:rPr lang="en-US" sz="4000" b="1" dirty="0" smtClean="0">
                <a:solidFill>
                  <a:srgbClr val="FF0000"/>
                </a:solidFill>
                <a:latin typeface="Calibri body (Headings)"/>
              </a:rPr>
              <a:t>rocery store (n):</a:t>
            </a:r>
            <a:r>
              <a:rPr lang="en-US" sz="4000" b="1" dirty="0" smtClean="0">
                <a:latin typeface="Calibri body (Headings)"/>
              </a:rPr>
              <a:t> </a:t>
            </a:r>
            <a:r>
              <a:rPr lang="en-US" sz="4000" b="1" dirty="0" err="1">
                <a:latin typeface="Calibri body (Headings)"/>
              </a:rPr>
              <a:t>cửa</a:t>
            </a:r>
            <a:r>
              <a:rPr lang="en-US" sz="4000" b="1" dirty="0">
                <a:latin typeface="Calibri body (Headings)"/>
              </a:rPr>
              <a:t> </a:t>
            </a:r>
            <a:r>
              <a:rPr lang="en-US" sz="4000" b="1" dirty="0" err="1">
                <a:latin typeface="Calibri body (Headings)"/>
              </a:rPr>
              <a:t>hàng</a:t>
            </a:r>
            <a:r>
              <a:rPr lang="en-US" sz="4000" b="1" dirty="0">
                <a:latin typeface="Calibri body (Headings)"/>
              </a:rPr>
              <a:t> </a:t>
            </a:r>
            <a:r>
              <a:rPr lang="en-US" sz="4000" b="1" dirty="0" err="1">
                <a:latin typeface="Calibri body (Headings)"/>
              </a:rPr>
              <a:t>tạp</a:t>
            </a:r>
            <a:r>
              <a:rPr lang="en-US" sz="4000" b="1" dirty="0">
                <a:latin typeface="Calibri body (Headings)"/>
              </a:rPr>
              <a:t> </a:t>
            </a:r>
            <a:r>
              <a:rPr lang="en-US" sz="4000" b="1" dirty="0" err="1">
                <a:latin typeface="Calibri body (Headings)"/>
              </a:rPr>
              <a:t>hóa</a:t>
            </a:r>
            <a:endParaRPr lang="en-US" sz="4000" b="1" dirty="0">
              <a:latin typeface="Calibri body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182138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65202" y="171688"/>
            <a:ext cx="5457778" cy="1239734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 body (Headings)"/>
              </a:rPr>
              <a:t>maize (</a:t>
            </a:r>
            <a:r>
              <a:rPr lang="en-US" sz="4000" b="1" dirty="0" smtClean="0">
                <a:solidFill>
                  <a:srgbClr val="FF0000"/>
                </a:solidFill>
                <a:latin typeface="Calibri body (Headings)"/>
              </a:rPr>
              <a:t>n): </a:t>
            </a:r>
            <a:r>
              <a:rPr lang="en-US" sz="4000" b="1" dirty="0" err="1">
                <a:latin typeface="Calibri body (Headings)"/>
              </a:rPr>
              <a:t>ngô</a:t>
            </a:r>
            <a:r>
              <a:rPr lang="en-US" sz="4000" b="1" dirty="0">
                <a:latin typeface="Calibri body (Headings)"/>
              </a:rPr>
              <a:t>, </a:t>
            </a:r>
            <a:r>
              <a:rPr lang="en-US" sz="4000" b="1" dirty="0" err="1">
                <a:latin typeface="Calibri body (Headings)"/>
              </a:rPr>
              <a:t>bắp</a:t>
            </a:r>
            <a:endParaRPr lang="en-US" sz="4000" b="1" dirty="0">
              <a:latin typeface="Calibri body (Headings)"/>
            </a:endParaRPr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790" y="2302526"/>
            <a:ext cx="5062027" cy="436209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041354" y="1090134"/>
            <a:ext cx="8153679" cy="1212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  <a:latin typeface="Calibri body (Headings)"/>
              </a:rPr>
              <a:t>→ grow maize</a:t>
            </a:r>
            <a:r>
              <a:rPr lang="en-US" sz="4000" b="1" dirty="0" smtClean="0">
                <a:latin typeface="Calibri body (Headings)"/>
              </a:rPr>
              <a:t>: </a:t>
            </a:r>
            <a:r>
              <a:rPr lang="en-US" sz="4000" b="1" dirty="0" err="1" smtClean="0">
                <a:latin typeface="Calibri body (Headings)"/>
              </a:rPr>
              <a:t>trồng</a:t>
            </a:r>
            <a:r>
              <a:rPr lang="en-US" sz="4000" b="1" dirty="0" smtClean="0">
                <a:solidFill>
                  <a:srgbClr val="FF0000"/>
                </a:solidFill>
                <a:latin typeface="Calibri body (Headings)"/>
              </a:rPr>
              <a:t> </a:t>
            </a:r>
            <a:r>
              <a:rPr lang="en-US" sz="4000" b="1" dirty="0" err="1" smtClean="0">
                <a:latin typeface="Calibri body (Headings)"/>
              </a:rPr>
              <a:t>ngô</a:t>
            </a:r>
            <a:r>
              <a:rPr lang="en-US" sz="4000" b="1" dirty="0" smtClean="0">
                <a:latin typeface="Calibri body (Headings)"/>
              </a:rPr>
              <a:t>, </a:t>
            </a:r>
            <a:r>
              <a:rPr lang="en-US" sz="4000" b="1" dirty="0" err="1" smtClean="0">
                <a:latin typeface="Calibri body (Headings)"/>
              </a:rPr>
              <a:t>bắp</a:t>
            </a:r>
            <a:endParaRPr lang="en-US" sz="4000" b="1" dirty="0">
              <a:latin typeface="Calibri body (Headings)"/>
            </a:endParaRPr>
          </a:p>
        </p:txBody>
      </p:sp>
      <p:pic>
        <p:nvPicPr>
          <p:cNvPr id="8" name="Picture 4" descr="D:\ANH TU LIEU LOP 9\Maize-Swe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52" y="2302526"/>
            <a:ext cx="4745038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30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90842" y="213730"/>
            <a:ext cx="6640770" cy="83539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Calibri body (Headings)"/>
              </a:rPr>
              <a:t>collect </a:t>
            </a:r>
            <a:r>
              <a:rPr lang="en-US" sz="4000" b="1" dirty="0" smtClean="0">
                <a:latin typeface="Calibri body (Headings)"/>
              </a:rPr>
              <a:t>(v): </a:t>
            </a:r>
            <a:r>
              <a:rPr lang="en-US" sz="4000" b="1" dirty="0" err="1" smtClean="0">
                <a:latin typeface="Calibri body (Headings)"/>
              </a:rPr>
              <a:t>thu</a:t>
            </a:r>
            <a:r>
              <a:rPr lang="en-US" sz="4000" b="1" dirty="0" smtClean="0">
                <a:latin typeface="Calibri body (Headings)"/>
              </a:rPr>
              <a:t> </a:t>
            </a:r>
            <a:r>
              <a:rPr lang="en-US" sz="4000" b="1" dirty="0" err="1" smtClean="0">
                <a:latin typeface="Calibri body (Headings)"/>
              </a:rPr>
              <a:t>gom</a:t>
            </a:r>
            <a:endParaRPr lang="en-US" sz="4000" b="1" dirty="0">
              <a:latin typeface="Calibri body (Headings)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62289" y="940857"/>
            <a:ext cx="8969077" cy="835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  <a:latin typeface="Calibri body (Headings)"/>
              </a:rPr>
              <a:t>→ collect the eggs</a:t>
            </a:r>
            <a:r>
              <a:rPr lang="en-US" sz="4000" b="1" dirty="0" smtClean="0">
                <a:latin typeface="Calibri body (Headings)"/>
              </a:rPr>
              <a:t>: </a:t>
            </a:r>
            <a:r>
              <a:rPr lang="en-US" sz="4000" b="1" dirty="0" err="1" smtClean="0">
                <a:latin typeface="Calibri body (Headings)"/>
              </a:rPr>
              <a:t>thu</a:t>
            </a:r>
            <a:r>
              <a:rPr lang="en-US" sz="4000" b="1" dirty="0" smtClean="0">
                <a:latin typeface="Calibri body (Headings)"/>
              </a:rPr>
              <a:t> </a:t>
            </a:r>
            <a:r>
              <a:rPr lang="en-US" sz="4000" b="1" dirty="0" err="1" smtClean="0">
                <a:latin typeface="Calibri body (Headings)"/>
              </a:rPr>
              <a:t>gom</a:t>
            </a:r>
            <a:r>
              <a:rPr lang="en-US" sz="4000" b="1" dirty="0" smtClean="0">
                <a:latin typeface="Calibri body (Headings)"/>
              </a:rPr>
              <a:t> </a:t>
            </a:r>
            <a:r>
              <a:rPr lang="en-US" sz="4000" b="1" dirty="0" err="1" smtClean="0">
                <a:latin typeface="Calibri body (Headings)"/>
              </a:rPr>
              <a:t>trứng</a:t>
            </a:r>
            <a:endParaRPr lang="en-US" sz="4000" b="1" dirty="0">
              <a:latin typeface="Calibri body (Headings)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006" y="2033170"/>
            <a:ext cx="8208580" cy="472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5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16374" y="203219"/>
            <a:ext cx="7942979" cy="1010905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Calibri body (Headings)"/>
              </a:rPr>
              <a:t>feed – fed – fed </a:t>
            </a:r>
            <a:r>
              <a:rPr lang="en-US" sz="4000" b="1" dirty="0" smtClean="0">
                <a:latin typeface="Calibri body (Headings)"/>
              </a:rPr>
              <a:t>(v): </a:t>
            </a:r>
            <a:r>
              <a:rPr lang="en-US" sz="4000" b="1" dirty="0" err="1" smtClean="0">
                <a:latin typeface="Calibri body (Headings)"/>
              </a:rPr>
              <a:t>cho</a:t>
            </a:r>
            <a:r>
              <a:rPr lang="en-US" sz="4000" b="1" dirty="0" smtClean="0">
                <a:latin typeface="Calibri body (Headings)"/>
              </a:rPr>
              <a:t> </a:t>
            </a:r>
            <a:r>
              <a:rPr lang="en-US" sz="4000" b="1" dirty="0" err="1" smtClean="0">
                <a:latin typeface="Calibri body (Headings)"/>
              </a:rPr>
              <a:t>ăn</a:t>
            </a:r>
            <a:endParaRPr lang="en-US" sz="4000" b="1" dirty="0">
              <a:latin typeface="Calibri body (Headings)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312275" y="1306042"/>
            <a:ext cx="8539471" cy="10109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  <a:latin typeface="Calibri body (Headings)"/>
              </a:rPr>
              <a:t>→ feed the chickens</a:t>
            </a:r>
            <a:r>
              <a:rPr lang="en-US" sz="4000" b="1" dirty="0" smtClean="0">
                <a:latin typeface="Calibri body (Headings)"/>
              </a:rPr>
              <a:t>: </a:t>
            </a:r>
            <a:r>
              <a:rPr lang="en-US" sz="4000" b="1" dirty="0" err="1" smtClean="0">
                <a:latin typeface="Calibri body (Headings)"/>
              </a:rPr>
              <a:t>cho</a:t>
            </a:r>
            <a:r>
              <a:rPr lang="en-US" sz="4000" b="1" dirty="0" smtClean="0">
                <a:latin typeface="Calibri body (Headings)"/>
              </a:rPr>
              <a:t> </a:t>
            </a:r>
            <a:r>
              <a:rPr lang="en-US" sz="4000" b="1" dirty="0" err="1" smtClean="0">
                <a:latin typeface="Calibri body (Headings)"/>
              </a:rPr>
              <a:t>gà</a:t>
            </a:r>
            <a:r>
              <a:rPr lang="en-US" sz="4000" b="1" dirty="0" smtClean="0">
                <a:latin typeface="Calibri body (Headings)"/>
              </a:rPr>
              <a:t> </a:t>
            </a:r>
            <a:r>
              <a:rPr lang="en-US" sz="4000" b="1" dirty="0" err="1" smtClean="0">
                <a:latin typeface="Calibri body (Headings)"/>
              </a:rPr>
              <a:t>ăn</a:t>
            </a:r>
            <a:endParaRPr lang="en-US" sz="4000" b="1" dirty="0">
              <a:latin typeface="Calibri body (Headings)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514" y="2243375"/>
            <a:ext cx="8379531" cy="46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3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94" y="-258668"/>
            <a:ext cx="10515600" cy="1250575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New words: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836" y="682625"/>
            <a:ext cx="10515600" cy="4351338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xchange student (n):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part-time job (n):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do a part-time job: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work part-time: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grocery store (n):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maize (n):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grow maize: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 (v):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collect the eggs: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feed – fed – fed (v):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feed the chickens: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63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1840</TotalTime>
  <Words>511</Words>
  <Application>Microsoft Office PowerPoint</Application>
  <PresentationFormat>Widescreen</PresentationFormat>
  <Paragraphs>84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body (Headings)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exchange student (n):  du học sinh, học sinh đi du học </vt:lpstr>
      <vt:lpstr>part-time job (n): công việc bán thời gian</vt:lpstr>
      <vt:lpstr>grocery store (n): cửa hàng tạp hóa</vt:lpstr>
      <vt:lpstr>maize (n): ngô, bắp</vt:lpstr>
      <vt:lpstr>collect (v): thu gom</vt:lpstr>
      <vt:lpstr>feed – fed – fed (v): cho ăn</vt:lpstr>
      <vt:lpstr>I. New words:</vt:lpstr>
      <vt:lpstr>PowerPoint Presentation</vt:lpstr>
      <vt:lpstr>PowerPoint Presentation</vt:lpstr>
      <vt:lpstr>MATCHING (a/26)</vt:lpstr>
      <vt:lpstr>GAP-FILLING (b/26)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ÁN SIÊU TRÍ NHỚ HỌC ĐƯỜNG BÀI xx – TÊN BÀI</dc:title>
  <dc:creator>Administrator</dc:creator>
  <cp:lastModifiedBy>RT07042017</cp:lastModifiedBy>
  <cp:revision>187</cp:revision>
  <dcterms:created xsi:type="dcterms:W3CDTF">2021-01-05T10:45:05Z</dcterms:created>
  <dcterms:modified xsi:type="dcterms:W3CDTF">2021-10-05T23:50:35Z</dcterms:modified>
</cp:coreProperties>
</file>