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79" r:id="rId5"/>
    <p:sldId id="280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6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1A674-5CE3-43EE-8B15-B4A0BADCF0DC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BE676-5C24-430C-8BFB-D8144218B7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99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0B70FA-6562-4463-9C43-EB967F420175}" type="slidenum">
              <a:rPr lang="en-US" sz="1200" smtClean="0"/>
              <a:pPr eaLnBrk="1" hangingPunct="1"/>
              <a:t>23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8622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9760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120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167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44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606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376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82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62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884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945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8C300-98D0-416E-8D1F-87AF675D8E73}" type="datetimeFigureOut">
              <a:rPr lang="en-AU" smtClean="0"/>
              <a:t>12/10/2021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422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gif"/><Relationship Id="rId7" Type="http://schemas.openxmlformats.org/officeDocument/2006/relationships/image" Target="../media/image22.png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jpe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20.gif"/><Relationship Id="rId10" Type="http://schemas.openxmlformats.org/officeDocument/2006/relationships/image" Target="../media/image7.wmf"/><Relationship Id="rId4" Type="http://schemas.openxmlformats.org/officeDocument/2006/relationships/image" Target="../media/image19.jpeg"/><Relationship Id="rId9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4.gif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6.jpe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oleObject" Target="../embeddings/oleObject21.bin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2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BAI%20GIANG\Agapimu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5.gif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http://www.thoiaotrang.com/images/rose1.gif" TargetMode="Externa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hstick1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838200"/>
            <a:ext cx="5181600" cy="5181600"/>
          </a:xfrm>
          <a:noFill/>
        </p:spPr>
      </p:pic>
      <p:pic>
        <p:nvPicPr>
          <p:cNvPr id="5" name="Picture 5" descr="VfY5tdRRBhzQXI8HQwqddHH0DAHuR4qN8SALeqyVyr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96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00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9600"/>
            <a:ext cx="20780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chuong_gio_9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3656" y="4645819"/>
            <a:ext cx="76835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chuong_gio_9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48500" y="4610100"/>
            <a:ext cx="685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3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1935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3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67200"/>
            <a:ext cx="1935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3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0"/>
            <a:ext cx="1935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3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67200"/>
            <a:ext cx="1935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3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1935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1935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3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935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3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1935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3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4648200"/>
            <a:ext cx="1935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3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1935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3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5" y="4876800"/>
            <a:ext cx="1935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WordArt 3"/>
          <p:cNvSpPr>
            <a:spLocks noChangeArrowheads="1" noChangeShapeType="1" noTextEdit="1"/>
          </p:cNvSpPr>
          <p:nvPr/>
        </p:nvSpPr>
        <p:spPr bwMode="auto">
          <a:xfrm>
            <a:off x="152400" y="1371600"/>
            <a:ext cx="8763000" cy="36576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AU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>
                    <a:alpha val="76862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 EM </a:t>
            </a:r>
          </a:p>
          <a:p>
            <a:pPr algn="ctr"/>
            <a:r>
              <a:rPr lang="en-AU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>
                    <a:alpha val="76862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 VỚI BÀI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29644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44624"/>
            <a:ext cx="318390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38833" r="-2258" b="-662"/>
          <a:stretch/>
        </p:blipFill>
        <p:spPr bwMode="auto">
          <a:xfrm>
            <a:off x="467544" y="2780928"/>
            <a:ext cx="8208911" cy="3744416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605006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khớp</a:t>
            </a:r>
            <a:endParaRPr lang="en-A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, 1 – 2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11" descr="Book-0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476672"/>
            <a:ext cx="659855" cy="504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797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 t="20671" r="9205"/>
          <a:stretch/>
        </p:blipFill>
        <p:spPr bwMode="auto">
          <a:xfrm>
            <a:off x="2794426" y="708937"/>
            <a:ext cx="6026046" cy="55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7975" y="345004"/>
            <a:ext cx="27518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b.Vòng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975" y="1857013"/>
            <a:ext cx="2486451" cy="452431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940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9" descr="chuong_gio_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038600"/>
            <a:ext cx="5984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chuong_gio_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31925" y="5241925"/>
            <a:ext cx="5651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5362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488832" cy="57441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345004"/>
            <a:ext cx="27518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6791" y="1124744"/>
            <a:ext cx="7847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11" descr="Book-0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052736"/>
            <a:ext cx="914400" cy="69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70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0337"/>
            <a:ext cx="9072563" cy="6509023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206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9" descr="chuong_gio_9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487192"/>
            <a:ext cx="598488" cy="337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chuong_gio_9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61877" y="4911973"/>
            <a:ext cx="565150" cy="33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14884"/>
            <a:ext cx="7200800" cy="55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5589240"/>
            <a:ext cx="417646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D6813819845B4220B39B42C244DE315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8" y="0"/>
            <a:ext cx="10207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7562" r="-82" b="161"/>
          <a:stretch/>
        </p:blipFill>
        <p:spPr bwMode="auto">
          <a:xfrm>
            <a:off x="899592" y="620689"/>
            <a:ext cx="7416824" cy="567216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92280" y="809417"/>
            <a:ext cx="1008112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xít</a:t>
            </a:r>
            <a:endParaRPr lang="en-A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HÃ¬nh áº£nh cÃ³ liÃ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82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64088" y="5589240"/>
            <a:ext cx="20882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Rầy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nâu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6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82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87824" y="620689"/>
            <a:ext cx="496855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116632"/>
            <a:ext cx="6696744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647586"/>
              </p:ext>
            </p:extLst>
          </p:nvPr>
        </p:nvGraphicFramePr>
        <p:xfrm>
          <a:off x="0" y="44450"/>
          <a:ext cx="24399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399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385347"/>
              </p:ext>
            </p:extLst>
          </p:nvPr>
        </p:nvGraphicFramePr>
        <p:xfrm>
          <a:off x="6348413" y="5516563"/>
          <a:ext cx="27955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5516563"/>
                        <a:ext cx="2795587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842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9" descr="chuong_gio_9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038600"/>
            <a:ext cx="5984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chuong_gio_9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31925" y="5241925"/>
            <a:ext cx="5651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Picture 6" descr="Káº¿t quáº£ hÃ¬nh áº£nh cho hÃ¬nh áº£nh con ong máº¯t Äá» kÃ­ sinh trÃªn trá»©ng cá»§a sÃ¢u háº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17538"/>
            <a:ext cx="3984985" cy="53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Ã¬nh áº£nh cÃ³ liÃªn qu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3223" r="3030"/>
          <a:stretch/>
        </p:blipFill>
        <p:spPr bwMode="auto">
          <a:xfrm>
            <a:off x="4608004" y="617538"/>
            <a:ext cx="4212468" cy="53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11760" y="116632"/>
            <a:ext cx="4392488" cy="7694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729"/>
              </p:ext>
            </p:extLst>
          </p:nvPr>
        </p:nvGraphicFramePr>
        <p:xfrm>
          <a:off x="0" y="44450"/>
          <a:ext cx="24399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r:id="rId6" imgW="1278331" imgH="1273759" progId="">
                  <p:embed/>
                </p:oleObj>
              </mc:Choice>
              <mc:Fallback>
                <p:oleObj r:id="rId6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399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502641"/>
              </p:ext>
            </p:extLst>
          </p:nvPr>
        </p:nvGraphicFramePr>
        <p:xfrm>
          <a:off x="6348413" y="5516563"/>
          <a:ext cx="27955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r:id="rId8" imgW="1999793" imgH="1831543" progId="">
                  <p:embed/>
                </p:oleObj>
              </mc:Choice>
              <mc:Fallback>
                <p:oleObj r:id="rId8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5516563"/>
                        <a:ext cx="2795587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15616" y="886073"/>
            <a:ext cx="252028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ONG MẬT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886073"/>
            <a:ext cx="3816424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CHUỒN </a:t>
            </a:r>
            <a:r>
              <a:rPr lang="en-A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endParaRPr lang="en-A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13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2292" name="Picture 4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r="7553" b="2629"/>
          <a:stretch/>
        </p:blipFill>
        <p:spPr bwMode="auto">
          <a:xfrm>
            <a:off x="307975" y="465138"/>
            <a:ext cx="4192017" cy="5124102"/>
          </a:xfrm>
          <a:prstGeom prst="rect">
            <a:avLst/>
          </a:prstGeom>
          <a:solidFill>
            <a:srgbClr val="C00000"/>
          </a:solidFill>
          <a:ln w="57150">
            <a:solidFill>
              <a:srgbClr val="0070C0"/>
            </a:solidFill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768187"/>
              </p:ext>
            </p:extLst>
          </p:nvPr>
        </p:nvGraphicFramePr>
        <p:xfrm>
          <a:off x="0" y="44451"/>
          <a:ext cx="1835696" cy="102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r:id="rId4" imgW="1278331" imgH="1273759" progId="">
                  <p:embed/>
                </p:oleObj>
              </mc:Choice>
              <mc:Fallback>
                <p:oleObj r:id="rId4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1"/>
                        <a:ext cx="1835696" cy="1029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904726"/>
              </p:ext>
            </p:extLst>
          </p:nvPr>
        </p:nvGraphicFramePr>
        <p:xfrm>
          <a:off x="7047982" y="5877271"/>
          <a:ext cx="2096018" cy="1080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r:id="rId6" imgW="1999793" imgH="1831543" progId="">
                  <p:embed/>
                </p:oleObj>
              </mc:Choice>
              <mc:Fallback>
                <p:oleObj r:id="rId6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7982" y="5877271"/>
                        <a:ext cx="2096018" cy="10807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6" descr="Káº¿t quáº£ hÃ¬nh áº£nh cho hÃ¬nh áº£nh con ong máº¯t Äá» kÃ­ sinh trÃªn trá»©ng cá»§a sÃ¢u háº¡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5138"/>
            <a:ext cx="4248472" cy="512410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92080" y="5661248"/>
            <a:ext cx="316835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552" y="5661248"/>
            <a:ext cx="374441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khoang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167331"/>
              </p:ext>
            </p:extLst>
          </p:nvPr>
        </p:nvGraphicFramePr>
        <p:xfrm>
          <a:off x="6348413" y="5516563"/>
          <a:ext cx="27955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5516563"/>
                        <a:ext cx="2795587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ubtitle 2"/>
          <p:cNvSpPr txBox="1">
            <a:spLocks/>
          </p:cNvSpPr>
          <p:nvPr/>
        </p:nvSpPr>
        <p:spPr>
          <a:xfrm>
            <a:off x="1763688" y="409228"/>
            <a:ext cx="6120680" cy="643508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AU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A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AutoNum type="alphaLcPeriod"/>
            </a:pP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A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AutoNum type="alphaLcPeriod"/>
            </a:pP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A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179695"/>
              </p:ext>
            </p:extLst>
          </p:nvPr>
        </p:nvGraphicFramePr>
        <p:xfrm>
          <a:off x="0" y="44450"/>
          <a:ext cx="24399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399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1556792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688" y="3356992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A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4077072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: VD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vv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AU" sz="4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Do vi sinh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: VD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, vi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virut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A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1" descr="Book-0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504" y="1295400"/>
            <a:ext cx="914400" cy="69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92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76672"/>
            <a:ext cx="7992888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2060848"/>
            <a:ext cx="7848872" cy="305293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gãy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thủng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 descr="chuong_gio_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487192"/>
            <a:ext cx="598488" cy="337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huong_gio_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61877" y="4911973"/>
            <a:ext cx="565150" cy="33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ook-0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2370460"/>
            <a:ext cx="914400" cy="69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41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305361"/>
            <a:ext cx="684076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9592" y="1700808"/>
            <a:ext cx="7992888" cy="451457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sần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sùi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mủ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thối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087292"/>
              </p:ext>
            </p:extLst>
          </p:nvPr>
        </p:nvGraphicFramePr>
        <p:xfrm>
          <a:off x="0" y="44450"/>
          <a:ext cx="2483768" cy="14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r:id="rId3" imgW="1278331" imgH="1273759" progId="">
                  <p:embed/>
                </p:oleObj>
              </mc:Choice>
              <mc:Fallback>
                <p:oleObj r:id="rId3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83768" cy="14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441267"/>
              </p:ext>
            </p:extLst>
          </p:nvPr>
        </p:nvGraphicFramePr>
        <p:xfrm>
          <a:off x="6300192" y="5445224"/>
          <a:ext cx="27955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r:id="rId5" imgW="1999793" imgH="1831543" progId="">
                  <p:embed/>
                </p:oleObj>
              </mc:Choice>
              <mc:Fallback>
                <p:oleObj r:id="rId5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5445224"/>
                        <a:ext cx="2795587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9" descr="chuong_gio_9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487192"/>
            <a:ext cx="598488" cy="337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huong_gio_9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61877" y="4911973"/>
            <a:ext cx="565150" cy="33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ook-09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512" y="1866404"/>
            <a:ext cx="914400" cy="69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44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32656"/>
            <a:ext cx="7848872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9672" y="2746663"/>
            <a:ext cx="6408712" cy="255454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lphaUcPeriod"/>
            </a:pP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UcPeriod"/>
            </a:pP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UcPeriod"/>
            </a:pP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UcPeriod"/>
            </a:pP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395727"/>
              </p:ext>
            </p:extLst>
          </p:nvPr>
        </p:nvGraphicFramePr>
        <p:xfrm>
          <a:off x="6984268" y="5789066"/>
          <a:ext cx="2159732" cy="11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r:id="rId4" imgW="1999793" imgH="1831543" progId="">
                  <p:embed/>
                </p:oleObj>
              </mc:Choice>
              <mc:Fallback>
                <p:oleObj r:id="rId4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4268" y="5789066"/>
                        <a:ext cx="2159732" cy="11133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miley Face 6"/>
          <p:cNvSpPr/>
          <p:nvPr/>
        </p:nvSpPr>
        <p:spPr>
          <a:xfrm>
            <a:off x="6444208" y="4725144"/>
            <a:ext cx="1080120" cy="504056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386273"/>
              </p:ext>
            </p:extLst>
          </p:nvPr>
        </p:nvGraphicFramePr>
        <p:xfrm>
          <a:off x="0" y="116632"/>
          <a:ext cx="2568881" cy="118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r:id="rId6" imgW="1278331" imgH="1273759" progId="">
                  <p:embed/>
                </p:oleObj>
              </mc:Choice>
              <mc:Fallback>
                <p:oleObj r:id="rId6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6632"/>
                        <a:ext cx="2568881" cy="1185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669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337329"/>
              </p:ext>
            </p:extLst>
          </p:nvPr>
        </p:nvGraphicFramePr>
        <p:xfrm>
          <a:off x="6348413" y="5516563"/>
          <a:ext cx="27955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5516563"/>
                        <a:ext cx="2795587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3568" y="404664"/>
            <a:ext cx="748883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619445"/>
              </p:ext>
            </p:extLst>
          </p:nvPr>
        </p:nvGraphicFramePr>
        <p:xfrm>
          <a:off x="0" y="44450"/>
          <a:ext cx="24399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399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5536" y="1947604"/>
            <a:ext cx="8280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AU" sz="44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AU" sz="4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AU" sz="44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751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20688"/>
            <a:ext cx="7848872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4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AU" sz="4000" b="1" u="sng" dirty="0"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2492896"/>
            <a:ext cx="8640960" cy="255454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lpha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Cào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cào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nhện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rầy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cạp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rết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chấy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dận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870575" y="5214938"/>
          <a:ext cx="3273425" cy="168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r:id="rId4" imgW="1999793" imgH="1831543" progId="">
                  <p:embed/>
                </p:oleObj>
              </mc:Choice>
              <mc:Fallback>
                <p:oleObj r:id="rId4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5" y="5214938"/>
                        <a:ext cx="3273425" cy="168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miley Face 6"/>
          <p:cNvSpPr/>
          <p:nvPr/>
        </p:nvSpPr>
        <p:spPr>
          <a:xfrm>
            <a:off x="35496" y="3861048"/>
            <a:ext cx="1080120" cy="504056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017254"/>
              </p:ext>
            </p:extLst>
          </p:nvPr>
        </p:nvGraphicFramePr>
        <p:xfrm>
          <a:off x="0" y="44450"/>
          <a:ext cx="2697635" cy="1512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r:id="rId6" imgW="1278331" imgH="1273759" progId="">
                  <p:embed/>
                </p:oleObj>
              </mc:Choice>
              <mc:Fallback>
                <p:oleObj r:id="rId6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697635" cy="1512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88866"/>
            <a:ext cx="7416824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1556792"/>
            <a:ext cx="7416824" cy="378565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…………….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:.................................</a:t>
            </a:r>
          </a:p>
          <a:p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………….,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……............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605618"/>
              </p:ext>
            </p:extLst>
          </p:nvPr>
        </p:nvGraphicFramePr>
        <p:xfrm>
          <a:off x="0" y="44625"/>
          <a:ext cx="2843808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r:id="rId3" imgW="1278331" imgH="1273759" progId="">
                  <p:embed/>
                </p:oleObj>
              </mc:Choice>
              <mc:Fallback>
                <p:oleObj r:id="rId3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625"/>
                        <a:ext cx="2843808" cy="1512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870575" y="5214938"/>
          <a:ext cx="3273425" cy="168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r:id="rId5" imgW="1999793" imgH="1831543" progId="">
                  <p:embed/>
                </p:oleObj>
              </mc:Choice>
              <mc:Fallback>
                <p:oleObj r:id="rId5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5" y="5214938"/>
                        <a:ext cx="3273425" cy="168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11760" y="206084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A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khớp</a:t>
            </a:r>
            <a:endParaRPr lang="en-A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5736" y="2636912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endParaRPr lang="en-A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3212976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A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A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endParaRPr lang="en-A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443711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A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A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2120" y="452131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– 2 </a:t>
            </a:r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A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4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EJ14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9677400" cy="7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320925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388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242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257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657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30463"/>
            <a:ext cx="7620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292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864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958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9436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9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8288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0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388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22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23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24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7620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5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192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Picture 26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956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27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2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482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Picture 29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764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6" name="Picture 30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26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7" name="Picture 3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38600"/>
            <a:ext cx="666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2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33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18" name="Agapimu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2" name="Picture 2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3" name="Picture 2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4" name="Picture 2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288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5" name="Picture 2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0292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6" name="Picture 2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388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7" name="Picture 2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8" name="Picture 47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8674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9" name="Picture 47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5626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0" name="Picture 47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5626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1" name="Picture 47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388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2" name="Picture 47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9436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3" name="Picture 47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5626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4" name="Picture 47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8674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Picture 47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2578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6" name="Picture 47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674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7" name="Picture 47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5626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8" name="Picture 47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864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9" name="Picture 53" descr="tomato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2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900003"/>
            <a:ext cx="6553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DÒ:</a:t>
            </a:r>
          </a:p>
          <a:p>
            <a:pPr marL="571500" indent="-571500">
              <a:buFontTx/>
              <a:buChar char="-"/>
            </a:pP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A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1486748281"/>
      </p:ext>
    </p:extLst>
  </p:cSld>
  <p:clrMapOvr>
    <a:masterClrMapping/>
  </p:clrMapOvr>
  <p:transition advTm="2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90" fill="hold"/>
                                        <p:tgtEl>
                                          <p:spTgt spid="676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6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772816"/>
            <a:ext cx="7416824" cy="45365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A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8701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A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ĐỀ 3. 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PHÒNG TRỪ SÂU BỆNH HẠI</a:t>
            </a:r>
            <a:br>
              <a:rPr lang="en-A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A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A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12: SÂU, BỆNH HẠI CÂY TRỒNG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076449"/>
              </p:ext>
            </p:extLst>
          </p:nvPr>
        </p:nvGraphicFramePr>
        <p:xfrm>
          <a:off x="6876256" y="5788948"/>
          <a:ext cx="2267744" cy="1169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5788948"/>
                        <a:ext cx="2267744" cy="11690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213972"/>
              </p:ext>
            </p:extLst>
          </p:nvPr>
        </p:nvGraphicFramePr>
        <p:xfrm>
          <a:off x="0" y="44451"/>
          <a:ext cx="2183460" cy="1224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1"/>
                        <a:ext cx="2183460" cy="1224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825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85800"/>
            <a:ext cx="7848872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AU" sz="3200" b="1" dirty="0">
                <a:latin typeface="Times New Roman" pitchFamily="18" charset="0"/>
                <a:cs typeface="Times New Roman" pitchFamily="18" charset="0"/>
              </a:rPr>
              <a:t>THẢO LUẬN CÁC CÂU HỎI TRONG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92289"/>
            <a:ext cx="8229600" cy="290891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Wingdings" pitchFamily="2" charset="2"/>
              <a:buChar char="v"/>
            </a:pP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172235"/>
              </p:ext>
            </p:extLst>
          </p:nvPr>
        </p:nvGraphicFramePr>
        <p:xfrm>
          <a:off x="0" y="44451"/>
          <a:ext cx="2183462" cy="1224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r:id="rId3" imgW="1278331" imgH="1273759" progId="">
                  <p:embed/>
                </p:oleObj>
              </mc:Choice>
              <mc:Fallback>
                <p:oleObj r:id="rId3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1"/>
                        <a:ext cx="2183462" cy="12243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340349"/>
              </p:ext>
            </p:extLst>
          </p:nvPr>
        </p:nvGraphicFramePr>
        <p:xfrm>
          <a:off x="6768228" y="5733257"/>
          <a:ext cx="2375772" cy="1224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r:id="rId5" imgW="1999793" imgH="1831543" progId="">
                  <p:embed/>
                </p:oleObj>
              </mc:Choice>
              <mc:Fallback>
                <p:oleObj r:id="rId5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8228" y="5733257"/>
                        <a:ext cx="2375772" cy="12247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688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836090"/>
              </p:ext>
            </p:extLst>
          </p:nvPr>
        </p:nvGraphicFramePr>
        <p:xfrm>
          <a:off x="0" y="44451"/>
          <a:ext cx="2183462" cy="1224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r:id="rId3" imgW="1278331" imgH="1273759" progId="">
                  <p:embed/>
                </p:oleObj>
              </mc:Choice>
              <mc:Fallback>
                <p:oleObj r:id="rId3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1"/>
                        <a:ext cx="2183462" cy="12243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781068"/>
              </p:ext>
            </p:extLst>
          </p:nvPr>
        </p:nvGraphicFramePr>
        <p:xfrm>
          <a:off x="6768228" y="5733257"/>
          <a:ext cx="2375772" cy="1224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r:id="rId5" imgW="1999793" imgH="1831543" progId="">
                  <p:embed/>
                </p:oleObj>
              </mc:Choice>
              <mc:Fallback>
                <p:oleObj r:id="rId5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8228" y="5733257"/>
                        <a:ext cx="2375772" cy="12247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err="1">
                <a:solidFill>
                  <a:srgbClr val="FF0000"/>
                </a:solidFill>
              </a:rPr>
              <a:t>Các</a:t>
            </a:r>
            <a:r>
              <a:rPr lang="en-AU" b="1" dirty="0">
                <a:solidFill>
                  <a:srgbClr val="FF0000"/>
                </a:solidFill>
              </a:rPr>
              <a:t> </a:t>
            </a:r>
            <a:r>
              <a:rPr lang="en-AU" b="1" dirty="0" err="1">
                <a:solidFill>
                  <a:srgbClr val="FF0000"/>
                </a:solidFill>
              </a:rPr>
              <a:t>câu</a:t>
            </a:r>
            <a:r>
              <a:rPr lang="en-AU" b="1" dirty="0">
                <a:solidFill>
                  <a:srgbClr val="FF0000"/>
                </a:solidFill>
              </a:rPr>
              <a:t> </a:t>
            </a:r>
            <a:r>
              <a:rPr lang="en-AU" b="1" dirty="0" err="1">
                <a:solidFill>
                  <a:srgbClr val="FF0000"/>
                </a:solidFill>
              </a:rPr>
              <a:t>hỏi</a:t>
            </a:r>
            <a:r>
              <a:rPr lang="en-AU" b="1" dirty="0">
                <a:solidFill>
                  <a:srgbClr val="FF0000"/>
                </a:solidFill>
              </a:rPr>
              <a:t> </a:t>
            </a:r>
            <a:r>
              <a:rPr lang="en-AU" b="1" dirty="0" err="1">
                <a:solidFill>
                  <a:srgbClr val="FF0000"/>
                </a:solidFill>
              </a:rPr>
              <a:t>chính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7504" y="1600200"/>
            <a:ext cx="8784976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AU" dirty="0" err="1"/>
              <a:t>Sâu</a:t>
            </a:r>
            <a:r>
              <a:rPr lang="en-AU" dirty="0"/>
              <a:t>, </a:t>
            </a:r>
            <a:r>
              <a:rPr lang="en-AU" dirty="0" err="1"/>
              <a:t>bệnh</a:t>
            </a:r>
            <a:r>
              <a:rPr lang="en-AU" dirty="0"/>
              <a:t> </a:t>
            </a:r>
            <a:r>
              <a:rPr lang="en-AU" dirty="0" err="1"/>
              <a:t>có</a:t>
            </a:r>
            <a:r>
              <a:rPr lang="en-AU" dirty="0"/>
              <a:t> </a:t>
            </a:r>
            <a:r>
              <a:rPr lang="en-AU" dirty="0" err="1"/>
              <a:t>tác</a:t>
            </a:r>
            <a:r>
              <a:rPr lang="en-AU" dirty="0"/>
              <a:t> </a:t>
            </a:r>
            <a:r>
              <a:rPr lang="en-AU" dirty="0" err="1"/>
              <a:t>hại</a:t>
            </a:r>
            <a:r>
              <a:rPr lang="en-AU" dirty="0"/>
              <a:t> </a:t>
            </a:r>
            <a:r>
              <a:rPr lang="en-AU" dirty="0" err="1"/>
              <a:t>như</a:t>
            </a:r>
            <a:r>
              <a:rPr lang="en-AU" dirty="0"/>
              <a:t> </a:t>
            </a:r>
            <a:r>
              <a:rPr lang="en-AU" dirty="0" err="1"/>
              <a:t>thế</a:t>
            </a:r>
            <a:r>
              <a:rPr lang="en-AU" dirty="0"/>
              <a:t> </a:t>
            </a:r>
            <a:r>
              <a:rPr lang="en-AU" dirty="0" err="1"/>
              <a:t>nào</a:t>
            </a:r>
            <a:r>
              <a:rPr lang="en-AU" dirty="0"/>
              <a:t> </a:t>
            </a:r>
            <a:r>
              <a:rPr lang="en-AU" dirty="0" err="1"/>
              <a:t>đến</a:t>
            </a:r>
            <a:r>
              <a:rPr lang="en-AU" dirty="0"/>
              <a:t> </a:t>
            </a:r>
            <a:r>
              <a:rPr lang="en-AU" dirty="0" err="1"/>
              <a:t>cây</a:t>
            </a:r>
            <a:r>
              <a:rPr lang="en-AU" dirty="0"/>
              <a:t> </a:t>
            </a:r>
            <a:r>
              <a:rPr lang="en-AU" dirty="0" err="1"/>
              <a:t>trồng</a:t>
            </a:r>
            <a:r>
              <a:rPr lang="en-AU" dirty="0"/>
              <a:t>.</a:t>
            </a:r>
          </a:p>
          <a:p>
            <a:pPr marL="514350" indent="-514350">
              <a:buAutoNum type="arabicPeriod"/>
            </a:pPr>
            <a:r>
              <a:rPr lang="en-AU" dirty="0" err="1"/>
              <a:t>Thế</a:t>
            </a:r>
            <a:r>
              <a:rPr lang="en-AU" dirty="0"/>
              <a:t> </a:t>
            </a:r>
            <a:r>
              <a:rPr lang="en-AU" dirty="0" err="1"/>
              <a:t>nào</a:t>
            </a:r>
            <a:r>
              <a:rPr lang="en-AU" dirty="0"/>
              <a:t> </a:t>
            </a:r>
            <a:r>
              <a:rPr lang="en-AU" dirty="0" err="1"/>
              <a:t>là</a:t>
            </a:r>
            <a:r>
              <a:rPr lang="en-AU" dirty="0"/>
              <a:t> </a:t>
            </a:r>
            <a:r>
              <a:rPr lang="en-AU" dirty="0" err="1"/>
              <a:t>côn</a:t>
            </a:r>
            <a:r>
              <a:rPr lang="en-AU" dirty="0"/>
              <a:t> </a:t>
            </a:r>
            <a:r>
              <a:rPr lang="en-AU" dirty="0" err="1"/>
              <a:t>trùng</a:t>
            </a:r>
            <a:r>
              <a:rPr lang="en-AU" dirty="0"/>
              <a:t>?</a:t>
            </a:r>
          </a:p>
          <a:p>
            <a:pPr marL="514350" indent="-514350">
              <a:buAutoNum type="arabicPeriod"/>
            </a:pPr>
            <a:r>
              <a:rPr lang="en-AU" dirty="0" err="1"/>
              <a:t>Thế</a:t>
            </a:r>
            <a:r>
              <a:rPr lang="en-AU" dirty="0"/>
              <a:t> </a:t>
            </a:r>
            <a:r>
              <a:rPr lang="en-AU" dirty="0" err="1"/>
              <a:t>nào</a:t>
            </a:r>
            <a:r>
              <a:rPr lang="en-AU" dirty="0"/>
              <a:t> </a:t>
            </a:r>
            <a:r>
              <a:rPr lang="en-AU" dirty="0" err="1"/>
              <a:t>là</a:t>
            </a:r>
            <a:r>
              <a:rPr lang="en-AU" dirty="0"/>
              <a:t> </a:t>
            </a:r>
            <a:r>
              <a:rPr lang="en-AU" dirty="0" err="1"/>
              <a:t>bệnh</a:t>
            </a:r>
            <a:r>
              <a:rPr lang="en-AU" dirty="0"/>
              <a:t> </a:t>
            </a:r>
            <a:r>
              <a:rPr lang="en-AU" dirty="0" err="1"/>
              <a:t>cây</a:t>
            </a:r>
            <a:r>
              <a:rPr lang="en-AU" dirty="0"/>
              <a:t>?</a:t>
            </a:r>
          </a:p>
          <a:p>
            <a:pPr marL="514350" indent="-514350">
              <a:buAutoNum type="arabicPeriod"/>
            </a:pPr>
            <a:r>
              <a:rPr lang="en-AU" dirty="0" err="1"/>
              <a:t>Dấu</a:t>
            </a:r>
            <a:r>
              <a:rPr lang="en-AU" dirty="0"/>
              <a:t> </a:t>
            </a:r>
            <a:r>
              <a:rPr lang="en-AU" dirty="0" err="1"/>
              <a:t>hiệu</a:t>
            </a:r>
            <a:r>
              <a:rPr lang="en-AU" dirty="0"/>
              <a:t> </a:t>
            </a:r>
            <a:r>
              <a:rPr lang="en-AU" dirty="0" err="1"/>
              <a:t>nào</a:t>
            </a:r>
            <a:r>
              <a:rPr lang="en-AU" dirty="0"/>
              <a:t> </a:t>
            </a:r>
            <a:r>
              <a:rPr lang="en-AU" dirty="0" err="1"/>
              <a:t>để</a:t>
            </a:r>
            <a:r>
              <a:rPr lang="en-AU" dirty="0"/>
              <a:t> </a:t>
            </a:r>
            <a:r>
              <a:rPr lang="en-AU" dirty="0" err="1"/>
              <a:t>biết</a:t>
            </a:r>
            <a:r>
              <a:rPr lang="en-AU" dirty="0"/>
              <a:t> </a:t>
            </a:r>
            <a:r>
              <a:rPr lang="en-AU" dirty="0" err="1"/>
              <a:t>được</a:t>
            </a:r>
            <a:r>
              <a:rPr lang="en-AU" dirty="0"/>
              <a:t> </a:t>
            </a:r>
            <a:r>
              <a:rPr lang="en-AU" dirty="0" err="1"/>
              <a:t>cây</a:t>
            </a:r>
            <a:r>
              <a:rPr lang="en-AU" dirty="0"/>
              <a:t> </a:t>
            </a:r>
            <a:r>
              <a:rPr lang="en-AU" dirty="0" err="1"/>
              <a:t>bị</a:t>
            </a:r>
            <a:r>
              <a:rPr lang="en-AU" dirty="0"/>
              <a:t> </a:t>
            </a:r>
            <a:r>
              <a:rPr lang="en-AU" dirty="0" err="1"/>
              <a:t>sâu</a:t>
            </a:r>
            <a:r>
              <a:rPr lang="en-AU" dirty="0"/>
              <a:t>, </a:t>
            </a:r>
            <a:r>
              <a:rPr lang="en-AU" dirty="0" err="1"/>
              <a:t>bệnh</a:t>
            </a:r>
            <a:r>
              <a:rPr lang="en-AU" dirty="0"/>
              <a:t> </a:t>
            </a:r>
            <a:r>
              <a:rPr lang="en-AU" dirty="0" err="1"/>
              <a:t>phá</a:t>
            </a:r>
            <a:r>
              <a:rPr lang="en-AU" dirty="0"/>
              <a:t> </a:t>
            </a:r>
            <a:r>
              <a:rPr lang="en-AU" dirty="0" err="1"/>
              <a:t>hại</a:t>
            </a:r>
            <a:r>
              <a:rPr lang="en-A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97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6544"/>
          </a:xfrm>
        </p:spPr>
        <p:txBody>
          <a:bodyPr>
            <a:noAutofit/>
          </a:bodyPr>
          <a:lstStyle/>
          <a:p>
            <a:pPr marL="857250" indent="-857250">
              <a:buAutoNum type="roman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  <a:p>
            <a:pPr marL="857250" indent="-857250">
              <a:buAutoNum type="roman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endParaRPr lang="en-A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A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rabicPeriod"/>
            </a:pP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030274"/>
              </p:ext>
            </p:extLst>
          </p:nvPr>
        </p:nvGraphicFramePr>
        <p:xfrm>
          <a:off x="6516216" y="5603340"/>
          <a:ext cx="2627784" cy="135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5603340"/>
                        <a:ext cx="2627784" cy="1354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67544" y="260648"/>
            <a:ext cx="8229600" cy="128701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>
                <a:latin typeface="Times New Roman" pitchFamily="18" charset="0"/>
                <a:cs typeface="Times New Roman" pitchFamily="18" charset="0"/>
              </a:rPr>
              <a:t>CHỦ ĐỀ 3. PHÒNG TRỪ SÂU BỆNH HẠI</a:t>
            </a:r>
            <a:br>
              <a:rPr lang="en-AU" sz="2800" b="1">
                <a:latin typeface="Times New Roman" pitchFamily="18" charset="0"/>
                <a:cs typeface="Times New Roman" pitchFamily="18" charset="0"/>
              </a:rPr>
            </a:br>
            <a:r>
              <a:rPr lang="en-AU" sz="2800" b="1">
                <a:latin typeface="Times New Roman" pitchFamily="18" charset="0"/>
                <a:cs typeface="Times New Roman" pitchFamily="18" charset="0"/>
              </a:rPr>
              <a:t>Bài 12: SÂU, BỆNH HẠI CÂY TRỒNG</a:t>
            </a:r>
            <a:endParaRPr lang="en-A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80615"/>
              </p:ext>
            </p:extLst>
          </p:nvPr>
        </p:nvGraphicFramePr>
        <p:xfrm>
          <a:off x="0" y="44450"/>
          <a:ext cx="24399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399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2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phim sâu, bệnh hại cây trồ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0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81" descr="http://dl7.glitter-graphics.net/pub/1785/1785687ic4msukw7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57800"/>
            <a:ext cx="2514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87" descr="http://dl.glitter-graphics.net/pub/887/887141ew9gfq8kb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7200"/>
            <a:ext cx="762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Group 5"/>
          <p:cNvGrpSpPr>
            <a:grpSpLocks/>
          </p:cNvGrpSpPr>
          <p:nvPr/>
        </p:nvGrpSpPr>
        <p:grpSpPr bwMode="auto">
          <a:xfrm>
            <a:off x="-838200" y="-76200"/>
            <a:ext cx="10591800" cy="7086600"/>
            <a:chOff x="-528" y="-48"/>
            <a:chExt cx="6672" cy="4464"/>
          </a:xfrm>
        </p:grpSpPr>
        <p:pic>
          <p:nvPicPr>
            <p:cNvPr id="11270" name="Picture 6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-48"/>
              <a:ext cx="566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7" descr="rosecornerl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8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3984"/>
              <a:ext cx="566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9" descr="rosecornerl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Subtitle 2"/>
          <p:cNvSpPr txBox="1">
            <a:spLocks/>
          </p:cNvSpPr>
          <p:nvPr/>
        </p:nvSpPr>
        <p:spPr>
          <a:xfrm>
            <a:off x="1259632" y="332656"/>
            <a:ext cx="6696744" cy="129614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12: SÂU, BỆNH HẠI CÂY TRỒNG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95536" y="2502182"/>
            <a:ext cx="8301880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thối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id-ID" sz="4000" dirty="0">
              <a:latin typeface="Times New Roman" pitchFamily="18" charset="0"/>
              <a:cs typeface="Times New Roman" pitchFamily="18" charset="0"/>
            </a:endParaRPr>
          </a:p>
          <a:p>
            <a:endParaRPr lang="id-ID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39551" y="1650951"/>
            <a:ext cx="61206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endParaRPr lang="id-ID" sz="4000" dirty="0"/>
          </a:p>
        </p:txBody>
      </p:sp>
      <p:pic>
        <p:nvPicPr>
          <p:cNvPr id="13" name="Picture 11" descr="Book-09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1216" y="2010420"/>
            <a:ext cx="914400" cy="69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48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44824"/>
            <a:ext cx="8928992" cy="4608512"/>
          </a:xfrm>
        </p:spPr>
        <p:txBody>
          <a:bodyPr>
            <a:noAutofit/>
          </a:bodyPr>
          <a:lstStyle/>
          <a:p>
            <a:pPr marL="857250" indent="-857250">
              <a:buAutoNum type="roman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  <a:p>
            <a:pPr marL="857250" indent="-857250">
              <a:buAutoNum type="roman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endParaRPr lang="en-A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lphaLcPeriod"/>
            </a:pP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A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8701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A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A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12: SÂU, BỆNH HẠI CÂY TRỒNG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310258"/>
              </p:ext>
            </p:extLst>
          </p:nvPr>
        </p:nvGraphicFramePr>
        <p:xfrm>
          <a:off x="6349184" y="5517232"/>
          <a:ext cx="2794816" cy="1440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9184" y="5517232"/>
                        <a:ext cx="2794816" cy="1440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605488"/>
              </p:ext>
            </p:extLst>
          </p:nvPr>
        </p:nvGraphicFramePr>
        <p:xfrm>
          <a:off x="0" y="44451"/>
          <a:ext cx="2440304" cy="136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1"/>
                        <a:ext cx="2440304" cy="1368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62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818</Words>
  <Application>Microsoft Office PowerPoint</Application>
  <PresentationFormat>On-screen Show (4:3)</PresentationFormat>
  <Paragraphs>94</Paragraphs>
  <Slides>23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CHỦ ĐỀ 3. PHÒNG TRỪ SÂU BỆNH HẠI Bài 12: SÂU, BỆNH HẠI CÂY TRỒNG</vt:lpstr>
      <vt:lpstr>THẢO LUẬN CÁC CÂU HỎI TRONG BÀI HỌC</vt:lpstr>
      <vt:lpstr>Các câu hỏi chính</vt:lpstr>
      <vt:lpstr>PowerPoint Presentation</vt:lpstr>
      <vt:lpstr>PowerPoint Presentation</vt:lpstr>
      <vt:lpstr>PowerPoint Presentation</vt:lpstr>
      <vt:lpstr>Bài 12: SÂU, BỆNH HẠI CÂY TRỒNG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Thu</cp:lastModifiedBy>
  <cp:revision>13</cp:revision>
  <dcterms:created xsi:type="dcterms:W3CDTF">2021-08-25T13:49:28Z</dcterms:created>
  <dcterms:modified xsi:type="dcterms:W3CDTF">2021-10-12T04:47:48Z</dcterms:modified>
</cp:coreProperties>
</file>