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2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D4CE4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CA78A-D86B-48F4-95AE-E2245EEE5F6F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D7784-F3DD-475B-AFC4-8A2B7A447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81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fld id="{3FE7CD5E-D790-4B6F-A924-6E87FBABADB6}" type="slidenum">
              <a:rPr lang="en-US" altLang="en-US" sz="1200" b="0">
                <a:solidFill>
                  <a:schemeClr val="tx1"/>
                </a:solidFill>
                <a:latin typeface="Arial" panose="020B0604020202020204" pitchFamily="34" charset="0"/>
              </a:rPr>
              <a:pPr/>
              <a:t>4</a:t>
            </a:fld>
            <a:endParaRPr lang="en-US" altLang="en-US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196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561E-E1EA-46B2-B00D-74A269A0F752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60A8D-1511-4186-A608-EFC2527CB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098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561E-E1EA-46B2-B00D-74A269A0F752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60A8D-1511-4186-A608-EFC2527CB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561E-E1EA-46B2-B00D-74A269A0F752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60A8D-1511-4186-A608-EFC2527CB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24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561E-E1EA-46B2-B00D-74A269A0F752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60A8D-1511-4186-A608-EFC2527CB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21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561E-E1EA-46B2-B00D-74A269A0F752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60A8D-1511-4186-A608-EFC2527CB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45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561E-E1EA-46B2-B00D-74A269A0F752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60A8D-1511-4186-A608-EFC2527CB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5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561E-E1EA-46B2-B00D-74A269A0F752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60A8D-1511-4186-A608-EFC2527CB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5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561E-E1EA-46B2-B00D-74A269A0F752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60A8D-1511-4186-A608-EFC2527CB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7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561E-E1EA-46B2-B00D-74A269A0F752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60A8D-1511-4186-A608-EFC2527CB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3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561E-E1EA-46B2-B00D-74A269A0F752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60A8D-1511-4186-A608-EFC2527CB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92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561E-E1EA-46B2-B00D-74A269A0F752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60A8D-1511-4186-A608-EFC2527CB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F561E-E1EA-46B2-B00D-74A269A0F752}" type="datetimeFigureOut">
              <a:rPr lang="en-US" smtClean="0"/>
              <a:t>30/10/2021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60A8D-1511-4186-A608-EFC2527CB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17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Buomb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5791200"/>
            <a:ext cx="8647113" cy="85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38200" y="2073057"/>
            <a:ext cx="768985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1/Prepare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Unit 4</a:t>
            </a:r>
            <a:r>
              <a:rPr lang="en-US" sz="28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- Language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Focus</a:t>
            </a:r>
          </a:p>
          <a:p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2/ How many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points of grammar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are there in the lesson? What are they?</a:t>
            </a:r>
          </a:p>
          <a:p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3/Revise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direct and reported speech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that you have learnt in grade 8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(Unit 14</a:t>
            </a:r>
            <a:r>
              <a:rPr lang="en-US" sz="28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-</a:t>
            </a:r>
            <a:r>
              <a:rPr lang="en-US" sz="28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Language focus</a:t>
            </a:r>
            <a:r>
              <a:rPr lang="en-US" sz="2800" b="1" dirty="0" smtClean="0">
                <a:solidFill>
                  <a:srgbClr val="0070C0"/>
                </a:solidFill>
                <a:latin typeface="+mj-lt"/>
              </a:rPr>
              <a:t>)</a:t>
            </a:r>
            <a:endParaRPr lang="vi-VN" sz="2800" b="1" dirty="0" smtClean="0">
              <a:solidFill>
                <a:srgbClr val="0070C0"/>
              </a:solidFill>
              <a:latin typeface="+mj-lt"/>
            </a:endParaRPr>
          </a:p>
          <a:p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- Then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do exercises 1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2,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3,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4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/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page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s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38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39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(textbook) into your notebook.</a:t>
            </a:r>
            <a:endParaRPr lang="en-US" sz="28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60960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3300"/>
                </a:solidFill>
                <a:latin typeface="+mj-lt"/>
              </a:rPr>
              <a:t>HƯỚNG </a:t>
            </a:r>
            <a:r>
              <a:rPr lang="vi-VN" sz="3200" b="1" dirty="0" smtClean="0">
                <a:solidFill>
                  <a:srgbClr val="FF3300"/>
                </a:solidFill>
                <a:latin typeface="+mj-lt"/>
              </a:rPr>
              <a:t>DẪN </a:t>
            </a:r>
            <a:r>
              <a:rPr lang="vi-VN" sz="3200" b="1" dirty="0" smtClean="0">
                <a:solidFill>
                  <a:srgbClr val="FF3300"/>
                </a:solidFill>
                <a:latin typeface="+mj-lt"/>
              </a:rPr>
              <a:t>CHUẨN</a:t>
            </a:r>
            <a:r>
              <a:rPr lang="en-US" sz="3200" b="1" dirty="0" smtClean="0">
                <a:solidFill>
                  <a:srgbClr val="FF3300"/>
                </a:solidFill>
                <a:latin typeface="+mj-lt"/>
              </a:rPr>
              <a:t> </a:t>
            </a:r>
            <a:r>
              <a:rPr lang="vi-VN" sz="3200" b="1" dirty="0" smtClean="0">
                <a:solidFill>
                  <a:srgbClr val="FF3300"/>
                </a:solidFill>
                <a:latin typeface="+mj-lt"/>
              </a:rPr>
              <a:t>BỊ</a:t>
            </a:r>
            <a:endParaRPr lang="en-US" sz="3200" b="1" dirty="0" smtClean="0">
              <a:solidFill>
                <a:srgbClr val="FF3300"/>
              </a:solidFill>
              <a:latin typeface="+mj-lt"/>
            </a:endParaRPr>
          </a:p>
          <a:p>
            <a:pPr algn="ctr"/>
            <a:r>
              <a:rPr lang="vi-VN" sz="3200" b="1" dirty="0" smtClean="0">
                <a:solidFill>
                  <a:srgbClr val="FF3300"/>
                </a:solidFill>
                <a:latin typeface="+mj-lt"/>
              </a:rPr>
              <a:t>   </a:t>
            </a:r>
            <a:r>
              <a:rPr lang="vi-VN" sz="3200" b="1" dirty="0" smtClean="0">
                <a:solidFill>
                  <a:srgbClr val="FF3300"/>
                </a:solidFill>
                <a:latin typeface="+mj-lt"/>
              </a:rPr>
              <a:t>UNIT 4 </a:t>
            </a:r>
            <a:r>
              <a:rPr lang="en-US" sz="3200" b="1" dirty="0" smtClean="0">
                <a:solidFill>
                  <a:srgbClr val="FF3300"/>
                </a:solidFill>
                <a:latin typeface="+mj-lt"/>
              </a:rPr>
              <a:t>- </a:t>
            </a:r>
            <a:r>
              <a:rPr lang="vi-VN" sz="3200" b="1" dirty="0" smtClean="0">
                <a:solidFill>
                  <a:srgbClr val="FF3300"/>
                </a:solidFill>
                <a:latin typeface="+mj-lt"/>
              </a:rPr>
              <a:t>LANGUAGE </a:t>
            </a:r>
            <a:r>
              <a:rPr lang="vi-VN" sz="3200" b="1" dirty="0" smtClean="0">
                <a:solidFill>
                  <a:srgbClr val="FF3300"/>
                </a:solidFill>
                <a:latin typeface="+mj-lt"/>
              </a:rPr>
              <a:t>FOCUS</a:t>
            </a:r>
            <a:endParaRPr lang="en-US" sz="3200" b="1" dirty="0">
              <a:solidFill>
                <a:srgbClr val="FF33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1045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146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viết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vào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vở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slides </a:t>
            </a:r>
            <a:r>
              <a:rPr lang="en-US" dirty="0" err="1" smtClean="0">
                <a:solidFill>
                  <a:srgbClr val="FF0000"/>
                </a:solidFill>
              </a:rPr>
              <a:t>bên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dưới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626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7956" y="311301"/>
            <a:ext cx="83962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r>
              <a:rPr lang="en-US" sz="3600" dirty="0">
                <a:solidFill>
                  <a:srgbClr val="FF3300"/>
                </a:solidFill>
                <a:sym typeface="Wingdings" panose="05000000000000000000" pitchFamily="2" charset="2"/>
              </a:rPr>
              <a:t>I</a:t>
            </a:r>
            <a:r>
              <a:rPr lang="en-US" sz="3600" dirty="0" smtClean="0">
                <a:solidFill>
                  <a:srgbClr val="FF3300"/>
                </a:solidFill>
                <a:sym typeface="Wingdings" panose="05000000000000000000" pitchFamily="2" charset="2"/>
              </a:rPr>
              <a:t>. </a:t>
            </a:r>
            <a:r>
              <a:rPr lang="en-US" sz="3600" dirty="0" smtClean="0">
                <a:solidFill>
                  <a:srgbClr val="FF3300"/>
                </a:solidFill>
              </a:rPr>
              <a:t>MODAL VERBS WITH “IF”</a:t>
            </a:r>
            <a:endParaRPr lang="en-US" sz="3600" dirty="0">
              <a:solidFill>
                <a:srgbClr val="FF33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68684" y="2256996"/>
            <a:ext cx="8585200" cy="1692771"/>
          </a:xfrm>
          <a:prstGeom prst="rect">
            <a:avLst/>
          </a:prstGeom>
          <a:solidFill>
            <a:srgbClr val="FFFF00"/>
          </a:solidFill>
          <a:ln w="12700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r>
              <a:rPr lang="en-US" sz="2400" dirty="0" smtClean="0"/>
              <a:t>If </a:t>
            </a:r>
            <a:r>
              <a:rPr lang="en-US" sz="2400" dirty="0"/>
              <a:t>+ S + </a:t>
            </a:r>
            <a:r>
              <a:rPr lang="en-US" sz="2400" dirty="0" smtClean="0">
                <a:solidFill>
                  <a:srgbClr val="FF0000"/>
                </a:solidFill>
              </a:rPr>
              <a:t>V (present simple),</a:t>
            </a:r>
            <a:r>
              <a:rPr lang="en-US" sz="2400" dirty="0" smtClean="0"/>
              <a:t> </a:t>
            </a:r>
            <a:r>
              <a:rPr lang="en-US" sz="2400" dirty="0"/>
              <a:t>S + </a:t>
            </a:r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dirty="0" smtClean="0">
                <a:solidFill>
                  <a:srgbClr val="FF0000"/>
                </a:solidFill>
              </a:rPr>
              <a:t>odal verb </a:t>
            </a:r>
            <a:r>
              <a:rPr lang="en-US" sz="2400" dirty="0">
                <a:solidFill>
                  <a:srgbClr val="FF0000"/>
                </a:solidFill>
              </a:rPr>
              <a:t>+ </a:t>
            </a:r>
            <a:r>
              <a:rPr lang="en-US" sz="2400" dirty="0" smtClean="0">
                <a:solidFill>
                  <a:srgbClr val="0000FF"/>
                </a:solidFill>
              </a:rPr>
              <a:t>V (base form)</a:t>
            </a:r>
          </a:p>
          <a:p>
            <a:pPr marL="1314450" indent="-22860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00FF"/>
                </a:solidFill>
              </a:rPr>
              <a:t>be </a:t>
            </a:r>
            <a:r>
              <a:rPr lang="en-US" sz="2000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</a:t>
            </a:r>
            <a:r>
              <a:rPr lang="en-US" sz="2000" dirty="0" smtClean="0">
                <a:solidFill>
                  <a:srgbClr val="FF0000"/>
                </a:solidFill>
              </a:rPr>
              <a:t>am/ is/ are</a:t>
            </a:r>
          </a:p>
          <a:p>
            <a:pPr marL="1314450" indent="-22860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00FF"/>
                </a:solidFill>
              </a:rPr>
              <a:t>be + not </a:t>
            </a:r>
            <a:r>
              <a:rPr lang="en-US" sz="2000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am not/ isn’t / aren’t</a:t>
            </a:r>
          </a:p>
          <a:p>
            <a:pPr marL="1314450" indent="-22860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00FF"/>
                </a:solidFill>
              </a:rPr>
              <a:t>V </a:t>
            </a:r>
            <a:r>
              <a:rPr lang="en-US" sz="2000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</a:t>
            </a:r>
            <a:r>
              <a:rPr lang="en-US" sz="2000" dirty="0" smtClean="0">
                <a:solidFill>
                  <a:srgbClr val="FF0000"/>
                </a:solidFill>
              </a:rPr>
              <a:t>V/ </a:t>
            </a:r>
            <a:r>
              <a:rPr lang="en-US" sz="2000" dirty="0" err="1" smtClean="0">
                <a:solidFill>
                  <a:srgbClr val="FF0000"/>
                </a:solidFill>
              </a:rPr>
              <a:t>Vs</a:t>
            </a:r>
            <a:r>
              <a:rPr lang="en-US" sz="2000" dirty="0" smtClean="0">
                <a:solidFill>
                  <a:srgbClr val="FF0000"/>
                </a:solidFill>
              </a:rPr>
              <a:t>/</a:t>
            </a:r>
            <a:r>
              <a:rPr lang="en-US" sz="2000" dirty="0" err="1" smtClean="0">
                <a:solidFill>
                  <a:srgbClr val="FF0000"/>
                </a:solidFill>
              </a:rPr>
              <a:t>es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1314450" indent="-22860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00FF"/>
                </a:solidFill>
              </a:rPr>
              <a:t>V + not </a:t>
            </a:r>
            <a:r>
              <a:rPr lang="en-US" sz="2000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</a:t>
            </a:r>
            <a:r>
              <a:rPr lang="en-US" sz="2000" dirty="0" smtClean="0">
                <a:solidFill>
                  <a:srgbClr val="FF0000"/>
                </a:solidFill>
              </a:rPr>
              <a:t>don’t/ doesn’t + V (base form) </a:t>
            </a:r>
            <a:r>
              <a:rPr lang="en-US" sz="2000" dirty="0" smtClean="0"/>
              <a:t>                  </a:t>
            </a:r>
            <a:endParaRPr lang="en-US" sz="2000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47650" y="4343400"/>
            <a:ext cx="8806656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dirty="0"/>
              <a:t>Modal verbs: </a:t>
            </a:r>
            <a:r>
              <a:rPr lang="en-US" dirty="0">
                <a:solidFill>
                  <a:srgbClr val="FF0000"/>
                </a:solidFill>
              </a:rPr>
              <a:t>will</a:t>
            </a:r>
            <a:r>
              <a:rPr lang="en-US" dirty="0" smtClean="0">
                <a:solidFill>
                  <a:srgbClr val="FF0000"/>
                </a:solidFill>
              </a:rPr>
              <a:t>, can, may, might, must, have </a:t>
            </a:r>
            <a:r>
              <a:rPr lang="en-US" dirty="0">
                <a:solidFill>
                  <a:srgbClr val="FF0000"/>
                </a:solidFill>
              </a:rPr>
              <a:t>to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should,</a:t>
            </a:r>
            <a:r>
              <a:rPr lang="en-US" dirty="0" smtClean="0">
                <a:solidFill>
                  <a:srgbClr val="FF0000"/>
                </a:solidFill>
              </a:rPr>
              <a:t> ought to, …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7006" y="1084094"/>
            <a:ext cx="8896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Ex: </a:t>
            </a:r>
            <a:r>
              <a:rPr lang="en-US" sz="2800" b="1" dirty="0" smtClean="0">
                <a:solidFill>
                  <a:srgbClr val="FF0000"/>
                </a:solidFill>
              </a:rPr>
              <a:t>If</a:t>
            </a:r>
            <a:r>
              <a:rPr lang="en-US" sz="2800" b="1" dirty="0" smtClean="0">
                <a:solidFill>
                  <a:srgbClr val="0000FF"/>
                </a:solidFill>
              </a:rPr>
              <a:t> you </a:t>
            </a:r>
            <a:r>
              <a:rPr lang="en-US" sz="2800" b="1" dirty="0" smtClean="0">
                <a:solidFill>
                  <a:srgbClr val="FF0000"/>
                </a:solidFill>
              </a:rPr>
              <a:t>want</a:t>
            </a:r>
            <a:r>
              <a:rPr lang="en-US" sz="2800" b="1" dirty="0" smtClean="0">
                <a:solidFill>
                  <a:srgbClr val="0000FF"/>
                </a:solidFill>
              </a:rPr>
              <a:t> to get good grades, you </a:t>
            </a:r>
            <a:r>
              <a:rPr lang="en-US" sz="2800" b="1" dirty="0" smtClean="0">
                <a:solidFill>
                  <a:srgbClr val="FF0000"/>
                </a:solidFill>
              </a:rPr>
              <a:t>must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u="sng" dirty="0" smtClean="0">
                <a:solidFill>
                  <a:srgbClr val="0000FF"/>
                </a:solidFill>
              </a:rPr>
              <a:t>study</a:t>
            </a:r>
            <a:r>
              <a:rPr lang="en-US" sz="2800" b="1" dirty="0" smtClean="0">
                <a:solidFill>
                  <a:srgbClr val="0000FF"/>
                </a:solidFill>
              </a:rPr>
              <a:t> hard.</a:t>
            </a:r>
            <a:endParaRPr lang="en-US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64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ChangeArrowheads="1"/>
          </p:cNvSpPr>
          <p:nvPr/>
        </p:nvSpPr>
        <p:spPr bwMode="auto">
          <a:xfrm>
            <a:off x="0" y="51514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/>
            <a:endParaRPr lang="en-US" altLang="en-US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7293" name="Text Box 13"/>
          <p:cNvSpPr txBox="1">
            <a:spLocks noChangeArrowheads="1"/>
          </p:cNvSpPr>
          <p:nvPr/>
        </p:nvSpPr>
        <p:spPr bwMode="auto">
          <a:xfrm>
            <a:off x="590550" y="706438"/>
            <a:ext cx="6781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3600" dirty="0" smtClean="0">
                <a:solidFill>
                  <a:srgbClr val="FF3300"/>
                </a:solidFill>
                <a:latin typeface=".VnTime" panose="020B7200000000000000" pitchFamily="34" charset="0"/>
              </a:rPr>
              <a:t>1. Statements</a:t>
            </a:r>
            <a:endParaRPr lang="en-US" altLang="en-US" sz="3600" dirty="0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97307" name="AutoShape 27"/>
          <p:cNvSpPr>
            <a:spLocks noChangeArrowheads="1"/>
          </p:cNvSpPr>
          <p:nvPr/>
        </p:nvSpPr>
        <p:spPr bwMode="auto">
          <a:xfrm>
            <a:off x="633412" y="1428750"/>
            <a:ext cx="8001000" cy="13716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</a:t>
            </a:r>
            <a:r>
              <a:rPr lang="en-US" altLang="en-US" dirty="0">
                <a:latin typeface=".VnTime" panose="020B7200000000000000" pitchFamily="34" charset="0"/>
              </a:rPr>
              <a:t>S</a:t>
            </a:r>
            <a:r>
              <a:rPr lang="en-US" altLang="en-US" baseline="-25000" dirty="0">
                <a:latin typeface=".VnTime" panose="020B7200000000000000" pitchFamily="34" charset="0"/>
              </a:rPr>
              <a:t>1</a:t>
            </a:r>
            <a:r>
              <a:rPr lang="en-US" altLang="en-US" dirty="0">
                <a:latin typeface=".VnTime" panose="020B7200000000000000" pitchFamily="34" charset="0"/>
              </a:rPr>
              <a:t>+ </a:t>
            </a:r>
            <a:r>
              <a:rPr lang="en-US" altLang="en-US" u="sng" dirty="0" smtClean="0">
                <a:solidFill>
                  <a:srgbClr val="FF0000"/>
                </a:solidFill>
                <a:latin typeface=".VnTime" panose="020B7200000000000000" pitchFamily="34" charset="0"/>
              </a:rPr>
              <a:t>said           </a:t>
            </a:r>
            <a:r>
              <a:rPr lang="en-US" altLang="en-US" dirty="0" smtClean="0">
                <a:solidFill>
                  <a:srgbClr val="FF0000"/>
                </a:solidFill>
                <a:latin typeface=".VnTime" panose="020B7200000000000000" pitchFamily="34" charset="0"/>
              </a:rPr>
              <a:t>   </a:t>
            </a:r>
            <a:r>
              <a:rPr lang="en-US" altLang="en-US" dirty="0" smtClean="0">
                <a:latin typeface=".VnTime" panose="020B7200000000000000" pitchFamily="34" charset="0"/>
              </a:rPr>
              <a:t>+ </a:t>
            </a:r>
            <a:r>
              <a:rPr lang="en-US" altLang="en-US" dirty="0">
                <a:latin typeface=".VnTime" panose="020B7200000000000000" pitchFamily="34" charset="0"/>
              </a:rPr>
              <a:t>(that) </a:t>
            </a:r>
            <a:r>
              <a:rPr lang="en-US" altLang="en-US" dirty="0" smtClean="0">
                <a:latin typeface=".VnTime" panose="020B7200000000000000" pitchFamily="34" charset="0"/>
              </a:rPr>
              <a:t>+ S</a:t>
            </a:r>
            <a:r>
              <a:rPr lang="en-US" altLang="en-US" baseline="-25000" dirty="0" smtClean="0">
                <a:latin typeface=".VnTime" panose="020B7200000000000000" pitchFamily="34" charset="0"/>
              </a:rPr>
              <a:t>2 </a:t>
            </a:r>
            <a:r>
              <a:rPr lang="en-US" altLang="en-US" dirty="0" smtClean="0">
                <a:latin typeface=".VnTime" panose="020B7200000000000000" pitchFamily="34" charset="0"/>
              </a:rPr>
              <a:t>+ </a:t>
            </a:r>
            <a:r>
              <a:rPr lang="en-US" altLang="en-US" dirty="0" smtClean="0">
                <a:solidFill>
                  <a:srgbClr val="FF0000"/>
                </a:solidFill>
                <a:latin typeface=".VnTime" panose="020B7200000000000000" pitchFamily="34" charset="0"/>
              </a:rPr>
              <a:t>V( past tense)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solidFill>
                  <a:srgbClr val="FF0000"/>
                </a:solidFill>
                <a:latin typeface=".VnTime" panose="020B7200000000000000" pitchFamily="34" charset="0"/>
              </a:rPr>
              <a:t>         told </a:t>
            </a:r>
            <a:r>
              <a:rPr lang="en-US" altLang="en-US" dirty="0" smtClean="0">
                <a:latin typeface=".VnTime" panose="020B7200000000000000" pitchFamily="34" charset="0"/>
              </a:rPr>
              <a:t>+ (O)</a:t>
            </a:r>
            <a:endParaRPr lang="en-US" altLang="en-US" dirty="0">
              <a:latin typeface=".VnTime" panose="020B7200000000000000" pitchFamily="34" charset="0"/>
            </a:endParaRPr>
          </a:p>
        </p:txBody>
      </p:sp>
      <p:sp>
        <p:nvSpPr>
          <p:cNvPr id="97308" name="Text Box 28"/>
          <p:cNvSpPr txBox="1">
            <a:spLocks noChangeArrowheads="1"/>
          </p:cNvSpPr>
          <p:nvPr/>
        </p:nvSpPr>
        <p:spPr bwMode="auto">
          <a:xfrm>
            <a:off x="825500" y="4357688"/>
            <a:ext cx="79375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.VnTime" panose="020B7200000000000000" pitchFamily="34" charset="0"/>
                <a:sym typeface="Wingdings" panose="05000000000000000000" pitchFamily="2" charset="2"/>
              </a:rPr>
              <a:t></a:t>
            </a:r>
            <a:r>
              <a:rPr lang="en-US" altLang="en-US">
                <a:solidFill>
                  <a:srgbClr val="0000FF"/>
                </a:solidFill>
                <a:latin typeface=".VnTime" panose="020B7200000000000000" pitchFamily="34" charset="0"/>
              </a:rPr>
              <a:t>Ba said (that) </a:t>
            </a:r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he</a:t>
            </a:r>
            <a:r>
              <a:rPr lang="en-US" altLang="en-US">
                <a:solidFill>
                  <a:srgbClr val="0000FF"/>
                </a:solidFill>
                <a:latin typeface=".VnTime" panose="020B7200000000000000" pitchFamily="34" charset="0"/>
              </a:rPr>
              <a:t>  </a:t>
            </a:r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was working</a:t>
            </a:r>
            <a:r>
              <a:rPr lang="en-US" altLang="en-US">
                <a:solidFill>
                  <a:srgbClr val="0000FF"/>
                </a:solidFill>
                <a:latin typeface=".VnTime" panose="020B7200000000000000" pitchFamily="34" charset="0"/>
              </a:rPr>
              <a:t> in the garden </a:t>
            </a:r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then.</a:t>
            </a:r>
          </a:p>
        </p:txBody>
      </p:sp>
      <p:sp>
        <p:nvSpPr>
          <p:cNvPr id="97309" name="Line 29"/>
          <p:cNvSpPr>
            <a:spLocks noChangeShapeType="1"/>
          </p:cNvSpPr>
          <p:nvPr/>
        </p:nvSpPr>
        <p:spPr bwMode="auto">
          <a:xfrm>
            <a:off x="1066800" y="3581400"/>
            <a:ext cx="2286000" cy="914400"/>
          </a:xfrm>
          <a:prstGeom prst="line">
            <a:avLst/>
          </a:prstGeom>
          <a:noFill/>
          <a:ln w="12700">
            <a:solidFill>
              <a:srgbClr val="80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310" name="Text Box 30"/>
          <p:cNvSpPr txBox="1">
            <a:spLocks noChangeArrowheads="1"/>
          </p:cNvSpPr>
          <p:nvPr/>
        </p:nvSpPr>
        <p:spPr bwMode="auto">
          <a:xfrm>
            <a:off x="609600" y="3062288"/>
            <a:ext cx="7423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.VnTime" panose="020B7200000000000000" pitchFamily="34" charset="0"/>
              </a:rPr>
              <a:t> “</a:t>
            </a:r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I</a:t>
            </a:r>
            <a:r>
              <a:rPr lang="en-US" altLang="en-US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am working</a:t>
            </a:r>
            <a:r>
              <a:rPr lang="en-US" altLang="en-US">
                <a:solidFill>
                  <a:srgbClr val="0000FF"/>
                </a:solidFill>
                <a:latin typeface=".VnTime" panose="020B7200000000000000" pitchFamily="34" charset="0"/>
              </a:rPr>
              <a:t> in the garden </a:t>
            </a:r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now</a:t>
            </a:r>
            <a:r>
              <a:rPr lang="en-US" altLang="en-US">
                <a:solidFill>
                  <a:srgbClr val="0000FF"/>
                </a:solidFill>
                <a:latin typeface=".VnTime" panose="020B7200000000000000" pitchFamily="34" charset="0"/>
              </a:rPr>
              <a:t>”, Ba said</a:t>
            </a:r>
          </a:p>
        </p:txBody>
      </p:sp>
      <p:sp>
        <p:nvSpPr>
          <p:cNvPr id="97311" name="Line 31"/>
          <p:cNvSpPr>
            <a:spLocks noChangeShapeType="1"/>
          </p:cNvSpPr>
          <p:nvPr/>
        </p:nvSpPr>
        <p:spPr bwMode="auto">
          <a:xfrm>
            <a:off x="1447801" y="3505200"/>
            <a:ext cx="2667000" cy="990600"/>
          </a:xfrm>
          <a:prstGeom prst="line">
            <a:avLst/>
          </a:prstGeom>
          <a:noFill/>
          <a:ln w="12700">
            <a:solidFill>
              <a:srgbClr val="80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312" name="Line 32"/>
          <p:cNvSpPr>
            <a:spLocks noChangeShapeType="1"/>
          </p:cNvSpPr>
          <p:nvPr/>
        </p:nvSpPr>
        <p:spPr bwMode="auto">
          <a:xfrm>
            <a:off x="5334000" y="3505200"/>
            <a:ext cx="2514600" cy="990600"/>
          </a:xfrm>
          <a:prstGeom prst="line">
            <a:avLst/>
          </a:prstGeom>
          <a:noFill/>
          <a:ln w="12700">
            <a:solidFill>
              <a:srgbClr val="80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277" name="Picture 17" descr="Buomb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5926138"/>
            <a:ext cx="8899525" cy="855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Text Box 63"/>
          <p:cNvSpPr>
            <a:spLocks noGrp="1" noChangeArrowheads="1"/>
          </p:cNvSpPr>
          <p:nvPr>
            <p:ph type="title"/>
          </p:nvPr>
        </p:nvSpPr>
        <p:spPr>
          <a:xfrm>
            <a:off x="206375" y="34201"/>
            <a:ext cx="8229600" cy="707886"/>
          </a:xfrm>
          <a:noFill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en-US" sz="4000" b="1" dirty="0" smtClean="0">
                <a:solidFill>
                  <a:srgbClr val="FF0000"/>
                </a:solidFill>
                <a:latin typeface=".VnArial Narrow" pitchFamily="34" charset="0"/>
              </a:rPr>
              <a:t>II. Reported </a:t>
            </a:r>
            <a:r>
              <a:rPr lang="en-US" altLang="en-US" sz="4000" b="1" dirty="0" smtClean="0">
                <a:solidFill>
                  <a:srgbClr val="FF0000"/>
                </a:solidFill>
                <a:latin typeface=".VnArial Narrow" pitchFamily="34" charset="0"/>
              </a:rPr>
              <a:t>speech:</a:t>
            </a:r>
          </a:p>
        </p:txBody>
      </p:sp>
    </p:spTree>
    <p:extLst>
      <p:ext uri="{BB962C8B-B14F-4D97-AF65-F5344CB8AC3E}">
        <p14:creationId xmlns:p14="http://schemas.microsoft.com/office/powerpoint/2010/main" val="59785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7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7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7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93" grpId="0"/>
      <p:bldP spid="97307" grpId="0" animBg="1"/>
      <p:bldP spid="97308" grpId="0"/>
      <p:bldP spid="97309" grpId="0" animBg="1"/>
      <p:bldP spid="97310" grpId="0"/>
      <p:bldP spid="97311" grpId="0" animBg="1"/>
      <p:bldP spid="97312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3" name="Text Box 7"/>
          <p:cNvSpPr txBox="1">
            <a:spLocks noChangeArrowheads="1"/>
          </p:cNvSpPr>
          <p:nvPr/>
        </p:nvSpPr>
        <p:spPr bwMode="auto">
          <a:xfrm>
            <a:off x="315912" y="47406"/>
            <a:ext cx="82835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.VnTime" panose="020B7200000000000000" pitchFamily="34" charset="0"/>
              </a:rPr>
              <a:t>2</a:t>
            </a:r>
            <a:r>
              <a:rPr lang="en-US" altLang="en-US" sz="3600" dirty="0" smtClean="0">
                <a:solidFill>
                  <a:srgbClr val="FF0000"/>
                </a:solidFill>
                <a:latin typeface=".VnTime" panose="020B7200000000000000" pitchFamily="34" charset="0"/>
              </a:rPr>
              <a:t>. Questions:</a:t>
            </a:r>
            <a:endParaRPr lang="en-US" altLang="en-US" sz="3600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06504" name="Text Box 8"/>
          <p:cNvSpPr txBox="1">
            <a:spLocks noChangeArrowheads="1"/>
          </p:cNvSpPr>
          <p:nvPr/>
        </p:nvSpPr>
        <p:spPr bwMode="auto">
          <a:xfrm>
            <a:off x="533400" y="736600"/>
            <a:ext cx="7848600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solidFill>
                  <a:srgbClr val="FF0000"/>
                </a:solidFill>
                <a:latin typeface=".VnTime" panose="020B7200000000000000" pitchFamily="34" charset="0"/>
              </a:rPr>
              <a:t>a/ </a:t>
            </a:r>
            <a:r>
              <a:rPr lang="en-US" altLang="en-US" u="sng" dirty="0" smtClean="0">
                <a:solidFill>
                  <a:srgbClr val="FF0000"/>
                </a:solidFill>
                <a:latin typeface=".VnTime" panose="020B7200000000000000" pitchFamily="34" charset="0"/>
              </a:rPr>
              <a:t>Yes </a:t>
            </a:r>
            <a:r>
              <a:rPr lang="en-US" altLang="en-US" u="sng" dirty="0">
                <a:solidFill>
                  <a:srgbClr val="FF0000"/>
                </a:solidFill>
                <a:latin typeface=".VnTime" panose="020B7200000000000000" pitchFamily="34" charset="0"/>
              </a:rPr>
              <a:t>/ </a:t>
            </a:r>
            <a:r>
              <a:rPr lang="en-US" altLang="en-US" u="sng" dirty="0" smtClean="0">
                <a:solidFill>
                  <a:srgbClr val="FF0000"/>
                </a:solidFill>
                <a:latin typeface=".VnTime" panose="020B7200000000000000" pitchFamily="34" charset="0"/>
              </a:rPr>
              <a:t>No questions</a:t>
            </a:r>
            <a:r>
              <a:rPr lang="en-US" altLang="en-US" dirty="0" smtClean="0">
                <a:solidFill>
                  <a:srgbClr val="FF0000"/>
                </a:solidFill>
                <a:latin typeface=".VnTime" panose="020B7200000000000000" pitchFamily="34" charset="0"/>
              </a:rPr>
              <a:t>:</a:t>
            </a:r>
            <a:endParaRPr lang="en-US" altLang="en-US" dirty="0">
              <a:solidFill>
                <a:srgbClr val="FF0000"/>
              </a:solidFill>
              <a:latin typeface=".VnTime" panose="020B7200000000000000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.VnTime" panose="020B7200000000000000" pitchFamily="34" charset="0"/>
            </a:endParaRPr>
          </a:p>
        </p:txBody>
      </p:sp>
      <p:sp>
        <p:nvSpPr>
          <p:cNvPr id="106505" name="AutoShape 9"/>
          <p:cNvSpPr>
            <a:spLocks noChangeArrowheads="1"/>
          </p:cNvSpPr>
          <p:nvPr/>
        </p:nvSpPr>
        <p:spPr bwMode="auto">
          <a:xfrm>
            <a:off x="419100" y="2590800"/>
            <a:ext cx="8077200" cy="9906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algn="ctr" eaLnBrk="1" hangingPunct="1"/>
            <a:r>
              <a:rPr lang="en-US" altLang="en-US" dirty="0"/>
              <a:t> </a:t>
            </a:r>
            <a:r>
              <a:rPr lang="en-US" altLang="en-US" dirty="0">
                <a:solidFill>
                  <a:schemeClr val="tx1"/>
                </a:solidFill>
                <a:latin typeface=".VnTime" panose="020B7200000000000000" pitchFamily="34" charset="0"/>
              </a:rPr>
              <a:t>S + 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asked </a:t>
            </a:r>
            <a:r>
              <a:rPr lang="en-US" altLang="en-US" dirty="0">
                <a:solidFill>
                  <a:schemeClr val="tx1"/>
                </a:solidFill>
                <a:latin typeface=".VnTime" panose="020B7200000000000000" pitchFamily="34" charset="0"/>
              </a:rPr>
              <a:t>+ O + </a:t>
            </a:r>
            <a:r>
              <a:rPr lang="en-US" altLang="en-US" dirty="0" smtClean="0">
                <a:solidFill>
                  <a:srgbClr val="FF0000"/>
                </a:solidFill>
                <a:latin typeface=".VnTime" panose="020B7200000000000000" pitchFamily="34" charset="0"/>
              </a:rPr>
              <a:t>if / whether </a:t>
            </a:r>
            <a:r>
              <a:rPr lang="en-US" altLang="en-US" dirty="0">
                <a:solidFill>
                  <a:schemeClr val="tx1"/>
                </a:solidFill>
                <a:latin typeface=".VnTime" panose="020B7200000000000000" pitchFamily="34" charset="0"/>
              </a:rPr>
              <a:t>+ S + 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V </a:t>
            </a:r>
            <a:r>
              <a:rPr lang="en-US" altLang="en-US" dirty="0" smtClean="0">
                <a:solidFill>
                  <a:srgbClr val="FF0000"/>
                </a:solidFill>
                <a:latin typeface=".VnTime" panose="020B7200000000000000" pitchFamily="34" charset="0"/>
              </a:rPr>
              <a:t>(past tense)</a:t>
            </a:r>
            <a:endParaRPr lang="en-US" altLang="en-US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06506" name="Text Box 10"/>
          <p:cNvSpPr txBox="1">
            <a:spLocks noChangeArrowheads="1"/>
          </p:cNvSpPr>
          <p:nvPr/>
        </p:nvSpPr>
        <p:spPr bwMode="auto">
          <a:xfrm>
            <a:off x="609600" y="1949450"/>
            <a:ext cx="8001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dirty="0">
                <a:solidFill>
                  <a:srgbClr val="0000FF"/>
                </a:solidFill>
                <a:latin typeface=".VnTime" panose="020B7200000000000000" pitchFamily="34" charset="0"/>
                <a:sym typeface="Wingdings" panose="05000000000000000000" pitchFamily="2" charset="2"/>
              </a:rPr>
              <a:t></a:t>
            </a:r>
            <a:r>
              <a:rPr lang="en-US" altLang="en-US" dirty="0">
                <a:solidFill>
                  <a:srgbClr val="0000FF"/>
                </a:solidFill>
                <a:latin typeface=".VnTime" panose="020B7200000000000000" pitchFamily="34" charset="0"/>
              </a:rPr>
              <a:t>She asked me 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if / whether </a:t>
            </a:r>
            <a:r>
              <a:rPr lang="en-US" altLang="en-US" dirty="0">
                <a:solidFill>
                  <a:srgbClr val="0000FF"/>
                </a:solidFill>
                <a:latin typeface=".VnTime" panose="020B7200000000000000" pitchFamily="34" charset="0"/>
              </a:rPr>
              <a:t>I 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went  </a:t>
            </a:r>
            <a:r>
              <a:rPr lang="en-US" altLang="en-US" dirty="0">
                <a:solidFill>
                  <a:srgbClr val="0000FF"/>
                </a:solidFill>
                <a:latin typeface=".VnTime" panose="020B7200000000000000" pitchFamily="34" charset="0"/>
              </a:rPr>
              <a:t>to school by bike.</a:t>
            </a:r>
          </a:p>
        </p:txBody>
      </p:sp>
      <p:sp>
        <p:nvSpPr>
          <p:cNvPr id="106507" name="Text Box 11"/>
          <p:cNvSpPr txBox="1">
            <a:spLocks noChangeArrowheads="1"/>
          </p:cNvSpPr>
          <p:nvPr/>
        </p:nvSpPr>
        <p:spPr bwMode="auto">
          <a:xfrm>
            <a:off x="1625600" y="1385888"/>
            <a:ext cx="6731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.VnTime" panose="020B7200000000000000" pitchFamily="34" charset="0"/>
              </a:rPr>
              <a:t> “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Do</a:t>
            </a:r>
            <a:r>
              <a:rPr lang="en-US" altLang="en-US" dirty="0">
                <a:solidFill>
                  <a:srgbClr val="0000FF"/>
                </a:solidFill>
                <a:latin typeface=".VnTime" panose="020B7200000000000000" pitchFamily="34" charset="0"/>
              </a:rPr>
              <a:t> you 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go </a:t>
            </a:r>
            <a:r>
              <a:rPr lang="en-US" altLang="en-US" dirty="0">
                <a:solidFill>
                  <a:srgbClr val="0000FF"/>
                </a:solidFill>
                <a:latin typeface=".VnTime" panose="020B7200000000000000" pitchFamily="34" charset="0"/>
              </a:rPr>
              <a:t>to school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.VnTime" panose="020B7200000000000000" pitchFamily="34" charset="0"/>
              </a:rPr>
              <a:t>by bike?”, she asked.</a:t>
            </a:r>
          </a:p>
        </p:txBody>
      </p:sp>
      <p:sp>
        <p:nvSpPr>
          <p:cNvPr id="106508" name="Text Box 12"/>
          <p:cNvSpPr txBox="1">
            <a:spLocks noChangeArrowheads="1"/>
          </p:cNvSpPr>
          <p:nvPr/>
        </p:nvSpPr>
        <p:spPr bwMode="auto">
          <a:xfrm>
            <a:off x="787400" y="3568700"/>
            <a:ext cx="7800975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solidFill>
                  <a:srgbClr val="FF0000"/>
                </a:solidFill>
                <a:latin typeface=".VnTime" panose="020B7200000000000000" pitchFamily="34" charset="0"/>
              </a:rPr>
              <a:t>b/ </a:t>
            </a:r>
            <a:r>
              <a:rPr lang="en-US" altLang="en-US" u="sng" dirty="0" err="1" smtClean="0">
                <a:solidFill>
                  <a:srgbClr val="FF0000"/>
                </a:solidFill>
                <a:latin typeface=".VnTime" panose="020B7200000000000000" pitchFamily="34" charset="0"/>
              </a:rPr>
              <a:t>Wh</a:t>
            </a:r>
            <a:r>
              <a:rPr lang="en-US" altLang="en-US" u="sng" dirty="0" smtClean="0">
                <a:solidFill>
                  <a:srgbClr val="FF0000"/>
                </a:solidFill>
                <a:latin typeface=".VnTime" panose="020B7200000000000000" pitchFamily="34" charset="0"/>
              </a:rPr>
              <a:t> - questions</a:t>
            </a:r>
            <a:r>
              <a:rPr lang="en-US" altLang="en-US" dirty="0" smtClean="0">
                <a:solidFill>
                  <a:srgbClr val="FF0000"/>
                </a:solidFill>
                <a:latin typeface=".VnTime" panose="020B7200000000000000" pitchFamily="34" charset="0"/>
              </a:rPr>
              <a:t>:</a:t>
            </a:r>
            <a:endParaRPr lang="en-US" altLang="en-US" dirty="0">
              <a:solidFill>
                <a:srgbClr val="FF0000"/>
              </a:solidFill>
              <a:latin typeface=".VnTime" panose="020B7200000000000000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.VnTime" panose="020B7200000000000000" pitchFamily="34" charset="0"/>
            </a:endParaRPr>
          </a:p>
        </p:txBody>
      </p:sp>
      <p:sp>
        <p:nvSpPr>
          <p:cNvPr id="106509" name="AutoShape 13"/>
          <p:cNvSpPr>
            <a:spLocks noChangeArrowheads="1"/>
          </p:cNvSpPr>
          <p:nvPr/>
        </p:nvSpPr>
        <p:spPr bwMode="auto">
          <a:xfrm>
            <a:off x="609600" y="5410200"/>
            <a:ext cx="7924800" cy="9906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.VnTime" panose="020B7200000000000000" pitchFamily="34" charset="0"/>
              </a:rPr>
              <a:t>S + 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asked </a:t>
            </a:r>
            <a:r>
              <a:rPr lang="en-US" altLang="en-US" dirty="0">
                <a:solidFill>
                  <a:schemeClr val="tx1"/>
                </a:solidFill>
                <a:latin typeface=".VnTime" panose="020B7200000000000000" pitchFamily="34" charset="0"/>
              </a:rPr>
              <a:t>+ O + </a:t>
            </a:r>
            <a:r>
              <a:rPr lang="en-US" altLang="en-US" dirty="0" err="1" smtClean="0">
                <a:solidFill>
                  <a:srgbClr val="FF0000"/>
                </a:solidFill>
                <a:latin typeface=".VnTime" panose="020B7200000000000000" pitchFamily="34" charset="0"/>
              </a:rPr>
              <a:t>wh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-</a:t>
            </a:r>
            <a:r>
              <a:rPr lang="en-US" altLang="en-US" dirty="0" smtClean="0">
                <a:solidFill>
                  <a:srgbClr val="FF0000"/>
                </a:solidFill>
                <a:latin typeface=".VnTime" panose="020B7200000000000000" pitchFamily="34" charset="0"/>
              </a:rPr>
              <a:t>word </a:t>
            </a:r>
            <a:r>
              <a:rPr lang="en-US" altLang="en-US" dirty="0">
                <a:solidFill>
                  <a:schemeClr val="tx1"/>
                </a:solidFill>
                <a:latin typeface=".VnTime" panose="020B7200000000000000" pitchFamily="34" charset="0"/>
              </a:rPr>
              <a:t>+ S + 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V </a:t>
            </a:r>
            <a:r>
              <a:rPr lang="en-US" altLang="en-US" dirty="0" smtClean="0">
                <a:solidFill>
                  <a:srgbClr val="FF0000"/>
                </a:solidFill>
                <a:latin typeface=".VnTime" panose="020B7200000000000000" pitchFamily="34" charset="0"/>
              </a:rPr>
              <a:t>(past tense)</a:t>
            </a:r>
            <a:endParaRPr lang="en-US" altLang="en-US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06510" name="Text Box 14"/>
          <p:cNvSpPr txBox="1">
            <a:spLocks noChangeArrowheads="1"/>
          </p:cNvSpPr>
          <p:nvPr/>
        </p:nvSpPr>
        <p:spPr bwMode="auto">
          <a:xfrm>
            <a:off x="685800" y="4800600"/>
            <a:ext cx="55403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dirty="0">
                <a:solidFill>
                  <a:srgbClr val="0000FF"/>
                </a:solidFill>
                <a:latin typeface=".VnTime" panose="020B7200000000000000" pitchFamily="34" charset="0"/>
                <a:sym typeface="Wingdings" panose="05000000000000000000" pitchFamily="2" charset="2"/>
              </a:rPr>
              <a:t></a:t>
            </a:r>
            <a:r>
              <a:rPr lang="en-US" altLang="en-US" dirty="0">
                <a:solidFill>
                  <a:srgbClr val="0000FF"/>
                </a:solidFill>
                <a:latin typeface=".VnTime" panose="020B7200000000000000" pitchFamily="34" charset="0"/>
              </a:rPr>
              <a:t>She asked me 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how old </a:t>
            </a:r>
            <a:r>
              <a:rPr lang="en-US" altLang="en-US" dirty="0" smtClean="0">
                <a:solidFill>
                  <a:srgbClr val="0000FF"/>
                </a:solidFill>
                <a:latin typeface=".VnTime" panose="020B7200000000000000" pitchFamily="34" charset="0"/>
              </a:rPr>
              <a:t>I 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was</a:t>
            </a:r>
            <a:r>
              <a:rPr lang="en-US" altLang="en-US" dirty="0">
                <a:solidFill>
                  <a:srgbClr val="0000FF"/>
                </a:solidFill>
                <a:latin typeface=".VnTime" panose="020B7200000000000000" pitchFamily="34" charset="0"/>
              </a:rPr>
              <a:t>.</a:t>
            </a:r>
          </a:p>
        </p:txBody>
      </p:sp>
      <p:sp>
        <p:nvSpPr>
          <p:cNvPr id="106511" name="Text Box 15"/>
          <p:cNvSpPr txBox="1">
            <a:spLocks noChangeArrowheads="1"/>
          </p:cNvSpPr>
          <p:nvPr/>
        </p:nvSpPr>
        <p:spPr bwMode="auto">
          <a:xfrm>
            <a:off x="1752600" y="4267200"/>
            <a:ext cx="5181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.VnTime" panose="020B7200000000000000" pitchFamily="34" charset="0"/>
              </a:rPr>
              <a:t>“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How old are </a:t>
            </a:r>
            <a:r>
              <a:rPr lang="en-US" altLang="en-US" dirty="0" smtClean="0">
                <a:solidFill>
                  <a:srgbClr val="0000FF"/>
                </a:solidFill>
                <a:latin typeface=".VnTime" panose="020B7200000000000000" pitchFamily="34" charset="0"/>
              </a:rPr>
              <a:t>you</a:t>
            </a:r>
            <a:r>
              <a:rPr lang="en-US" altLang="en-US" dirty="0">
                <a:solidFill>
                  <a:srgbClr val="0000FF"/>
                </a:solidFill>
                <a:latin typeface=".VnTime" panose="020B7200000000000000" pitchFamily="34" charset="0"/>
              </a:rPr>
              <a:t>?”, she asked.</a:t>
            </a:r>
          </a:p>
        </p:txBody>
      </p:sp>
      <p:sp>
        <p:nvSpPr>
          <p:cNvPr id="106512" name="Text Box 16"/>
          <p:cNvSpPr txBox="1">
            <a:spLocks noChangeArrowheads="1"/>
          </p:cNvSpPr>
          <p:nvPr/>
        </p:nvSpPr>
        <p:spPr bwMode="auto">
          <a:xfrm>
            <a:off x="838200" y="1371600"/>
            <a:ext cx="914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" panose="020B7200000000000000" pitchFamily="34" charset="0"/>
              </a:rPr>
              <a:t>Ex:</a:t>
            </a:r>
          </a:p>
        </p:txBody>
      </p:sp>
      <p:sp>
        <p:nvSpPr>
          <p:cNvPr id="106514" name="Text Box 18"/>
          <p:cNvSpPr txBox="1">
            <a:spLocks noChangeArrowheads="1"/>
          </p:cNvSpPr>
          <p:nvPr/>
        </p:nvSpPr>
        <p:spPr bwMode="auto">
          <a:xfrm>
            <a:off x="914400" y="4191000"/>
            <a:ext cx="914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000CC"/>
                </a:solidFill>
                <a:latin typeface=".VnUniverse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.VnUniverse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.VnUnivers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.VnUnivers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" panose="020B7200000000000000" pitchFamily="34" charset="0"/>
              </a:rPr>
              <a:t>Ex:</a:t>
            </a:r>
          </a:p>
        </p:txBody>
      </p:sp>
    </p:spTree>
    <p:extLst>
      <p:ext uri="{BB962C8B-B14F-4D97-AF65-F5344CB8AC3E}">
        <p14:creationId xmlns:p14="http://schemas.microsoft.com/office/powerpoint/2010/main" val="321269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3" grpId="0"/>
      <p:bldP spid="106504" grpId="0"/>
      <p:bldP spid="106505" grpId="0" animBg="1"/>
      <p:bldP spid="106506" grpId="0"/>
      <p:bldP spid="106507" grpId="0"/>
      <p:bldP spid="106508" grpId="0"/>
      <p:bldP spid="106509" grpId="0" animBg="1"/>
      <p:bldP spid="106510" grpId="0"/>
      <p:bldP spid="106511" grpId="0"/>
      <p:bldP spid="106512" grpId="0"/>
      <p:bldP spid="1065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343</Words>
  <Application>Microsoft Office PowerPoint</Application>
  <PresentationFormat>On-screen Show (4:3)</PresentationFormat>
  <Paragraphs>33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.VnArial Narrow</vt:lpstr>
      <vt:lpstr>.VnTime</vt:lpstr>
      <vt:lpstr>.VnUniverse</vt:lpstr>
      <vt:lpstr>Arial</vt:lpstr>
      <vt:lpstr>Arial Narrow</vt:lpstr>
      <vt:lpstr>Calibri</vt:lpstr>
      <vt:lpstr>Times New Roman</vt:lpstr>
      <vt:lpstr>Wingdings</vt:lpstr>
      <vt:lpstr>Office Theme</vt:lpstr>
      <vt:lpstr>PowerPoint Presentation</vt:lpstr>
      <vt:lpstr>Học sinh viết vào vở các slides bên dưới</vt:lpstr>
      <vt:lpstr>PowerPoint Presentation</vt:lpstr>
      <vt:lpstr>II. Reported speech: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7</dc:creator>
  <cp:lastModifiedBy>Microsoft account</cp:lastModifiedBy>
  <cp:revision>7</cp:revision>
  <dcterms:created xsi:type="dcterms:W3CDTF">2021-08-31T00:49:15Z</dcterms:created>
  <dcterms:modified xsi:type="dcterms:W3CDTF">2021-10-30T08:36:54Z</dcterms:modified>
</cp:coreProperties>
</file>