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86" r:id="rId4"/>
    <p:sldId id="301" r:id="rId5"/>
    <p:sldId id="274" r:id="rId6"/>
    <p:sldId id="259" r:id="rId7"/>
    <p:sldId id="260" r:id="rId8"/>
    <p:sldId id="261" r:id="rId9"/>
    <p:sldId id="262" r:id="rId10"/>
    <p:sldId id="287" r:id="rId11"/>
    <p:sldId id="288" r:id="rId12"/>
    <p:sldId id="289" r:id="rId13"/>
    <p:sldId id="290" r:id="rId14"/>
    <p:sldId id="292" r:id="rId15"/>
    <p:sldId id="300" r:id="rId16"/>
    <p:sldId id="29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A9A"/>
    <a:srgbClr val="200AA2"/>
    <a:srgbClr val="0099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168BC-EEAA-45F6-99D5-E80D7CB8E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6F202-AFAD-4A27-A7BA-BB715BDEE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06890-2EC2-42B5-90BB-CCCF9E37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4E686-9321-41C7-B1A5-390ECA4C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76E63-6A42-4390-A920-633D9A75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0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E25A-2A7B-45E4-A392-BDD42223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B07BF-2528-43E4-8DEE-63C1DB245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25249-2FCD-46F8-9ACD-8DE36576D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076D-159C-4D0E-B159-AB441D22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21E9-9727-46D8-95C5-DF87ACE6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0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5A21B-18FE-465D-9EEC-DCE667988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E5A77-DBD0-44BF-A2A6-1C34A776D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712B1-C3B4-4186-9B53-AE404919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E723E-35BC-4182-AA13-B7ADD893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5427E-F8FE-4202-A12D-36B5456D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CCC5-979D-4315-858A-0D4101E2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93B7C-32D0-4210-9387-D2C5F663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CAC18-37C5-4A0B-AF07-8364B291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88953-34D2-4C92-8B16-2CD4C062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792A0-4278-4240-9DC3-C60DF788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9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7FF9-892A-4532-B46C-C90CE74FD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B946F-97E5-4DCD-A724-179D8B788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82E1E-2A85-4BE1-899A-425FC766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10B0-D989-40B0-B757-A093340E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544AE-13D9-42F8-A5A2-BC26AF4C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BB89-8E19-4ED4-BFDF-750E1258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B6BD-9726-4716-9184-36453F0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E5258-7300-4869-8F3F-38F6B871A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57FB-5792-4F45-930F-3389669F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A5233-FE97-4EAD-8FEC-63F37880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FD107-D232-49D4-A9CD-C2E51E05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4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8314-5C1C-4AB8-ADBF-221D8D56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67FE8-9B97-428D-8ACE-C1CA5D8A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7BA92-1CE9-424F-B084-2D8B62C06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7F1F2-E010-46F4-BCAA-54171D93E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CF55B-3355-4A21-8882-1F5ED0317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81761-FDF2-4704-AF4F-05348EC3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583006-E812-4036-918B-F263DA5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5EEA2C-0396-48AE-B828-5C5F630D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1636-1F17-42FB-94AB-21AA217E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C1472-7B73-4901-BDBF-F947D99A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F8469-6DEB-4D94-836B-7B30BB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452DB-186E-4848-A3FB-1D398CE7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9C96F-91B0-4F44-9902-FCA74A6E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9DD86-96E1-42AD-82B3-9558D793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E7DBE-9430-40EF-ADAF-23044844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7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4A4A-18C1-435F-B9DB-87AFFE6A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A0994-B5F4-4B08-8F23-9ABFC311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466C2-4681-453E-A242-D733647F2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7F490-1E22-47C3-872A-7AF41446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06CD5-2285-41D7-9982-D331A8DC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96539-6EBF-4CEA-9BE3-E7375250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1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FCF2-BA7A-4995-AA5C-C2D1E07A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88062-C974-4910-BBC4-A4BC961A0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32356-2789-47C7-A440-2822DD1E8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C5C9C-407B-4518-B81A-24C4E595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D4D90-7204-4E7D-AD96-B5AE166D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BF280-26BE-4729-B2F9-375B9495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52ADE-15B7-4FD5-9516-107B72A7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B2942-BCD5-481B-9D9A-F54CD5CC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E5BD7-ADD8-4D96-AE7F-F21B5BA2A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0378-C083-47E8-B29D-CD5D14E10286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E485F-2401-4971-852D-36EE89FF7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3988F-5F4A-447F-809C-0BC6F3155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1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1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516D7-5209-45E9-B77D-BB54E343D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53" y="571500"/>
            <a:ext cx="8718697" cy="5715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16FA56-05E3-4EDA-9753-8E102CEF4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9"/>
    </mc:Choice>
    <mc:Fallback xmlns="">
      <p:transition spd="slow" advTm="1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24D374-8C1D-4F4E-B11A-E59A0B346FF6}"/>
              </a:ext>
            </a:extLst>
          </p:cNvPr>
          <p:cNvSpPr txBox="1"/>
          <p:nvPr/>
        </p:nvSpPr>
        <p:spPr>
          <a:xfrm>
            <a:off x="377952" y="919827"/>
            <a:ext cx="11651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With some 2-syllable adjectives, we can use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"-ER"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or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"MORE"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BC804-A81B-47CC-A2C9-4F55D2A294BE}"/>
              </a:ext>
            </a:extLst>
          </p:cNvPr>
          <p:cNvSpPr txBox="1"/>
          <p:nvPr/>
        </p:nvSpPr>
        <p:spPr>
          <a:xfrm>
            <a:off x="377952" y="102582"/>
            <a:ext cx="8364266" cy="798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❀ Remember: S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pecial cases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43065-EC06-4C57-BC4D-4021C9ED7446}"/>
              </a:ext>
            </a:extLst>
          </p:cNvPr>
          <p:cNvSpPr txBox="1"/>
          <p:nvPr/>
        </p:nvSpPr>
        <p:spPr>
          <a:xfrm>
            <a:off x="304195" y="4996334"/>
            <a:ext cx="116514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Times New Roman" panose="02020603050405020304" pitchFamily="18" charset="0"/>
              <a:buChar char="-"/>
            </a:pP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One – syllable adjective endings with vowel and one consonant, we double the consonant.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142A1C-22D7-4671-859E-5AC1FC93350C}"/>
              </a:ext>
            </a:extLst>
          </p:cNvPr>
          <p:cNvSpPr txBox="1"/>
          <p:nvPr/>
        </p:nvSpPr>
        <p:spPr>
          <a:xfrm>
            <a:off x="304195" y="3373480"/>
            <a:ext cx="11011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If the adjective ends in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we add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-R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0A8058-01CC-46A9-B1BC-EBC75778AF08}"/>
              </a:ext>
            </a:extLst>
          </p:cNvPr>
          <p:cNvSpPr txBox="1"/>
          <p:nvPr/>
        </p:nvSpPr>
        <p:spPr>
          <a:xfrm>
            <a:off x="7594459" y="3405413"/>
            <a:ext cx="3169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 safe → saf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er 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E705A-08DF-4F95-988B-D4C823A90749}"/>
              </a:ext>
            </a:extLst>
          </p:cNvPr>
          <p:cNvGrpSpPr/>
          <p:nvPr/>
        </p:nvGrpSpPr>
        <p:grpSpPr>
          <a:xfrm>
            <a:off x="1785112" y="1459975"/>
            <a:ext cx="8862568" cy="1934333"/>
            <a:chOff x="1785112" y="1459975"/>
            <a:chExt cx="8862568" cy="193433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0B54E2-6E69-409F-BA2C-39FC75B7F662}"/>
                </a:ext>
              </a:extLst>
            </p:cNvPr>
            <p:cNvSpPr txBox="1"/>
            <p:nvPr/>
          </p:nvSpPr>
          <p:spPr>
            <a:xfrm>
              <a:off x="2526792" y="1578426"/>
              <a:ext cx="812088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6167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quiet      →     quieter  /  more quiet</a:t>
              </a:r>
              <a:br>
                <a:rPr lang="en-US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</a:br>
              <a:r>
                <a:rPr lang="en-US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clever    →     cleverer  /  more clever</a:t>
              </a:r>
              <a:br>
                <a:rPr lang="en-US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</a:br>
              <a:r>
                <a:rPr lang="en-US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narrow   →     narrower  /  more narrow</a:t>
              </a:r>
              <a:br>
                <a:rPr lang="en-US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</a:br>
              <a:r>
                <a:rPr lang="en-US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simple    →    simpler  /  more simple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22EAA8-532D-4966-8A31-D3EC0F8D8E47}"/>
                </a:ext>
              </a:extLst>
            </p:cNvPr>
            <p:cNvSpPr txBox="1"/>
            <p:nvPr/>
          </p:nvSpPr>
          <p:spPr>
            <a:xfrm>
              <a:off x="1785112" y="1459975"/>
              <a:ext cx="982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1ED4989-9B2B-4F37-9E9C-948B221BAB53}"/>
              </a:ext>
            </a:extLst>
          </p:cNvPr>
          <p:cNvSpPr txBox="1"/>
          <p:nvPr/>
        </p:nvSpPr>
        <p:spPr>
          <a:xfrm>
            <a:off x="304195" y="4166082"/>
            <a:ext cx="5132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Times New Roman" panose="02020603050405020304" pitchFamily="18" charset="0"/>
              <a:buChar char="-"/>
            </a:pP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Final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changes to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-IER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F2D76A-44D6-48E2-B939-00842927BFD5}"/>
              </a:ext>
            </a:extLst>
          </p:cNvPr>
          <p:cNvSpPr txBox="1"/>
          <p:nvPr/>
        </p:nvSpPr>
        <p:spPr>
          <a:xfrm>
            <a:off x="5769015" y="4183846"/>
            <a:ext cx="6186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(pretty → prett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ier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60F946-BA02-4A2E-A2B1-F54A99F747AD}"/>
              </a:ext>
            </a:extLst>
          </p:cNvPr>
          <p:cNvSpPr txBox="1"/>
          <p:nvPr/>
        </p:nvSpPr>
        <p:spPr>
          <a:xfrm>
            <a:off x="5436326" y="5534943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(big 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big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ger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1B9647-4453-4946-B947-26FC8FA955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4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74"/>
    </mc:Choice>
    <mc:Fallback xmlns="">
      <p:transition spd="slow" advTm="22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3333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2" grpId="0"/>
      <p:bldP spid="16" grpId="0"/>
      <p:bldP spid="18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6382FF-BA1C-4868-86E5-CBA89175B284}"/>
              </a:ext>
            </a:extLst>
          </p:cNvPr>
          <p:cNvSpPr txBox="1"/>
          <p:nvPr/>
        </p:nvSpPr>
        <p:spPr>
          <a:xfrm>
            <a:off x="-429491" y="0"/>
            <a:ext cx="12621491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Exercise 1 – page 19: Write the comparative form of the adjectives in the table.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041F9D9-9D37-4BB7-982C-F4A80F1B0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582456"/>
              </p:ext>
            </p:extLst>
          </p:nvPr>
        </p:nvGraphicFramePr>
        <p:xfrm>
          <a:off x="1037220" y="983495"/>
          <a:ext cx="10117560" cy="5091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2520">
                  <a:extLst>
                    <a:ext uri="{9D8B030D-6E8A-4147-A177-3AD203B41FA5}">
                      <a16:colId xmlns:a16="http://schemas.microsoft.com/office/drawing/2014/main" val="891420369"/>
                    </a:ext>
                  </a:extLst>
                </a:gridCol>
                <a:gridCol w="3229679">
                  <a:extLst>
                    <a:ext uri="{9D8B030D-6E8A-4147-A177-3AD203B41FA5}">
                      <a16:colId xmlns:a16="http://schemas.microsoft.com/office/drawing/2014/main" val="3349076911"/>
                    </a:ext>
                  </a:extLst>
                </a:gridCol>
                <a:gridCol w="3515361">
                  <a:extLst>
                    <a:ext uri="{9D8B030D-6E8A-4147-A177-3AD203B41FA5}">
                      <a16:colId xmlns:a16="http://schemas.microsoft.com/office/drawing/2014/main" val="2931579713"/>
                    </a:ext>
                  </a:extLst>
                </a:gridCol>
              </a:tblGrid>
              <a:tr h="788147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 ADJECTIVES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812059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 Rounded MT Bold" panose="020F0704030504030204" pitchFamily="34" charset="0"/>
                        </a:rPr>
                        <a:t>Adjective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 Rounded MT Bold" panose="020F0704030504030204" pitchFamily="34" charset="0"/>
                        </a:rPr>
                        <a:t>Comparative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916565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clean , slow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762913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 in –e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nice, safe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70247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End in consonant + </a:t>
                      </a:r>
                      <a:r>
                        <a:rPr lang="en-US" sz="28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friendly, pretty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354621"/>
                  </a:ext>
                </a:extLst>
              </a:tr>
              <a:tr h="804624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End in consonant +</a:t>
                      </a:r>
                      <a:b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vowel + consonant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big , hot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4228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E0A9478-D8F7-4E9C-AEC8-A2C1256B058C}"/>
              </a:ext>
            </a:extLst>
          </p:cNvPr>
          <p:cNvSpPr txBox="1"/>
          <p:nvPr/>
        </p:nvSpPr>
        <p:spPr>
          <a:xfrm>
            <a:off x="8148320" y="2421868"/>
            <a:ext cx="185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quiet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B489A-DC99-43AD-8F93-3DC55CAE2A08}"/>
              </a:ext>
            </a:extLst>
          </p:cNvPr>
          <p:cNvSpPr txBox="1"/>
          <p:nvPr/>
        </p:nvSpPr>
        <p:spPr>
          <a:xfrm>
            <a:off x="7904479" y="2912098"/>
            <a:ext cx="294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slow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372805-86CF-4478-9A0E-84CC5751BE66}"/>
              </a:ext>
            </a:extLst>
          </p:cNvPr>
          <p:cNvSpPr txBox="1"/>
          <p:nvPr/>
        </p:nvSpPr>
        <p:spPr>
          <a:xfrm>
            <a:off x="7904479" y="3529385"/>
            <a:ext cx="273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nice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safe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E202C3-471F-468A-B7FE-0AD4ACEA0C1C}"/>
              </a:ext>
            </a:extLst>
          </p:cNvPr>
          <p:cNvSpPr txBox="1"/>
          <p:nvPr/>
        </p:nvSpPr>
        <p:spPr>
          <a:xfrm>
            <a:off x="7904479" y="4349291"/>
            <a:ext cx="336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friendl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ier ,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prett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ier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6C9499-021A-49A7-833A-2982C2540734}"/>
              </a:ext>
            </a:extLst>
          </p:cNvPr>
          <p:cNvSpPr txBox="1"/>
          <p:nvPr/>
        </p:nvSpPr>
        <p:spPr>
          <a:xfrm>
            <a:off x="7904479" y="5240674"/>
            <a:ext cx="294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ger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hot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ter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F8D4CC-38C1-424D-8B98-4F783F717A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0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78"/>
    </mc:Choice>
    <mc:Fallback xmlns="">
      <p:transition spd="slow" advTm="9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9394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781638-EBBC-4C21-8D31-53135E8988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707223"/>
              </p:ext>
            </p:extLst>
          </p:nvPr>
        </p:nvGraphicFramePr>
        <p:xfrm>
          <a:off x="1308100" y="1135007"/>
          <a:ext cx="9796780" cy="236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7580">
                  <a:extLst>
                    <a:ext uri="{9D8B030D-6E8A-4147-A177-3AD203B41FA5}">
                      <a16:colId xmlns:a16="http://schemas.microsoft.com/office/drawing/2014/main" val="164081750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15334503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ADJECTIVES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28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Adjective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Comparative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938934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dangerous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85057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modern, expensive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82445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EE5084-7009-4684-B795-5FB97C2EB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29080"/>
              </p:ext>
            </p:extLst>
          </p:nvPr>
        </p:nvGraphicFramePr>
        <p:xfrm>
          <a:off x="1325880" y="3762004"/>
          <a:ext cx="979678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8390">
                  <a:extLst>
                    <a:ext uri="{9D8B030D-6E8A-4147-A177-3AD203B41FA5}">
                      <a16:colId xmlns:a16="http://schemas.microsoft.com/office/drawing/2014/main" val="1625727827"/>
                    </a:ext>
                  </a:extLst>
                </a:gridCol>
                <a:gridCol w="4898390">
                  <a:extLst>
                    <a:ext uri="{9D8B030D-6E8A-4147-A177-3AD203B41FA5}">
                      <a16:colId xmlns:a16="http://schemas.microsoft.com/office/drawing/2014/main" val="3284667501"/>
                    </a:ext>
                  </a:extLst>
                </a:gridCol>
              </a:tblGrid>
              <a:tr h="2777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IRREGULAR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485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Adjective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Comparative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45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66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1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farther / further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1227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B4AC424-3161-4CD5-A8D3-73AEF4CB37A9}"/>
              </a:ext>
            </a:extLst>
          </p:cNvPr>
          <p:cNvSpPr txBox="1"/>
          <p:nvPr/>
        </p:nvSpPr>
        <p:spPr>
          <a:xfrm>
            <a:off x="6441440" y="2188450"/>
            <a:ext cx="298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dangerous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78D5A-E533-4589-9C85-634C35828263}"/>
              </a:ext>
            </a:extLst>
          </p:cNvPr>
          <p:cNvSpPr txBox="1"/>
          <p:nvPr/>
        </p:nvSpPr>
        <p:spPr>
          <a:xfrm>
            <a:off x="6206490" y="2846003"/>
            <a:ext cx="464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 modern, more expensive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4D284-BAAB-45C7-9689-C72B6B08E67B}"/>
              </a:ext>
            </a:extLst>
          </p:cNvPr>
          <p:cNvSpPr txBox="1"/>
          <p:nvPr/>
        </p:nvSpPr>
        <p:spPr>
          <a:xfrm>
            <a:off x="8097520" y="4734834"/>
            <a:ext cx="1432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better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ED7F0C-0260-4E74-9E94-D2A4F50DE9B2}"/>
              </a:ext>
            </a:extLst>
          </p:cNvPr>
          <p:cNvSpPr txBox="1"/>
          <p:nvPr/>
        </p:nvSpPr>
        <p:spPr>
          <a:xfrm>
            <a:off x="7995922" y="5251729"/>
            <a:ext cx="1534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worse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42A0E-499D-4A46-8051-91BBB4D16B29}"/>
              </a:ext>
            </a:extLst>
          </p:cNvPr>
          <p:cNvSpPr txBox="1"/>
          <p:nvPr/>
        </p:nvSpPr>
        <p:spPr>
          <a:xfrm>
            <a:off x="-429491" y="0"/>
            <a:ext cx="12621491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Exercise 1 – page 19: Write the comparative form of the adjectives in the table.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B8C70F-A0CB-4F0E-8A70-297F2DDEEA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0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32"/>
    </mc:Choice>
    <mc:Fallback xmlns="">
      <p:transition spd="slow" advTm="7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BDFF76-F609-4973-84FD-9E16B42C500C}"/>
              </a:ext>
            </a:extLst>
          </p:cNvPr>
          <p:cNvSpPr txBox="1"/>
          <p:nvPr/>
        </p:nvSpPr>
        <p:spPr>
          <a:xfrm>
            <a:off x="-1" y="0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Exercise 2 – page 19: Write sentences using the correct comparative form of the adjectives in brackets.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DCED4-DBAD-42FC-BE43-ED1423C4E255}"/>
              </a:ext>
            </a:extLst>
          </p:cNvPr>
          <p:cNvSpPr txBox="1"/>
          <p:nvPr/>
        </p:nvSpPr>
        <p:spPr>
          <a:xfrm>
            <a:off x="-1" y="1082383"/>
            <a:ext cx="10684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 It’s / here / than / in my country. (expensive)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E29A9-3AA1-4287-BA25-0D3395658CEC}"/>
              </a:ext>
            </a:extLst>
          </p:cNvPr>
          <p:cNvSpPr txBox="1"/>
          <p:nvPr/>
        </p:nvSpPr>
        <p:spPr>
          <a:xfrm>
            <a:off x="-1" y="2077864"/>
            <a:ext cx="10806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The weather today / is / than / it was yesterday. (bad)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6869B-78AC-45F9-8CB2-47ED6D340106}"/>
              </a:ext>
            </a:extLst>
          </p:cNvPr>
          <p:cNvSpPr txBox="1"/>
          <p:nvPr/>
        </p:nvSpPr>
        <p:spPr>
          <a:xfrm>
            <a:off x="-1" y="3044664"/>
            <a:ext cx="11089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Why / is / this class / than / the other class? (quiet)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CBD52-2476-41E2-9893-EE220E4B6BC9}"/>
              </a:ext>
            </a:extLst>
          </p:cNvPr>
          <p:cNvSpPr txBox="1"/>
          <p:nvPr/>
        </p:nvSpPr>
        <p:spPr>
          <a:xfrm>
            <a:off x="-1" y="4237679"/>
            <a:ext cx="12315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Are / the buildings / in New York / than / the buildings in Oxford? (modern)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3AAE8-3C5F-4C80-B734-E0F6A8F65DB5}"/>
              </a:ext>
            </a:extLst>
          </p:cNvPr>
          <p:cNvSpPr txBox="1"/>
          <p:nvPr/>
        </p:nvSpPr>
        <p:spPr>
          <a:xfrm>
            <a:off x="-1" y="5558121"/>
            <a:ext cx="11979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 This house / is / than / that house. (pretty)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272E59-638C-4254-8890-C6614794A11F}"/>
              </a:ext>
            </a:extLst>
          </p:cNvPr>
          <p:cNvSpPr txBox="1"/>
          <p:nvPr/>
        </p:nvSpPr>
        <p:spPr>
          <a:xfrm>
            <a:off x="-1" y="1504093"/>
            <a:ext cx="9845040" cy="58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tabLst>
                <a:tab pos="37592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It’s more expensive here than in my country.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7DC8C-9EF8-43E6-8F8D-DB80B6C0A88D}"/>
              </a:ext>
            </a:extLst>
          </p:cNvPr>
          <p:cNvSpPr txBox="1"/>
          <p:nvPr/>
        </p:nvSpPr>
        <p:spPr>
          <a:xfrm>
            <a:off x="-1" y="2471826"/>
            <a:ext cx="10165080" cy="58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tabLst>
                <a:tab pos="37592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weather today is worse than it was yesterday.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4979A-417D-4E32-9EA9-8F0E285E3854}"/>
              </a:ext>
            </a:extLst>
          </p:cNvPr>
          <p:cNvSpPr txBox="1"/>
          <p:nvPr/>
        </p:nvSpPr>
        <p:spPr>
          <a:xfrm>
            <a:off x="-1" y="3517258"/>
            <a:ext cx="10439400" cy="58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tabLst>
                <a:tab pos="37592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Why is this class quieter than the other class?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CC60DC-6628-4428-BC86-2F3A9E173538}"/>
              </a:ext>
            </a:extLst>
          </p:cNvPr>
          <p:cNvSpPr txBox="1"/>
          <p:nvPr/>
        </p:nvSpPr>
        <p:spPr>
          <a:xfrm>
            <a:off x="-1" y="4889175"/>
            <a:ext cx="12192000" cy="58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tabLst>
                <a:tab pos="37592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Are the buildings in New York more modern than the buildings in Oxford?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2A9DD3-7767-49CE-80D5-721C91A2F5BA}"/>
              </a:ext>
            </a:extLst>
          </p:cNvPr>
          <p:cNvSpPr txBox="1"/>
          <p:nvPr/>
        </p:nvSpPr>
        <p:spPr>
          <a:xfrm>
            <a:off x="-1" y="6160945"/>
            <a:ext cx="10023150" cy="58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tabLst>
                <a:tab pos="37592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This house is prettier than that house.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00E820-2A72-48ED-B227-293AE068FB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1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02"/>
    </mc:Choice>
    <mc:Fallback xmlns="">
      <p:transition spd="slow" advTm="23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9" grpId="0"/>
      <p:bldP spid="21" grpId="0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iends Plus for Vietnam G6 SB Track 1.17">
            <a:hlinkClick r:id="" action="ppaction://media"/>
            <a:extLst>
              <a:ext uri="{FF2B5EF4-FFF2-40B4-BE49-F238E27FC236}">
                <a16:creationId xmlns:a16="http://schemas.microsoft.com/office/drawing/2014/main" id="{B7064624-4A71-4A20-B8DB-834716C93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677" y="1418550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F17584-094A-44A4-A845-06C259350C7E}"/>
              </a:ext>
            </a:extLst>
          </p:cNvPr>
          <p:cNvSpPr txBox="1"/>
          <p:nvPr/>
        </p:nvSpPr>
        <p:spPr>
          <a:xfrm>
            <a:off x="816122" y="2478423"/>
            <a:ext cx="88576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clean</a:t>
            </a:r>
            <a:r>
              <a:rPr lang="en-US" sz="3600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b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2 ) saf</a:t>
            </a:r>
            <a:r>
              <a:rPr lang="en-US" sz="3600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b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It’s nic</a:t>
            </a:r>
            <a:r>
              <a:rPr lang="en-US" sz="3600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 New York.</a:t>
            </a:r>
            <a:b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I think Gino’s is cheap</a:t>
            </a:r>
            <a:r>
              <a:rPr lang="en-US" sz="3600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 Luigi’s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6745A-13B6-4DE6-BD7A-6C2A5158C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995" y="358678"/>
            <a:ext cx="10072255" cy="2119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84544C-6916-4C4F-B213-AABDBA00C83D}"/>
              </a:ext>
            </a:extLst>
          </p:cNvPr>
          <p:cNvSpPr txBox="1"/>
          <p:nvPr/>
        </p:nvSpPr>
        <p:spPr>
          <a:xfrm>
            <a:off x="0" y="-65428"/>
            <a:ext cx="4729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3 – page 19: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7ABD08-1B81-4530-B241-2B7481FECF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8"/>
    </mc:Choice>
    <mc:Fallback xmlns="">
      <p:transition spd="slow" advTm="2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22727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73D23-E8FD-4DE7-92FA-590E2B6E6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6" y="698789"/>
            <a:ext cx="11734800" cy="5771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34803-F5E4-4EAD-BC0A-1DB8E187742A}"/>
              </a:ext>
            </a:extLst>
          </p:cNvPr>
          <p:cNvSpPr txBox="1"/>
          <p:nvPr/>
        </p:nvSpPr>
        <p:spPr>
          <a:xfrm>
            <a:off x="0" y="170099"/>
            <a:ext cx="4729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3 – page 19: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DC480B-1F45-4CF8-96E9-A3F4ABDE5F22}"/>
              </a:ext>
            </a:extLst>
          </p:cNvPr>
          <p:cNvSpPr/>
          <p:nvPr/>
        </p:nvSpPr>
        <p:spPr>
          <a:xfrm>
            <a:off x="9410468" y="2520421"/>
            <a:ext cx="589280" cy="64423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17A098-B9B6-4F62-98D1-D130BE981919}"/>
              </a:ext>
            </a:extLst>
          </p:cNvPr>
          <p:cNvSpPr/>
          <p:nvPr/>
        </p:nvSpPr>
        <p:spPr>
          <a:xfrm>
            <a:off x="9452033" y="3407110"/>
            <a:ext cx="589280" cy="64423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3D2DE0-41CC-45FD-8FA1-9588E8E23C14}"/>
              </a:ext>
            </a:extLst>
          </p:cNvPr>
          <p:cNvSpPr/>
          <p:nvPr/>
        </p:nvSpPr>
        <p:spPr>
          <a:xfrm>
            <a:off x="6667268" y="4335368"/>
            <a:ext cx="589280" cy="64423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96D9CD-DBB0-46D4-81CA-99A8325DDD85}"/>
              </a:ext>
            </a:extLst>
          </p:cNvPr>
          <p:cNvSpPr/>
          <p:nvPr/>
        </p:nvSpPr>
        <p:spPr>
          <a:xfrm>
            <a:off x="9382753" y="5180497"/>
            <a:ext cx="589280" cy="64423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B2E76-7045-4219-9413-C290AC89E712}"/>
              </a:ext>
            </a:extLst>
          </p:cNvPr>
          <p:cNvSpPr txBox="1"/>
          <p:nvPr/>
        </p:nvSpPr>
        <p:spPr>
          <a:xfrm>
            <a:off x="10060462" y="5008926"/>
            <a:ext cx="8124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/ɜː/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6533C5-9F49-45B8-BF1C-84F1C63D2F02}"/>
              </a:ext>
            </a:extLst>
          </p:cNvPr>
          <p:cNvSpPr txBox="1"/>
          <p:nvPr/>
        </p:nvSpPr>
        <p:spPr>
          <a:xfrm>
            <a:off x="8136596" y="4051345"/>
            <a:ext cx="7136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i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ː/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8B43FA-A9AC-4802-ABD7-9875218ADE94}"/>
              </a:ext>
            </a:extLst>
          </p:cNvPr>
          <p:cNvSpPr txBox="1"/>
          <p:nvPr/>
        </p:nvSpPr>
        <p:spPr>
          <a:xfrm>
            <a:off x="9962079" y="3243456"/>
            <a:ext cx="92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/e/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161F4-EADE-40F0-90B6-879FBB704B07}"/>
              </a:ext>
            </a:extLst>
          </p:cNvPr>
          <p:cNvSpPr txBox="1"/>
          <p:nvPr/>
        </p:nvSpPr>
        <p:spPr>
          <a:xfrm>
            <a:off x="2866468" y="2376212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16219-6098-4292-8F26-61633D6B07DF}"/>
              </a:ext>
            </a:extLst>
          </p:cNvPr>
          <p:cNvSpPr txBox="1"/>
          <p:nvPr/>
        </p:nvSpPr>
        <p:spPr>
          <a:xfrm>
            <a:off x="10365201" y="2404727"/>
            <a:ext cx="1047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/æ/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6240082-2624-4837-AC26-A1AA9E4CF0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E78092-D9CD-4F78-BF9C-73E91A6AD940}"/>
              </a:ext>
            </a:extLst>
          </p:cNvPr>
          <p:cNvSpPr txBox="1"/>
          <p:nvPr/>
        </p:nvSpPr>
        <p:spPr>
          <a:xfrm>
            <a:off x="5445441" y="2424873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87EFF8-C0ED-47F3-98A2-90EF007AB2E7}"/>
              </a:ext>
            </a:extLst>
          </p:cNvPr>
          <p:cNvSpPr txBox="1"/>
          <p:nvPr/>
        </p:nvSpPr>
        <p:spPr>
          <a:xfrm>
            <a:off x="8232689" y="2437323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B01ACA-74C9-4E09-BDFB-DB6E9C38E108}"/>
              </a:ext>
            </a:extLst>
          </p:cNvPr>
          <p:cNvSpPr txBox="1"/>
          <p:nvPr/>
        </p:nvSpPr>
        <p:spPr>
          <a:xfrm>
            <a:off x="2364590" y="3274234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D55AD6-CF06-47F6-8FDD-D18AFC674414}"/>
              </a:ext>
            </a:extLst>
          </p:cNvPr>
          <p:cNvSpPr txBox="1"/>
          <p:nvPr/>
        </p:nvSpPr>
        <p:spPr>
          <a:xfrm>
            <a:off x="5122201" y="3280581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451E97-DF7F-44E8-8341-6CD1B85AB92A}"/>
              </a:ext>
            </a:extLst>
          </p:cNvPr>
          <p:cNvSpPr txBox="1"/>
          <p:nvPr/>
        </p:nvSpPr>
        <p:spPr>
          <a:xfrm>
            <a:off x="7176348" y="3274234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FD8E63-3939-48F9-9F29-1C4818920500}"/>
              </a:ext>
            </a:extLst>
          </p:cNvPr>
          <p:cNvSpPr txBox="1"/>
          <p:nvPr/>
        </p:nvSpPr>
        <p:spPr>
          <a:xfrm>
            <a:off x="3015754" y="4112457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2367DE-C263-42F4-8AF8-9CC7AD1885F1}"/>
              </a:ext>
            </a:extLst>
          </p:cNvPr>
          <p:cNvSpPr txBox="1"/>
          <p:nvPr/>
        </p:nvSpPr>
        <p:spPr>
          <a:xfrm>
            <a:off x="5310298" y="4178603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48AEE-7BE0-466A-892B-5587097E6FF7}"/>
              </a:ext>
            </a:extLst>
          </p:cNvPr>
          <p:cNvSpPr txBox="1"/>
          <p:nvPr/>
        </p:nvSpPr>
        <p:spPr>
          <a:xfrm>
            <a:off x="10551097" y="4150702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046C0D-7554-471F-93FC-9C80218226B7}"/>
              </a:ext>
            </a:extLst>
          </p:cNvPr>
          <p:cNvSpPr txBox="1"/>
          <p:nvPr/>
        </p:nvSpPr>
        <p:spPr>
          <a:xfrm>
            <a:off x="2605759" y="5024315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E98988-51DC-4755-B9DB-744BB8925BBC}"/>
              </a:ext>
            </a:extLst>
          </p:cNvPr>
          <p:cNvSpPr txBox="1"/>
          <p:nvPr/>
        </p:nvSpPr>
        <p:spPr>
          <a:xfrm>
            <a:off x="5122201" y="5024315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E21C25-D7CA-4672-8843-6E6C046D22B9}"/>
              </a:ext>
            </a:extLst>
          </p:cNvPr>
          <p:cNvSpPr txBox="1"/>
          <p:nvPr/>
        </p:nvSpPr>
        <p:spPr>
          <a:xfrm>
            <a:off x="8566327" y="5037841"/>
            <a:ext cx="52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/ə/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9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49"/>
    </mc:Choice>
    <mc:Fallback xmlns="">
      <p:transition spd="slow" advTm="13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2424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D76306-1451-44D0-813E-10158B8EF54F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Exercise 4 – 19: Indicate the word whose bold part differs from the other three in pronunciation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3C60D-9E3B-4603-A78E-9A1280B6BF2F}"/>
              </a:ext>
            </a:extLst>
          </p:cNvPr>
          <p:cNvSpPr txBox="1"/>
          <p:nvPr/>
        </p:nvSpPr>
        <p:spPr>
          <a:xfrm>
            <a:off x="343862" y="1524188"/>
            <a:ext cx="11777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A.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 		B.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quare 		C.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 		D. cinema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6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06201-4FB7-4A30-945C-78D637D28087}"/>
              </a:ext>
            </a:extLst>
          </p:cNvPr>
          <p:cNvSpPr txBox="1"/>
          <p:nvPr/>
        </p:nvSpPr>
        <p:spPr>
          <a:xfrm>
            <a:off x="343861" y="2592269"/>
            <a:ext cx="11347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 A.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abin 	B.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omfortable	 C.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afé 		D.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inema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37683-3454-4E8C-999A-FF5AF0B1E0F6}"/>
              </a:ext>
            </a:extLst>
          </p:cNvPr>
          <p:cNvSpPr txBox="1"/>
          <p:nvPr/>
        </p:nvSpPr>
        <p:spPr>
          <a:xfrm>
            <a:off x="343861" y="3619401"/>
            <a:ext cx="11166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 A. tree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B. plant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		C. sport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	D. shop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6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AAEA9-BD04-4575-B83F-C4418F53599B}"/>
              </a:ext>
            </a:extLst>
          </p:cNvPr>
          <p:cNvSpPr txBox="1"/>
          <p:nvPr/>
        </p:nvSpPr>
        <p:spPr>
          <a:xfrm>
            <a:off x="343860" y="4646533"/>
            <a:ext cx="11525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 A. 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ork 	B. s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imming 		C. t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enty 	D. ans</a:t>
            </a:r>
            <a:r>
              <a:rPr lang="en-US" sz="36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F2D4E9-43D6-4B61-914D-AAE5F9ED2D62}"/>
              </a:ext>
            </a:extLst>
          </p:cNvPr>
          <p:cNvSpPr/>
          <p:nvPr/>
        </p:nvSpPr>
        <p:spPr>
          <a:xfrm>
            <a:off x="9438640" y="1598041"/>
            <a:ext cx="589280" cy="53588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CDED11-BAF6-4CE7-B024-0C278F8161E3}"/>
              </a:ext>
            </a:extLst>
          </p:cNvPr>
          <p:cNvSpPr/>
          <p:nvPr/>
        </p:nvSpPr>
        <p:spPr>
          <a:xfrm>
            <a:off x="9438640" y="4713914"/>
            <a:ext cx="589280" cy="53588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FB386E-03D5-46C9-897B-E4C6CF336540}"/>
              </a:ext>
            </a:extLst>
          </p:cNvPr>
          <p:cNvSpPr/>
          <p:nvPr/>
        </p:nvSpPr>
        <p:spPr>
          <a:xfrm>
            <a:off x="894080" y="3685110"/>
            <a:ext cx="589280" cy="53588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ADA6AE-1E51-401E-947A-7C8A5633E1AF}"/>
              </a:ext>
            </a:extLst>
          </p:cNvPr>
          <p:cNvSpPr/>
          <p:nvPr/>
        </p:nvSpPr>
        <p:spPr>
          <a:xfrm>
            <a:off x="9448800" y="2630231"/>
            <a:ext cx="589280" cy="53588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653466-29CC-479C-BA90-E8D3A01B02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6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55"/>
    </mc:Choice>
    <mc:Fallback xmlns="">
      <p:transition spd="slow" advTm="8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550 L góc phụ kiện &lt;3 l ý tưởng | portfolio covers, hình xăm harry potter,  thiệp mời đám cưới vintage">
            <a:extLst>
              <a:ext uri="{FF2B5EF4-FFF2-40B4-BE49-F238E27FC236}">
                <a16:creationId xmlns:a16="http://schemas.microsoft.com/office/drawing/2014/main" id="{ADA66B77-6D6A-4693-B4EF-17CAE641C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7BEE2-38CA-4FEC-A0FC-27F1321C709C}"/>
              </a:ext>
            </a:extLst>
          </p:cNvPr>
          <p:cNvSpPr txBox="1"/>
          <p:nvPr/>
        </p:nvSpPr>
        <p:spPr>
          <a:xfrm>
            <a:off x="1134847" y="2273391"/>
            <a:ext cx="1036627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4000" b="1" dirty="0">
                <a:solidFill>
                  <a:srgbClr val="1F0A9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Learn by heart Remember.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4000" b="1" dirty="0">
                <a:solidFill>
                  <a:srgbClr val="1F0A9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Finish the exercises in Workbook – page 15.</a:t>
            </a:r>
          </a:p>
          <a:p>
            <a:r>
              <a:rPr lang="en-US" sz="4000" b="1" dirty="0">
                <a:solidFill>
                  <a:srgbClr val="1F0A9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Prepare for next lesson – Speaking and Writing of Unit 1.</a:t>
            </a:r>
            <a:endParaRPr lang="en-US" sz="4000" b="1" dirty="0">
              <a:solidFill>
                <a:srgbClr val="1F0A9A"/>
              </a:solidFill>
            </a:endParaRPr>
          </a:p>
        </p:txBody>
      </p:sp>
      <p:sp>
        <p:nvSpPr>
          <p:cNvPr id="9" name="WordArt 2">
            <a:extLst>
              <a:ext uri="{FF2B5EF4-FFF2-40B4-BE49-F238E27FC236}">
                <a16:creationId xmlns:a16="http://schemas.microsoft.com/office/drawing/2014/main" id="{8780A176-DCEC-4963-A987-6A848753B1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83297" y="1189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D418E8-3B86-4E35-A033-C5F14B90C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3"/>
    </mc:Choice>
    <mc:Fallback xmlns="">
      <p:transition spd="slow" advTm="2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7B39FD-C9AA-4CB9-8120-391F1BD61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7781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10A2E8-6145-4347-9FCE-E69632398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1"/>
    </mc:Choice>
    <mc:Fallback xmlns="">
      <p:transition spd="slow" advTm="1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e Little Finger - featuring Noodle &amp; Pals - Super Simple Songs (convert-video-online.com)">
            <a:hlinkClick r:id="" action="ppaction://media"/>
            <a:extLst>
              <a:ext uri="{FF2B5EF4-FFF2-40B4-BE49-F238E27FC236}">
                <a16:creationId xmlns:a16="http://schemas.microsoft.com/office/drawing/2014/main" id="{97EF2AA8-2E29-4F44-81DE-4EC6E03E6E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" y="305684"/>
            <a:ext cx="11226799" cy="6156960"/>
          </a:xfrm>
        </p:spPr>
      </p:pic>
    </p:spTree>
    <p:extLst>
      <p:ext uri="{BB962C8B-B14F-4D97-AF65-F5344CB8AC3E}">
        <p14:creationId xmlns:p14="http://schemas.microsoft.com/office/powerpoint/2010/main" val="35769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633E6AD-D2D7-4B21-8EC0-14ECE27EC6B2}"/>
              </a:ext>
            </a:extLst>
          </p:cNvPr>
          <p:cNvGrpSpPr/>
          <p:nvPr/>
        </p:nvGrpSpPr>
        <p:grpSpPr>
          <a:xfrm>
            <a:off x="205219" y="993196"/>
            <a:ext cx="11781562" cy="5864803"/>
            <a:chOff x="205219" y="993196"/>
            <a:chExt cx="11781562" cy="58648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74BE99-4677-41F5-A5B9-7050995AA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219" y="993196"/>
              <a:ext cx="7400925" cy="58648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A3A506-326B-4C83-9F93-8D719AEF4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3089" y="1341727"/>
              <a:ext cx="4583692" cy="24959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6B28BA-C48E-439A-B5CE-AF0AB2F28684}"/>
              </a:ext>
            </a:extLst>
          </p:cNvPr>
          <p:cNvSpPr txBox="1"/>
          <p:nvPr/>
        </p:nvSpPr>
        <p:spPr>
          <a:xfrm>
            <a:off x="471055" y="166254"/>
            <a:ext cx="39237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Workbook – page 14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E13B61-7394-4FA9-9A5F-FB6D234AB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92"/>
    </mc:Choice>
    <mc:Fallback xmlns="">
      <p:transition spd="slow" advTm="9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3978"/>
            <a:ext cx="12192000" cy="68580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5368530" y="3082529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5126" y="1466701"/>
            <a:ext cx="80562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ln w="3810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Stencil" panose="040409050D0802020404" pitchFamily="82" charset="0"/>
                <a:ea typeface="MS Mincho" panose="02020609040205080304" pitchFamily="49" charset="-128"/>
              </a:rPr>
              <a:t>TOWNS AND CITIES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715049"/>
            <a:ext cx="1203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u="sng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Lesson 5</a:t>
            </a:r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: language focus – comparative adjectives – page 19. </a:t>
            </a:r>
            <a:endParaRPr lang="en-US" sz="5400" dirty="0">
              <a:ln w="28575">
                <a:solidFill>
                  <a:srgbClr val="002060"/>
                </a:solidFill>
              </a:ln>
              <a:solidFill>
                <a:srgbClr val="FFCC66"/>
              </a:solidFill>
              <a:latin typeface="VNI-Bandit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3028" y="656943"/>
            <a:ext cx="2410394" cy="8617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000" b="1" dirty="0">
                <a:ln w="1905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tencil" panose="040409050D0802020404" pitchFamily="82" charset="0"/>
                <a:cs typeface="Times New Roman" panose="02020603050405020304" pitchFamily="18" charset="0"/>
              </a:rPr>
              <a:t>UNIT 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96A2D4-33DB-4422-AF64-EB5E9A116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9"/>
    </mc:Choice>
    <mc:Fallback xmlns="">
      <p:transition spd="slow" advTm="2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2FDBE4-3C2B-49BB-A98C-F26AD4B4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46585-0B67-4DE8-8F7A-674710088501}"/>
              </a:ext>
            </a:extLst>
          </p:cNvPr>
          <p:cNvSpPr txBox="1"/>
          <p:nvPr/>
        </p:nvSpPr>
        <p:spPr>
          <a:xfrm>
            <a:off x="2970264" y="1506221"/>
            <a:ext cx="6894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COMPARATIVE ADJECTIVES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416288-D191-4EA2-8222-5D06882619DA}"/>
              </a:ext>
            </a:extLst>
          </p:cNvPr>
          <p:cNvCxnSpPr>
            <a:cxnSpLocks/>
          </p:cNvCxnSpPr>
          <p:nvPr/>
        </p:nvCxnSpPr>
        <p:spPr>
          <a:xfrm flipH="1">
            <a:off x="3830659" y="2146036"/>
            <a:ext cx="2370338" cy="1677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08B69C3-E534-492C-98E1-5394C65FAA85}"/>
              </a:ext>
            </a:extLst>
          </p:cNvPr>
          <p:cNvSpPr txBox="1"/>
          <p:nvPr/>
        </p:nvSpPr>
        <p:spPr>
          <a:xfrm>
            <a:off x="1784356" y="3963284"/>
            <a:ext cx="4092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adjectives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0993C4-64DA-4692-BA16-709466D822D1}"/>
              </a:ext>
            </a:extLst>
          </p:cNvPr>
          <p:cNvCxnSpPr>
            <a:cxnSpLocks/>
          </p:cNvCxnSpPr>
          <p:nvPr/>
        </p:nvCxnSpPr>
        <p:spPr>
          <a:xfrm>
            <a:off x="6200997" y="2159068"/>
            <a:ext cx="2334827" cy="17358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E711CD-9845-48DE-84D9-13BBA3384A7C}"/>
              </a:ext>
            </a:extLst>
          </p:cNvPr>
          <p:cNvSpPr txBox="1"/>
          <p:nvPr/>
        </p:nvSpPr>
        <p:spPr>
          <a:xfrm>
            <a:off x="6943762" y="3947318"/>
            <a:ext cx="4092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adjectives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5E7AD0-D65B-48FF-B9FC-A266501AF6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3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9"/>
    </mc:Choice>
    <mc:Fallback xmlns="">
      <p:transition spd="slow" advTm="26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3333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0AFB01-5C0B-47EB-982D-D331007A7CF3}"/>
              </a:ext>
            </a:extLst>
          </p:cNvPr>
          <p:cNvSpPr txBox="1"/>
          <p:nvPr/>
        </p:nvSpPr>
        <p:spPr>
          <a:xfrm>
            <a:off x="430567" y="450087"/>
            <a:ext cx="756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☞ Remember: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adjectives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303828-4A75-4E1B-A822-8184DAE91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54804"/>
              </p:ext>
            </p:extLst>
          </p:nvPr>
        </p:nvGraphicFramePr>
        <p:xfrm>
          <a:off x="2592577" y="1298165"/>
          <a:ext cx="7161023" cy="823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1023">
                  <a:extLst>
                    <a:ext uri="{9D8B030D-6E8A-4147-A177-3AD203B41FA5}">
                      <a16:colId xmlns:a16="http://schemas.microsoft.com/office/drawing/2014/main" val="325180511"/>
                    </a:ext>
                  </a:extLst>
                </a:gridCol>
              </a:tblGrid>
              <a:tr h="82359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be + short Adj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-ER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 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884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3906FE-E696-4392-A371-CF4EE2CC48FC}"/>
              </a:ext>
            </a:extLst>
          </p:cNvPr>
          <p:cNvSpPr txBox="1"/>
          <p:nvPr/>
        </p:nvSpPr>
        <p:spPr>
          <a:xfrm>
            <a:off x="824341" y="2554106"/>
            <a:ext cx="10536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Ho Chi Minh City is 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 than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8" name="AutoShape 2" descr="One-to-One MBA Event in Ho Chi Minh">
            <a:extLst>
              <a:ext uri="{FF2B5EF4-FFF2-40B4-BE49-F238E27FC236}">
                <a16:creationId xmlns:a16="http://schemas.microsoft.com/office/drawing/2014/main" id="{063D2FF3-A7E0-4E85-832C-41B6A653A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53924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Bí kíp du lịch chiêm ngưỡng toàn cảnh Sài Gòn không quá 50.000Đ - RedDoorz  Blog">
            <a:extLst>
              <a:ext uri="{FF2B5EF4-FFF2-40B4-BE49-F238E27FC236}">
                <a16:creationId xmlns:a16="http://schemas.microsoft.com/office/drawing/2014/main" id="{981A2212-9B39-40A8-BDD1-73AB9DC0D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3" y="4001138"/>
            <a:ext cx="4932218" cy="254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át động cuộc thi viết ''Hà Nội trong tôi'' - Hànộimới">
            <a:extLst>
              <a:ext uri="{FF2B5EF4-FFF2-40B4-BE49-F238E27FC236}">
                <a16:creationId xmlns:a16="http://schemas.microsoft.com/office/drawing/2014/main" id="{1D3FD6C8-E48E-4C19-A12B-3AC2B8374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088" y="4001138"/>
            <a:ext cx="4456776" cy="248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B1016B-ED51-4250-B122-CCD6245150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7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0"/>
    </mc:Choice>
    <mc:Fallback xmlns="">
      <p:transition spd="slow" advTm="7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C04514-11DB-4815-BF3C-E01A512836CD}"/>
              </a:ext>
            </a:extLst>
          </p:cNvPr>
          <p:cNvSpPr txBox="1"/>
          <p:nvPr/>
        </p:nvSpPr>
        <p:spPr>
          <a:xfrm>
            <a:off x="663853" y="459866"/>
            <a:ext cx="8165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☞  Remember: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adjectives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7FA559-EF6B-4B37-9BAA-D0DFF34BE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408129"/>
              </p:ext>
            </p:extLst>
          </p:nvPr>
        </p:nvGraphicFramePr>
        <p:xfrm>
          <a:off x="1739137" y="1318485"/>
          <a:ext cx="8762608" cy="823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2608">
                  <a:extLst>
                    <a:ext uri="{9D8B030D-6E8A-4147-A177-3AD203B41FA5}">
                      <a16:colId xmlns:a16="http://schemas.microsoft.com/office/drawing/2014/main" val="325180511"/>
                    </a:ext>
                  </a:extLst>
                </a:gridCol>
              </a:tblGrid>
              <a:tr h="8235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+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 long Adj +  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8846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10C670-AD2C-490A-8B20-461876F29177}"/>
              </a:ext>
            </a:extLst>
          </p:cNvPr>
          <p:cNvSpPr txBox="1"/>
          <p:nvPr/>
        </p:nvSpPr>
        <p:spPr>
          <a:xfrm>
            <a:off x="824342" y="2554106"/>
            <a:ext cx="910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French is 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 than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English. </a:t>
            </a:r>
          </a:p>
        </p:txBody>
      </p:sp>
      <p:pic>
        <p:nvPicPr>
          <p:cNvPr id="3074" name="Picture 2" descr="14,612 Unknown Stock Vector Illustration and Royalty Free Unknown Clipart">
            <a:extLst>
              <a:ext uri="{FF2B5EF4-FFF2-40B4-BE49-F238E27FC236}">
                <a16:creationId xmlns:a16="http://schemas.microsoft.com/office/drawing/2014/main" id="{79BBC6D8-8BF1-40F2-8A14-6F3C9DDA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040" y="3674015"/>
            <a:ext cx="3314700" cy="317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B38E22-80C9-4487-9542-225DA73409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01"/>
    </mc:Choice>
    <mc:Fallback xmlns="">
      <p:transition spd="slow" advTm="5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EB9D12-7A7F-496B-BC9E-5D1D8B8A6D8F}"/>
              </a:ext>
            </a:extLst>
          </p:cNvPr>
          <p:cNvSpPr txBox="1"/>
          <p:nvPr/>
        </p:nvSpPr>
        <p:spPr>
          <a:xfrm>
            <a:off x="1747520" y="1789354"/>
            <a:ext cx="3037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882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good   →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648D86-E82B-4DC8-8062-1AF5A7E4B630}"/>
              </a:ext>
            </a:extLst>
          </p:cNvPr>
          <p:cNvSpPr txBox="1"/>
          <p:nvPr/>
        </p:nvSpPr>
        <p:spPr>
          <a:xfrm>
            <a:off x="2499360" y="2651127"/>
            <a:ext cx="216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bad     →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1471E-7A3E-4271-A3E9-6B434A82C68F}"/>
              </a:ext>
            </a:extLst>
          </p:cNvPr>
          <p:cNvSpPr txBox="1"/>
          <p:nvPr/>
        </p:nvSpPr>
        <p:spPr>
          <a:xfrm>
            <a:off x="2499360" y="3512900"/>
            <a:ext cx="216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far      →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846F4F-3384-4C10-BB39-0D7F95D3DA6D}"/>
              </a:ext>
            </a:extLst>
          </p:cNvPr>
          <p:cNvSpPr txBox="1"/>
          <p:nvPr/>
        </p:nvSpPr>
        <p:spPr>
          <a:xfrm>
            <a:off x="4663440" y="1823978"/>
            <a:ext cx="143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better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3D893F-245B-4E14-A814-9AA79B2AEA1C}"/>
              </a:ext>
            </a:extLst>
          </p:cNvPr>
          <p:cNvSpPr txBox="1"/>
          <p:nvPr/>
        </p:nvSpPr>
        <p:spPr>
          <a:xfrm>
            <a:off x="4663440" y="2651126"/>
            <a:ext cx="1534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worse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CD4B26-BFE2-4289-B70C-7E838A31B908}"/>
              </a:ext>
            </a:extLst>
          </p:cNvPr>
          <p:cNvSpPr txBox="1"/>
          <p:nvPr/>
        </p:nvSpPr>
        <p:spPr>
          <a:xfrm>
            <a:off x="4663440" y="3584814"/>
            <a:ext cx="4805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arther / further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FE9AD7-5D53-453C-9E92-5752E0743B27}"/>
              </a:ext>
            </a:extLst>
          </p:cNvPr>
          <p:cNvSpPr/>
          <p:nvPr/>
        </p:nvSpPr>
        <p:spPr>
          <a:xfrm>
            <a:off x="1341120" y="1351280"/>
            <a:ext cx="8615680" cy="39319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35CB0-42AD-4EDB-B127-D9EFF0531540}"/>
              </a:ext>
            </a:extLst>
          </p:cNvPr>
          <p:cNvSpPr txBox="1"/>
          <p:nvPr/>
        </p:nvSpPr>
        <p:spPr>
          <a:xfrm>
            <a:off x="1194262" y="501766"/>
            <a:ext cx="6785956" cy="7275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❀ Remember: S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pecial cases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BA7061-ED5A-43BD-B20D-8B55DDB7B97B}"/>
              </a:ext>
            </a:extLst>
          </p:cNvPr>
          <p:cNvSpPr txBox="1"/>
          <p:nvPr/>
        </p:nvSpPr>
        <p:spPr>
          <a:xfrm>
            <a:off x="2407920" y="4422316"/>
            <a:ext cx="401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/ many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→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4814D-3D39-43A6-993A-035B4079BD71}"/>
              </a:ext>
            </a:extLst>
          </p:cNvPr>
          <p:cNvSpPr txBox="1"/>
          <p:nvPr/>
        </p:nvSpPr>
        <p:spPr>
          <a:xfrm>
            <a:off x="5740400" y="4376001"/>
            <a:ext cx="1534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ore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56300D-02BD-4589-B4B7-034078C508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75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84"/>
    </mc:Choice>
    <mc:Fallback xmlns="">
      <p:transition spd="slow" advTm="8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7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0.4|24.8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7|1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7.4|22.2|2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2.3|76|8.4|24.2|12.9|10.8|2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24.6|18.8|1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|15.9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42.2|47.1|31.1|1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35.2|21.9|2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679</Words>
  <Application>Microsoft Office PowerPoint</Application>
  <PresentationFormat>Widescreen</PresentationFormat>
  <Paragraphs>107</Paragraphs>
  <Slides>17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Lucida Sans Unicode</vt:lpstr>
      <vt:lpstr>Ravie</vt:lpstr>
      <vt:lpstr>Stencil</vt:lpstr>
      <vt:lpstr>Times New Roman</vt:lpstr>
      <vt:lpstr>VNI-Bandit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hien bui</cp:lastModifiedBy>
  <cp:revision>45</cp:revision>
  <dcterms:created xsi:type="dcterms:W3CDTF">2021-04-25T18:40:32Z</dcterms:created>
  <dcterms:modified xsi:type="dcterms:W3CDTF">2021-10-02T02:52:12Z</dcterms:modified>
</cp:coreProperties>
</file>