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62" r:id="rId3"/>
    <p:sldId id="518" r:id="rId4"/>
    <p:sldId id="263" r:id="rId5"/>
    <p:sldId id="519" r:id="rId6"/>
    <p:sldId id="260" r:id="rId7"/>
    <p:sldId id="266" r:id="rId8"/>
    <p:sldId id="267" r:id="rId9"/>
    <p:sldId id="268" r:id="rId10"/>
    <p:sldId id="269" r:id="rId11"/>
    <p:sldId id="270" r:id="rId12"/>
    <p:sldId id="264" r:id="rId13"/>
    <p:sldId id="258" r:id="rId14"/>
    <p:sldId id="501" r:id="rId15"/>
    <p:sldId id="5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980B4-E269-4EBF-B44F-F1F869CC182E}" v="3" dt="2021-08-09T09:16:43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E3E23-A40A-4382-9523-8D522563A1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E045F-7614-432E-87EC-B6CF6E54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8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325902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7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8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9054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2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9A8A-6B28-493C-9730-4B2E8048E62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FB50-1430-43B2-BCC6-8F2290EABA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1171FDF9-6DE7-49E1-81B2-3A2019D63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821AF-8D0B-4129-961D-8FE49AAF9471}"/>
              </a:ext>
            </a:extLst>
          </p:cNvPr>
          <p:cNvSpPr txBox="1"/>
          <p:nvPr userDrawn="1"/>
        </p:nvSpPr>
        <p:spPr>
          <a:xfrm>
            <a:off x="838200" y="637363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F7EF52F-ACA7-44D7-8F3F-579820C6AE7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23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2117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7: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friend wants to be healthy. Complete the advice using should / shouldn’t.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5562" y="123535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up / late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 / fruit and vegetables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/ exercise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 / fizzy drinks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/ on the sofa all day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0445" y="1673486"/>
            <a:ext cx="5108834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shouldn't stay up late.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0446" y="2661268"/>
            <a:ext cx="6665351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eat fruit and vegetables.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0445" y="3594717"/>
            <a:ext cx="4704878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do exercise.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0445" y="4594863"/>
            <a:ext cx="6155596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shouldn't drink fizzy drinks.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445" y="5573656"/>
            <a:ext cx="6609823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shouldn't sit on the sofa all day.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1C9DD-5DDB-4EC0-BDF9-A0A644F40CB1}"/>
              </a:ext>
            </a:extLst>
          </p:cNvPr>
          <p:cNvSpPr txBox="1"/>
          <p:nvPr/>
        </p:nvSpPr>
        <p:spPr>
          <a:xfrm>
            <a:off x="2884390" y="405983"/>
            <a:ext cx="20409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Page 67.</a:t>
            </a:r>
          </a:p>
        </p:txBody>
      </p:sp>
    </p:spTree>
    <p:extLst>
      <p:ext uri="{BB962C8B-B14F-4D97-AF65-F5344CB8AC3E}">
        <p14:creationId xmlns:p14="http://schemas.microsoft.com/office/powerpoint/2010/main" val="2966333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3" y="2965985"/>
            <a:ext cx="99421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latin typeface="Times New Roman" panose="02020603050405020304" pitchFamily="18" charset="0"/>
                <a:ea typeface="MS Mincho"/>
              </a:rPr>
              <a:t>-	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latin typeface="Times New Roman" panose="02020603050405020304" pitchFamily="18" charset="0"/>
                <a:ea typeface="MS Mincho"/>
              </a:rPr>
              <a:t>-	Workbook: Exercises page 39.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latin typeface="Times New Roman" panose="02020603050405020304" pitchFamily="18" charset="0"/>
                <a:ea typeface="MS Mincho"/>
              </a:rPr>
              <a:t>-	Prepare the new lesson – Speaking – page 68.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43653" y="2837330"/>
            <a:ext cx="10251817" cy="2412402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5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2175" y="379741"/>
            <a:ext cx="6096000" cy="6576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sports do you like doing?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7395" y="1127383"/>
            <a:ext cx="4628190" cy="1347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 like play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football.</a:t>
            </a: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 hate runn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8175" y="379742"/>
            <a:ext cx="5373587" cy="657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ones do you hate doing?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92" y="2416888"/>
            <a:ext cx="5177416" cy="37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50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81" y="591423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20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B440F-7EB7-435D-A238-4337BFD9D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06" y="1120723"/>
            <a:ext cx="7433187" cy="5235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ADA61-90BC-4541-9C25-851C5099F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68" y="73588"/>
            <a:ext cx="7478615" cy="8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03316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 : LESSON 5: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 – Page 67.</a:t>
            </a:r>
          </a:p>
          <a:p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9279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UNIT5: FOOD AND HEALTH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1036" y="138685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+ -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/ shouldn't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093" y="3049716"/>
            <a:ext cx="3213886" cy="321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68" y="3049716"/>
            <a:ext cx="3213886" cy="32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87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B26C0-7DE5-4DA4-9C14-57C155132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2" y="196491"/>
            <a:ext cx="10567373" cy="6661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33AAD-BFD8-4003-B739-24A76CA0C2AA}"/>
              </a:ext>
            </a:extLst>
          </p:cNvPr>
          <p:cNvSpPr txBox="1"/>
          <p:nvPr/>
        </p:nvSpPr>
        <p:spPr>
          <a:xfrm>
            <a:off x="3482172" y="774251"/>
            <a:ext cx="20409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Page 67.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09E11-45F2-44CA-AAF8-DCB5D4884FD8}"/>
              </a:ext>
            </a:extLst>
          </p:cNvPr>
          <p:cNvSpPr/>
          <p:nvPr/>
        </p:nvSpPr>
        <p:spPr>
          <a:xfrm>
            <a:off x="4985575" y="4790060"/>
            <a:ext cx="3015569" cy="657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the 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2FD91-A642-4D00-B11B-3B3E8B82D1C3}"/>
              </a:ext>
            </a:extLst>
          </p:cNvPr>
          <p:cNvSpPr/>
          <p:nvPr/>
        </p:nvSpPr>
        <p:spPr>
          <a:xfrm>
            <a:off x="2670678" y="6030225"/>
            <a:ext cx="4629794" cy="657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running, sitting, swimming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9355" y="1194982"/>
            <a:ext cx="82260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Common verbs followed by the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are:</a:t>
            </a:r>
          </a:p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hate, like, dislike, love, prefer, detest,...</a:t>
            </a:r>
          </a:p>
          <a:p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swimming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hate jogging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phrases with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wouldn't mind (= would like)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don't mind (= I am willing to)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would you mind (= will you please …?)</a:t>
            </a:r>
          </a:p>
          <a:p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wouldn't mind having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fish and chips.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mind waiting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few minutes.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Would you mind holding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for me?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0127" y="199920"/>
            <a:ext cx="358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point: </a:t>
            </a:r>
          </a:p>
        </p:txBody>
      </p:sp>
    </p:spTree>
    <p:extLst>
      <p:ext uri="{BB962C8B-B14F-4D97-AF65-F5344CB8AC3E}">
        <p14:creationId xmlns:p14="http://schemas.microsoft.com/office/powerpoint/2010/main" val="3258642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examples of imperatives. How do we make the negative form? Find examples in the Health quiz on page 66.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036663"/>
            <a:ext cx="6931608" cy="149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Don't eat.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go to bed late.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go to school.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395" y="2636010"/>
            <a:ext cx="11987605" cy="422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Grammar point: 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use "should" / "shouldn't" + the infinitive of the main verb (without "to")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 S+  should + main verb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(-) S + shouldn't + main verb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(?) Should + S + main verb?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do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exercise.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You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shouldn't stay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late.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A0FA847-6293-46A7-B1D4-2D7EC1DD5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075041"/>
              </p:ext>
            </p:extLst>
          </p:nvPr>
        </p:nvGraphicFramePr>
        <p:xfrm>
          <a:off x="4380271" y="3923071"/>
          <a:ext cx="3967316" cy="1681316"/>
        </p:xfrm>
        <a:graphic>
          <a:graphicData uri="http://schemas.openxmlformats.org/drawingml/2006/table">
            <a:tbl>
              <a:tblPr/>
              <a:tblGrid>
                <a:gridCol w="3967316">
                  <a:extLst>
                    <a:ext uri="{9D8B030D-6E8A-4147-A177-3AD203B41FA5}">
                      <a16:colId xmlns:a16="http://schemas.microsoft.com/office/drawing/2014/main" val="3970632111"/>
                    </a:ext>
                  </a:extLst>
                </a:gridCol>
              </a:tblGrid>
              <a:tr h="1681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0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949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37697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use imperatives to write about the classroom rules (Dos and Don'ts). Check the answers with the whole class and see who got the most correct answers.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77993"/>
              </p:ext>
            </p:extLst>
          </p:nvPr>
        </p:nvGraphicFramePr>
        <p:xfrm>
          <a:off x="1120588" y="1747173"/>
          <a:ext cx="9950824" cy="332928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967548">
                  <a:extLst>
                    <a:ext uri="{9D8B030D-6E8A-4147-A177-3AD203B41FA5}">
                      <a16:colId xmlns:a16="http://schemas.microsoft.com/office/drawing/2014/main" val="1811707055"/>
                    </a:ext>
                  </a:extLst>
                </a:gridCol>
                <a:gridCol w="4983276">
                  <a:extLst>
                    <a:ext uri="{9D8B030D-6E8A-4147-A177-3AD203B41FA5}">
                      <a16:colId xmlns:a16="http://schemas.microsoft.com/office/drawing/2014/main" val="3533254285"/>
                    </a:ext>
                  </a:extLst>
                </a:gridCol>
              </a:tblGrid>
              <a:tr h="412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DON'TS</a:t>
                      </a:r>
                      <a:endParaRPr lang="en-US" sz="32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287843351"/>
                  </a:ext>
                </a:extLst>
              </a:tr>
              <a:tr h="43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Pay attention in class.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Don't come to school late.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87305263"/>
                  </a:ext>
                </a:extLst>
              </a:tr>
              <a:tr h="806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Keep the classroom clean.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Don't litter in class.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969799143"/>
                  </a:ext>
                </a:extLst>
              </a:tr>
              <a:tr h="42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Use kind words.</a:t>
                      </a:r>
                      <a:endParaRPr lang="en-US" sz="32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Don't cheat in the exam.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696949177"/>
                  </a:ext>
                </a:extLst>
              </a:tr>
              <a:tr h="424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718531638"/>
                  </a:ext>
                </a:extLst>
              </a:tr>
              <a:tr h="442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9592853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97DA8D-859D-43D6-A37C-9C62AA17C5E7}"/>
              </a:ext>
            </a:extLst>
          </p:cNvPr>
          <p:cNvSpPr txBox="1"/>
          <p:nvPr/>
        </p:nvSpPr>
        <p:spPr>
          <a:xfrm>
            <a:off x="3423179" y="896506"/>
            <a:ext cx="20409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Page 67.</a:t>
            </a:r>
          </a:p>
        </p:txBody>
      </p:sp>
    </p:spTree>
    <p:extLst>
      <p:ext uri="{BB962C8B-B14F-4D97-AF65-F5344CB8AC3E}">
        <p14:creationId xmlns:p14="http://schemas.microsoft.com/office/powerpoint/2010/main" val="2332058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the affirmative and negative imperative forms of the verbs in the box.</a:t>
            </a:r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8989" y="1102658"/>
            <a:ext cx="6863379" cy="6131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drink visit ask play go eat 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45" y="1904103"/>
            <a:ext cx="6469669" cy="49109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4390" y="3329769"/>
            <a:ext cx="723275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3965" y="3294668"/>
            <a:ext cx="86575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0973" y="5857831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drink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3965" y="5807977"/>
            <a:ext cx="57740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C2440-20FC-4F05-8FCC-8F410E1DBF86}"/>
              </a:ext>
            </a:extLst>
          </p:cNvPr>
          <p:cNvSpPr txBox="1"/>
          <p:nvPr/>
        </p:nvSpPr>
        <p:spPr>
          <a:xfrm>
            <a:off x="6343359" y="431447"/>
            <a:ext cx="20409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Page 67.</a:t>
            </a:r>
          </a:p>
        </p:txBody>
      </p:sp>
    </p:spTree>
    <p:extLst>
      <p:ext uri="{BB962C8B-B14F-4D97-AF65-F5344CB8AC3E}">
        <p14:creationId xmlns:p14="http://schemas.microsoft.com/office/powerpoint/2010/main" val="3218126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6: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examples. Then choose the correct answers to complete the Rules.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9350" y="12985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eat more vegetables.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shouldn't go to bed late.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shouldn't be lazy at school.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738" y="2945819"/>
            <a:ext cx="117437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use should / shouldn’t to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advice / give an instruction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he / she / it forms of should / shouldn’t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different / the same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64885" y="3976870"/>
            <a:ext cx="1914861" cy="10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370371" y="4893064"/>
            <a:ext cx="1497107" cy="1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773E2E-5F2D-4623-823E-249206A84A5A}"/>
              </a:ext>
            </a:extLst>
          </p:cNvPr>
          <p:cNvSpPr txBox="1"/>
          <p:nvPr/>
        </p:nvSpPr>
        <p:spPr>
          <a:xfrm>
            <a:off x="3106878" y="414928"/>
            <a:ext cx="20409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Page 67.</a:t>
            </a:r>
          </a:p>
        </p:txBody>
      </p:sp>
    </p:spTree>
    <p:extLst>
      <p:ext uri="{BB962C8B-B14F-4D97-AF65-F5344CB8AC3E}">
        <p14:creationId xmlns:p14="http://schemas.microsoft.com/office/powerpoint/2010/main" val="188012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587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Lato Black</vt:lpstr>
      <vt:lpstr>Lato Bold</vt:lpstr>
      <vt:lpstr>Lato Light</vt:lpstr>
      <vt:lpstr>Times New Roman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bui</cp:lastModifiedBy>
  <cp:revision>22</cp:revision>
  <dcterms:created xsi:type="dcterms:W3CDTF">2021-06-13T07:44:17Z</dcterms:created>
  <dcterms:modified xsi:type="dcterms:W3CDTF">2022-01-17T14:21:46Z</dcterms:modified>
</cp:coreProperties>
</file>