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274" r:id="rId4"/>
    <p:sldId id="534" r:id="rId5"/>
    <p:sldId id="277" r:id="rId6"/>
    <p:sldId id="278" r:id="rId7"/>
    <p:sldId id="259" r:id="rId8"/>
    <p:sldId id="260" r:id="rId9"/>
    <p:sldId id="261" r:id="rId10"/>
    <p:sldId id="287" r:id="rId11"/>
    <p:sldId id="288" r:id="rId12"/>
    <p:sldId id="291" r:id="rId13"/>
    <p:sldId id="290" r:id="rId14"/>
    <p:sldId id="289" r:id="rId15"/>
    <p:sldId id="294" r:id="rId16"/>
    <p:sldId id="293" r:id="rId17"/>
    <p:sldId id="538" r:id="rId18"/>
    <p:sldId id="537" r:id="rId19"/>
    <p:sldId id="539" r:id="rId20"/>
    <p:sldId id="300" r:id="rId21"/>
    <p:sldId id="501" r:id="rId22"/>
    <p:sldId id="3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/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/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/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/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/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/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/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/>
          <p:cNvSpPr txBox="1"/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/>
          <p:cNvSpPr txBox="1"/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  <a:endParaRPr lang="en-US" sz="4400" dirty="0"/>
          </a:p>
        </p:txBody>
      </p:sp>
      <p:sp>
        <p:nvSpPr>
          <p:cNvPr id="21" name="Title 1"/>
          <p:cNvSpPr txBox="1"/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0F53-58E8-476F-A0BD-F7A313C803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E879-C2FE-44CB-BD04-CB11690B85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79" y="1445748"/>
            <a:ext cx="2260557" cy="2855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9700" y="1144417"/>
            <a:ext cx="9158064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Odegaard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from Norway,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(become)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 a professional footballer at fifteen and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(score)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great goals for his club. He first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(play)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 international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football before he was sixteen. A lot of famous clubs were interested in him and he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(train)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some of them. Finally, in 2015, Real Madrid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(give) 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a contract.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0110" y="1150855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7997" y="393190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8510" y="338836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trained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3550" y="1729685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scored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7906" y="2258028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played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earning English Sounds &amp;amp; Pronunciation is key – ANH NGỮ IWOK VŨNG TÀ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6" y="0"/>
            <a:ext cx="1221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8150" y="1163231"/>
            <a:ext cx="4302125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/t/: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watched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/d/: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travelled, played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3200" b="0" i="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0" i="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ɪd</a:t>
            </a:r>
            <a:r>
              <a:rPr lang="en-US" sz="3200" b="0" i="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started, decided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 and repeat the words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0050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Friends Plus for Vietnam G6 SB Track 2.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71882" y="76966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8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740" y="374167"/>
            <a:ext cx="6094520" cy="606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PRONUNCIATION</a:t>
            </a:r>
            <a:r>
              <a:rPr lang="en-US" sz="1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“-ED”</a:t>
            </a:r>
            <a:endParaRPr lang="en-US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130" y="1167019"/>
            <a:ext cx="8689019" cy="4633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/id/: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/t, d/ </a:t>
            </a:r>
            <a:endParaRPr lang="en-US" sz="3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wanted, ended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/t/: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/p, f, s, k, </a:t>
            </a:r>
            <a:r>
              <a:rPr lang="en-US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ʃ, ʧ</a:t>
            </a: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endParaRPr lang="en-US" sz="36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talked, watched, brushed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/d/: 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other sounds</a:t>
            </a:r>
            <a:endParaRPr lang="en-US" sz="3600" b="1" i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lived, played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92960" y="1188402"/>
            <a:ext cx="7457440" cy="4653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.VnVogue" panose="020B7200000000000000" pitchFamily="34" charset="0"/>
              </a:rPr>
              <a:t>Read the Key Phrases </a:t>
            </a:r>
            <a:endParaRPr lang="en-US" sz="4400" dirty="0">
              <a:latin typeface=".VnVogue" panose="020B7200000000000000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727969"/>
        </p:xfrm>
        <a:graphic>
          <a:graphicData uri="http://schemas.openxmlformats.org/drawingml/2006/table">
            <a:tbl>
              <a:tblPr/>
              <a:tblGrid>
                <a:gridCol w="12192000"/>
              </a:tblGrid>
              <a:tr h="727969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Look at the examples and answer the questions</a:t>
                      </a:r>
                      <a:endParaRPr lang="en-US" sz="32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19266" y="198886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928" y="3635375"/>
          <a:ext cx="11320384" cy="1466850"/>
        </p:xfrm>
        <a:graphic>
          <a:graphicData uri="http://schemas.openxmlformats.org/drawingml/2006/table">
            <a:tbl>
              <a:tblPr/>
              <a:tblGrid>
                <a:gridCol w="11320384"/>
              </a:tblGrid>
              <a:tr h="1685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How do you say the words in </a:t>
                      </a:r>
                      <a:r>
                        <a:rPr lang="en-US" sz="3200" b="1" i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</a:t>
                      </a: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your language?</a:t>
                      </a:r>
                      <a:b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Do we put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ago” </a:t>
                      </a: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or after a past time expression?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00500" y="363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8960" y="906452"/>
            <a:ext cx="8402320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competed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he was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twelve.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competed in 1981.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was on this </a:t>
            </a:r>
            <a:r>
              <a:rPr lang="en-US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two years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Arrow: Right 9"/>
          <p:cNvSpPr/>
          <p:nvPr/>
        </p:nvSpPr>
        <p:spPr>
          <a:xfrm>
            <a:off x="491688" y="5219270"/>
            <a:ext cx="538480" cy="31496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8560" y="508436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  <a:endParaRPr lang="en-US" sz="8000" b="1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Stencil" panose="040409050D0802020404" pitchFamily="82" charset="0"/>
              <a:ea typeface="MS Mincho" panose="02020609040205080304" pitchFamily="4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10" y="2715260"/>
            <a:ext cx="1137094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6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SPEAKING - Page 78.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  <a:endParaRPr lang="en-US" altLang="en-US" sz="5400" b="1" dirty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670"/>
            <a:ext cx="12192000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the dialogue. Then watch or listen and check. Why was Alfie happy on Saturday?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10" y="1127039"/>
            <a:ext cx="12052690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Hey, Lois. How are things?</a:t>
            </a:r>
            <a:b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 hi, Alfie. Good, thanks. How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weekend?</a:t>
            </a:r>
            <a:b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 great, thanks. I </a:t>
            </a:r>
            <a:r>
              <a:rPr lang="en-US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 to a football match on Saturday.</a:t>
            </a:r>
            <a:endParaRPr lang="en-US" sz="2400" dirty="0">
              <a:solidFill>
                <a:srgbClr val="242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Really?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it good?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it was brilliant. There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lot of goals. United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3–2  in the end.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good news! Who </a:t>
            </a:r>
            <a:r>
              <a:rPr lang="en-US" sz="24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4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with?</a:t>
            </a:r>
            <a:endParaRPr lang="en-US" sz="24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brother. Why don’t you come next time?</a:t>
            </a:r>
            <a:endParaRPr lang="en-US" sz="24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Lois  : 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Sure. Why not? Text me when you’re going, OK?</a:t>
            </a:r>
            <a:endParaRPr lang="en-US" sz="24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Alfie : 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 then. Bye, Lois.</a:t>
            </a:r>
            <a:endParaRPr lang="en-US" sz="24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Lois  :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Bye.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84713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87751" y="3661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280025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189538" y="3910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696845" y="4440799"/>
            <a:ext cx="1690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Friends Plus for Vietnam G6 SB Track 2.1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76025" y="493906"/>
            <a:ext cx="487363" cy="4873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10860" y="1719382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1305" y="2237844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302" y="2784731"/>
            <a:ext cx="103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6369" y="2259887"/>
            <a:ext cx="1215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went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2339" y="3351301"/>
            <a:ext cx="1268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won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3355" y="3351301"/>
            <a:ext cx="1215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0260" y="3916395"/>
            <a:ext cx="1475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were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03122" y="413658"/>
            <a:ext cx="9363278" cy="5753462"/>
            <a:chOff x="1259149" y="1180154"/>
            <a:chExt cx="9792071" cy="5380444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1259149" y="1180154"/>
              <a:ext cx="9792070" cy="5380444"/>
            </a:xfrm>
            <a:prstGeom prst="roundRect">
              <a:avLst>
                <a:gd name="adj" fmla="val 8747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1259150" y="1180154"/>
              <a:ext cx="9792070" cy="66640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 PHRASES</a:t>
              </a:r>
              <a:endParaRPr lang="en-US" sz="40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93520" y="1092469"/>
            <a:ext cx="7051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0" dirty="0">
                <a:solidFill>
                  <a:srgbClr val="D91E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the weekend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920" y="1540535"/>
            <a:ext cx="8564880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__________ was your weekend?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__________ good / bad news!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__________ were you with?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 don’t you come next time?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Sure. _________ not?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6 ) Text me __________ you’re going.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Friends Plus for Vietnam G6 SB Track 2.1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205845" y="433386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7280" y="1658368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sz="3400" b="1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5200" y="2339769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That’s</a:t>
            </a:r>
            <a:endParaRPr lang="en-US" sz="3400" b="1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7280" y="3116834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3400" b="1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5200" y="3809699"/>
            <a:ext cx="13055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en-US" sz="3400" b="1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960" y="4573588"/>
            <a:ext cx="12039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en-US" sz="3400" b="1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040" y="5347342"/>
            <a:ext cx="2001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CC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en-US" sz="3400" b="1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  <a:endParaRPr lang="en-US" sz="6500" b="1" kern="10" dirty="0">
              <a:ln w="9525">
                <a:solidFill>
                  <a:srgbClr val="0000FF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547" y="2551837"/>
            <a:ext cx="9482906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MS Mincho" panose="02020609040205080304" pitchFamily="49" charset="-128"/>
              </a:rPr>
              <a:t>- Learn by heart all structures.</a:t>
            </a:r>
            <a:endParaRPr lang="en-US" sz="4000" b="1" dirty="0">
              <a:solidFill>
                <a:srgbClr val="002060"/>
              </a:solidFill>
              <a:effectLst/>
              <a:latin typeface="Bell MT" panose="02020503060305020303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MS Mincho" panose="02020609040205080304" pitchFamily="49" charset="-128"/>
              </a:rPr>
              <a:t>- Workbook: Exercises .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  <a:endParaRPr lang="en-US" sz="8000" b="1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Stencil" panose="040409050D0802020404" pitchFamily="82" charset="0"/>
              <a:ea typeface="MS Mincho" panose="02020609040205080304" pitchFamily="4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</a:t>
            </a:r>
            <a:endParaRPr lang="en-US" sz="6000" b="1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Page77. 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  <a:endParaRPr lang="en-US" altLang="en-US" sz="5400" b="1" dirty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/>
          <p:cNvPicPr>
            <a:picLocks noChangeAspect="1"/>
          </p:cNvPicPr>
          <p:nvPr/>
        </p:nvPicPr>
        <p:blipFill rotWithShape="1"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>
            <a:fillRect/>
          </a:stretch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  <a:endParaRPr lang="en-US" sz="12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pic>
        <p:nvPicPr>
          <p:cNvPr id="3" name="Picture 2" descr="Graphical user interface, websit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5" dirty="0">
                <a:solidFill>
                  <a:srgbClr val="009A4E"/>
                </a:solidFill>
                <a:latin typeface="Lato Black"/>
              </a:rPr>
              <a:t>Thank you!</a:t>
            </a:r>
            <a:endParaRPr lang="en-US" sz="7195" dirty="0">
              <a:solidFill>
                <a:srgbClr val="009A4E"/>
              </a:solidFill>
              <a:latin typeface="Lato Black"/>
            </a:endParaRPr>
          </a:p>
        </p:txBody>
      </p:sp>
      <p:pic>
        <p:nvPicPr>
          <p:cNvPr id="33" name="Picture Placeholder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>
            <a:fillRect/>
          </a:stretch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  <a:endParaRPr lang="en-US" sz="1200" b="1" dirty="0">
              <a:solidFill>
                <a:srgbClr val="009A4E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32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 of the verbs 1-10. Then read the text and sentences 1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Match verbs 1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with the past simple forms in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Listen and check - page 76.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648" y="1440560"/>
            <a:ext cx="25782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earn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ompete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2899" y="1484451"/>
            <a:ext cx="245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learned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2895" y="1932043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started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891" y="2433119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went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2891" y="2928027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won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2891" y="3874230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became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2891" y="3409928"/>
            <a:ext cx="270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travelled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7784" y="4356580"/>
            <a:ext cx="27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watched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7784" y="4849370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did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2891" y="5338087"/>
            <a:ext cx="280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competed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7784" y="5841582"/>
            <a:ext cx="216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decided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24" y="1526166"/>
            <a:ext cx="6456172" cy="51328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570866" y="701041"/>
            <a:ext cx="11247638" cy="57108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ules लोगो | ज्वलंत पाठ से मुक्त नाम डिजाइन उपकरण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>
            <a:fillRect/>
          </a:stretch>
        </p:blipFill>
        <p:spPr bwMode="auto">
          <a:xfrm rot="20366419">
            <a:off x="83011" y="295854"/>
            <a:ext cx="2499490" cy="118513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1309" y="1681946"/>
          <a:ext cx="10447251" cy="1310640"/>
        </p:xfrm>
        <a:graphic>
          <a:graphicData uri="http://schemas.openxmlformats.org/drawingml/2006/table">
            <a:tbl>
              <a:tblPr/>
              <a:tblGrid>
                <a:gridCol w="10447251"/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Regular verbs _____________ past simple forms ending in -ed.</a:t>
                      </a:r>
                      <a:endParaRPr lang="en-US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00500" y="3204360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2613" y="3204360"/>
            <a:ext cx="110568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Irregular verbs ______________ past simple forms ending in -ed.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769389" y="4739573"/>
            <a:ext cx="11422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Verbs in the past simple ___________ the same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for I, you, he, she, it, we and they.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041524" y="1583686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endParaRPr lang="en-US" sz="4400" dirty="0"/>
          </a:p>
        </p:txBody>
      </p:sp>
      <p:sp>
        <p:nvSpPr>
          <p:cNvPr id="34" name="TextBox 33"/>
          <p:cNvSpPr txBox="1"/>
          <p:nvPr/>
        </p:nvSpPr>
        <p:spPr>
          <a:xfrm>
            <a:off x="4925551" y="3096638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haven’t got </a:t>
            </a:r>
            <a:endParaRPr lang="en-US" sz="4400" dirty="0"/>
          </a:p>
        </p:txBody>
      </p:sp>
      <p:sp>
        <p:nvSpPr>
          <p:cNvPr id="36" name="TextBox 35"/>
          <p:cNvSpPr txBox="1"/>
          <p:nvPr/>
        </p:nvSpPr>
        <p:spPr>
          <a:xfrm>
            <a:off x="6701602" y="4672413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Photo | Grammar word on an yellow background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2443" y="339411"/>
            <a:ext cx="9425867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PAST TENSE – AFFIRMATIVE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62" y="1059468"/>
            <a:ext cx="1675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Usage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256" y="1059319"/>
            <a:ext cx="10615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past tense is used to talk about the action that happened in the past. 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2086" y="2430606"/>
            <a:ext cx="4638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Ordinary verb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26385" y="3083453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22367" y="4804914"/>
            <a:ext cx="450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verb (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96723" y="3096485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23968" y="4832354"/>
            <a:ext cx="504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 verb (V</a:t>
            </a:r>
            <a:r>
              <a:rPr lang="en-US" sz="40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59" y="251477"/>
            <a:ext cx="663164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verb (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97808"/>
            <a:ext cx="1203960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most regular verbs, we add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-ed 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base form of the verb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99" y="1544139"/>
            <a:ext cx="6834841" cy="1988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play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play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start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start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r>
              <a:rPr lang="en-US" sz="2800" b="1" i="1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call </a:t>
            </a: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call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900496"/>
            <a:ext cx="1169924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verbs ending in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just add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59" y="4591800"/>
            <a:ext cx="612648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Ex:</a:t>
            </a:r>
            <a:r>
              <a:rPr lang="en-US" sz="2800" b="1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like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lik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compete 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compet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r>
              <a:rPr lang="en-US" sz="2800" b="1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1196086"/>
          <a:ext cx="4663440" cy="7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440"/>
              </a:tblGrid>
              <a:tr h="795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3600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600" cap="small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2/ED </a:t>
                      </a:r>
                      <a:r>
                        <a:rPr lang="en-US" sz="36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</a:t>
                      </a:r>
                      <a:endParaRPr lang="en-US" sz="3600" cap="sm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38480"/>
            <a:ext cx="148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VNI-DOS Sample Font" pitchFamily="2" charset="0"/>
              </a:rPr>
              <a:t>FORM: </a:t>
            </a:r>
            <a:endParaRPr lang="en-US" sz="2800" b="1" u="sng" dirty="0">
              <a:solidFill>
                <a:srgbClr val="C00000"/>
              </a:solidFill>
              <a:latin typeface="VNI-DOS Sample Fo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25331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I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talked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him yesterday.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</a:t>
            </a:r>
            <a:r>
              <a:rPr lang="en-US" sz="32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 SPORTS SUPERSTARS 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with the past simple form of the verbs in 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892" y="2099339"/>
            <a:ext cx="2170568" cy="2385080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486660" y="2003584"/>
            <a:ext cx="9552940" cy="279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(start)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gymnastics when she was six. She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to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athletic training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2011, she was the first Vietnamese gymnast who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(win)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a world medal for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and she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(compete)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in the Olympic Games in 2012 and 2016.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3190" y="2048073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6120" y="2571293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47008" y="3704551"/>
            <a:ext cx="2250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competed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72228" y="316739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3502</Words>
  <Application>WPS Presentation</Application>
  <PresentationFormat>Widescreen</PresentationFormat>
  <Paragraphs>208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2" baseType="lpstr">
      <vt:lpstr>Arial</vt:lpstr>
      <vt:lpstr>SimSun</vt:lpstr>
      <vt:lpstr>Wingdings</vt:lpstr>
      <vt:lpstr>Wingdings 2</vt:lpstr>
      <vt:lpstr>Gill Sans MT</vt:lpstr>
      <vt:lpstr>Verdana</vt:lpstr>
      <vt:lpstr>Stencil</vt:lpstr>
      <vt:lpstr>MS Mincho</vt:lpstr>
      <vt:lpstr>Yu Gothic UI</vt:lpstr>
      <vt:lpstr>VNI-Bandit</vt:lpstr>
      <vt:lpstr>Times New Roman</vt:lpstr>
      <vt:lpstr>Calibri</vt:lpstr>
      <vt:lpstr>VNI-DOS Sample Font</vt:lpstr>
      <vt:lpstr>Microsoft YaHei</vt:lpstr>
      <vt:lpstr>Arial Unicode MS</vt:lpstr>
      <vt:lpstr>Calibri Light</vt:lpstr>
      <vt:lpstr>Arial Rounded MT Bold</vt:lpstr>
      <vt:lpstr>.VnVogue</vt:lpstr>
      <vt:lpstr>Segoe Print</vt:lpstr>
      <vt:lpstr>Sitka Subheading</vt:lpstr>
      <vt:lpstr>Segoe UI Semibold</vt:lpstr>
      <vt:lpstr>Aharoni</vt:lpstr>
      <vt:lpstr>Yu Gothic UI Semibold</vt:lpstr>
      <vt:lpstr>VNI-Cooper</vt:lpstr>
      <vt:lpstr>Ravie</vt:lpstr>
      <vt:lpstr>Gisha</vt:lpstr>
      <vt:lpstr>Segoe UI Symbol</vt:lpstr>
      <vt:lpstr>Bell MT</vt:lpstr>
      <vt:lpstr>Lato Black</vt:lpstr>
      <vt:lpstr>Raleway ExtraBold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29</cp:revision>
  <dcterms:created xsi:type="dcterms:W3CDTF">2021-06-29T15:14:00Z</dcterms:created>
  <dcterms:modified xsi:type="dcterms:W3CDTF">2022-03-20T03:12:24Z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26229858840A4EDAB13350C843A6CCB6</vt:lpwstr>
  </property>
  <property fmtid="{D5CDD505-2E9C-101B-9397-08002B2CF9AE}" pid="3" name="KSOProductBuildVer">
    <vt:lpwstr>1033-11.2.0.10463</vt:lpwstr>
  </property>
</Properties>
</file>